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140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F7B448-2F24-4776-9C34-7F4D0D4B6972}"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1848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7B448-2F24-4776-9C34-7F4D0D4B6972}"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74075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7B448-2F24-4776-9C34-7F4D0D4B6972}"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229041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7B448-2F24-4776-9C34-7F4D0D4B6972}"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183009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7B448-2F24-4776-9C34-7F4D0D4B6972}" type="datetimeFigureOut">
              <a:rPr lang="en-IN" smtClean="0"/>
              <a:t>16-12-2021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51169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F7B448-2F24-4776-9C34-7F4D0D4B6972}"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294666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F7B448-2F24-4776-9C34-7F4D0D4B6972}" type="datetimeFigureOut">
              <a:rPr lang="en-IN" smtClean="0"/>
              <a:t>16-12-2021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199537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F7B448-2F24-4776-9C34-7F4D0D4B6972}" type="datetimeFigureOut">
              <a:rPr lang="en-IN" smtClean="0"/>
              <a:t>16-12-2021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282470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7B448-2F24-4776-9C34-7F4D0D4B6972}" type="datetimeFigureOut">
              <a:rPr lang="en-IN" smtClean="0"/>
              <a:t>16-12-2021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267743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7B448-2F24-4776-9C34-7F4D0D4B6972}"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59480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7B448-2F24-4776-9C34-7F4D0D4B6972}" type="datetimeFigureOut">
              <a:rPr lang="en-IN" smtClean="0"/>
              <a:t>16-12-2021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FB240D-504E-46CE-ABFB-1ED2ADBA163B}" type="slidenum">
              <a:rPr lang="en-IN" smtClean="0"/>
              <a:t>‹#›</a:t>
            </a:fld>
            <a:endParaRPr lang="en-IN"/>
          </a:p>
        </p:txBody>
      </p:sp>
    </p:spTree>
    <p:extLst>
      <p:ext uri="{BB962C8B-B14F-4D97-AF65-F5344CB8AC3E}">
        <p14:creationId xmlns:p14="http://schemas.microsoft.com/office/powerpoint/2010/main" val="256926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7B448-2F24-4776-9C34-7F4D0D4B6972}" type="datetimeFigureOut">
              <a:rPr lang="en-IN" smtClean="0"/>
              <a:t>16-12-2021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B240D-504E-46CE-ABFB-1ED2ADBA163B}" type="slidenum">
              <a:rPr lang="en-IN" smtClean="0"/>
              <a:t>‹#›</a:t>
            </a:fld>
            <a:endParaRPr lang="en-IN"/>
          </a:p>
        </p:txBody>
      </p:sp>
    </p:spTree>
    <p:extLst>
      <p:ext uri="{BB962C8B-B14F-4D97-AF65-F5344CB8AC3E}">
        <p14:creationId xmlns:p14="http://schemas.microsoft.com/office/powerpoint/2010/main" val="3040993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bhiandroid.com/ui/progressbar/" TargetMode="External"/><Relationship Id="rId2" Type="http://schemas.openxmlformats.org/officeDocument/2006/relationships/hyperlink" Target="https://abhiandroid.com/ui/seekba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bhiandroid.com/materialdesign/anim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bhiandroid.com/programming/intent-in-andr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424936" cy="1470025"/>
          </a:xfrm>
        </p:spPr>
        <p:txBody>
          <a:bodyPr/>
          <a:lstStyle/>
          <a:p>
            <a:r>
              <a:rPr lang="en-US" dirty="0" err="1" smtClean="0"/>
              <a:t>SEEKBar</a:t>
            </a:r>
            <a:endParaRPr lang="en-IN" dirty="0"/>
          </a:p>
        </p:txBody>
      </p:sp>
      <p:sp>
        <p:nvSpPr>
          <p:cNvPr id="3" name="Subtitle 2"/>
          <p:cNvSpPr>
            <a:spLocks noGrp="1"/>
          </p:cNvSpPr>
          <p:nvPr>
            <p:ph type="subTitle" idx="1"/>
          </p:nvPr>
        </p:nvSpPr>
        <p:spPr>
          <a:xfrm>
            <a:off x="107504" y="1700808"/>
            <a:ext cx="8928992" cy="4824536"/>
          </a:xfrm>
        </p:spPr>
        <p:txBody>
          <a:bodyPr>
            <a:normAutofit/>
          </a:bodyPr>
          <a:lstStyle/>
          <a:p>
            <a:pPr algn="l"/>
            <a:r>
              <a:rPr lang="en-IN" dirty="0"/>
              <a:t>In Android, </a:t>
            </a:r>
            <a:r>
              <a:rPr lang="en-IN" dirty="0" err="1">
                <a:hlinkClick r:id="rId2" tooltip="SeekBar"/>
              </a:rPr>
              <a:t>SeekBar</a:t>
            </a:r>
            <a:r>
              <a:rPr lang="en-IN" dirty="0"/>
              <a:t> is an extension of </a:t>
            </a:r>
            <a:r>
              <a:rPr lang="en-IN" dirty="0" err="1">
                <a:hlinkClick r:id="rId3" tooltip="ProgressBar"/>
              </a:rPr>
              <a:t>ProgressBar</a:t>
            </a:r>
            <a:r>
              <a:rPr lang="en-IN" dirty="0"/>
              <a:t> that adds a </a:t>
            </a:r>
            <a:r>
              <a:rPr lang="en-IN" dirty="0" err="1"/>
              <a:t>draggable</a:t>
            </a:r>
            <a:r>
              <a:rPr lang="en-IN" dirty="0"/>
              <a:t> thumb, a user can touch the thumb and drag left or right to set the value for current progress</a:t>
            </a:r>
            <a:r>
              <a:rPr lang="en-IN" dirty="0" smtClean="0"/>
              <a:t>.</a:t>
            </a:r>
          </a:p>
          <a:p>
            <a:pPr algn="l"/>
            <a:endParaRPr lang="en-US" dirty="0"/>
          </a:p>
          <a:p>
            <a:pPr algn="l"/>
            <a:endParaRPr lang="en-IN" dirty="0"/>
          </a:p>
        </p:txBody>
      </p:sp>
      <p:sp>
        <p:nvSpPr>
          <p:cNvPr id="4" name="AutoShape 2" descr="SeekBar in Andro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861048"/>
            <a:ext cx="49625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28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a:t>
            </a:r>
            <a:r>
              <a:rPr lang="en-IN" dirty="0" smtClean="0"/>
              <a:t>Intents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2400" dirty="0"/>
              <a:t>Intent </a:t>
            </a:r>
            <a:r>
              <a:rPr lang="en-IN" sz="2400" dirty="0" smtClean="0"/>
              <a:t>are </a:t>
            </a:r>
            <a:r>
              <a:rPr lang="en-IN" sz="2400" dirty="0"/>
              <a:t>of two types: Explicit Intent and Implicit </a:t>
            </a:r>
            <a:r>
              <a:rPr lang="en-IN" sz="2400" dirty="0" smtClean="0"/>
              <a:t>Intent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IN" sz="2400" b="1" dirty="0"/>
              <a:t>Explicit Intent</a:t>
            </a:r>
            <a:r>
              <a:rPr lang="en-IN" sz="2400" b="1" dirty="0" smtClean="0"/>
              <a:t>:</a:t>
            </a:r>
          </a:p>
          <a:p>
            <a:r>
              <a:rPr lang="en-IN" sz="2400" dirty="0"/>
              <a:t>Explicit Intents are used to connect the application internally.</a:t>
            </a:r>
          </a:p>
          <a:p>
            <a:r>
              <a:rPr lang="en-IN" sz="2400" dirty="0"/>
              <a:t>In Explicit we use the name of component which will be affected by Intent. For Example: If we know class name then we can navigate the app from One Activity to another activity using Intent. In the similar way we can start a service to download a file in background process.</a:t>
            </a:r>
          </a:p>
          <a:p>
            <a:pPr marL="0" indent="0">
              <a:buNone/>
            </a:pPr>
            <a:r>
              <a:rPr lang="en-IN" sz="1900" dirty="0"/>
              <a:t>Intent </a:t>
            </a:r>
            <a:r>
              <a:rPr lang="en-IN" sz="1900" dirty="0" err="1"/>
              <a:t>intent</a:t>
            </a:r>
            <a:r>
              <a:rPr lang="en-IN" sz="1900" dirty="0"/>
              <a:t> = new Intent(</a:t>
            </a:r>
            <a:r>
              <a:rPr lang="en-IN" sz="1900" dirty="0" err="1"/>
              <a:t>getApplicationContext</a:t>
            </a:r>
            <a:r>
              <a:rPr lang="en-IN" sz="1900" dirty="0"/>
              <a:t>(), </a:t>
            </a:r>
            <a:r>
              <a:rPr lang="en-IN" sz="1900" dirty="0" err="1"/>
              <a:t>SecondActivity.class</a:t>
            </a:r>
            <a:r>
              <a:rPr lang="en-IN" sz="1900" dirty="0"/>
              <a:t>); </a:t>
            </a:r>
            <a:r>
              <a:rPr lang="en-IN" sz="1900" dirty="0" err="1"/>
              <a:t>startActivity</a:t>
            </a:r>
            <a:r>
              <a:rPr lang="en-IN" sz="1900" dirty="0"/>
              <a:t>(intent);</a:t>
            </a:r>
            <a:endParaRPr lang="en-IN" sz="1900" dirty="0" smtClean="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099"/>
          <a:stretch/>
        </p:blipFill>
        <p:spPr bwMode="auto">
          <a:xfrm>
            <a:off x="2826280" y="1988840"/>
            <a:ext cx="3524250" cy="1904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17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Explicit </a:t>
            </a:r>
            <a:r>
              <a:rPr lang="en-IN" dirty="0"/>
              <a:t>Intent example</a:t>
            </a:r>
            <a:endParaRPr lang="en-IN" dirty="0"/>
          </a:p>
        </p:txBody>
      </p:sp>
      <p:pic>
        <p:nvPicPr>
          <p:cNvPr id="71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176"/>
          <a:stretch/>
        </p:blipFill>
        <p:spPr bwMode="auto">
          <a:xfrm>
            <a:off x="2900362" y="2401094"/>
            <a:ext cx="3975894" cy="281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954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Implicit Intent</a:t>
            </a:r>
          </a:p>
        </p:txBody>
      </p:sp>
      <p:sp>
        <p:nvSpPr>
          <p:cNvPr id="3" name="Content Placeholder 2"/>
          <p:cNvSpPr>
            <a:spLocks noGrp="1"/>
          </p:cNvSpPr>
          <p:nvPr>
            <p:ph idx="1"/>
          </p:nvPr>
        </p:nvSpPr>
        <p:spPr/>
        <p:txBody>
          <a:bodyPr>
            <a:normAutofit fontScale="85000" lnSpcReduction="10000"/>
          </a:bodyPr>
          <a:lstStyle/>
          <a:p>
            <a:r>
              <a:rPr lang="en-IN" dirty="0"/>
              <a:t>In Implicit Intents we do need to specify the name of the component. We just specify the Action which has to be performed and further this action is handled by the component of another application.</a:t>
            </a:r>
          </a:p>
          <a:p>
            <a:r>
              <a:rPr lang="en-IN" dirty="0"/>
              <a:t>The basic example of implicit Intent is to open any web page</a:t>
            </a:r>
          </a:p>
          <a:p>
            <a:r>
              <a:rPr lang="en-IN" dirty="0"/>
              <a:t>Let’s take an example to understand Implicit Intents more clearly. We have to open a website using intent in your application. See the code snippet given below</a:t>
            </a:r>
          </a:p>
          <a:p>
            <a:pPr marL="0" indent="0">
              <a:buNone/>
            </a:pPr>
            <a:r>
              <a:rPr lang="en-IN" sz="2100" dirty="0"/>
              <a:t>Intent </a:t>
            </a:r>
            <a:r>
              <a:rPr lang="en-IN" sz="2100" dirty="0" err="1"/>
              <a:t>intentObj</a:t>
            </a:r>
            <a:r>
              <a:rPr lang="en-IN" sz="2100" dirty="0"/>
              <a:t> = new Intent(</a:t>
            </a:r>
            <a:r>
              <a:rPr lang="en-IN" sz="2100" dirty="0" err="1"/>
              <a:t>Intent.ACTION_VIEW</a:t>
            </a:r>
            <a:r>
              <a:rPr lang="en-IN" sz="2100" dirty="0"/>
              <a:t>); </a:t>
            </a:r>
            <a:r>
              <a:rPr lang="en-IN" sz="2100" dirty="0" err="1"/>
              <a:t>intentObj.setData</a:t>
            </a:r>
            <a:r>
              <a:rPr lang="en-IN" sz="2100" dirty="0"/>
              <a:t>(</a:t>
            </a:r>
            <a:r>
              <a:rPr lang="en-IN" sz="2100" dirty="0" err="1"/>
              <a:t>Uri.parse</a:t>
            </a:r>
            <a:r>
              <a:rPr lang="en-IN" sz="2100" dirty="0"/>
              <a:t>("https://www.abhiandroid.com")); </a:t>
            </a:r>
            <a:r>
              <a:rPr lang="en-IN" sz="2100" dirty="0" err="1"/>
              <a:t>startActivity</a:t>
            </a:r>
            <a:r>
              <a:rPr lang="en-IN" sz="2100" dirty="0"/>
              <a:t>(</a:t>
            </a:r>
            <a:r>
              <a:rPr lang="en-IN" sz="2100" dirty="0" err="1"/>
              <a:t>intentObj</a:t>
            </a:r>
            <a:r>
              <a:rPr lang="en-IN" sz="2100" dirty="0"/>
              <a:t>);</a:t>
            </a:r>
            <a:endParaRPr lang="en-IN" sz="2100" dirty="0"/>
          </a:p>
        </p:txBody>
      </p:sp>
    </p:spTree>
    <p:extLst>
      <p:ext uri="{BB962C8B-B14F-4D97-AF65-F5344CB8AC3E}">
        <p14:creationId xmlns:p14="http://schemas.microsoft.com/office/powerpoint/2010/main" val="4209286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Implicit </a:t>
            </a:r>
            <a:r>
              <a:rPr lang="en-IN" dirty="0"/>
              <a:t>Intent </a:t>
            </a:r>
            <a:r>
              <a:rPr lang="en-IN" dirty="0"/>
              <a:t>example</a:t>
            </a:r>
          </a:p>
        </p:txBody>
      </p:sp>
      <p:pic>
        <p:nvPicPr>
          <p:cNvPr id="819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1" t="-12914" r="231" b="18177"/>
          <a:stretch/>
        </p:blipFill>
        <p:spPr bwMode="auto">
          <a:xfrm>
            <a:off x="2889835" y="2073483"/>
            <a:ext cx="3476625" cy="2707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514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Intent Uses In Android</a:t>
            </a:r>
            <a:r>
              <a:rPr lang="en-IN" dirty="0"/>
              <a:t>:</a:t>
            </a:r>
            <a:endParaRPr lang="en-IN" dirty="0"/>
          </a:p>
        </p:txBody>
      </p:sp>
      <p:sp>
        <p:nvSpPr>
          <p:cNvPr id="3" name="Content Placeholder 2"/>
          <p:cNvSpPr>
            <a:spLocks noGrp="1"/>
          </p:cNvSpPr>
          <p:nvPr>
            <p:ph idx="1"/>
          </p:nvPr>
        </p:nvSpPr>
        <p:spPr/>
        <p:txBody>
          <a:bodyPr>
            <a:normAutofit fontScale="47500" lnSpcReduction="20000"/>
          </a:bodyPr>
          <a:lstStyle/>
          <a:p>
            <a:r>
              <a:rPr lang="en-IN" dirty="0"/>
              <a:t>Android uses Intents for facilitating communication between its components like Activities, Services and Broadcast Receivers.</a:t>
            </a:r>
          </a:p>
          <a:p>
            <a:pPr marL="0" indent="0">
              <a:buNone/>
            </a:pPr>
            <a:r>
              <a:rPr lang="en-IN" b="1" dirty="0"/>
              <a:t>Intent for an Activity:</a:t>
            </a:r>
            <a:endParaRPr lang="en-IN" dirty="0"/>
          </a:p>
          <a:p>
            <a:pPr marL="0" indent="0">
              <a:buNone/>
            </a:pPr>
            <a:r>
              <a:rPr lang="en-IN" dirty="0" smtClean="0"/>
              <a:t>	Every </a:t>
            </a:r>
            <a:r>
              <a:rPr lang="en-IN" dirty="0"/>
              <a:t>screen in Android application represents an activity. To start a new activity you need to pass an Intent object to </a:t>
            </a:r>
            <a:r>
              <a:rPr lang="en-IN" dirty="0" err="1"/>
              <a:t>startActivity</a:t>
            </a:r>
            <a:r>
              <a:rPr lang="en-IN" dirty="0"/>
              <a:t>() method. This Intent object helps to start a new activity and passing data to the second activity</a:t>
            </a:r>
            <a:r>
              <a:rPr lang="en-IN" dirty="0" smtClean="0"/>
              <a:t>.</a:t>
            </a:r>
          </a:p>
          <a:p>
            <a:pPr marL="0" indent="0">
              <a:buNone/>
            </a:pPr>
            <a:endParaRPr lang="en-IN" dirty="0"/>
          </a:p>
          <a:p>
            <a:pPr marL="0" indent="0">
              <a:buNone/>
            </a:pPr>
            <a:r>
              <a:rPr lang="en-IN" b="1" dirty="0"/>
              <a:t>Intent for Services:</a:t>
            </a:r>
            <a:endParaRPr lang="en-IN" dirty="0"/>
          </a:p>
          <a:p>
            <a:pPr marL="0" indent="0">
              <a:buNone/>
            </a:pPr>
            <a:r>
              <a:rPr lang="en-IN" dirty="0" smtClean="0"/>
              <a:t>	Services </a:t>
            </a:r>
            <a:r>
              <a:rPr lang="en-IN" dirty="0"/>
              <a:t>work in background of an Android application and it does not require any user Interface. Intents could be used to start a Service that performs one-time task(for example: Downloading some file) or for starting a Service you need to pass Intent to </a:t>
            </a:r>
            <a:r>
              <a:rPr lang="en-IN" dirty="0" err="1"/>
              <a:t>startService</a:t>
            </a:r>
            <a:r>
              <a:rPr lang="en-IN" dirty="0"/>
              <a:t>() method</a:t>
            </a:r>
            <a:r>
              <a:rPr lang="en-IN" dirty="0" smtClean="0"/>
              <a:t>.</a:t>
            </a:r>
          </a:p>
          <a:p>
            <a:pPr marL="0" indent="0">
              <a:buNone/>
            </a:pPr>
            <a:endParaRPr lang="en-IN" dirty="0"/>
          </a:p>
          <a:p>
            <a:pPr marL="0" indent="0">
              <a:buNone/>
            </a:pPr>
            <a:r>
              <a:rPr lang="en-IN" b="1" dirty="0"/>
              <a:t>Intent for Broadcast Receivers:</a:t>
            </a:r>
            <a:endParaRPr lang="en-IN" dirty="0"/>
          </a:p>
          <a:p>
            <a:pPr marL="0" indent="0">
              <a:buNone/>
            </a:pPr>
            <a:r>
              <a:rPr lang="en-IN" dirty="0" smtClean="0"/>
              <a:t>	There </a:t>
            </a:r>
            <a:r>
              <a:rPr lang="en-IN" dirty="0"/>
              <a:t>are various message that an app receives, these messages are called as Broadcast Receivers. (For example, a broadcast message could be initiated to intimate that the file downloading is completed and ready to use). Android system initiates some broadcast message on several events, such as System Reboot, Low Battery warning message </a:t>
            </a:r>
            <a:r>
              <a:rPr lang="en-IN"/>
              <a:t>etc</a:t>
            </a:r>
            <a:r>
              <a:rPr lang="en-IN" smtClean="0"/>
              <a:t>.</a:t>
            </a:r>
            <a:r>
              <a:rPr lang="en-IN" dirty="0"/>
              <a:t/>
            </a:r>
            <a:br>
              <a:rPr lang="en-IN" dirty="0"/>
            </a:br>
            <a:endParaRPr lang="en-IN" dirty="0"/>
          </a:p>
        </p:txBody>
      </p:sp>
    </p:spTree>
    <p:extLst>
      <p:ext uri="{BB962C8B-B14F-4D97-AF65-F5344CB8AC3E}">
        <p14:creationId xmlns:p14="http://schemas.microsoft.com/office/powerpoint/2010/main" val="2098496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Important </a:t>
            </a:r>
            <a:r>
              <a:rPr lang="en-IN" sz="3100" b="1" dirty="0" smtClean="0"/>
              <a:t>three abstract Methods </a:t>
            </a:r>
            <a:r>
              <a:rPr lang="en-IN" sz="3100" b="1" dirty="0" smtClean="0"/>
              <a:t>Used </a:t>
            </a:r>
            <a:r>
              <a:rPr lang="en-IN" sz="3100" b="1" dirty="0" smtClean="0"/>
              <a:t>In </a:t>
            </a:r>
            <a:r>
              <a:rPr lang="en-IN" sz="3100" b="1" dirty="0" err="1" smtClean="0"/>
              <a:t>Seek</a:t>
            </a:r>
            <a:r>
              <a:rPr lang="en-IN" sz="3100" b="1" dirty="0" err="1" smtClean="0"/>
              <a:t>Bar</a:t>
            </a:r>
            <a:r>
              <a:rPr lang="en-IN" sz="3100" b="1" dirty="0" smtClean="0"/>
              <a:t>:</a:t>
            </a:r>
            <a:endParaRPr lang="en-IN"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IN" b="1" dirty="0"/>
              <a:t> public void </a:t>
            </a:r>
            <a:r>
              <a:rPr lang="en-IN" b="1" dirty="0" err="1"/>
              <a:t>onProgressChanged</a:t>
            </a:r>
            <a:r>
              <a:rPr lang="en-IN" b="1" dirty="0"/>
              <a:t> (</a:t>
            </a:r>
            <a:r>
              <a:rPr lang="en-IN" b="1" dirty="0" err="1"/>
              <a:t>SeekBar</a:t>
            </a:r>
            <a:r>
              <a:rPr lang="en-IN" b="1" dirty="0"/>
              <a:t> </a:t>
            </a:r>
            <a:r>
              <a:rPr lang="en-IN" b="1" dirty="0" err="1"/>
              <a:t>seekBar</a:t>
            </a:r>
            <a:r>
              <a:rPr lang="en-IN" b="1" dirty="0"/>
              <a:t>, </a:t>
            </a:r>
            <a:r>
              <a:rPr lang="en-IN" b="1" dirty="0" err="1"/>
              <a:t>int</a:t>
            </a:r>
            <a:r>
              <a:rPr lang="en-IN" b="1" dirty="0"/>
              <a:t> </a:t>
            </a:r>
            <a:r>
              <a:rPr lang="en-IN" b="1" dirty="0" err="1"/>
              <a:t>progresValue</a:t>
            </a:r>
            <a:r>
              <a:rPr lang="en-IN" b="1" dirty="0"/>
              <a:t>, </a:t>
            </a:r>
            <a:r>
              <a:rPr lang="en-IN" b="1" dirty="0" err="1"/>
              <a:t>boolean</a:t>
            </a:r>
            <a:r>
              <a:rPr lang="en-IN" b="1" dirty="0"/>
              <a:t> </a:t>
            </a:r>
            <a:r>
              <a:rPr lang="en-IN" b="1" dirty="0" smtClean="0"/>
              <a:t>from User</a:t>
            </a:r>
            <a:r>
              <a:rPr lang="en-IN" b="1" dirty="0"/>
              <a:t>) {…}</a:t>
            </a:r>
            <a:r>
              <a:rPr lang="en-IN" dirty="0"/>
              <a:t> –</a:t>
            </a:r>
            <a:r>
              <a:rPr lang="en-IN" dirty="0"/>
              <a:t/>
            </a:r>
            <a:br>
              <a:rPr lang="en-IN" dirty="0"/>
            </a:br>
            <a:r>
              <a:rPr lang="en-IN" dirty="0"/>
              <a:t>This listener method will be invoked if any change is made in the </a:t>
            </a:r>
            <a:r>
              <a:rPr lang="en-IN" dirty="0" err="1" smtClean="0"/>
              <a:t>SeekBar</a:t>
            </a:r>
            <a:r>
              <a:rPr lang="en-IN" dirty="0" smtClean="0"/>
              <a:t>.</a:t>
            </a:r>
          </a:p>
          <a:p>
            <a:pPr marL="514350" indent="-514350">
              <a:buAutoNum type="arabicPeriod"/>
            </a:pPr>
            <a:r>
              <a:rPr lang="en-IN" b="1" dirty="0" smtClean="0"/>
              <a:t>public</a:t>
            </a:r>
            <a:r>
              <a:rPr lang="en-IN" b="1" dirty="0"/>
              <a:t> void </a:t>
            </a:r>
            <a:r>
              <a:rPr lang="en-IN" b="1" dirty="0" err="1"/>
              <a:t>onStartTrackingTouch</a:t>
            </a:r>
            <a:r>
              <a:rPr lang="en-IN" b="1" dirty="0"/>
              <a:t>(</a:t>
            </a:r>
            <a:r>
              <a:rPr lang="en-IN" b="1" dirty="0" err="1"/>
              <a:t>SeekBar</a:t>
            </a:r>
            <a:r>
              <a:rPr lang="en-IN" b="1" dirty="0"/>
              <a:t> </a:t>
            </a:r>
            <a:r>
              <a:rPr lang="en-IN" b="1" dirty="0" err="1"/>
              <a:t>seekBar</a:t>
            </a:r>
            <a:r>
              <a:rPr lang="en-IN" b="1" dirty="0"/>
              <a:t>) {…}</a:t>
            </a:r>
            <a:r>
              <a:rPr lang="en-IN" dirty="0"/>
              <a:t> –</a:t>
            </a:r>
            <a:br>
              <a:rPr lang="en-IN" dirty="0"/>
            </a:br>
            <a:r>
              <a:rPr lang="en-IN" dirty="0"/>
              <a:t>This listener method will be invoked at the start of user’s touch event. Whenever a user touch the thumb for dragging this method will automatically called.</a:t>
            </a:r>
          </a:p>
          <a:p>
            <a:pPr marL="0" indent="0">
              <a:buNone/>
            </a:pPr>
            <a:r>
              <a:rPr lang="en-IN" b="1" dirty="0"/>
              <a:t>3. public void </a:t>
            </a:r>
            <a:r>
              <a:rPr lang="en-IN" b="1" dirty="0" err="1"/>
              <a:t>onStopTrackingTouch</a:t>
            </a:r>
            <a:r>
              <a:rPr lang="en-IN" b="1" dirty="0"/>
              <a:t>(</a:t>
            </a:r>
            <a:r>
              <a:rPr lang="en-IN" b="1" dirty="0" err="1"/>
              <a:t>SeekBar</a:t>
            </a:r>
            <a:r>
              <a:rPr lang="en-IN" b="1" dirty="0"/>
              <a:t> </a:t>
            </a:r>
            <a:r>
              <a:rPr lang="en-IN" b="1" dirty="0" err="1"/>
              <a:t>seekBar</a:t>
            </a:r>
            <a:r>
              <a:rPr lang="en-IN" b="1" dirty="0"/>
              <a:t>) {…}</a:t>
            </a:r>
            <a:r>
              <a:rPr lang="en-IN" dirty="0"/>
              <a:t> –</a:t>
            </a:r>
            <a:br>
              <a:rPr lang="en-IN" dirty="0"/>
            </a:br>
            <a:r>
              <a:rPr lang="en-IN" dirty="0"/>
              <a:t>This listener method will be invoked at the end of user touch event. Whenever a user stop dragging the thump this method will be automatically called</a:t>
            </a:r>
            <a:r>
              <a:rPr lang="en-IN" dirty="0" smtClean="0"/>
              <a:t>.</a:t>
            </a:r>
          </a:p>
          <a:p>
            <a:r>
              <a:rPr lang="en-IN" b="1" dirty="0" err="1"/>
              <a:t>getMax</a:t>
            </a:r>
            <a:r>
              <a:rPr lang="en-IN" b="1" dirty="0" smtClean="0"/>
              <a:t>() - </a:t>
            </a:r>
            <a:r>
              <a:rPr lang="en-IN" dirty="0"/>
              <a:t>get the maximum value of the </a:t>
            </a:r>
            <a:r>
              <a:rPr lang="en-IN" dirty="0" err="1"/>
              <a:t>SeekBar</a:t>
            </a:r>
            <a:r>
              <a:rPr lang="en-IN" dirty="0"/>
              <a:t> programmatically </a:t>
            </a:r>
            <a:endParaRPr lang="en-IN" b="1" dirty="0" smtClean="0"/>
          </a:p>
          <a:p>
            <a:r>
              <a:rPr lang="en-IN" b="1" dirty="0" err="1"/>
              <a:t>getProgress</a:t>
            </a:r>
            <a:r>
              <a:rPr lang="en-IN" b="1" dirty="0" smtClean="0"/>
              <a:t>() - </a:t>
            </a:r>
            <a:r>
              <a:rPr lang="en-IN" dirty="0"/>
              <a:t>get the current progress value from a </a:t>
            </a:r>
            <a:r>
              <a:rPr lang="en-IN" dirty="0" err="1"/>
              <a:t>Seekbar</a:t>
            </a:r>
            <a:r>
              <a:rPr lang="en-IN" dirty="0"/>
              <a:t> </a:t>
            </a:r>
            <a:endParaRPr lang="en-IN" b="1" dirty="0" smtClean="0"/>
          </a:p>
          <a:p>
            <a:pPr marL="0" indent="0">
              <a:buNone/>
            </a:pPr>
            <a:endParaRPr lang="en-IN" dirty="0"/>
          </a:p>
          <a:p>
            <a:pPr marL="514350" indent="-514350">
              <a:buAutoNum type="arabicPeriod"/>
            </a:pPr>
            <a:endParaRPr lang="en-IN" dirty="0"/>
          </a:p>
        </p:txBody>
      </p:sp>
    </p:spTree>
    <p:extLst>
      <p:ext uri="{BB962C8B-B14F-4D97-AF65-F5344CB8AC3E}">
        <p14:creationId xmlns:p14="http://schemas.microsoft.com/office/powerpoint/2010/main" val="35349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Attributes of </a:t>
            </a:r>
            <a:r>
              <a:rPr lang="en-IN" b="1" dirty="0" err="1" smtClean="0"/>
              <a:t>SeekBar</a:t>
            </a:r>
            <a:r>
              <a:rPr lang="en-IN" b="1" dirty="0" smtClean="0"/>
              <a:t> </a:t>
            </a:r>
            <a:r>
              <a:rPr lang="en-IN" b="1" dirty="0"/>
              <a:t>In Android:</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IN" b="1" dirty="0" smtClean="0"/>
              <a:t>id</a:t>
            </a:r>
            <a:r>
              <a:rPr lang="en-IN" b="1" dirty="0"/>
              <a:t>: </a:t>
            </a:r>
            <a:r>
              <a:rPr lang="en-IN" b="1" dirty="0"/>
              <a:t> </a:t>
            </a:r>
            <a:r>
              <a:rPr lang="en-IN" dirty="0"/>
              <a:t>id attribute uniquely identify </a:t>
            </a:r>
            <a:r>
              <a:rPr lang="en-IN" dirty="0" err="1"/>
              <a:t>SeekBar</a:t>
            </a:r>
            <a:r>
              <a:rPr lang="en-IN" dirty="0" smtClean="0"/>
              <a:t>.</a:t>
            </a:r>
          </a:p>
          <a:p>
            <a:pPr marL="514350" indent="-514350">
              <a:buAutoNum type="arabicPeriod"/>
            </a:pPr>
            <a:r>
              <a:rPr lang="en-IN" b="1" dirty="0" smtClean="0"/>
              <a:t>max</a:t>
            </a:r>
            <a:r>
              <a:rPr lang="en-IN" b="1" dirty="0"/>
              <a:t>: </a:t>
            </a:r>
            <a:r>
              <a:rPr lang="en-IN" dirty="0"/>
              <a:t>max attribute in </a:t>
            </a:r>
            <a:r>
              <a:rPr lang="en-IN" dirty="0" err="1"/>
              <a:t>SeekBar</a:t>
            </a:r>
            <a:r>
              <a:rPr lang="en-IN" dirty="0"/>
              <a:t> define the maximum it can take. It must be an integer value like 10, 20, 100, 200 etc. </a:t>
            </a:r>
            <a:endParaRPr lang="en-IN" dirty="0" smtClean="0"/>
          </a:p>
          <a:p>
            <a:pPr marL="514350" indent="-514350">
              <a:buAutoNum type="arabicPeriod"/>
            </a:pPr>
            <a:r>
              <a:rPr lang="en-IN" b="1" dirty="0" smtClean="0"/>
              <a:t>progress</a:t>
            </a:r>
            <a:r>
              <a:rPr lang="en-IN" b="1" dirty="0"/>
              <a:t>: </a:t>
            </a:r>
            <a:r>
              <a:rPr lang="en-IN" dirty="0"/>
              <a:t>progress is an attribute of </a:t>
            </a:r>
            <a:r>
              <a:rPr lang="en-IN" dirty="0" err="1"/>
              <a:t>SeekBar</a:t>
            </a:r>
            <a:r>
              <a:rPr lang="en-IN" dirty="0"/>
              <a:t> used to define the default progress value, between 0 and max. It must be an integer value</a:t>
            </a:r>
            <a:r>
              <a:rPr lang="en-IN" dirty="0" smtClean="0"/>
              <a:t>.</a:t>
            </a:r>
          </a:p>
          <a:p>
            <a:pPr marL="0" indent="0">
              <a:buNone/>
            </a:pPr>
            <a:endParaRPr lang="en-IN" dirty="0"/>
          </a:p>
          <a:p>
            <a:pPr marL="0" indent="0">
              <a:buNone/>
            </a:pPr>
            <a:r>
              <a:rPr lang="en-IN" dirty="0" smtClean="0"/>
              <a:t>	</a:t>
            </a:r>
            <a:r>
              <a:rPr lang="en-IN" dirty="0"/>
              <a:t>Below we set the 200 max value and then set 50 default progress value.</a:t>
            </a:r>
            <a:endParaRPr lang="en-IN" dirty="0"/>
          </a:p>
          <a:p>
            <a:pPr lvl="1"/>
            <a:r>
              <a:rPr lang="en-IN" dirty="0"/>
              <a:t>&lt;</a:t>
            </a:r>
            <a:r>
              <a:rPr lang="en-IN" dirty="0" err="1"/>
              <a:t>ProgressBar</a:t>
            </a:r>
            <a:r>
              <a:rPr lang="en-IN" dirty="0"/>
              <a:t> </a:t>
            </a:r>
            <a:r>
              <a:rPr lang="en-IN" dirty="0" err="1"/>
              <a:t>android:id</a:t>
            </a:r>
            <a:r>
              <a:rPr lang="en-IN" dirty="0"/>
              <a:t>="@+id/</a:t>
            </a:r>
            <a:r>
              <a:rPr lang="en-IN" dirty="0" err="1"/>
              <a:t>simpleProgressBar</a:t>
            </a:r>
            <a:r>
              <a:rPr lang="en-IN" dirty="0"/>
              <a:t>" </a:t>
            </a:r>
            <a:r>
              <a:rPr lang="en-IN" dirty="0" err="1"/>
              <a:t>android:layout_width</a:t>
            </a:r>
            <a:r>
              <a:rPr lang="en-IN" dirty="0"/>
              <a:t>="</a:t>
            </a:r>
            <a:r>
              <a:rPr lang="en-IN" dirty="0" err="1"/>
              <a:t>fill_parent</a:t>
            </a:r>
            <a:r>
              <a:rPr lang="en-IN" dirty="0"/>
              <a:t>" </a:t>
            </a:r>
            <a:r>
              <a:rPr lang="en-IN" dirty="0" err="1"/>
              <a:t>android:layout_height</a:t>
            </a:r>
            <a:r>
              <a:rPr lang="en-IN" dirty="0"/>
              <a:t>="</a:t>
            </a:r>
            <a:r>
              <a:rPr lang="en-IN" dirty="0" err="1"/>
              <a:t>wrap_content</a:t>
            </a:r>
            <a:r>
              <a:rPr lang="en-IN" dirty="0"/>
              <a:t>" </a:t>
            </a:r>
            <a:r>
              <a:rPr lang="en-IN" dirty="0" err="1"/>
              <a:t>android:max</a:t>
            </a:r>
            <a:r>
              <a:rPr lang="en-IN" dirty="0"/>
              <a:t>="100" style="@style/</a:t>
            </a:r>
            <a:r>
              <a:rPr lang="en-IN" dirty="0" err="1"/>
              <a:t>Widget.AppCompat.ProgressBar.Horizontal</a:t>
            </a:r>
            <a:r>
              <a:rPr lang="en-IN" dirty="0"/>
              <a:t>" </a:t>
            </a:r>
            <a:endParaRPr lang="en-IN" dirty="0" smtClean="0"/>
          </a:p>
          <a:p>
            <a:pPr marL="457200" lvl="1" indent="0">
              <a:buNone/>
            </a:pPr>
            <a:r>
              <a:rPr lang="en-IN" dirty="0"/>
              <a:t> </a:t>
            </a:r>
            <a:r>
              <a:rPr lang="en-IN" dirty="0" smtClean="0"/>
              <a:t>    </a:t>
            </a:r>
            <a:r>
              <a:rPr lang="en-IN" dirty="0" err="1"/>
              <a:t>android:max</a:t>
            </a:r>
            <a:r>
              <a:rPr lang="en-IN" dirty="0"/>
              <a:t>="</a:t>
            </a:r>
            <a:r>
              <a:rPr lang="en-IN" dirty="0" smtClean="0"/>
              <a:t>100“</a:t>
            </a:r>
          </a:p>
          <a:p>
            <a:pPr marL="457200" lvl="1" indent="0">
              <a:buNone/>
            </a:pPr>
            <a:r>
              <a:rPr lang="en-IN" dirty="0"/>
              <a:t> </a:t>
            </a:r>
            <a:r>
              <a:rPr lang="en-IN" dirty="0" smtClean="0"/>
              <a:t>    </a:t>
            </a:r>
            <a:r>
              <a:rPr lang="en-IN" dirty="0" err="1" smtClean="0"/>
              <a:t>android:progress</a:t>
            </a:r>
            <a:r>
              <a:rPr lang="en-IN" dirty="0"/>
              <a:t>="50"/&gt;&lt;!--// 50 default progress value--&gt;</a:t>
            </a:r>
          </a:p>
        </p:txBody>
      </p:sp>
    </p:spTree>
    <p:extLst>
      <p:ext uri="{BB962C8B-B14F-4D97-AF65-F5344CB8AC3E}">
        <p14:creationId xmlns:p14="http://schemas.microsoft.com/office/powerpoint/2010/main" val="343984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b="1" dirty="0"/>
              <a:t>4. </a:t>
            </a:r>
            <a:r>
              <a:rPr lang="en-IN" b="1" dirty="0" err="1"/>
              <a:t>progressDrawable</a:t>
            </a:r>
            <a:r>
              <a:rPr lang="en-IN" b="1" dirty="0"/>
              <a:t>:</a:t>
            </a:r>
            <a:r>
              <a:rPr lang="en-IN" dirty="0"/>
              <a:t> progress </a:t>
            </a:r>
            <a:r>
              <a:rPr lang="en-IN" dirty="0" err="1"/>
              <a:t>drawable</a:t>
            </a:r>
            <a:r>
              <a:rPr lang="en-IN" dirty="0"/>
              <a:t> attribute is used in Android to set the custom </a:t>
            </a:r>
            <a:r>
              <a:rPr lang="en-IN" dirty="0" err="1"/>
              <a:t>drawable</a:t>
            </a:r>
            <a:r>
              <a:rPr lang="en-IN" dirty="0"/>
              <a:t> xml for the progress mode of a </a:t>
            </a:r>
            <a:r>
              <a:rPr lang="en-IN" dirty="0" err="1"/>
              <a:t>seekbar</a:t>
            </a:r>
            <a:r>
              <a:rPr lang="en-IN" dirty="0" smtClean="0"/>
              <a:t>. </a:t>
            </a:r>
            <a:r>
              <a:rPr lang="en-IN" dirty="0"/>
              <a:t>Progress </a:t>
            </a:r>
            <a:r>
              <a:rPr lang="en-IN" dirty="0" err="1"/>
              <a:t>drawable</a:t>
            </a:r>
            <a:r>
              <a:rPr lang="en-IN" dirty="0"/>
              <a:t> is used when we need to use a custom progress of a </a:t>
            </a:r>
            <a:r>
              <a:rPr lang="en-IN" dirty="0" err="1"/>
              <a:t>seekbar</a:t>
            </a:r>
            <a:r>
              <a:rPr lang="en-IN" dirty="0"/>
              <a:t>.</a:t>
            </a:r>
            <a:endParaRPr lang="en-IN" dirty="0"/>
          </a:p>
          <a:p>
            <a:pPr marL="0" indent="0">
              <a:buNone/>
            </a:pPr>
            <a:r>
              <a:rPr lang="en-IN" dirty="0"/>
              <a:t>Below we set the custom gradient </a:t>
            </a:r>
            <a:r>
              <a:rPr lang="en-IN" dirty="0" err="1"/>
              <a:t>drawable</a:t>
            </a:r>
            <a:r>
              <a:rPr lang="en-IN" dirty="0"/>
              <a:t> for the progress mode of a </a:t>
            </a:r>
            <a:r>
              <a:rPr lang="en-IN" dirty="0" err="1"/>
              <a:t>Seekbar</a:t>
            </a:r>
            <a:r>
              <a:rPr lang="en-IN" dirty="0" smtClean="0"/>
              <a:t>.</a:t>
            </a:r>
          </a:p>
          <a:p>
            <a:pPr marL="0" indent="0">
              <a:buNone/>
            </a:pPr>
            <a:r>
              <a:rPr lang="en-IN" b="1" dirty="0"/>
              <a:t>Step 1:</a:t>
            </a:r>
            <a:r>
              <a:rPr lang="en-IN" dirty="0"/>
              <a:t> Add this code in activity_main.xml or </a:t>
            </a:r>
            <a:r>
              <a:rPr lang="en-IN" dirty="0" smtClean="0"/>
              <a:t>main.xml</a:t>
            </a:r>
          </a:p>
          <a:p>
            <a:pPr marL="0" indent="0">
              <a:buNone/>
            </a:pPr>
            <a:r>
              <a:rPr lang="en-IN" sz="2600" dirty="0"/>
              <a:t>&lt;</a:t>
            </a:r>
            <a:r>
              <a:rPr lang="en-IN" sz="2600" dirty="0" err="1"/>
              <a:t>SeekBar</a:t>
            </a:r>
            <a:r>
              <a:rPr lang="en-IN" sz="2600" dirty="0"/>
              <a:t> </a:t>
            </a:r>
            <a:r>
              <a:rPr lang="en-IN" sz="2600" dirty="0" err="1"/>
              <a:t>android:id</a:t>
            </a:r>
            <a:r>
              <a:rPr lang="en-IN" sz="2600" dirty="0"/>
              <a:t>="@+id/</a:t>
            </a:r>
            <a:r>
              <a:rPr lang="en-IN" sz="2600" dirty="0" err="1"/>
              <a:t>simpleSeekBar</a:t>
            </a:r>
            <a:r>
              <a:rPr lang="en-IN" sz="2600" dirty="0"/>
              <a:t>" </a:t>
            </a:r>
            <a:r>
              <a:rPr lang="en-IN" sz="2600" dirty="0" err="1"/>
              <a:t>android:layout_width</a:t>
            </a:r>
            <a:r>
              <a:rPr lang="en-IN" sz="2600" dirty="0"/>
              <a:t>="</a:t>
            </a:r>
            <a:r>
              <a:rPr lang="en-IN" sz="2600" dirty="0" err="1"/>
              <a:t>fill_parent</a:t>
            </a:r>
            <a:r>
              <a:rPr lang="en-IN" sz="2600" dirty="0"/>
              <a:t>" </a:t>
            </a:r>
            <a:r>
              <a:rPr lang="en-IN" sz="2600" dirty="0" err="1"/>
              <a:t>android:layout_height</a:t>
            </a:r>
            <a:r>
              <a:rPr lang="en-IN" sz="2600" dirty="0"/>
              <a:t>="</a:t>
            </a:r>
            <a:r>
              <a:rPr lang="en-IN" sz="2600" dirty="0" err="1"/>
              <a:t>wrap_content</a:t>
            </a:r>
            <a:r>
              <a:rPr lang="en-IN" sz="2600" dirty="0"/>
              <a:t>" </a:t>
            </a:r>
            <a:r>
              <a:rPr lang="en-IN" sz="2600" dirty="0" err="1"/>
              <a:t>android:max</a:t>
            </a:r>
            <a:r>
              <a:rPr lang="en-IN" sz="2600" dirty="0"/>
              <a:t>="200" </a:t>
            </a:r>
            <a:r>
              <a:rPr lang="en-IN" sz="2600" dirty="0" err="1"/>
              <a:t>android:progress</a:t>
            </a:r>
            <a:r>
              <a:rPr lang="en-IN" sz="2600" dirty="0"/>
              <a:t>="50" </a:t>
            </a:r>
            <a:r>
              <a:rPr lang="en-IN" sz="2600" dirty="0" err="1"/>
              <a:t>android:progressDrawable</a:t>
            </a:r>
            <a:r>
              <a:rPr lang="en-IN" sz="2600" dirty="0"/>
              <a:t>="@</a:t>
            </a:r>
            <a:r>
              <a:rPr lang="en-IN" sz="2600" dirty="0" err="1"/>
              <a:t>drawable</a:t>
            </a:r>
            <a:r>
              <a:rPr lang="en-IN" sz="2600" dirty="0"/>
              <a:t>/</a:t>
            </a:r>
            <a:r>
              <a:rPr lang="en-IN" sz="2600" dirty="0" err="1"/>
              <a:t>custom_progress</a:t>
            </a:r>
            <a:r>
              <a:rPr lang="en-IN" sz="2600" dirty="0"/>
              <a:t>"/&gt;&lt;!-- set custom progress </a:t>
            </a:r>
            <a:r>
              <a:rPr lang="en-IN" sz="2600" dirty="0" err="1"/>
              <a:t>drawable</a:t>
            </a:r>
            <a:r>
              <a:rPr lang="en-IN" sz="2600" dirty="0"/>
              <a:t> for the progress --&gt;</a:t>
            </a:r>
            <a:endParaRPr lang="en-IN" sz="2600" dirty="0" smtClean="0"/>
          </a:p>
        </p:txBody>
      </p:sp>
    </p:spTree>
    <p:extLst>
      <p:ext uri="{BB962C8B-B14F-4D97-AF65-F5344CB8AC3E}">
        <p14:creationId xmlns:p14="http://schemas.microsoft.com/office/powerpoint/2010/main" val="45122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Step 2:</a:t>
            </a:r>
            <a:r>
              <a:rPr lang="en-IN" dirty="0"/>
              <a:t> Create a new </a:t>
            </a:r>
            <a:r>
              <a:rPr lang="en-IN" dirty="0" err="1"/>
              <a:t>drawable</a:t>
            </a:r>
            <a:r>
              <a:rPr lang="en-IN" dirty="0"/>
              <a:t> resource xml in </a:t>
            </a:r>
            <a:r>
              <a:rPr lang="en-IN" dirty="0" err="1"/>
              <a:t>drawable</a:t>
            </a:r>
            <a:r>
              <a:rPr lang="en-IN" dirty="0"/>
              <a:t> folder and name it </a:t>
            </a:r>
            <a:r>
              <a:rPr lang="en-IN" dirty="0" err="1"/>
              <a:t>custom_progress</a:t>
            </a:r>
            <a:r>
              <a:rPr lang="en-IN" dirty="0"/>
              <a:t>. Here add the below code which creates gradient effect in </a:t>
            </a:r>
            <a:r>
              <a:rPr lang="en-IN" dirty="0" err="1"/>
              <a:t>seekbar</a:t>
            </a:r>
            <a:r>
              <a:rPr lang="en-IN" dirty="0" smtClean="0"/>
              <a:t>.</a:t>
            </a:r>
          </a:p>
          <a:p>
            <a:pPr marL="0" indent="0">
              <a:buNone/>
            </a:pPr>
            <a:r>
              <a:rPr lang="en-IN" sz="2000" dirty="0"/>
              <a:t>&lt;?xml version="1.0" encoding="utf-8"?&gt; &lt;layer-list </a:t>
            </a:r>
            <a:r>
              <a:rPr lang="en-IN" sz="2000" dirty="0" err="1"/>
              <a:t>xmlns:android</a:t>
            </a:r>
            <a:r>
              <a:rPr lang="en-IN" sz="2000" dirty="0"/>
              <a:t>="http://schemas.android.com/</a:t>
            </a:r>
            <a:r>
              <a:rPr lang="en-IN" sz="2000" dirty="0" err="1"/>
              <a:t>apk</a:t>
            </a:r>
            <a:r>
              <a:rPr lang="en-IN" sz="2000" dirty="0"/>
              <a:t>/res/android" &gt; &lt;item&gt; &lt;shape&gt; &lt;gradient </a:t>
            </a:r>
            <a:r>
              <a:rPr lang="en-IN" sz="2000" dirty="0" err="1"/>
              <a:t>android:endColor</a:t>
            </a:r>
            <a:r>
              <a:rPr lang="en-IN" sz="2000" dirty="0"/>
              <a:t>="#</a:t>
            </a:r>
            <a:r>
              <a:rPr lang="en-IN" sz="2000" dirty="0" err="1"/>
              <a:t>fff</a:t>
            </a:r>
            <a:r>
              <a:rPr lang="en-IN" sz="2000" dirty="0"/>
              <a:t>" </a:t>
            </a:r>
            <a:r>
              <a:rPr lang="en-IN" sz="2000" dirty="0" err="1"/>
              <a:t>android:startColor</a:t>
            </a:r>
            <a:r>
              <a:rPr lang="en-IN" sz="2000" dirty="0"/>
              <a:t>="#f00" </a:t>
            </a:r>
            <a:r>
              <a:rPr lang="en-IN" sz="2000" dirty="0" err="1"/>
              <a:t>android:useLevel</a:t>
            </a:r>
            <a:r>
              <a:rPr lang="en-IN" sz="2000" dirty="0"/>
              <a:t>="true" /&gt; &lt;/shape&gt; &lt;/item&gt; &lt;/layer-list&gt;</a:t>
            </a:r>
            <a:r>
              <a:rPr lang="en-IN" dirty="0"/>
              <a:t/>
            </a:r>
            <a:br>
              <a:rPr lang="en-IN" dirty="0"/>
            </a:br>
            <a:endParaRPr lang="en-IN"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16" b="38934"/>
          <a:stretch/>
        </p:blipFill>
        <p:spPr bwMode="auto">
          <a:xfrm>
            <a:off x="3144591" y="5277852"/>
            <a:ext cx="2219498" cy="83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99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US" dirty="0" smtClean="0"/>
              <a:t>5. </a:t>
            </a:r>
            <a:r>
              <a:rPr lang="en-IN" b="1" dirty="0" err="1"/>
              <a:t>ndeterminate</a:t>
            </a:r>
            <a:r>
              <a:rPr lang="en-IN" b="1" dirty="0"/>
              <a:t>:</a:t>
            </a:r>
            <a:r>
              <a:rPr lang="en-IN" dirty="0"/>
              <a:t> indeterminate is an attribute used in android to enable the indeterminate mode of a </a:t>
            </a:r>
            <a:r>
              <a:rPr lang="en-IN" dirty="0" err="1"/>
              <a:t>seekbar</a:t>
            </a:r>
            <a:r>
              <a:rPr lang="en-IN" dirty="0"/>
              <a:t>. In this mode a </a:t>
            </a:r>
            <a:r>
              <a:rPr lang="en-IN" dirty="0" err="1"/>
              <a:t>seekbar</a:t>
            </a:r>
            <a:r>
              <a:rPr lang="en-IN" dirty="0"/>
              <a:t> shows a cyclic </a:t>
            </a:r>
            <a:r>
              <a:rPr lang="en-IN" dirty="0">
                <a:hlinkClick r:id="rId2" tooltip="Animation Tutorial"/>
              </a:rPr>
              <a:t>animation</a:t>
            </a:r>
            <a:r>
              <a:rPr lang="en-IN" dirty="0"/>
              <a:t> without an indication of progress. </a:t>
            </a:r>
            <a:endParaRPr lang="en-IN" dirty="0" smtClean="0"/>
          </a:p>
          <a:p>
            <a:pPr marL="0" indent="0">
              <a:buNone/>
            </a:pPr>
            <a:r>
              <a:rPr lang="en-IN" dirty="0" smtClean="0"/>
              <a:t>Below </a:t>
            </a:r>
            <a:r>
              <a:rPr lang="en-IN" dirty="0"/>
              <a:t>we set the indeterminate to true.</a:t>
            </a:r>
          </a:p>
          <a:p>
            <a:pPr marL="0" indent="0">
              <a:buNone/>
            </a:pPr>
            <a:r>
              <a:rPr lang="en-IN" sz="2400" dirty="0"/>
              <a:t>&lt;</a:t>
            </a:r>
            <a:r>
              <a:rPr lang="en-IN" sz="2400" dirty="0" err="1"/>
              <a:t>SeekBar</a:t>
            </a:r>
            <a:r>
              <a:rPr lang="en-IN" sz="2400" dirty="0"/>
              <a:t> </a:t>
            </a:r>
            <a:r>
              <a:rPr lang="en-IN" sz="2400" dirty="0" err="1"/>
              <a:t>android:id</a:t>
            </a:r>
            <a:r>
              <a:rPr lang="en-IN" sz="2400" dirty="0"/>
              <a:t>="@+id/</a:t>
            </a:r>
            <a:r>
              <a:rPr lang="en-IN" sz="2400" dirty="0" err="1"/>
              <a:t>simpleSeekBar</a:t>
            </a:r>
            <a:r>
              <a:rPr lang="en-IN" sz="2400" dirty="0"/>
              <a:t>" </a:t>
            </a:r>
            <a:r>
              <a:rPr lang="en-IN" sz="2400" dirty="0" err="1"/>
              <a:t>android:layout_width</a:t>
            </a:r>
            <a:r>
              <a:rPr lang="en-IN" sz="2400" dirty="0"/>
              <a:t>="</a:t>
            </a:r>
            <a:r>
              <a:rPr lang="en-IN" sz="2400" dirty="0" err="1"/>
              <a:t>fill_parent</a:t>
            </a:r>
            <a:r>
              <a:rPr lang="en-IN" sz="2400" dirty="0"/>
              <a:t>" </a:t>
            </a:r>
            <a:r>
              <a:rPr lang="en-IN" sz="2400" dirty="0" err="1"/>
              <a:t>android:layout_height</a:t>
            </a:r>
            <a:r>
              <a:rPr lang="en-IN" sz="2400" dirty="0"/>
              <a:t>="</a:t>
            </a:r>
            <a:r>
              <a:rPr lang="en-IN" sz="2400" dirty="0" err="1"/>
              <a:t>wrap_content</a:t>
            </a:r>
            <a:r>
              <a:rPr lang="en-IN" sz="2400" dirty="0"/>
              <a:t>" </a:t>
            </a:r>
            <a:r>
              <a:rPr lang="en-IN" sz="2400" dirty="0" err="1"/>
              <a:t>android:max</a:t>
            </a:r>
            <a:r>
              <a:rPr lang="en-IN" sz="2400" dirty="0"/>
              <a:t>="200" </a:t>
            </a:r>
            <a:r>
              <a:rPr lang="en-IN" sz="2400" dirty="0" err="1"/>
              <a:t>android:indeterminate</a:t>
            </a:r>
            <a:r>
              <a:rPr lang="en-IN" sz="2400" dirty="0"/>
              <a:t>="true"/&gt;&lt;!-- set custom progress </a:t>
            </a:r>
            <a:r>
              <a:rPr lang="en-IN" sz="2400" dirty="0" err="1"/>
              <a:t>drawable</a:t>
            </a:r>
            <a:r>
              <a:rPr lang="en-IN" sz="2400" dirty="0"/>
              <a:t> for the progress </a:t>
            </a:r>
            <a:r>
              <a:rPr lang="en-IN" sz="2400" dirty="0" smtClean="0"/>
              <a:t>--&gt;</a:t>
            </a:r>
          </a:p>
          <a:p>
            <a:pPr marL="0" indent="0">
              <a:buNone/>
            </a:pPr>
            <a:endParaRPr lang="en-IN" sz="24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295"/>
          <a:stretch/>
        </p:blipFill>
        <p:spPr bwMode="auto">
          <a:xfrm>
            <a:off x="3652301" y="5799220"/>
            <a:ext cx="1728192" cy="98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08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b="1" dirty="0"/>
              <a:t>6. background:</a:t>
            </a:r>
            <a:r>
              <a:rPr lang="en-IN" dirty="0"/>
              <a:t> background attribute of </a:t>
            </a:r>
            <a:r>
              <a:rPr lang="en-IN" dirty="0" err="1"/>
              <a:t>seekbar</a:t>
            </a:r>
            <a:r>
              <a:rPr lang="en-IN" dirty="0"/>
              <a:t> is used to set the background. We can set a </a:t>
            </a:r>
            <a:r>
              <a:rPr lang="en-IN" dirty="0" err="1"/>
              <a:t>color</a:t>
            </a:r>
            <a:r>
              <a:rPr lang="en-IN" dirty="0"/>
              <a:t> or a </a:t>
            </a:r>
            <a:r>
              <a:rPr lang="en-IN" dirty="0" err="1"/>
              <a:t>drawable</a:t>
            </a:r>
            <a:r>
              <a:rPr lang="en-IN" dirty="0"/>
              <a:t> in the background of a </a:t>
            </a:r>
            <a:r>
              <a:rPr lang="en-IN" dirty="0" err="1"/>
              <a:t>Seekbar</a:t>
            </a:r>
            <a:r>
              <a:rPr lang="en-IN" dirty="0"/>
              <a:t>. We can also set the background </a:t>
            </a:r>
            <a:r>
              <a:rPr lang="en-IN" dirty="0" err="1"/>
              <a:t>color</a:t>
            </a:r>
            <a:r>
              <a:rPr lang="en-IN" dirty="0"/>
              <a:t> in JAVA class.</a:t>
            </a:r>
          </a:p>
          <a:p>
            <a:pPr marL="0" indent="0">
              <a:buNone/>
            </a:pPr>
            <a:r>
              <a:rPr lang="en-IN" dirty="0"/>
              <a:t>Below we set the green </a:t>
            </a:r>
            <a:r>
              <a:rPr lang="en-IN" dirty="0" err="1"/>
              <a:t>color</a:t>
            </a:r>
            <a:r>
              <a:rPr lang="en-IN" dirty="0"/>
              <a:t> for the background of a Seek bar.</a:t>
            </a:r>
          </a:p>
          <a:p>
            <a:pPr marL="0" indent="0">
              <a:buNone/>
            </a:pPr>
            <a:r>
              <a:rPr lang="en-IN" sz="1800" dirty="0"/>
              <a:t>&lt;</a:t>
            </a:r>
            <a:r>
              <a:rPr lang="en-IN" sz="1800" dirty="0" err="1"/>
              <a:t>SeekBar</a:t>
            </a:r>
            <a:r>
              <a:rPr lang="en-IN" sz="1800" dirty="0"/>
              <a:t> </a:t>
            </a:r>
            <a:r>
              <a:rPr lang="en-IN" sz="1800" dirty="0" err="1"/>
              <a:t>android:id</a:t>
            </a:r>
            <a:r>
              <a:rPr lang="en-IN" sz="1800" dirty="0"/>
              <a:t>="@+id/</a:t>
            </a:r>
            <a:r>
              <a:rPr lang="en-IN" sz="1800" dirty="0" err="1"/>
              <a:t>simpleSeekBar</a:t>
            </a:r>
            <a:r>
              <a:rPr lang="en-IN" sz="1800" dirty="0"/>
              <a:t>" </a:t>
            </a:r>
            <a:r>
              <a:rPr lang="en-IN" sz="1800" dirty="0" err="1"/>
              <a:t>android:layout_width</a:t>
            </a:r>
            <a:r>
              <a:rPr lang="en-IN" sz="1800" dirty="0"/>
              <a:t>="</a:t>
            </a:r>
            <a:r>
              <a:rPr lang="en-IN" sz="1800" dirty="0" err="1"/>
              <a:t>fill_parent</a:t>
            </a:r>
            <a:r>
              <a:rPr lang="en-IN" sz="1800" dirty="0"/>
              <a:t>" </a:t>
            </a:r>
            <a:r>
              <a:rPr lang="en-IN" sz="1800" dirty="0" err="1"/>
              <a:t>android:layout_height</a:t>
            </a:r>
            <a:r>
              <a:rPr lang="en-IN" sz="1800" dirty="0"/>
              <a:t>="</a:t>
            </a:r>
            <a:r>
              <a:rPr lang="en-IN" sz="1800" dirty="0" err="1"/>
              <a:t>wrap_content</a:t>
            </a:r>
            <a:r>
              <a:rPr lang="en-IN" sz="1800" dirty="0"/>
              <a:t>" </a:t>
            </a:r>
            <a:r>
              <a:rPr lang="en-IN" sz="1800" dirty="0" err="1"/>
              <a:t>android:max</a:t>
            </a:r>
            <a:r>
              <a:rPr lang="en-IN" sz="1800" dirty="0"/>
              <a:t>="200" </a:t>
            </a:r>
            <a:r>
              <a:rPr lang="en-IN" sz="1800" dirty="0" err="1"/>
              <a:t>android:indeterminate</a:t>
            </a:r>
            <a:r>
              <a:rPr lang="en-IN" sz="1800" dirty="0"/>
              <a:t>="true" </a:t>
            </a:r>
            <a:r>
              <a:rPr lang="en-IN" sz="1800" dirty="0" err="1"/>
              <a:t>android:background</a:t>
            </a:r>
            <a:r>
              <a:rPr lang="en-IN" sz="1800" dirty="0"/>
              <a:t>="#0F0"/&gt;&lt;!-- set green </a:t>
            </a:r>
            <a:r>
              <a:rPr lang="en-IN" sz="1800" dirty="0" err="1"/>
              <a:t>color</a:t>
            </a:r>
            <a:r>
              <a:rPr lang="en-IN" sz="1800" dirty="0"/>
              <a:t> in the background of seek bar-</a:t>
            </a:r>
            <a:r>
              <a:rPr lang="en-IN" sz="1800" dirty="0" smtClean="0"/>
              <a:t>-&gt;</a:t>
            </a:r>
          </a:p>
          <a:p>
            <a:pPr marL="0" indent="0">
              <a:buNone/>
            </a:pPr>
            <a:endParaRPr lang="en-IN"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906" b="75045"/>
          <a:stretch/>
        </p:blipFill>
        <p:spPr bwMode="auto">
          <a:xfrm>
            <a:off x="4034588" y="5487247"/>
            <a:ext cx="2049579" cy="109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00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mtClean="0"/>
              <a:t>7. </a:t>
            </a:r>
            <a:r>
              <a:rPr lang="en-IN" b="1" smtClean="0"/>
              <a:t>thumb:</a:t>
            </a:r>
            <a:r>
              <a:rPr lang="en-IN" smtClean="0"/>
              <a:t> thumb attribute is used in seekbar to draw a thumb on a seekbar. We can use an image or a drawable for the thumb.</a:t>
            </a:r>
          </a:p>
          <a:p>
            <a:pPr marL="0" indent="0">
              <a:buNone/>
            </a:pPr>
            <a:r>
              <a:rPr lang="en-IN" smtClean="0"/>
              <a:t>Below is an example code in which we set a drawable icon for the thumb of the seekbar.</a:t>
            </a:r>
          </a:p>
          <a:p>
            <a:pPr marL="0" indent="0">
              <a:buNone/>
            </a:pPr>
            <a:r>
              <a:rPr lang="en-IN" sz="1600" smtClean="0"/>
              <a:t>&lt;SeekBar android:id="@+id/simpleSeekBar" android:layout_width="fill_parent" android:layout_height="wrap_content" android:max="200" android:progress="100" android:thumb="@drawable/thumb"/&gt;&lt;!-- set  a thumb drawable icon for the seek bar--&gt;</a:t>
            </a:r>
          </a:p>
          <a:p>
            <a:pPr marL="0" indent="0">
              <a:buNone/>
            </a:pPr>
            <a:endParaRPr lang="en-IN" sz="16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92" t="26138" r="1892" b="30870"/>
          <a:stretch/>
        </p:blipFill>
        <p:spPr bwMode="auto">
          <a:xfrm>
            <a:off x="3275856" y="5229200"/>
            <a:ext cx="2019300" cy="77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68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Intents</a:t>
            </a:r>
          </a:p>
        </p:txBody>
      </p:sp>
      <p:sp>
        <p:nvSpPr>
          <p:cNvPr id="4" name="Content Placeholder 3"/>
          <p:cNvSpPr>
            <a:spLocks noGrp="1"/>
          </p:cNvSpPr>
          <p:nvPr>
            <p:ph idx="1"/>
          </p:nvPr>
        </p:nvSpPr>
        <p:spPr/>
        <p:txBody>
          <a:bodyPr>
            <a:normAutofit fontScale="77500" lnSpcReduction="20000"/>
          </a:bodyPr>
          <a:lstStyle/>
          <a:p>
            <a:r>
              <a:rPr lang="en-IN" dirty="0"/>
              <a:t>Android uses </a:t>
            </a:r>
            <a:r>
              <a:rPr lang="en-IN" dirty="0">
                <a:hlinkClick r:id="rId2" tooltip="Intent Tutorial"/>
              </a:rPr>
              <a:t>Intent</a:t>
            </a:r>
            <a:r>
              <a:rPr lang="en-IN" dirty="0"/>
              <a:t> for communicating between the components of an Application and also from one application to another application.</a:t>
            </a:r>
          </a:p>
          <a:p>
            <a:r>
              <a:rPr lang="en-IN" u="sng" dirty="0">
                <a:hlinkClick r:id="rId2" tooltip="Intent Tutorial"/>
              </a:rPr>
              <a:t>Intent</a:t>
            </a:r>
            <a:r>
              <a:rPr lang="en-IN" dirty="0"/>
              <a:t> are the objects which is used in android for passing the information among Activities in an Application and from one app to another also. </a:t>
            </a:r>
            <a:r>
              <a:rPr lang="en-IN" dirty="0">
                <a:hlinkClick r:id="rId2" tooltip="Intent Tutorial"/>
              </a:rPr>
              <a:t>Intent</a:t>
            </a:r>
            <a:r>
              <a:rPr lang="en-IN" dirty="0"/>
              <a:t> are used for communicating between the Application components and it also provides the connectivity between two apps.</a:t>
            </a:r>
          </a:p>
          <a:p>
            <a:r>
              <a:rPr lang="en-IN" dirty="0"/>
              <a:t>For example: Intent facilitate you to redirect your activity to another activity on occurrence of any event. By calling, </a:t>
            </a:r>
            <a:r>
              <a:rPr lang="en-IN" dirty="0" err="1"/>
              <a:t>startActivity</a:t>
            </a:r>
            <a:r>
              <a:rPr lang="en-IN" dirty="0"/>
              <a:t>() you can perform this task.</a:t>
            </a:r>
          </a:p>
          <a:p>
            <a:pPr marL="0" indent="0">
              <a:buNone/>
            </a:pPr>
            <a:r>
              <a:rPr lang="en-IN" sz="2600" dirty="0"/>
              <a:t>Intent </a:t>
            </a:r>
            <a:r>
              <a:rPr lang="en-IN" sz="2600" dirty="0" err="1"/>
              <a:t>intent</a:t>
            </a:r>
            <a:r>
              <a:rPr lang="en-IN" sz="2600" dirty="0"/>
              <a:t> = new Intent(</a:t>
            </a:r>
            <a:r>
              <a:rPr lang="en-IN" sz="2600" dirty="0" err="1"/>
              <a:t>getApplicationContext</a:t>
            </a:r>
            <a:r>
              <a:rPr lang="en-IN" sz="2600" dirty="0"/>
              <a:t>(), </a:t>
            </a:r>
            <a:r>
              <a:rPr lang="en-IN" sz="2600" dirty="0" err="1"/>
              <a:t>SecondActivity.class</a:t>
            </a:r>
            <a:r>
              <a:rPr lang="en-IN" sz="2600" dirty="0"/>
              <a:t>); </a:t>
            </a:r>
            <a:r>
              <a:rPr lang="en-IN" sz="2600" dirty="0" err="1"/>
              <a:t>startActivity</a:t>
            </a:r>
            <a:r>
              <a:rPr lang="en-IN" sz="2600" dirty="0"/>
              <a:t>(intent);</a:t>
            </a:r>
            <a:endParaRPr lang="en-IN" sz="2600" dirty="0"/>
          </a:p>
        </p:txBody>
      </p:sp>
    </p:spTree>
    <p:extLst>
      <p:ext uri="{BB962C8B-B14F-4D97-AF65-F5344CB8AC3E}">
        <p14:creationId xmlns:p14="http://schemas.microsoft.com/office/powerpoint/2010/main" val="112513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254</Words>
  <Application>Microsoft Office PowerPoint</Application>
  <PresentationFormat>On-screen Show (4:3)</PresentationFormat>
  <Paragraphs>64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SEEKBar</vt:lpstr>
      <vt:lpstr>Important three abstract Methods Used In SeekBar:</vt:lpstr>
      <vt:lpstr>Attributes of SeekBar In Android: </vt:lpstr>
      <vt:lpstr>PowerPoint Presentation</vt:lpstr>
      <vt:lpstr>PowerPoint Presentation</vt:lpstr>
      <vt:lpstr>PowerPoint Presentation</vt:lpstr>
      <vt:lpstr>PowerPoint Presentation</vt:lpstr>
      <vt:lpstr>PowerPoint Presentation</vt:lpstr>
      <vt:lpstr>Intents</vt:lpstr>
      <vt:lpstr>Types of Intents</vt:lpstr>
      <vt:lpstr>Explicit Intent example</vt:lpstr>
      <vt:lpstr>Implicit Intent</vt:lpstr>
      <vt:lpstr>Implicit Intent example</vt:lpstr>
      <vt:lpstr>Intent Uses In Android: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Bar</dc:title>
  <dc:creator>admin</dc:creator>
  <cp:lastModifiedBy>admin</cp:lastModifiedBy>
  <cp:revision>8</cp:revision>
  <dcterms:created xsi:type="dcterms:W3CDTF">2021-12-06T07:10:55Z</dcterms:created>
  <dcterms:modified xsi:type="dcterms:W3CDTF">2021-12-16T10:26:57Z</dcterms:modified>
</cp:coreProperties>
</file>