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3" r:id="rId2"/>
    <p:sldId id="304" r:id="rId3"/>
    <p:sldId id="308" r:id="rId4"/>
    <p:sldId id="307" r:id="rId5"/>
    <p:sldId id="309" r:id="rId6"/>
    <p:sldId id="306" r:id="rId7"/>
    <p:sldId id="305" r:id="rId8"/>
    <p:sldId id="312" r:id="rId9"/>
    <p:sldId id="310" r:id="rId10"/>
    <p:sldId id="311" r:id="rId11"/>
    <p:sldId id="278" r:id="rId12"/>
    <p:sldId id="313" r:id="rId13"/>
    <p:sldId id="314" r:id="rId14"/>
    <p:sldId id="315" r:id="rId15"/>
    <p:sldId id="316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869-0C40-4879-9615-72265C4E5A05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7E5D0-F331-4C38-8A50-560431B08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8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8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8D3E4-A11F-4202-B7F2-F7B0418B84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2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1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2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2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C99D-2842-40DF-8664-DEDBA6491827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7784-5EF3-413C-A21E-53AD8072779A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86B1-DA2D-4DE0-9982-1AD620A76170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63F-C16E-4E45-8CED-0EDB1AD84EF8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38FF-02C2-41ED-847D-EE573646D384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A60-542C-4A0A-8E78-C6715598BAF5}" type="datetime1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0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5271-9932-4B35-B19A-6AE1242CAE20}" type="datetime1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610-C35C-4F39-828A-A8EB00A445F6}" type="datetime1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3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1915-FEBC-49C7-8B0A-CF01928F90A8}" type="datetime1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7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47E2-D703-41F8-A0C4-A82375D797E7}" type="datetime1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EB58-5361-4502-ABF9-2A6F69E02617}" type="datetime1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9D63-239B-4D84-8CDD-CE382E44BA56}" type="datetime1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Shubha Rao V,Dept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24C-5AC7-44D8-9E48-B6E8080CE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1" y="0"/>
            <a:ext cx="8763000" cy="762000"/>
          </a:xfrm>
        </p:spPr>
        <p:txBody>
          <a:bodyPr vert="horz" lIns="91439" tIns="45719" rIns="91439" bIns="45719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hangingPunct="1"/>
            <a:r>
              <a:rPr lang="en-US" alt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Android Software Stack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stack has five layers: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Runtime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1651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857250"/>
          </a:xfrm>
        </p:spPr>
        <p:txBody>
          <a:bodyPr vert="horz" lIns="90486" tIns="44449" rIns="90486" bIns="44449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– Runtime (Cont) 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4294967295"/>
          </p:nvPr>
        </p:nvSpPr>
        <p:spPr>
          <a:xfrm>
            <a:off x="457200" y="1114424"/>
            <a:ext cx="8686800" cy="4981575"/>
          </a:xfrm>
        </p:spPr>
        <p:txBody>
          <a:bodyPr vert="horz" lIns="90486" tIns="44449" rIns="90486" bIns="44449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compiles the java source file into the class file.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all the class files of your application and generates a single 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It is a platform-specific tool.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Assets Packaging Tool 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aapt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handles the packaging process.</a:t>
            </a:r>
          </a:p>
          <a:p>
            <a:pPr marL="0" lvl="1" indent="57150"/>
            <a:endParaRPr lang="ko-KR" altLang="en-US" dirty="0">
              <a:ea typeface="Gulim" pitchFamily="34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351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 Manifest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Every Android app must include an </a:t>
            </a:r>
            <a:r>
              <a:rPr lang="en-US" altLang="en-US" sz="2800" dirty="0" smtClean="0">
                <a:latin typeface="Consolas" pitchFamily="49" charset="0"/>
              </a:rPr>
              <a:t>AndroidManifest.xml</a:t>
            </a:r>
            <a:r>
              <a:rPr lang="en-US" altLang="en-US" dirty="0" smtClean="0"/>
              <a:t> file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Android Manifest is </a:t>
            </a:r>
            <a:r>
              <a:rPr lang="en-IN" b="1" dirty="0"/>
              <a:t>an XML file which contains important metadata about the Android app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includes the package name, activity names, main activity (the entry point to the app), Android version support, hardware features support, permissions, and other configurations.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366"/>
            <a:ext cx="8229600" cy="787135"/>
          </a:xfrm>
        </p:spPr>
        <p:txBody>
          <a:bodyPr/>
          <a:lstStyle/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Lifecycle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/>
          <a:srcRect l="-485" r="-485"/>
          <a:stretch>
            <a:fillRect/>
          </a:stretch>
        </p:blipFill>
        <p:spPr>
          <a:xfrm>
            <a:off x="457200" y="1524000"/>
            <a:ext cx="7931224" cy="4318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25501"/>
            <a:ext cx="8229600" cy="787135"/>
          </a:xfrm>
        </p:spPr>
        <p:txBody>
          <a:bodyPr/>
          <a:lstStyle/>
          <a:p>
            <a:pPr algn="ctr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Lifecycle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run your android application, Activity goes through different states and the following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called by system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Called when the activity is first created. You can write the code for initializing the control/view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onStart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method is called when the activity becomes visible to the user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onResume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called when the activity starts interacting with the user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onPause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called when the current activity is being paused and the previous activity is being resumed. Activity is not destroyed, but it is invisible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called when the activity is stopped and not visible to the user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called before the activity is destroyed by the system call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onRestart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called when the activity has been stopped and is restarting again.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25501"/>
            <a:ext cx="8229600" cy="787135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Toast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Toast can be used to display information for the short period of time.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toast contains message to be displayed quickly and disappears after sometime.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android.widget.Toast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subclass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109728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Toast.makeText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getApplicationContext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(),”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Toast.LENGTH_SHORT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).show(); 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4839924"/>
          </a:xfrm>
        </p:spPr>
        <p:txBody>
          <a:bodyPr numCol="2">
            <a:normAutofit/>
          </a:bodyPr>
          <a:lstStyle/>
          <a:p>
            <a:pPr fontAlgn="ctr"/>
            <a:r>
              <a:rPr lang="en-IN" b="1" i="0" dirty="0" smtClean="0">
                <a:effectLst/>
              </a:rPr>
              <a:t>Toasts overview</a:t>
            </a:r>
          </a:p>
          <a:p>
            <a:pPr marL="400050" lvl="1" indent="0" algn="just">
              <a:buNone/>
            </a:pPr>
            <a:r>
              <a:rPr lang="en-IN" dirty="0"/>
              <a:t> </a:t>
            </a:r>
            <a:r>
              <a:rPr lang="en-IN" sz="2400" dirty="0"/>
              <a:t>A toast provides simple feedback about an operation in a small popup. It only fills the amount of space required for the message and the current activity remains visible and interactive. Toasts automatically disappear after a timeout.</a:t>
            </a:r>
          </a:p>
          <a:p>
            <a:pPr marL="800100" lvl="2" indent="0">
              <a:buNone/>
            </a:pPr>
            <a:r>
              <a:rPr lang="en-IN" sz="2000" dirty="0"/>
              <a:t>  For </a:t>
            </a:r>
            <a:r>
              <a:rPr lang="en-IN" sz="2000" dirty="0"/>
              <a:t>example, clicking </a:t>
            </a:r>
            <a:r>
              <a:rPr lang="en-IN" sz="2000" b="1" dirty="0"/>
              <a:t>Send</a:t>
            </a:r>
            <a:r>
              <a:rPr lang="en-IN" sz="2000" dirty="0"/>
              <a:t> on an email triggers a "Sending message..." toast, as shown in the following screen capture:</a:t>
            </a:r>
          </a:p>
          <a:p>
            <a:pPr lvl="1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88843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42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Toast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 smtClean="0"/>
              <a:t>example.shubha.com.toast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android.support.v7.app.AppCompatActivity;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android.os.Bundle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android.widget.Toast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MainActivity</a:t>
            </a:r>
            <a:r>
              <a:rPr lang="en-IN" dirty="0"/>
              <a:t>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AppCompatActivity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@Override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onCreate</a:t>
            </a:r>
            <a:r>
              <a:rPr lang="en-IN" dirty="0"/>
              <a:t>(Bundle </a:t>
            </a:r>
            <a:r>
              <a:rPr lang="en-IN" dirty="0" err="1"/>
              <a:t>savedInstanceState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b="1" dirty="0" err="1"/>
              <a:t>super</a:t>
            </a:r>
            <a:r>
              <a:rPr lang="en-IN" dirty="0" err="1"/>
              <a:t>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 //Displaying Toast with Hello </a:t>
            </a:r>
            <a:r>
              <a:rPr lang="en-IN" dirty="0" err="1"/>
              <a:t>Javatpoint</a:t>
            </a:r>
            <a:r>
              <a:rPr lang="en-IN" dirty="0"/>
              <a:t> message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(),"Hello </a:t>
            </a:r>
            <a:r>
              <a:rPr lang="en-IN" dirty="0" smtClean="0"/>
              <a:t>BMSCE",</a:t>
            </a:r>
            <a:r>
              <a:rPr lang="en-IN" dirty="0" err="1"/>
              <a:t>Toast.LENGTH_SHORT</a:t>
            </a:r>
            <a:r>
              <a:rPr lang="en-IN" dirty="0"/>
              <a:t>).show();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1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0463" y="0"/>
            <a:ext cx="7983537" cy="762000"/>
          </a:xfrm>
        </p:spPr>
        <p:txBody>
          <a:bodyPr vert="horz" lIns="91439" tIns="45719" rIns="91439" bIns="45719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Android Software Stack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5" y="990600"/>
            <a:ext cx="7789545" cy="559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676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제목 1"/>
          <p:cNvSpPr>
            <a:spLocks noGrp="1"/>
          </p:cNvSpPr>
          <p:nvPr>
            <p:ph type="title" idx="4294967295"/>
          </p:nvPr>
        </p:nvSpPr>
        <p:spPr>
          <a:xfrm>
            <a:off x="762000" y="139002"/>
            <a:ext cx="7772400" cy="703263"/>
          </a:xfrm>
        </p:spPr>
        <p:txBody>
          <a:bodyPr vert="horz" lIns="90486" tIns="44449" rIns="90486" bIns="44449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– Linux Kernel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9" name="내용 개체 틀 3"/>
          <p:cNvPicPr>
            <a:picLocks noGrp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0925"/>
            <a:ext cx="2084388" cy="1111250"/>
          </a:xfrm>
        </p:spPr>
      </p:pic>
      <p:pic>
        <p:nvPicPr>
          <p:cNvPr id="31750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6400800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5"/>
          <p:cNvSpPr txBox="1">
            <a:spLocks noChangeArrowheads="1"/>
          </p:cNvSpPr>
          <p:nvPr/>
        </p:nvSpPr>
        <p:spPr bwMode="auto">
          <a:xfrm>
            <a:off x="392907" y="2914650"/>
            <a:ext cx="8319611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9" rIns="90486" bIns="44449"/>
          <a:lstStyle>
            <a:lvl1pPr marL="323850" indent="-323850" defTabSz="101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1850" indent="-323850" defTabSz="101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lnSpc>
                <a:spcPts val="2599"/>
              </a:lnSpc>
              <a:spcBef>
                <a:spcPts val="597"/>
              </a:spcBef>
              <a:spcAft>
                <a:spcPts val="405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l"/>
            </a:pPr>
            <a:r>
              <a:rPr lang="en-IN" sz="1800" dirty="0">
                <a:cs typeface="Times New Roman" panose="02020603050405020304" pitchFamily="18" charset="0"/>
              </a:rPr>
              <a:t>It is the heart of android architecture that exists at the root of android architecture. </a:t>
            </a:r>
          </a:p>
          <a:p>
            <a:pPr eaLnBrk="1" latinLnBrk="1" hangingPunct="1">
              <a:lnSpc>
                <a:spcPts val="2599"/>
              </a:lnSpc>
              <a:spcBef>
                <a:spcPts val="597"/>
              </a:spcBef>
              <a:spcAft>
                <a:spcPts val="405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l"/>
            </a:pPr>
            <a:r>
              <a:rPr lang="en-IN" sz="1800" b="1" dirty="0">
                <a:cs typeface="Times New Roman" panose="02020603050405020304" pitchFamily="18" charset="0"/>
              </a:rPr>
              <a:t>Linux kernel</a:t>
            </a:r>
            <a:r>
              <a:rPr lang="en-IN" sz="1800" dirty="0">
                <a:cs typeface="Times New Roman" panose="02020603050405020304" pitchFamily="18" charset="0"/>
              </a:rPr>
              <a:t> is responsible for device drivers, power management, memory management, device management and resource access.</a:t>
            </a:r>
          </a:p>
          <a:p>
            <a:pPr eaLnBrk="1" latinLnBrk="1" hangingPunct="1">
              <a:lnSpc>
                <a:spcPts val="2599"/>
              </a:lnSpc>
              <a:spcBef>
                <a:spcPts val="597"/>
              </a:spcBef>
              <a:spcAft>
                <a:spcPts val="405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1800" dirty="0">
                <a:cs typeface="Times New Roman" panose="02020603050405020304" pitchFamily="18" charset="0"/>
              </a:rPr>
              <a:t>The supplied device drivers include Display, Camera, Keypad, </a:t>
            </a:r>
            <a:r>
              <a:rPr lang="en-US" altLang="en-US" sz="1800" dirty="0" err="1">
                <a:cs typeface="Times New Roman" panose="02020603050405020304" pitchFamily="18" charset="0"/>
              </a:rPr>
              <a:t>WiFi</a:t>
            </a:r>
            <a:r>
              <a:rPr lang="en-US" altLang="en-US" sz="1800" dirty="0">
                <a:cs typeface="Times New Roman" panose="02020603050405020304" pitchFamily="18" charset="0"/>
              </a:rPr>
              <a:t>, Flash Memory, Audio, and IPC</a:t>
            </a:r>
          </a:p>
          <a:p>
            <a:pPr eaLnBrk="1" latinLnBrk="1" hangingPunct="1">
              <a:lnSpc>
                <a:spcPts val="2599"/>
              </a:lnSpc>
              <a:spcBef>
                <a:spcPts val="597"/>
              </a:spcBef>
              <a:spcAft>
                <a:spcPts val="405"/>
              </a:spcAft>
              <a:buClr>
                <a:srgbClr val="0C7B9C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1800" dirty="0">
                <a:cs typeface="Times New Roman" panose="02020603050405020304" pitchFamily="18" charset="0"/>
              </a:rPr>
              <a:t>Providing an abstraction layer between the H/W and the rest of the S/W stack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0057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72400" cy="1176338"/>
          </a:xfrm>
        </p:spPr>
        <p:txBody>
          <a:bodyPr vert="horz" lIns="90486" tIns="44449" rIns="90486" bIns="44449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- Libraries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내용 개체 틀 2"/>
          <p:cNvSpPr>
            <a:spLocks noGrp="1"/>
          </p:cNvSpPr>
          <p:nvPr>
            <p:ph idx="4294967295"/>
          </p:nvPr>
        </p:nvSpPr>
        <p:spPr>
          <a:xfrm>
            <a:off x="609600" y="3879851"/>
            <a:ext cx="8534400" cy="2378870"/>
          </a:xfrm>
        </p:spPr>
        <p:txBody>
          <a:bodyPr vert="horz" lIns="90486" tIns="44449" rIns="90486" bIns="44449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kernel, their are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libraries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OpenGL,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Media, C runtime library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etc.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is responsible for browser support,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 database,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font support, Media for playing and recording audio and video formats.</a:t>
            </a:r>
          </a:p>
          <a:p>
            <a:pPr marL="262890" indent="-262890"/>
            <a:endParaRPr lang="ko-KR" altLang="en-US" sz="2520" dirty="0">
              <a:ea typeface="Gulim" pitchFamily="34" charset="-127"/>
            </a:endParaRPr>
          </a:p>
        </p:txBody>
      </p:sp>
      <p:pic>
        <p:nvPicPr>
          <p:cNvPr id="25606" name="내용 개체 틀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7" y="1600200"/>
            <a:ext cx="2084546" cy="111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그림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19" y="1371600"/>
            <a:ext cx="6033611" cy="23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0830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제목 1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71525"/>
          </a:xfrm>
        </p:spPr>
        <p:txBody>
          <a:bodyPr vert="horz" lIns="90486" tIns="44449" rIns="90486" bIns="44449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- Runtime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내용 개체 틀 2"/>
          <p:cNvSpPr>
            <a:spLocks noGrp="1"/>
          </p:cNvSpPr>
          <p:nvPr>
            <p:ph idx="4294967295"/>
          </p:nvPr>
        </p:nvSpPr>
        <p:spPr>
          <a:xfrm>
            <a:off x="457200" y="2826069"/>
            <a:ext cx="8077200" cy="2695256"/>
          </a:xfrm>
        </p:spPr>
        <p:txBody>
          <a:bodyPr vert="horz" lIns="90486" tIns="44449" rIns="90486" bIns="44449">
            <a:normAutofit fontScale="92500" lnSpcReduction="10000"/>
          </a:bodyPr>
          <a:lstStyle/>
          <a:p>
            <a:pPr eaLnBrk="1" hangingPunct="1"/>
            <a:r>
              <a:rPr lang="en-US" altLang="ko-KR" sz="22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Core Libraries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Providing most of the functionality available in the core libraries of the Java language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ko-KR" sz="19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APIs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Data Structures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Utilities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File Access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Network Access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ko-KR" sz="17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Graphics, etc</a:t>
            </a:r>
            <a:endParaRPr lang="en-US" altLang="ko-KR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7654" name="내용 개체 틀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4" y="985838"/>
            <a:ext cx="25717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그림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44" y="985838"/>
            <a:ext cx="3410426" cy="162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6952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 idx="4294967295"/>
          </p:nvPr>
        </p:nvSpPr>
        <p:spPr>
          <a:xfrm>
            <a:off x="1371600" y="304800"/>
            <a:ext cx="7772400" cy="431800"/>
          </a:xfrm>
        </p:spPr>
        <p:txBody>
          <a:bodyPr vert="horz" lIns="90486" tIns="44449" rIns="90486" bIns="44449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– Application Framework</a:t>
            </a:r>
            <a:endParaRPr lang="ko-KR" alt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내용 개체 틀 2"/>
          <p:cNvSpPr>
            <a:spLocks noGrp="1"/>
          </p:cNvSpPr>
          <p:nvPr>
            <p:ph idx="4294967295"/>
          </p:nvPr>
        </p:nvSpPr>
        <p:spPr>
          <a:xfrm>
            <a:off x="609600" y="2667000"/>
            <a:ext cx="7772400" cy="3114675"/>
          </a:xfrm>
        </p:spPr>
        <p:txBody>
          <a:bodyPr vert="horz" lIns="90486" tIns="44449" rIns="90486" bIns="44449">
            <a:normAutofit/>
          </a:bodyPr>
          <a:lstStyle/>
          <a:p>
            <a:pPr marL="262890" indent="-26289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 of Native libraries and android runtime, there is android framework. </a:t>
            </a:r>
          </a:p>
          <a:p>
            <a:pPr marL="262890" indent="-26289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framework includes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API's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as UI (User Interface), telephony, resources, locations, Content Providers (data) and package managers. </a:t>
            </a:r>
          </a:p>
          <a:p>
            <a:pPr marL="262890" indent="-26289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lot of classes and interfaces for android application development.</a:t>
            </a:r>
            <a:endParaRPr lang="en-US" altLang="ko-KR" sz="216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11480" lvl="1" indent="0">
              <a:buNone/>
            </a:pPr>
            <a:endParaRPr lang="en-US" altLang="ko-KR" sz="2160" dirty="0">
              <a:ea typeface="Gulim" pitchFamily="34" charset="-127"/>
            </a:endParaRPr>
          </a:p>
        </p:txBody>
      </p:sp>
      <p:pic>
        <p:nvPicPr>
          <p:cNvPr id="17414" name="내용 개체 틀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2084547" cy="111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295400"/>
            <a:ext cx="6372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61773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 idx="4294967295"/>
          </p:nvPr>
        </p:nvSpPr>
        <p:spPr>
          <a:xfrm>
            <a:off x="1017802" y="287497"/>
            <a:ext cx="7772400" cy="431800"/>
          </a:xfrm>
        </p:spPr>
        <p:txBody>
          <a:bodyPr vert="horz" lIns="90486" tIns="44449" rIns="90486" bIns="44449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- Application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내용 개체 틀 2"/>
          <p:cNvSpPr>
            <a:spLocks noGrp="1"/>
          </p:cNvSpPr>
          <p:nvPr>
            <p:ph idx="4294967295"/>
          </p:nvPr>
        </p:nvSpPr>
        <p:spPr>
          <a:xfrm>
            <a:off x="1371600" y="2657475"/>
            <a:ext cx="7119462" cy="3114675"/>
          </a:xfrm>
        </p:spPr>
        <p:txBody>
          <a:bodyPr vert="horz" lIns="90486" tIns="44449" rIns="90486" bIns="44449">
            <a:normAutofit/>
          </a:bodyPr>
          <a:lstStyle/>
          <a:p>
            <a:pPr marL="262890" indent="-262890"/>
            <a:r>
              <a:rPr lang="en-US" altLang="ko-KR" sz="252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Android provides a set of core applications: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Email Client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SMS Program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Calendar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Maps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Browser</a:t>
            </a:r>
          </a:p>
          <a:p>
            <a:pPr marL="720090" lvl="1" indent="-308610">
              <a:buFont typeface="Wingdings" panose="05000000000000000000" pitchFamily="2" charset="2"/>
              <a:buChar char="ü"/>
            </a:pPr>
            <a:r>
              <a:rPr lang="en-US" altLang="ko-KR" sz="216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Contacts</a:t>
            </a:r>
          </a:p>
          <a:p>
            <a:pPr marL="411480" lvl="1" indent="0">
              <a:buNone/>
            </a:pPr>
            <a:endParaRPr lang="en-US" altLang="ko-KR" sz="2160" dirty="0">
              <a:ea typeface="Gulim" pitchFamily="34" charset="-127"/>
            </a:endParaRPr>
          </a:p>
        </p:txBody>
      </p:sp>
      <p:pic>
        <p:nvPicPr>
          <p:cNvPr id="17414" name="내용 개체 틀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013"/>
            <a:ext cx="2084547" cy="111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50132"/>
            <a:ext cx="7119462" cy="83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1587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Dalvik</a:t>
            </a:r>
            <a:r>
              <a:rPr lang="en-IN" dirty="0"/>
              <a:t> Virtual Machine | DVM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 </a:t>
            </a:r>
            <a:r>
              <a:rPr lang="en-IN" b="1" dirty="0" err="1"/>
              <a:t>Dalvik</a:t>
            </a:r>
            <a:r>
              <a:rPr lang="en-IN" b="1" dirty="0"/>
              <a:t> Virtual Machine (DVM)</a:t>
            </a:r>
            <a:r>
              <a:rPr lang="en-IN" dirty="0"/>
              <a:t> is an android virtual machine optimized for mobile devices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It optimizes the virtual machine for </a:t>
            </a:r>
            <a:r>
              <a:rPr lang="en-IN" i="1" dirty="0" smtClean="0"/>
              <a:t>memory</a:t>
            </a:r>
            <a:r>
              <a:rPr lang="en-IN" dirty="0" smtClean="0"/>
              <a:t>, </a:t>
            </a:r>
            <a:r>
              <a:rPr lang="en-IN" i="1" dirty="0" smtClean="0"/>
              <a:t>battery life</a:t>
            </a:r>
            <a:r>
              <a:rPr lang="en-IN" dirty="0" smtClean="0"/>
              <a:t> and </a:t>
            </a:r>
            <a:r>
              <a:rPr lang="en-IN" i="1" dirty="0" smtClean="0"/>
              <a:t>performance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Dalvik</a:t>
            </a:r>
            <a:r>
              <a:rPr lang="en-IN" dirty="0" smtClean="0"/>
              <a:t> is a name of a town in Iceland. </a:t>
            </a:r>
          </a:p>
          <a:p>
            <a:r>
              <a:rPr lang="en-IN" dirty="0" smtClean="0"/>
              <a:t>The </a:t>
            </a:r>
            <a:r>
              <a:rPr lang="en-IN" dirty="0" err="1"/>
              <a:t>Dex</a:t>
            </a:r>
            <a:r>
              <a:rPr lang="en-IN" dirty="0"/>
              <a:t> compiler converts the class files into the .</a:t>
            </a:r>
            <a:r>
              <a:rPr lang="en-IN" dirty="0" err="1"/>
              <a:t>dex</a:t>
            </a:r>
            <a:r>
              <a:rPr lang="en-IN" dirty="0"/>
              <a:t> file that run on the </a:t>
            </a:r>
            <a:r>
              <a:rPr lang="en-IN" dirty="0" err="1"/>
              <a:t>Dalvik</a:t>
            </a:r>
            <a:r>
              <a:rPr lang="en-IN" dirty="0"/>
              <a:t> VM. Multiple class files are converted into one </a:t>
            </a:r>
            <a:r>
              <a:rPr lang="en-IN" dirty="0" err="1"/>
              <a:t>dex</a:t>
            </a:r>
            <a:r>
              <a:rPr lang="en-IN" dirty="0"/>
              <a:t> file.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Shubha Rao V,Dept of ISE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857250"/>
          </a:xfrm>
        </p:spPr>
        <p:txBody>
          <a:bodyPr vert="horz" lIns="90486" tIns="44449" rIns="90486" bIns="44449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ko-KR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S/W Stack – Runtime (Cont) </a:t>
            </a:r>
            <a:endParaRPr lang="ko-KR" alt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4294967295"/>
          </p:nvPr>
        </p:nvSpPr>
        <p:spPr>
          <a:xfrm>
            <a:off x="457200" y="1114424"/>
            <a:ext cx="8555832" cy="4981575"/>
          </a:xfrm>
        </p:spPr>
        <p:txBody>
          <a:bodyPr vert="horz" lIns="90486" tIns="44449" rIns="90486" bIns="44449">
            <a:normAutofit/>
          </a:bodyPr>
          <a:lstStyle/>
          <a:p>
            <a:pPr marL="0" lvl="1" indent="5715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Dalvik Virtual Machine (DVM)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android virtual machine optimized for mobile devices. </a:t>
            </a:r>
          </a:p>
          <a:p>
            <a:pPr marL="0" lvl="1" indent="57150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converts the class files into the 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that run on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Dalvik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VM. Multiple class files are converted into one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0" lvl="1" indent="57150"/>
            <a:endParaRPr lang="en-IN" dirty="0"/>
          </a:p>
          <a:p>
            <a:pPr marL="0" lvl="1" indent="57150"/>
            <a:endParaRPr lang="ko-KR" altLang="en-US" dirty="0">
              <a:ea typeface="Guli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48000"/>
            <a:ext cx="52101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714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279</Words>
  <Application>Microsoft Office PowerPoint</Application>
  <PresentationFormat>On-screen Show (4:3)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Gulim</vt:lpstr>
      <vt:lpstr>맑은 고딕</vt:lpstr>
      <vt:lpstr>Arial</vt:lpstr>
      <vt:lpstr>Calibri</vt:lpstr>
      <vt:lpstr>Consolas</vt:lpstr>
      <vt:lpstr>Times New Roman</vt:lpstr>
      <vt:lpstr>Wingdings</vt:lpstr>
      <vt:lpstr>Office Theme</vt:lpstr>
      <vt:lpstr>The Android Software Stack</vt:lpstr>
      <vt:lpstr>The Android Software Stack</vt:lpstr>
      <vt:lpstr>Android S/W Stack – Linux Kernel</vt:lpstr>
      <vt:lpstr>Android S/W Stack - Libraries</vt:lpstr>
      <vt:lpstr>Android S/W Stack - Runtime</vt:lpstr>
      <vt:lpstr>Android S/W Stack – Application Framework</vt:lpstr>
      <vt:lpstr>Android S/W Stack - Application</vt:lpstr>
      <vt:lpstr>Dalvik Virtual Machine | DVM </vt:lpstr>
      <vt:lpstr>Android S/W Stack – Runtime (Cont) </vt:lpstr>
      <vt:lpstr>Android S/W Stack – Runtime (Cont) </vt:lpstr>
      <vt:lpstr>App Manifest</vt:lpstr>
      <vt:lpstr>Activity Lifecycle</vt:lpstr>
      <vt:lpstr>Activity Lifecycle</vt:lpstr>
      <vt:lpstr>Android Toast</vt:lpstr>
      <vt:lpstr>PowerPoint Presentation</vt:lpstr>
      <vt:lpstr>Example of Toast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Installation</dc:title>
  <dc:creator>admin</dc:creator>
  <cp:lastModifiedBy>admin</cp:lastModifiedBy>
  <cp:revision>9</cp:revision>
  <dcterms:created xsi:type="dcterms:W3CDTF">2021-10-08T04:37:50Z</dcterms:created>
  <dcterms:modified xsi:type="dcterms:W3CDTF">2021-10-23T05:30:25Z</dcterms:modified>
</cp:coreProperties>
</file>