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60" r:id="rId5"/>
    <p:sldId id="259" r:id="rId6"/>
    <p:sldId id="261" r:id="rId7"/>
    <p:sldId id="262" r:id="rId8"/>
    <p:sldId id="263" r:id="rId9"/>
    <p:sldId id="264" r:id="rId1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E8913A26-A23E-41A3-AEFE-0BDD5C77B746}">
  <a:tblStyle styleId="{E8913A26-A23E-41A3-AEFE-0BDD5C77B74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8" d="100"/>
          <a:sy n="118" d="100"/>
        </p:scale>
        <p:origin x="-1434"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610686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arrayadapter-in-android-with-example/" TargetMode="External"/><Relationship Id="rId2" Type="http://schemas.openxmlformats.org/officeDocument/2006/relationships/hyperlink" Target="https://www.geeksforgeeks.org/android-app-development-fundamentals-for-beginner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3"/>
          <p:cNvSpPr txBox="1">
            <a:spLocks noGrp="1"/>
          </p:cNvSpPr>
          <p:nvPr>
            <p:ph type="subTitle" idx="1"/>
          </p:nvPr>
        </p:nvSpPr>
        <p:spPr>
          <a:xfrm>
            <a:off x="542167" y="833480"/>
            <a:ext cx="8367164" cy="4272594"/>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rgbClr val="888888"/>
              </a:buClr>
              <a:buSzPts val="3200"/>
              <a:buNone/>
            </a:pPr>
            <a:r>
              <a:rPr lang="en-IN" dirty="0" smtClean="0"/>
              <a:t> </a:t>
            </a:r>
            <a:r>
              <a:rPr lang="en-IN" b="1" dirty="0" err="1" smtClean="0">
                <a:solidFill>
                  <a:schemeClr val="tx1"/>
                </a:solidFill>
              </a:rPr>
              <a:t>ListView</a:t>
            </a:r>
            <a:r>
              <a:rPr lang="en-IN" b="1" dirty="0" smtClean="0">
                <a:solidFill>
                  <a:schemeClr val="tx1"/>
                </a:solidFill>
              </a:rPr>
              <a:t>,</a:t>
            </a:r>
          </a:p>
          <a:p>
            <a:pPr marL="0" lvl="0" indent="0" algn="just" rtl="0">
              <a:spcBef>
                <a:spcPts val="0"/>
              </a:spcBef>
              <a:spcAft>
                <a:spcPts val="0"/>
              </a:spcAft>
              <a:buClr>
                <a:srgbClr val="888888"/>
              </a:buClr>
              <a:buSzPts val="3200"/>
              <a:buNone/>
            </a:pPr>
            <a:r>
              <a:rPr lang="en-IN" b="1" dirty="0" smtClean="0">
                <a:solidFill>
                  <a:schemeClr val="tx1"/>
                </a:solidFill>
              </a:rPr>
              <a:t> </a:t>
            </a:r>
            <a:r>
              <a:rPr lang="en-IN" b="1" dirty="0" smtClean="0">
                <a:solidFill>
                  <a:schemeClr val="tx1"/>
                </a:solidFill>
              </a:rPr>
              <a:t> </a:t>
            </a:r>
            <a:r>
              <a:rPr lang="en-IN" b="1" dirty="0">
                <a:solidFill>
                  <a:schemeClr val="tx1"/>
                </a:solidFill>
              </a:rPr>
              <a:t>Spinner, </a:t>
            </a:r>
            <a:endParaRPr lang="en-IN" b="1" dirty="0" smtClean="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List View</a:t>
            </a:r>
            <a:endParaRPr/>
          </a:p>
        </p:txBody>
      </p:sp>
      <p:sp>
        <p:nvSpPr>
          <p:cNvPr id="91" name="Google Shape;91;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a:t>Android </a:t>
            </a:r>
            <a:r>
              <a:rPr lang="en-IN" b="1"/>
              <a:t>ListView</a:t>
            </a:r>
            <a:r>
              <a:rPr lang="en-IN"/>
              <a:t> is a view which groups several items and display them in vertical scrollable list. </a:t>
            </a:r>
            <a:endParaRPr/>
          </a:p>
          <a:p>
            <a:pPr marL="342900" lvl="0" indent="-342900" algn="l" rtl="0">
              <a:spcBef>
                <a:spcPts val="640"/>
              </a:spcBef>
              <a:spcAft>
                <a:spcPts val="0"/>
              </a:spcAft>
              <a:buClr>
                <a:schemeClr val="dk1"/>
              </a:buClr>
              <a:buSzPts val="3200"/>
              <a:buChar char="•"/>
            </a:pPr>
            <a:r>
              <a:rPr lang="en-IN"/>
              <a:t>The list items are automatically inserted to the list using an </a:t>
            </a:r>
            <a:r>
              <a:rPr lang="en-IN" b="1"/>
              <a:t>Adapter</a:t>
            </a:r>
            <a:r>
              <a:rPr lang="en-IN"/>
              <a:t> that pulls content from a source such as an array or database.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pic>
        <p:nvPicPr>
          <p:cNvPr id="97" name="Google Shape;97;p15"/>
          <p:cNvPicPr preferRelativeResize="0">
            <a:picLocks noGrp="1"/>
          </p:cNvPicPr>
          <p:nvPr>
            <p:ph type="body" idx="1"/>
          </p:nvPr>
        </p:nvPicPr>
        <p:blipFill rotWithShape="1">
          <a:blip r:embed="rId3">
            <a:alphaModFix/>
          </a:blip>
          <a:srcRect/>
          <a:stretch/>
        </p:blipFill>
        <p:spPr>
          <a:xfrm>
            <a:off x="3026549" y="1600200"/>
            <a:ext cx="3090901" cy="45259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a:t>ListView Attributes</a:t>
            </a:r>
            <a:br>
              <a:rPr lang="en-IN"/>
            </a:br>
            <a:endParaRPr/>
          </a:p>
        </p:txBody>
      </p:sp>
      <p:graphicFrame>
        <p:nvGraphicFramePr>
          <p:cNvPr id="109" name="Google Shape;109;p17"/>
          <p:cNvGraphicFramePr/>
          <p:nvPr>
            <p:extLst>
              <p:ext uri="{D42A27DB-BD31-4B8C-83A1-F6EECF244321}">
                <p14:modId xmlns:p14="http://schemas.microsoft.com/office/powerpoint/2010/main" val="2870254207"/>
              </p:ext>
            </p:extLst>
          </p:nvPr>
        </p:nvGraphicFramePr>
        <p:xfrm>
          <a:off x="477430" y="1019546"/>
          <a:ext cx="8286244" cy="5421713"/>
        </p:xfrm>
        <a:graphic>
          <a:graphicData uri="http://schemas.openxmlformats.org/drawingml/2006/table">
            <a:tbl>
              <a:tblPr>
                <a:noFill/>
                <a:tableStyleId>{E8913A26-A23E-41A3-AEFE-0BDD5C77B746}</a:tableStyleId>
              </a:tblPr>
              <a:tblGrid>
                <a:gridCol w="760651"/>
                <a:gridCol w="7525593"/>
              </a:tblGrid>
              <a:tr h="301049">
                <a:tc>
                  <a:txBody>
                    <a:bodyPr/>
                    <a:lstStyle/>
                    <a:p>
                      <a:pPr marL="0" marR="0" lvl="0" indent="0" algn="ctr" rtl="0">
                        <a:spcBef>
                          <a:spcPts val="0"/>
                        </a:spcBef>
                        <a:spcAft>
                          <a:spcPts val="0"/>
                        </a:spcAft>
                        <a:buNone/>
                      </a:pPr>
                      <a:r>
                        <a:rPr lang="en-IN" sz="1400" b="1" u="none" strike="noStrike" cap="none" dirty="0" err="1"/>
                        <a:t>Sr.No</a:t>
                      </a:r>
                      <a:endParaRPr sz="1400" b="1" u="none" strike="noStrike" cap="none" dirty="0"/>
                    </a:p>
                  </a:txBody>
                  <a:tcPr marL="43525" marR="43525" marT="43525" marB="435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a:txBody>
                    <a:bodyPr/>
                    <a:lstStyle/>
                    <a:p>
                      <a:pPr marL="0" marR="0" lvl="0" indent="0" algn="ctr" rtl="0">
                        <a:spcBef>
                          <a:spcPts val="0"/>
                        </a:spcBef>
                        <a:spcAft>
                          <a:spcPts val="0"/>
                        </a:spcAft>
                        <a:buNone/>
                      </a:pPr>
                      <a:r>
                        <a:rPr lang="en-IN" sz="1400" b="1" u="none" strike="noStrike" cap="none" dirty="0"/>
                        <a:t>Attribute &amp; Description</a:t>
                      </a:r>
                      <a:endParaRPr b="1" dirty="0"/>
                    </a:p>
                  </a:txBody>
                  <a:tcPr marL="43525" marR="43525" marT="43525" marB="435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r>
              <a:tr h="666113">
                <a:tc>
                  <a:txBody>
                    <a:bodyPr/>
                    <a:lstStyle/>
                    <a:p>
                      <a:pPr marL="0" marR="0" lvl="0" indent="0" algn="ctr" rtl="0">
                        <a:spcBef>
                          <a:spcPts val="0"/>
                        </a:spcBef>
                        <a:spcAft>
                          <a:spcPts val="0"/>
                        </a:spcAft>
                        <a:buNone/>
                      </a:pPr>
                      <a:r>
                        <a:rPr lang="en-IN" sz="1400" u="none" strike="noStrike" cap="none" dirty="0"/>
                        <a:t>1</a:t>
                      </a:r>
                      <a:endParaRPr dirty="0"/>
                    </a:p>
                  </a:txBody>
                  <a:tcPr marL="43525" marR="43525" marT="43525" marB="435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1400" b="1" u="none" strike="noStrike" cap="none" dirty="0" err="1">
                          <a:solidFill>
                            <a:srgbClr val="000000"/>
                          </a:solidFill>
                        </a:rPr>
                        <a:t>android:id</a:t>
                      </a:r>
                      <a:endParaRPr sz="1400" u="none" strike="noStrike" cap="none" dirty="0">
                        <a:solidFill>
                          <a:srgbClr val="000000"/>
                        </a:solidFill>
                      </a:endParaRPr>
                    </a:p>
                    <a:p>
                      <a:pPr marL="0" marR="0" lvl="0" indent="0" algn="just" rtl="0">
                        <a:spcBef>
                          <a:spcPts val="0"/>
                        </a:spcBef>
                        <a:spcAft>
                          <a:spcPts val="0"/>
                        </a:spcAft>
                        <a:buNone/>
                      </a:pPr>
                      <a:r>
                        <a:rPr lang="en-IN" sz="1400" u="none" strike="noStrike" cap="none" dirty="0">
                          <a:solidFill>
                            <a:srgbClr val="000000"/>
                          </a:solidFill>
                        </a:rPr>
                        <a:t>This is the ID which uniquely identifies the layout.</a:t>
                      </a:r>
                      <a:endParaRPr dirty="0"/>
                    </a:p>
                  </a:txBody>
                  <a:tcPr marL="43525" marR="43525" marT="43525" marB="435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666113">
                <a:tc>
                  <a:txBody>
                    <a:bodyPr/>
                    <a:lstStyle/>
                    <a:p>
                      <a:pPr marL="0" marR="0" lvl="0" indent="0" algn="ctr" rtl="0">
                        <a:spcBef>
                          <a:spcPts val="0"/>
                        </a:spcBef>
                        <a:spcAft>
                          <a:spcPts val="0"/>
                        </a:spcAft>
                        <a:buNone/>
                      </a:pPr>
                      <a:r>
                        <a:rPr lang="en-IN" sz="1400" u="none" strike="noStrike" cap="none"/>
                        <a:t>2</a:t>
                      </a:r>
                      <a:endParaRPr/>
                    </a:p>
                  </a:txBody>
                  <a:tcPr marL="43525" marR="43525" marT="43525" marB="435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1400" b="1" u="none" strike="noStrike" cap="none" dirty="0" err="1">
                          <a:solidFill>
                            <a:srgbClr val="000000"/>
                          </a:solidFill>
                        </a:rPr>
                        <a:t>android:divider</a:t>
                      </a:r>
                      <a:endParaRPr sz="1400" u="none" strike="noStrike" cap="none" dirty="0">
                        <a:solidFill>
                          <a:srgbClr val="000000"/>
                        </a:solidFill>
                      </a:endParaRPr>
                    </a:p>
                    <a:p>
                      <a:pPr marL="0" marR="0" lvl="0" indent="0" algn="just" rtl="0">
                        <a:spcBef>
                          <a:spcPts val="0"/>
                        </a:spcBef>
                        <a:spcAft>
                          <a:spcPts val="0"/>
                        </a:spcAft>
                        <a:buNone/>
                      </a:pPr>
                      <a:r>
                        <a:rPr lang="en-IN" sz="1400" u="none" strike="noStrike" cap="none" dirty="0">
                          <a:solidFill>
                            <a:srgbClr val="000000"/>
                          </a:solidFill>
                        </a:rPr>
                        <a:t>This is drawable or </a:t>
                      </a:r>
                      <a:r>
                        <a:rPr lang="en-IN" sz="1400" u="none" strike="noStrike" cap="none" dirty="0" smtClean="0">
                          <a:solidFill>
                            <a:srgbClr val="000000"/>
                          </a:solidFill>
                        </a:rPr>
                        <a:t>colour </a:t>
                      </a:r>
                      <a:r>
                        <a:rPr lang="en-IN" sz="1400" u="none" strike="noStrike" cap="none" dirty="0">
                          <a:solidFill>
                            <a:srgbClr val="000000"/>
                          </a:solidFill>
                        </a:rPr>
                        <a:t>to draw between list items.</a:t>
                      </a:r>
                      <a:endParaRPr dirty="0"/>
                    </a:p>
                  </a:txBody>
                  <a:tcPr marL="43525" marR="43525" marT="43525" marB="435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853436">
                <a:tc>
                  <a:txBody>
                    <a:bodyPr/>
                    <a:lstStyle/>
                    <a:p>
                      <a:pPr marL="0" marR="0" lvl="0" indent="0" algn="ctr" rtl="0">
                        <a:spcBef>
                          <a:spcPts val="0"/>
                        </a:spcBef>
                        <a:spcAft>
                          <a:spcPts val="0"/>
                        </a:spcAft>
                        <a:buNone/>
                      </a:pPr>
                      <a:r>
                        <a:rPr lang="en-IN" sz="1400" u="none" strike="noStrike" cap="none"/>
                        <a:t>3</a:t>
                      </a:r>
                      <a:endParaRPr/>
                    </a:p>
                  </a:txBody>
                  <a:tcPr marL="43525" marR="43525" marT="43525" marB="435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1400" b="1" u="none" strike="noStrike" cap="none" dirty="0" err="1">
                          <a:solidFill>
                            <a:srgbClr val="000000"/>
                          </a:solidFill>
                        </a:rPr>
                        <a:t>android:dividerHeight</a:t>
                      </a:r>
                      <a:endParaRPr sz="1400" u="none" strike="noStrike" cap="none" dirty="0">
                        <a:solidFill>
                          <a:srgbClr val="000000"/>
                        </a:solidFill>
                      </a:endParaRPr>
                    </a:p>
                    <a:p>
                      <a:pPr marL="0" marR="0" lvl="0" indent="0" algn="just" rtl="0">
                        <a:spcBef>
                          <a:spcPts val="0"/>
                        </a:spcBef>
                        <a:spcAft>
                          <a:spcPts val="0"/>
                        </a:spcAft>
                        <a:buNone/>
                      </a:pPr>
                      <a:r>
                        <a:rPr lang="en-IN" sz="1400" u="none" strike="noStrike" cap="none" dirty="0">
                          <a:solidFill>
                            <a:srgbClr val="000000"/>
                          </a:solidFill>
                        </a:rPr>
                        <a:t>This specifies height of the divider. This could be in </a:t>
                      </a:r>
                      <a:r>
                        <a:rPr lang="en-IN" sz="1400" u="none" strike="noStrike" cap="none" dirty="0" err="1">
                          <a:solidFill>
                            <a:srgbClr val="000000"/>
                          </a:solidFill>
                        </a:rPr>
                        <a:t>px</a:t>
                      </a:r>
                      <a:r>
                        <a:rPr lang="en-IN" sz="1400" u="none" strike="noStrike" cap="none" dirty="0">
                          <a:solidFill>
                            <a:srgbClr val="000000"/>
                          </a:solidFill>
                        </a:rPr>
                        <a:t>, </a:t>
                      </a:r>
                      <a:r>
                        <a:rPr lang="en-IN" sz="1400" u="none" strike="noStrike" cap="none" dirty="0" err="1">
                          <a:solidFill>
                            <a:srgbClr val="000000"/>
                          </a:solidFill>
                        </a:rPr>
                        <a:t>dp</a:t>
                      </a:r>
                      <a:r>
                        <a:rPr lang="en-IN" sz="1400" u="none" strike="noStrike" cap="none" dirty="0">
                          <a:solidFill>
                            <a:srgbClr val="000000"/>
                          </a:solidFill>
                        </a:rPr>
                        <a:t>, </a:t>
                      </a:r>
                      <a:r>
                        <a:rPr lang="en-IN" sz="1400" u="none" strike="noStrike" cap="none" dirty="0" err="1">
                          <a:solidFill>
                            <a:srgbClr val="000000"/>
                          </a:solidFill>
                        </a:rPr>
                        <a:t>sp</a:t>
                      </a:r>
                      <a:r>
                        <a:rPr lang="en-IN" sz="1400" u="none" strike="noStrike" cap="none" dirty="0">
                          <a:solidFill>
                            <a:srgbClr val="000000"/>
                          </a:solidFill>
                        </a:rPr>
                        <a:t>, in, or mm.</a:t>
                      </a:r>
                      <a:endParaRPr dirty="0"/>
                    </a:p>
                  </a:txBody>
                  <a:tcPr marL="43525" marR="43525" marT="43525" marB="435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853436">
                <a:tc>
                  <a:txBody>
                    <a:bodyPr/>
                    <a:lstStyle/>
                    <a:p>
                      <a:pPr marL="0" marR="0" lvl="0" indent="0" algn="ctr" rtl="0">
                        <a:spcBef>
                          <a:spcPts val="0"/>
                        </a:spcBef>
                        <a:spcAft>
                          <a:spcPts val="0"/>
                        </a:spcAft>
                        <a:buNone/>
                      </a:pPr>
                      <a:r>
                        <a:rPr lang="en-IN" sz="1400" u="none" strike="noStrike" cap="none"/>
                        <a:t>4</a:t>
                      </a:r>
                      <a:endParaRPr/>
                    </a:p>
                  </a:txBody>
                  <a:tcPr marL="43525" marR="43525" marT="43525" marB="435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1400" b="1" u="none" strike="noStrike" cap="none" dirty="0" err="1">
                          <a:solidFill>
                            <a:srgbClr val="000000"/>
                          </a:solidFill>
                        </a:rPr>
                        <a:t>android:entries</a:t>
                      </a:r>
                      <a:endParaRPr sz="1400" u="none" strike="noStrike" cap="none" dirty="0">
                        <a:solidFill>
                          <a:srgbClr val="000000"/>
                        </a:solidFill>
                      </a:endParaRPr>
                    </a:p>
                    <a:p>
                      <a:pPr marL="0" marR="0" lvl="0" indent="0" algn="just" rtl="0">
                        <a:spcBef>
                          <a:spcPts val="0"/>
                        </a:spcBef>
                        <a:spcAft>
                          <a:spcPts val="0"/>
                        </a:spcAft>
                        <a:buNone/>
                      </a:pPr>
                      <a:r>
                        <a:rPr lang="en-IN" sz="1400" u="none" strike="noStrike" cap="none" dirty="0">
                          <a:solidFill>
                            <a:srgbClr val="000000"/>
                          </a:solidFill>
                        </a:rPr>
                        <a:t>Specifies the reference to an array resource that will populate the </a:t>
                      </a:r>
                      <a:r>
                        <a:rPr lang="en-IN" sz="1400" u="none" strike="noStrike" cap="none" dirty="0" err="1">
                          <a:solidFill>
                            <a:srgbClr val="000000"/>
                          </a:solidFill>
                        </a:rPr>
                        <a:t>ListView</a:t>
                      </a:r>
                      <a:r>
                        <a:rPr lang="en-IN" sz="1400" u="none" strike="noStrike" cap="none" dirty="0">
                          <a:solidFill>
                            <a:srgbClr val="000000"/>
                          </a:solidFill>
                        </a:rPr>
                        <a:t>.</a:t>
                      </a:r>
                      <a:endParaRPr dirty="0"/>
                    </a:p>
                  </a:txBody>
                  <a:tcPr marL="43525" marR="43525" marT="43525" marB="435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1040783">
                <a:tc>
                  <a:txBody>
                    <a:bodyPr/>
                    <a:lstStyle/>
                    <a:p>
                      <a:pPr marL="0" marR="0" lvl="0" indent="0" algn="ctr" rtl="0">
                        <a:spcBef>
                          <a:spcPts val="0"/>
                        </a:spcBef>
                        <a:spcAft>
                          <a:spcPts val="0"/>
                        </a:spcAft>
                        <a:buNone/>
                      </a:pPr>
                      <a:r>
                        <a:rPr lang="en-IN" sz="1400" u="none" strike="noStrike" cap="none"/>
                        <a:t>5</a:t>
                      </a:r>
                      <a:endParaRPr/>
                    </a:p>
                  </a:txBody>
                  <a:tcPr marL="43525" marR="43525" marT="43525" marB="435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1400" b="1" u="none" strike="noStrike" cap="none" dirty="0" err="1">
                          <a:solidFill>
                            <a:srgbClr val="000000"/>
                          </a:solidFill>
                        </a:rPr>
                        <a:t>android:footerDividersEnabled</a:t>
                      </a:r>
                      <a:endParaRPr sz="1400" u="none" strike="noStrike" cap="none" dirty="0">
                        <a:solidFill>
                          <a:srgbClr val="000000"/>
                        </a:solidFill>
                      </a:endParaRPr>
                    </a:p>
                    <a:p>
                      <a:pPr marL="0" marR="0" lvl="0" indent="0" algn="just" rtl="0">
                        <a:spcBef>
                          <a:spcPts val="0"/>
                        </a:spcBef>
                        <a:spcAft>
                          <a:spcPts val="0"/>
                        </a:spcAft>
                        <a:buNone/>
                      </a:pPr>
                      <a:r>
                        <a:rPr lang="en-IN" sz="1400" u="none" strike="noStrike" cap="none" dirty="0">
                          <a:solidFill>
                            <a:srgbClr val="000000"/>
                          </a:solidFill>
                        </a:rPr>
                        <a:t>When set to false, the </a:t>
                      </a:r>
                      <a:r>
                        <a:rPr lang="en-IN" sz="1400" u="none" strike="noStrike" cap="none" dirty="0" err="1">
                          <a:solidFill>
                            <a:srgbClr val="000000"/>
                          </a:solidFill>
                        </a:rPr>
                        <a:t>ListView</a:t>
                      </a:r>
                      <a:r>
                        <a:rPr lang="en-IN" sz="1400" u="none" strike="noStrike" cap="none" dirty="0">
                          <a:solidFill>
                            <a:srgbClr val="000000"/>
                          </a:solidFill>
                        </a:rPr>
                        <a:t> will not draw the divider before each footer view. </a:t>
                      </a:r>
                      <a:endParaRPr lang="en-IN" sz="1400" u="none" strike="noStrike" cap="none" dirty="0" smtClean="0">
                        <a:solidFill>
                          <a:srgbClr val="000000"/>
                        </a:solidFill>
                      </a:endParaRPr>
                    </a:p>
                    <a:p>
                      <a:pPr marL="0" marR="0" lvl="0" indent="0" algn="just" rtl="0">
                        <a:spcBef>
                          <a:spcPts val="0"/>
                        </a:spcBef>
                        <a:spcAft>
                          <a:spcPts val="0"/>
                        </a:spcAft>
                        <a:buNone/>
                      </a:pPr>
                      <a:r>
                        <a:rPr lang="en-IN" sz="1400" u="none" strike="noStrike" cap="none" dirty="0" smtClean="0">
                          <a:solidFill>
                            <a:srgbClr val="000000"/>
                          </a:solidFill>
                        </a:rPr>
                        <a:t>The </a:t>
                      </a:r>
                      <a:r>
                        <a:rPr lang="en-IN" sz="1400" u="none" strike="noStrike" cap="none" dirty="0">
                          <a:solidFill>
                            <a:srgbClr val="000000"/>
                          </a:solidFill>
                        </a:rPr>
                        <a:t>default value is true.</a:t>
                      </a:r>
                      <a:endParaRPr dirty="0"/>
                    </a:p>
                  </a:txBody>
                  <a:tcPr marL="43525" marR="43525" marT="43525" marB="435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1040783">
                <a:tc>
                  <a:txBody>
                    <a:bodyPr/>
                    <a:lstStyle/>
                    <a:p>
                      <a:pPr marL="0" marR="0" lvl="0" indent="0" algn="ctr" rtl="0">
                        <a:spcBef>
                          <a:spcPts val="0"/>
                        </a:spcBef>
                        <a:spcAft>
                          <a:spcPts val="0"/>
                        </a:spcAft>
                        <a:buNone/>
                      </a:pPr>
                      <a:r>
                        <a:rPr lang="en-IN" sz="1400" u="none" strike="noStrike" cap="none"/>
                        <a:t>6</a:t>
                      </a:r>
                      <a:endParaRPr/>
                    </a:p>
                  </a:txBody>
                  <a:tcPr marL="43525" marR="43525" marT="43525" marB="435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IN" sz="1400" b="1" u="none" strike="noStrike" cap="none" dirty="0" err="1">
                          <a:solidFill>
                            <a:srgbClr val="000000"/>
                          </a:solidFill>
                        </a:rPr>
                        <a:t>android:headerDividersEnabled</a:t>
                      </a:r>
                      <a:endParaRPr sz="1400" u="none" strike="noStrike" cap="none" dirty="0">
                        <a:solidFill>
                          <a:srgbClr val="000000"/>
                        </a:solidFill>
                      </a:endParaRPr>
                    </a:p>
                    <a:p>
                      <a:pPr marL="0" marR="0" lvl="0" indent="0" algn="just" rtl="0">
                        <a:spcBef>
                          <a:spcPts val="0"/>
                        </a:spcBef>
                        <a:spcAft>
                          <a:spcPts val="0"/>
                        </a:spcAft>
                        <a:buNone/>
                      </a:pPr>
                      <a:r>
                        <a:rPr lang="en-IN" sz="1400" u="none" strike="noStrike" cap="none" dirty="0">
                          <a:solidFill>
                            <a:srgbClr val="000000"/>
                          </a:solidFill>
                        </a:rPr>
                        <a:t>When set to false, the </a:t>
                      </a:r>
                      <a:r>
                        <a:rPr lang="en-IN" sz="1400" u="none" strike="noStrike" cap="none" dirty="0" err="1">
                          <a:solidFill>
                            <a:srgbClr val="000000"/>
                          </a:solidFill>
                        </a:rPr>
                        <a:t>ListView</a:t>
                      </a:r>
                      <a:r>
                        <a:rPr lang="en-IN" sz="1400" u="none" strike="noStrike" cap="none" dirty="0">
                          <a:solidFill>
                            <a:srgbClr val="000000"/>
                          </a:solidFill>
                        </a:rPr>
                        <a:t> will not draw the divider after each header view</a:t>
                      </a:r>
                      <a:r>
                        <a:rPr lang="en-IN" sz="1400" u="none" strike="noStrike" cap="none" dirty="0" smtClean="0">
                          <a:solidFill>
                            <a:srgbClr val="000000"/>
                          </a:solidFill>
                        </a:rPr>
                        <a:t>.</a:t>
                      </a:r>
                    </a:p>
                    <a:p>
                      <a:pPr marL="0" marR="0" lvl="0" indent="0" algn="just" rtl="0">
                        <a:spcBef>
                          <a:spcPts val="0"/>
                        </a:spcBef>
                        <a:spcAft>
                          <a:spcPts val="0"/>
                        </a:spcAft>
                        <a:buNone/>
                      </a:pPr>
                      <a:r>
                        <a:rPr lang="en-IN" sz="1400" u="none" strike="noStrike" cap="none" dirty="0" smtClean="0">
                          <a:solidFill>
                            <a:srgbClr val="000000"/>
                          </a:solidFill>
                        </a:rPr>
                        <a:t> </a:t>
                      </a:r>
                      <a:r>
                        <a:rPr lang="en-IN" sz="1400" u="none" strike="noStrike" cap="none" dirty="0">
                          <a:solidFill>
                            <a:srgbClr val="000000"/>
                          </a:solidFill>
                        </a:rPr>
                        <a:t>The default value is true.</a:t>
                      </a:r>
                      <a:endParaRPr dirty="0"/>
                    </a:p>
                  </a:txBody>
                  <a:tcPr marL="43525" marR="43525" marT="43525" marB="435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Adapter</a:t>
            </a:r>
            <a:endParaRPr/>
          </a:p>
        </p:txBody>
      </p:sp>
      <p:sp>
        <p:nvSpPr>
          <p:cNvPr id="103" name="Google Shape;103;p16"/>
          <p:cNvSpPr txBox="1">
            <a:spLocks noGrp="1"/>
          </p:cNvSpPr>
          <p:nvPr>
            <p:ph type="body" idx="1"/>
          </p:nvPr>
        </p:nvSpPr>
        <p:spPr>
          <a:xfrm>
            <a:off x="457200" y="1417651"/>
            <a:ext cx="8229600" cy="4708500"/>
          </a:xfrm>
          <a:prstGeom prst="rect">
            <a:avLst/>
          </a:prstGeom>
          <a:noFill/>
          <a:ln>
            <a:noFill/>
          </a:ln>
        </p:spPr>
        <p:txBody>
          <a:bodyPr spcFirstLastPara="1" wrap="square" lIns="91425" tIns="45700" rIns="91425" bIns="45700" anchor="t" anchorCtr="0">
            <a:normAutofit fontScale="62500" lnSpcReduction="20000"/>
          </a:bodyPr>
          <a:lstStyle/>
          <a:p>
            <a:pPr marL="342900" lvl="0" indent="-312420" algn="l" rtl="0">
              <a:spcBef>
                <a:spcPts val="0"/>
              </a:spcBef>
              <a:spcAft>
                <a:spcPts val="0"/>
              </a:spcAft>
              <a:buClr>
                <a:schemeClr val="dk1"/>
              </a:buClr>
              <a:buSzPct val="100000"/>
              <a:buChar char="•"/>
            </a:pPr>
            <a:r>
              <a:rPr lang="en-IN" dirty="0"/>
              <a:t>An adapter actually bridges between UI components and the data source that fill data into UI Component. </a:t>
            </a:r>
            <a:endParaRPr dirty="0"/>
          </a:p>
          <a:p>
            <a:pPr marL="342900" lvl="0" indent="-312420" algn="l" rtl="0">
              <a:spcBef>
                <a:spcPts val="448"/>
              </a:spcBef>
              <a:spcAft>
                <a:spcPts val="0"/>
              </a:spcAft>
              <a:buClr>
                <a:schemeClr val="dk1"/>
              </a:buClr>
              <a:buSzPct val="100000"/>
              <a:buChar char="•"/>
            </a:pPr>
            <a:r>
              <a:rPr lang="en-IN" dirty="0"/>
              <a:t>Adapter holds the data and send the data to adapter view, the view can takes the data from adapter view and shows the data on different views like as spinner, list view, grid view etc.</a:t>
            </a:r>
            <a:endParaRPr dirty="0"/>
          </a:p>
          <a:p>
            <a:pPr marL="342900" lvl="0" indent="-312420" algn="l" rtl="0">
              <a:spcBef>
                <a:spcPts val="448"/>
              </a:spcBef>
              <a:spcAft>
                <a:spcPts val="0"/>
              </a:spcAft>
              <a:buClr>
                <a:schemeClr val="dk1"/>
              </a:buClr>
              <a:buSzPct val="100000"/>
              <a:buChar char="•"/>
            </a:pPr>
            <a:r>
              <a:rPr lang="en-IN" dirty="0"/>
              <a:t>The </a:t>
            </a:r>
            <a:r>
              <a:rPr lang="en-IN" b="1" dirty="0" err="1"/>
              <a:t>ListView</a:t>
            </a:r>
            <a:r>
              <a:rPr lang="en-IN" dirty="0"/>
              <a:t> and </a:t>
            </a:r>
            <a:r>
              <a:rPr lang="en-IN" b="1" dirty="0" err="1"/>
              <a:t>GridView</a:t>
            </a:r>
            <a:r>
              <a:rPr lang="en-IN" dirty="0"/>
              <a:t> are subclasses of </a:t>
            </a:r>
            <a:r>
              <a:rPr lang="en-IN" b="1" dirty="0" err="1"/>
              <a:t>AdapterView</a:t>
            </a:r>
            <a:r>
              <a:rPr lang="en-IN" dirty="0"/>
              <a:t> and they can be populated by binding them to an </a:t>
            </a:r>
            <a:r>
              <a:rPr lang="en-IN" b="1" dirty="0"/>
              <a:t>Adapter</a:t>
            </a:r>
            <a:r>
              <a:rPr lang="en-IN" dirty="0"/>
              <a:t>, which retrieves data from an external source and creates a View that represents each data entry.</a:t>
            </a:r>
            <a:endParaRPr dirty="0"/>
          </a:p>
          <a:p>
            <a:pPr marL="342900" lvl="0" indent="-312420" algn="l" rtl="0">
              <a:spcBef>
                <a:spcPts val="448"/>
              </a:spcBef>
              <a:spcAft>
                <a:spcPts val="0"/>
              </a:spcAft>
              <a:buClr>
                <a:schemeClr val="dk1"/>
              </a:buClr>
              <a:buSzPct val="100000"/>
              <a:buChar char="•"/>
            </a:pPr>
            <a:r>
              <a:rPr lang="en-IN" dirty="0"/>
              <a:t>Android provides several subclasses of Adapter that are useful for retrieving different kinds of data and building views for an </a:t>
            </a:r>
            <a:r>
              <a:rPr lang="en-IN" dirty="0" err="1"/>
              <a:t>AdapterView</a:t>
            </a:r>
            <a:r>
              <a:rPr lang="en-IN" dirty="0"/>
              <a:t> ( i.e. </a:t>
            </a:r>
            <a:r>
              <a:rPr lang="en-IN" dirty="0" err="1"/>
              <a:t>ListView</a:t>
            </a:r>
            <a:r>
              <a:rPr lang="en-IN" dirty="0"/>
              <a:t> or </a:t>
            </a:r>
            <a:r>
              <a:rPr lang="en-IN" dirty="0" err="1"/>
              <a:t>GridView</a:t>
            </a:r>
            <a:r>
              <a:rPr lang="en-IN" dirty="0"/>
              <a:t>).</a:t>
            </a:r>
            <a:endParaRPr dirty="0"/>
          </a:p>
          <a:p>
            <a:pPr marL="342900" lvl="0" indent="-312420" algn="l" rtl="0">
              <a:spcBef>
                <a:spcPts val="448"/>
              </a:spcBef>
              <a:spcAft>
                <a:spcPts val="0"/>
              </a:spcAft>
              <a:buClr>
                <a:schemeClr val="dk1"/>
              </a:buClr>
              <a:buSzPct val="100000"/>
              <a:buChar char="•"/>
            </a:pPr>
            <a:r>
              <a:rPr lang="en-IN" dirty="0"/>
              <a:t> The common adapters are </a:t>
            </a:r>
            <a:endParaRPr dirty="0"/>
          </a:p>
          <a:p>
            <a:pPr marL="742950" lvl="1" indent="-234315" algn="l" rtl="0">
              <a:spcBef>
                <a:spcPts val="0"/>
              </a:spcBef>
              <a:spcAft>
                <a:spcPts val="0"/>
              </a:spcAft>
              <a:buSzPct val="64285"/>
              <a:buChar char="–"/>
            </a:pPr>
            <a:r>
              <a:rPr lang="en-IN" b="1" dirty="0" err="1"/>
              <a:t>ArrayAdapter</a:t>
            </a:r>
            <a:r>
              <a:rPr lang="en-IN" b="1" dirty="0"/>
              <a:t>,</a:t>
            </a:r>
            <a:endParaRPr b="1" dirty="0"/>
          </a:p>
          <a:p>
            <a:pPr marL="742950" lvl="1" indent="-234315" algn="l" rtl="0">
              <a:spcBef>
                <a:spcPts val="0"/>
              </a:spcBef>
              <a:spcAft>
                <a:spcPts val="0"/>
              </a:spcAft>
              <a:buSzPct val="64285"/>
              <a:buChar char="–"/>
            </a:pPr>
            <a:r>
              <a:rPr lang="en-IN" b="1" dirty="0"/>
              <a:t>Base Adapter</a:t>
            </a:r>
            <a:endParaRPr b="1" dirty="0"/>
          </a:p>
          <a:p>
            <a:pPr marL="742950" lvl="1" indent="-234315" algn="l" rtl="0">
              <a:spcBef>
                <a:spcPts val="0"/>
              </a:spcBef>
              <a:spcAft>
                <a:spcPts val="0"/>
              </a:spcAft>
              <a:buSzPct val="64285"/>
              <a:buChar char="–"/>
            </a:pPr>
            <a:r>
              <a:rPr lang="en-IN" b="1" dirty="0"/>
              <a:t> </a:t>
            </a:r>
            <a:r>
              <a:rPr lang="en-IN" b="1" dirty="0" err="1"/>
              <a:t>CursorAdapter</a:t>
            </a:r>
            <a:r>
              <a:rPr lang="en-IN" b="1" dirty="0"/>
              <a:t>, </a:t>
            </a:r>
            <a:endParaRPr b="1" dirty="0"/>
          </a:p>
          <a:p>
            <a:pPr marL="742950" lvl="1" indent="-234315" algn="l" rtl="0">
              <a:spcBef>
                <a:spcPts val="0"/>
              </a:spcBef>
              <a:spcAft>
                <a:spcPts val="0"/>
              </a:spcAft>
              <a:buSzPct val="64285"/>
              <a:buChar char="–"/>
            </a:pPr>
            <a:r>
              <a:rPr lang="en-IN" b="1" dirty="0" err="1"/>
              <a:t>SimpleCursorAdapter</a:t>
            </a:r>
            <a:r>
              <a:rPr lang="en-IN" b="1" dirty="0"/>
              <a:t>,</a:t>
            </a:r>
            <a:endParaRPr b="1" dirty="0"/>
          </a:p>
          <a:p>
            <a:pPr marL="742950" lvl="1" indent="-234315" algn="l" rtl="0">
              <a:spcBef>
                <a:spcPts val="0"/>
              </a:spcBef>
              <a:spcAft>
                <a:spcPts val="0"/>
              </a:spcAft>
              <a:buSzPct val="64285"/>
              <a:buChar char="–"/>
            </a:pPr>
            <a:r>
              <a:rPr lang="en-IN" b="1" dirty="0" err="1"/>
              <a:t>SpinnerAdapter</a:t>
            </a:r>
            <a:r>
              <a:rPr lang="en-IN" b="1" dirty="0"/>
              <a:t> </a:t>
            </a:r>
            <a:endParaRPr b="1" dirty="0"/>
          </a:p>
          <a:p>
            <a:pPr marL="742950" lvl="1" indent="-234315" algn="l" rtl="0">
              <a:spcBef>
                <a:spcPts val="0"/>
              </a:spcBef>
              <a:spcAft>
                <a:spcPts val="0"/>
              </a:spcAft>
              <a:buSzPct val="64285"/>
              <a:buChar char="–"/>
            </a:pPr>
            <a:r>
              <a:rPr lang="en-IN" b="1" dirty="0" err="1"/>
              <a:t>WrapperListAdapter</a:t>
            </a:r>
            <a:r>
              <a:rPr lang="en-IN" b="1" dirty="0"/>
              <a:t>.</a:t>
            </a:r>
            <a:endParaRPr b="1" dirty="0"/>
          </a:p>
          <a:p>
            <a:pPr marL="342900" lvl="0" indent="-200660" algn="l" rtl="0">
              <a:spcBef>
                <a:spcPts val="448"/>
              </a:spcBef>
              <a:spcAft>
                <a:spcPts val="0"/>
              </a:spcAft>
              <a:buClr>
                <a:schemeClr val="dk1"/>
              </a:buClr>
              <a:buSzPct val="1000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a:t>ArrayAdapter</a:t>
            </a:r>
            <a:br>
              <a:rPr lang="en-IN"/>
            </a:br>
            <a:endParaRPr/>
          </a:p>
        </p:txBody>
      </p:sp>
      <p:sp>
        <p:nvSpPr>
          <p:cNvPr id="115" name="Google Shape;115;p18"/>
          <p:cNvSpPr txBox="1">
            <a:spLocks noGrp="1"/>
          </p:cNvSpPr>
          <p:nvPr>
            <p:ph type="body" idx="1"/>
          </p:nvPr>
        </p:nvSpPr>
        <p:spPr>
          <a:xfrm>
            <a:off x="457200" y="1092426"/>
            <a:ext cx="8229600" cy="5033738"/>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Clr>
                <a:schemeClr val="dk1"/>
              </a:buClr>
              <a:buSzPct val="100000"/>
              <a:buChar char="•"/>
            </a:pPr>
            <a:r>
              <a:rPr lang="en-IN" dirty="0" smtClean="0"/>
              <a:t>This </a:t>
            </a:r>
            <a:r>
              <a:rPr lang="en-IN" dirty="0"/>
              <a:t>adapter </a:t>
            </a:r>
            <a:r>
              <a:rPr lang="en-IN" dirty="0" smtClean="0"/>
              <a:t>is used when the  </a:t>
            </a:r>
            <a:r>
              <a:rPr lang="en-IN" dirty="0"/>
              <a:t>data source is an array. </a:t>
            </a:r>
            <a:endParaRPr dirty="0"/>
          </a:p>
          <a:p>
            <a:pPr marL="342900" lvl="0" indent="-342900" algn="l" rtl="0">
              <a:spcBef>
                <a:spcPts val="352"/>
              </a:spcBef>
              <a:spcAft>
                <a:spcPts val="0"/>
              </a:spcAft>
              <a:buClr>
                <a:schemeClr val="dk1"/>
              </a:buClr>
              <a:buSzPct val="100000"/>
              <a:buChar char="•"/>
            </a:pPr>
            <a:r>
              <a:rPr lang="en-IN" dirty="0"/>
              <a:t>By default, </a:t>
            </a:r>
            <a:r>
              <a:rPr lang="en-IN" dirty="0" err="1"/>
              <a:t>ArrayAdapter</a:t>
            </a:r>
            <a:r>
              <a:rPr lang="en-IN" dirty="0"/>
              <a:t> creates a view for each array item by calling </a:t>
            </a:r>
            <a:r>
              <a:rPr lang="en-IN" dirty="0" err="1"/>
              <a:t>toString</a:t>
            </a:r>
            <a:r>
              <a:rPr lang="en-IN" dirty="0"/>
              <a:t>() on each item and placing the contents in a </a:t>
            </a:r>
            <a:r>
              <a:rPr lang="en-IN" b="1" dirty="0" err="1"/>
              <a:t>TextView</a:t>
            </a:r>
            <a:r>
              <a:rPr lang="en-IN" dirty="0"/>
              <a:t>. </a:t>
            </a:r>
            <a:endParaRPr dirty="0"/>
          </a:p>
          <a:p>
            <a:pPr marL="342900" lvl="0" indent="-342900" algn="l" rtl="0">
              <a:spcBef>
                <a:spcPts val="352"/>
              </a:spcBef>
              <a:spcAft>
                <a:spcPts val="0"/>
              </a:spcAft>
              <a:buClr>
                <a:schemeClr val="dk1"/>
              </a:buClr>
              <a:buSzPct val="100000"/>
              <a:buChar char="•"/>
            </a:pPr>
            <a:r>
              <a:rPr lang="en-IN" dirty="0"/>
              <a:t>Consider </a:t>
            </a:r>
            <a:r>
              <a:rPr lang="en-IN" dirty="0" smtClean="0"/>
              <a:t>an </a:t>
            </a:r>
            <a:r>
              <a:rPr lang="en-IN" dirty="0"/>
              <a:t>array of strings </a:t>
            </a:r>
            <a:r>
              <a:rPr lang="en-IN" dirty="0" smtClean="0"/>
              <a:t>that needs to be  displayed </a:t>
            </a:r>
            <a:r>
              <a:rPr lang="en-IN" dirty="0"/>
              <a:t>in a </a:t>
            </a:r>
            <a:r>
              <a:rPr lang="en-IN" dirty="0" err="1"/>
              <a:t>ListView</a:t>
            </a:r>
            <a:r>
              <a:rPr lang="en-IN" dirty="0"/>
              <a:t>, initialize a new </a:t>
            </a:r>
            <a:r>
              <a:rPr lang="en-IN" b="1" dirty="0" err="1"/>
              <a:t>ArrayAdapter</a:t>
            </a:r>
            <a:r>
              <a:rPr lang="en-IN" dirty="0"/>
              <a:t> using a constructor to specify the layout for each string and the string array −</a:t>
            </a:r>
            <a:endParaRPr dirty="0"/>
          </a:p>
          <a:p>
            <a:pPr marL="742950" lvl="1" indent="-285750">
              <a:spcBef>
                <a:spcPts val="308"/>
              </a:spcBef>
              <a:buSzPct val="100000"/>
            </a:pPr>
            <a:r>
              <a:rPr lang="en-IN" sz="2100" dirty="0" err="1"/>
              <a:t>ArrayAdapter</a:t>
            </a:r>
            <a:r>
              <a:rPr lang="en-IN" sz="2100" dirty="0"/>
              <a:t> adapter = new </a:t>
            </a:r>
            <a:r>
              <a:rPr lang="en-IN" sz="2100" dirty="0" err="1"/>
              <a:t>ArrayAdapter</a:t>
            </a:r>
            <a:r>
              <a:rPr lang="en-IN" sz="2100" dirty="0"/>
              <a:t>&lt;String&gt;(</a:t>
            </a:r>
            <a:r>
              <a:rPr lang="en-IN" sz="2100" dirty="0" err="1"/>
              <a:t>this,R.layout.ListView,StringArray</a:t>
            </a:r>
            <a:r>
              <a:rPr lang="en-IN" sz="2100" dirty="0" smtClean="0"/>
              <a:t>);</a:t>
            </a:r>
          </a:p>
          <a:p>
            <a:pPr marL="1200150" lvl="2" indent="-285750">
              <a:spcBef>
                <a:spcPts val="308"/>
              </a:spcBef>
              <a:buSzPct val="100000"/>
              <a:buChar char="–"/>
            </a:pPr>
            <a:r>
              <a:rPr lang="en-IN" dirty="0" smtClean="0"/>
              <a:t>Arguments </a:t>
            </a:r>
            <a:r>
              <a:rPr lang="en-IN" dirty="0"/>
              <a:t>for this constructor </a:t>
            </a:r>
            <a:endParaRPr dirty="0"/>
          </a:p>
          <a:p>
            <a:pPr marL="1600200" lvl="3" indent="-228600">
              <a:spcBef>
                <a:spcPts val="264"/>
              </a:spcBef>
              <a:buSzPct val="100000"/>
              <a:buChar char="•"/>
            </a:pPr>
            <a:r>
              <a:rPr lang="en-IN" dirty="0"/>
              <a:t> </a:t>
            </a:r>
            <a:r>
              <a:rPr lang="en-IN" b="1" dirty="0"/>
              <a:t>this</a:t>
            </a:r>
            <a:r>
              <a:rPr lang="en-IN" dirty="0"/>
              <a:t> is the application context. </a:t>
            </a:r>
            <a:endParaRPr lang="en-IN" dirty="0" smtClean="0"/>
          </a:p>
          <a:p>
            <a:pPr marL="1600200" lvl="3" indent="-228600">
              <a:spcBef>
                <a:spcPts val="264"/>
              </a:spcBef>
              <a:buSzPct val="100000"/>
              <a:buChar char="•"/>
            </a:pPr>
            <a:r>
              <a:rPr lang="en-IN" dirty="0" smtClean="0"/>
              <a:t> </a:t>
            </a:r>
            <a:r>
              <a:rPr lang="en-IN" dirty="0"/>
              <a:t>layout defined in XML file and having </a:t>
            </a:r>
            <a:r>
              <a:rPr lang="en-IN" b="1" dirty="0" err="1"/>
              <a:t>TextView</a:t>
            </a:r>
            <a:r>
              <a:rPr lang="en-IN" dirty="0"/>
              <a:t> for each string in the array.</a:t>
            </a:r>
            <a:endParaRPr dirty="0"/>
          </a:p>
          <a:p>
            <a:pPr marL="1600200" lvl="3" indent="-228600">
              <a:spcBef>
                <a:spcPts val="264"/>
              </a:spcBef>
              <a:buSzPct val="100000"/>
              <a:buChar char="•"/>
            </a:pPr>
            <a:r>
              <a:rPr lang="en-IN" dirty="0" smtClean="0"/>
              <a:t>An </a:t>
            </a:r>
            <a:r>
              <a:rPr lang="en-IN" dirty="0"/>
              <a:t>array of strings which will be populated in the text view.</a:t>
            </a:r>
            <a:endParaRPr dirty="0"/>
          </a:p>
          <a:p>
            <a:pPr marL="342900" lvl="0" indent="-342900" algn="l" rtl="0">
              <a:spcBef>
                <a:spcPts val="352"/>
              </a:spcBef>
              <a:spcAft>
                <a:spcPts val="0"/>
              </a:spcAft>
              <a:buClr>
                <a:schemeClr val="dk1"/>
              </a:buClr>
              <a:buSzPct val="100000"/>
              <a:buChar char="•"/>
            </a:pPr>
            <a:r>
              <a:rPr lang="en-IN" dirty="0" smtClean="0"/>
              <a:t>Call</a:t>
            </a:r>
            <a:r>
              <a:rPr lang="en-IN" dirty="0"/>
              <a:t> </a:t>
            </a:r>
            <a:r>
              <a:rPr lang="en-IN" b="1" dirty="0" err="1"/>
              <a:t>setAdapter</a:t>
            </a:r>
            <a:r>
              <a:rPr lang="en-IN" b="1" dirty="0"/>
              <a:t>()</a:t>
            </a:r>
            <a:r>
              <a:rPr lang="en-IN" dirty="0"/>
              <a:t> on your </a:t>
            </a:r>
            <a:r>
              <a:rPr lang="en-IN" b="1" dirty="0" err="1"/>
              <a:t>ListView</a:t>
            </a:r>
            <a:r>
              <a:rPr lang="en-IN" dirty="0"/>
              <a:t> object as follows −</a:t>
            </a:r>
            <a:endParaRPr dirty="0"/>
          </a:p>
          <a:p>
            <a:pPr marL="800100" lvl="1">
              <a:spcBef>
                <a:spcPts val="319"/>
              </a:spcBef>
              <a:buSzPct val="100000"/>
              <a:buChar char="•"/>
            </a:pPr>
            <a:r>
              <a:rPr lang="en-IN" sz="2500" dirty="0" err="1"/>
              <a:t>ListView</a:t>
            </a:r>
            <a:r>
              <a:rPr lang="en-IN" sz="2500" dirty="0"/>
              <a:t> </a:t>
            </a:r>
            <a:r>
              <a:rPr lang="en-IN" sz="2500" dirty="0" err="1"/>
              <a:t>listView</a:t>
            </a:r>
            <a:r>
              <a:rPr lang="en-IN" sz="2500" dirty="0"/>
              <a:t> = (</a:t>
            </a:r>
            <a:r>
              <a:rPr lang="en-IN" sz="2500" dirty="0" err="1"/>
              <a:t>ListView</a:t>
            </a:r>
            <a:r>
              <a:rPr lang="en-IN" sz="2500" dirty="0"/>
              <a:t>) </a:t>
            </a:r>
            <a:r>
              <a:rPr lang="en-IN" sz="2500" dirty="0" err="1"/>
              <a:t>findViewById</a:t>
            </a:r>
            <a:r>
              <a:rPr lang="en-IN" sz="2500" dirty="0"/>
              <a:t>(</a:t>
            </a:r>
            <a:r>
              <a:rPr lang="en-IN" sz="2500" dirty="0" err="1"/>
              <a:t>R.id.listview</a:t>
            </a:r>
            <a:r>
              <a:rPr lang="en-IN" sz="2500" dirty="0"/>
              <a:t>); </a:t>
            </a:r>
            <a:r>
              <a:rPr lang="en-IN" sz="2500" dirty="0" err="1"/>
              <a:t>listView.setAdapter</a:t>
            </a:r>
            <a:r>
              <a:rPr lang="en-IN" sz="2500" dirty="0"/>
              <a:t>(adapter);</a:t>
            </a:r>
            <a:endParaRPr dirty="0"/>
          </a:p>
          <a:p>
            <a:pPr marL="342900" lvl="0" indent="-342900" algn="l" rtl="0">
              <a:spcBef>
                <a:spcPts val="352"/>
              </a:spcBef>
              <a:spcAft>
                <a:spcPts val="0"/>
              </a:spcAft>
              <a:buClr>
                <a:schemeClr val="dk1"/>
              </a:buClr>
              <a:buSzPct val="100000"/>
              <a:buChar char="•"/>
            </a:pPr>
            <a:r>
              <a:rPr lang="en-IN" dirty="0"/>
              <a:t>Define  list view under res/layout directory in an XML file.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a:t>Example</a:t>
            </a:r>
            <a:br>
              <a:rPr lang="en-IN"/>
            </a:br>
            <a:endParaRPr/>
          </a:p>
        </p:txBody>
      </p:sp>
      <p:sp>
        <p:nvSpPr>
          <p:cNvPr id="121" name="Google Shape;121;p19"/>
          <p:cNvSpPr txBox="1">
            <a:spLocks noGrp="1"/>
          </p:cNvSpPr>
          <p:nvPr>
            <p:ph type="body" idx="1"/>
          </p:nvPr>
        </p:nvSpPr>
        <p:spPr>
          <a:xfrm>
            <a:off x="483728" y="1060008"/>
            <a:ext cx="8229600" cy="4798626"/>
          </a:xfrm>
          <a:prstGeom prst="rect">
            <a:avLst/>
          </a:prstGeom>
          <a:noFill/>
          <a:ln>
            <a:noFill/>
          </a:ln>
        </p:spPr>
        <p:txBody>
          <a:bodyPr spcFirstLastPara="1" wrap="square" lIns="91425" tIns="45700" rIns="91425" bIns="45700" anchor="t" anchorCtr="0">
            <a:normAutofit/>
          </a:bodyPr>
          <a:lstStyle/>
          <a:p>
            <a:pPr marL="342900" lvl="0" indent="-139700" algn="just" rtl="0">
              <a:spcBef>
                <a:spcPts val="640"/>
              </a:spcBef>
              <a:spcAft>
                <a:spcPts val="0"/>
              </a:spcAft>
              <a:buClr>
                <a:schemeClr val="dk1"/>
              </a:buClr>
              <a:buSzPts val="3200"/>
              <a:buNone/>
            </a:pPr>
            <a:r>
              <a:rPr lang="en-US" dirty="0" smtClean="0"/>
              <a:t>Program code</a:t>
            </a:r>
            <a:endParaRPr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5096" y="903252"/>
            <a:ext cx="3325827" cy="5250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Spinner</a:t>
            </a:r>
            <a:endParaRPr lang="en-IN" dirty="0"/>
          </a:p>
        </p:txBody>
      </p:sp>
      <p:sp>
        <p:nvSpPr>
          <p:cNvPr id="3" name="Text Placeholder 2"/>
          <p:cNvSpPr>
            <a:spLocks noGrp="1"/>
          </p:cNvSpPr>
          <p:nvPr>
            <p:ph type="body" idx="1"/>
          </p:nvPr>
        </p:nvSpPr>
        <p:spPr/>
        <p:txBody>
          <a:bodyPr>
            <a:normAutofit fontScale="85000" lnSpcReduction="10000"/>
          </a:bodyPr>
          <a:lstStyle/>
          <a:p>
            <a:r>
              <a:rPr lang="en-IN" u="sng" dirty="0">
                <a:hlinkClick r:id="rId2"/>
              </a:rPr>
              <a:t>Android</a:t>
            </a:r>
            <a:r>
              <a:rPr lang="en-IN" dirty="0"/>
              <a:t> Spinner is a view similar to the dropdown list which is used to select one option from the list of options. </a:t>
            </a:r>
            <a:endParaRPr lang="en-IN" dirty="0" smtClean="0"/>
          </a:p>
          <a:p>
            <a:r>
              <a:rPr lang="en-IN" dirty="0" smtClean="0"/>
              <a:t>It </a:t>
            </a:r>
            <a:r>
              <a:rPr lang="en-IN" dirty="0"/>
              <a:t>provides an easy way to select one item from the list of items and it shows a dropdown list of all values when we click on it. </a:t>
            </a:r>
            <a:endParaRPr lang="en-IN" dirty="0" smtClean="0"/>
          </a:p>
          <a:p>
            <a:r>
              <a:rPr lang="en-IN" dirty="0" smtClean="0"/>
              <a:t>The </a:t>
            </a:r>
            <a:r>
              <a:rPr lang="en-IN" dirty="0"/>
              <a:t>default value of the android spinner will be the currently selected value and by using </a:t>
            </a:r>
            <a:r>
              <a:rPr lang="en-IN" b="1" dirty="0"/>
              <a:t>Adapter</a:t>
            </a:r>
            <a:r>
              <a:rPr lang="en-IN" dirty="0"/>
              <a:t> we can easily bind the items to the spinner objects. </a:t>
            </a:r>
            <a:endParaRPr lang="en-IN" dirty="0" smtClean="0"/>
          </a:p>
          <a:p>
            <a:r>
              <a:rPr lang="en-IN" dirty="0" smtClean="0"/>
              <a:t>Generally</a:t>
            </a:r>
            <a:r>
              <a:rPr lang="en-IN" dirty="0"/>
              <a:t>, we populate our Spinner control with a list of items by using an </a:t>
            </a:r>
            <a:r>
              <a:rPr lang="en-IN" b="1" u="sng" dirty="0" err="1">
                <a:hlinkClick r:id="rId3"/>
              </a:rPr>
              <a:t>ArrayAdapter</a:t>
            </a:r>
            <a:r>
              <a:rPr lang="en-IN" dirty="0"/>
              <a:t> </a:t>
            </a:r>
            <a:r>
              <a:rPr lang="en-IN" dirty="0" smtClean="0"/>
              <a:t>.</a:t>
            </a:r>
            <a:r>
              <a:rPr lang="en-IN" dirty="0"/>
              <a:t> </a:t>
            </a:r>
            <a:endParaRPr lang="en-IN" dirty="0"/>
          </a:p>
        </p:txBody>
      </p:sp>
    </p:spTree>
    <p:extLst>
      <p:ext uri="{BB962C8B-B14F-4D97-AF65-F5344CB8AC3E}">
        <p14:creationId xmlns:p14="http://schemas.microsoft.com/office/powerpoint/2010/main" val="1179139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Different Attributes for Spinner Widget</a:t>
            </a:r>
            <a:br>
              <a:rPr lang="en-IN" b="1" dirty="0"/>
            </a:b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3849891607"/>
              </p:ext>
            </p:extLst>
          </p:nvPr>
        </p:nvGraphicFramePr>
        <p:xfrm>
          <a:off x="1452521" y="2170125"/>
          <a:ext cx="6380570" cy="3337560"/>
        </p:xfrm>
        <a:graphic>
          <a:graphicData uri="http://schemas.openxmlformats.org/drawingml/2006/table">
            <a:tbl>
              <a:tblPr/>
              <a:tblGrid>
                <a:gridCol w="1921858"/>
                <a:gridCol w="4458712"/>
              </a:tblGrid>
              <a:tr h="0">
                <a:tc>
                  <a:txBody>
                    <a:bodyPr/>
                    <a:lstStyle/>
                    <a:p>
                      <a:pPr algn="l" fontAlgn="base"/>
                      <a:r>
                        <a:rPr lang="en-IN" sz="1400" b="0" dirty="0">
                          <a:effectLst/>
                        </a:rPr>
                        <a:t>XML attributes</a:t>
                      </a:r>
                    </a:p>
                  </a:txBody>
                  <a:tcPr marL="95250" marR="95250" marT="95250" marB="95250" anchor="ctr">
                    <a:lnL>
                      <a:noFill/>
                    </a:lnL>
                    <a:lnR>
                      <a:noFill/>
                    </a:lnR>
                    <a:lnT>
                      <a:noFill/>
                    </a:lnT>
                    <a:lnB>
                      <a:noFill/>
                    </a:lnB>
                    <a:solidFill>
                      <a:srgbClr val="FFFFFF"/>
                    </a:solidFill>
                  </a:tcPr>
                </a:tc>
                <a:tc>
                  <a:txBody>
                    <a:bodyPr/>
                    <a:lstStyle/>
                    <a:p>
                      <a:pPr algn="l" fontAlgn="base"/>
                      <a:r>
                        <a:rPr lang="en-IN" sz="1400" b="0">
                          <a:effectLst/>
                        </a:rPr>
                        <a:t>Description</a:t>
                      </a:r>
                    </a:p>
                  </a:txBody>
                  <a:tcPr marL="95250" marR="95250" marT="95250" marB="95250" anchor="ctr">
                    <a:lnL>
                      <a:noFill/>
                    </a:lnL>
                    <a:lnR>
                      <a:noFill/>
                    </a:lnR>
                    <a:lnT>
                      <a:noFill/>
                    </a:lnT>
                    <a:lnB>
                      <a:noFill/>
                    </a:lnB>
                    <a:solidFill>
                      <a:srgbClr val="FFFFFF"/>
                    </a:solidFill>
                  </a:tcPr>
                </a:tc>
              </a:tr>
              <a:tr h="0">
                <a:tc>
                  <a:txBody>
                    <a:bodyPr/>
                    <a:lstStyle/>
                    <a:p>
                      <a:pPr algn="l" fontAlgn="base"/>
                      <a:r>
                        <a:rPr lang="en-IN" sz="1250" b="0" dirty="0" err="1">
                          <a:effectLst/>
                        </a:rPr>
                        <a:t>android:id</a:t>
                      </a:r>
                      <a:endParaRPr lang="en-IN" sz="1250" b="0" dirty="0">
                        <a:effectLst/>
                      </a:endParaRP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Used to specify the id of the view.</a:t>
                      </a:r>
                    </a:p>
                  </a:txBody>
                  <a:tcPr marL="95250" marR="95250" marT="133350" marB="133350" anchor="ctr">
                    <a:lnL>
                      <a:noFill/>
                    </a:lnL>
                    <a:lnR>
                      <a:noFill/>
                    </a:lnR>
                    <a:lnT>
                      <a:noFill/>
                    </a:lnT>
                    <a:lnB>
                      <a:noFill/>
                    </a:lnB>
                    <a:solidFill>
                      <a:srgbClr val="FFFFFF"/>
                    </a:solidFill>
                  </a:tcPr>
                </a:tc>
              </a:tr>
              <a:tr h="0">
                <a:tc>
                  <a:txBody>
                    <a:bodyPr/>
                    <a:lstStyle/>
                    <a:p>
                      <a:pPr algn="l" fontAlgn="base"/>
                      <a:r>
                        <a:rPr lang="en-IN" sz="1250" b="0" dirty="0" err="1">
                          <a:effectLst/>
                        </a:rPr>
                        <a:t>android:textAlignment</a:t>
                      </a:r>
                      <a:endParaRPr lang="en-IN" sz="1250" b="0" dirty="0">
                        <a:effectLst/>
                      </a:endParaRPr>
                    </a:p>
                  </a:txBody>
                  <a:tcPr marL="95250" marR="95250" marT="133350" marB="133350" anchor="ctr">
                    <a:lnL>
                      <a:noFill/>
                    </a:lnL>
                    <a:lnR>
                      <a:noFill/>
                    </a:lnR>
                    <a:lnT>
                      <a:noFill/>
                    </a:lnT>
                    <a:lnB>
                      <a:noFill/>
                    </a:lnB>
                    <a:solidFill>
                      <a:srgbClr val="FFFFFF"/>
                    </a:solidFill>
                  </a:tcPr>
                </a:tc>
                <a:tc>
                  <a:txBody>
                    <a:bodyPr/>
                    <a:lstStyle/>
                    <a:p>
                      <a:pPr algn="l" fontAlgn="base"/>
                      <a:r>
                        <a:rPr lang="en-IN" sz="1250" b="0" dirty="0">
                          <a:effectLst/>
                        </a:rPr>
                        <a:t>Used to the text alignment in the dropdown list.</a:t>
                      </a:r>
                    </a:p>
                  </a:txBody>
                  <a:tcPr marL="95250" marR="95250" marT="133350" marB="133350" anchor="ctr">
                    <a:lnL>
                      <a:noFill/>
                    </a:lnL>
                    <a:lnR>
                      <a:noFill/>
                    </a:lnR>
                    <a:lnT>
                      <a:noFill/>
                    </a:lnT>
                    <a:lnB>
                      <a:noFill/>
                    </a:lnB>
                    <a:solidFill>
                      <a:srgbClr val="FFFFFF"/>
                    </a:solidFill>
                  </a:tcPr>
                </a:tc>
              </a:tr>
              <a:tr h="0">
                <a:tc>
                  <a:txBody>
                    <a:bodyPr/>
                    <a:lstStyle/>
                    <a:p>
                      <a:pPr algn="l" fontAlgn="base"/>
                      <a:r>
                        <a:rPr lang="en-IN" sz="1250" b="0">
                          <a:effectLst/>
                        </a:rPr>
                        <a:t>android:background</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dirty="0">
                          <a:effectLst/>
                        </a:rPr>
                        <a:t>Used to set the background of the view.</a:t>
                      </a:r>
                    </a:p>
                  </a:txBody>
                  <a:tcPr marL="95250" marR="95250" marT="133350" marB="133350" anchor="ctr">
                    <a:lnL>
                      <a:noFill/>
                    </a:lnL>
                    <a:lnR>
                      <a:noFill/>
                    </a:lnR>
                    <a:lnT>
                      <a:noFill/>
                    </a:lnT>
                    <a:lnB>
                      <a:noFill/>
                    </a:lnB>
                    <a:solidFill>
                      <a:srgbClr val="FFFFFF"/>
                    </a:solidFill>
                  </a:tcPr>
                </a:tc>
              </a:tr>
              <a:tr h="0">
                <a:tc>
                  <a:txBody>
                    <a:bodyPr/>
                    <a:lstStyle/>
                    <a:p>
                      <a:pPr algn="l" fontAlgn="base"/>
                      <a:r>
                        <a:rPr lang="en-IN" sz="1250" b="0">
                          <a:effectLst/>
                        </a:rPr>
                        <a:t>android:padding</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dirty="0">
                          <a:effectLst/>
                        </a:rPr>
                        <a:t>Used to set the padding of the view.</a:t>
                      </a:r>
                    </a:p>
                  </a:txBody>
                  <a:tcPr marL="95250" marR="95250" marT="133350" marB="133350" anchor="ctr">
                    <a:lnL>
                      <a:noFill/>
                    </a:lnL>
                    <a:lnR>
                      <a:noFill/>
                    </a:lnR>
                    <a:lnT>
                      <a:noFill/>
                    </a:lnT>
                    <a:lnB>
                      <a:noFill/>
                    </a:lnB>
                    <a:solidFill>
                      <a:srgbClr val="FFFFFF"/>
                    </a:solidFill>
                  </a:tcPr>
                </a:tc>
              </a:tr>
              <a:tr h="0">
                <a:tc>
                  <a:txBody>
                    <a:bodyPr/>
                    <a:lstStyle/>
                    <a:p>
                      <a:pPr algn="l" fontAlgn="base"/>
                      <a:r>
                        <a:rPr lang="en-IN" sz="1250" b="0">
                          <a:effectLst/>
                        </a:rPr>
                        <a:t>android:visibility</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dirty="0">
                          <a:effectLst/>
                        </a:rPr>
                        <a:t>Used to set the visibility of the view.</a:t>
                      </a:r>
                    </a:p>
                  </a:txBody>
                  <a:tcPr marL="95250" marR="95250" marT="133350" marB="133350" anchor="ctr">
                    <a:lnL>
                      <a:noFill/>
                    </a:lnL>
                    <a:lnR>
                      <a:noFill/>
                    </a:lnR>
                    <a:lnT>
                      <a:noFill/>
                    </a:lnT>
                    <a:lnB>
                      <a:noFill/>
                    </a:lnB>
                    <a:solidFill>
                      <a:srgbClr val="FFFFFF"/>
                    </a:solidFill>
                  </a:tcPr>
                </a:tc>
              </a:tr>
              <a:tr h="0">
                <a:tc>
                  <a:txBody>
                    <a:bodyPr/>
                    <a:lstStyle/>
                    <a:p>
                      <a:pPr algn="l" fontAlgn="base"/>
                      <a:r>
                        <a:rPr lang="en-IN" sz="1250" b="0" dirty="0" err="1">
                          <a:effectLst/>
                        </a:rPr>
                        <a:t>android:gravity</a:t>
                      </a:r>
                      <a:endParaRPr lang="en-IN" sz="1250" b="0" dirty="0">
                        <a:effectLst/>
                      </a:endParaRPr>
                    </a:p>
                  </a:txBody>
                  <a:tcPr marL="95250" marR="95250" marT="133350" marB="133350" anchor="ctr">
                    <a:lnL>
                      <a:noFill/>
                    </a:lnL>
                    <a:lnR>
                      <a:noFill/>
                    </a:lnR>
                    <a:lnT>
                      <a:noFill/>
                    </a:lnT>
                    <a:lnB>
                      <a:noFill/>
                    </a:lnB>
                    <a:solidFill>
                      <a:srgbClr val="FFFFFF"/>
                    </a:solidFill>
                  </a:tcPr>
                </a:tc>
                <a:tc>
                  <a:txBody>
                    <a:bodyPr/>
                    <a:lstStyle/>
                    <a:p>
                      <a:pPr algn="l" fontAlgn="base"/>
                      <a:r>
                        <a:rPr lang="en-IN" sz="1250" b="0" dirty="0">
                          <a:effectLst/>
                        </a:rPr>
                        <a:t>Used to specify the gravity of the view like </a:t>
                      </a:r>
                      <a:r>
                        <a:rPr lang="en-IN" sz="1250" b="0" dirty="0" err="1">
                          <a:effectLst/>
                        </a:rPr>
                        <a:t>center</a:t>
                      </a:r>
                      <a:r>
                        <a:rPr lang="en-IN" sz="1250" b="0" dirty="0">
                          <a:effectLst/>
                        </a:rPr>
                        <a:t>, top, bottom, </a:t>
                      </a:r>
                      <a:r>
                        <a:rPr lang="en-IN" sz="1250" b="0" dirty="0" err="1">
                          <a:effectLst/>
                        </a:rPr>
                        <a:t>etc</a:t>
                      </a:r>
                      <a:endParaRPr lang="en-IN" sz="1250" b="0" dirty="0">
                        <a:effectLst/>
                      </a:endParaRPr>
                    </a:p>
                  </a:txBody>
                  <a:tcPr marL="95250" marR="95250" marT="133350" marB="133350"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33252157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307</Words>
  <Application>Microsoft Office PowerPoint</Application>
  <PresentationFormat>On-screen Show (4:3)</PresentationFormat>
  <Paragraphs>74</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List View</vt:lpstr>
      <vt:lpstr>PowerPoint Presentation</vt:lpstr>
      <vt:lpstr>ListView Attributes </vt:lpstr>
      <vt:lpstr>Adapter</vt:lpstr>
      <vt:lpstr>ArrayAdapter </vt:lpstr>
      <vt:lpstr>Example </vt:lpstr>
      <vt:lpstr>Spinner</vt:lpstr>
      <vt:lpstr>Different Attributes for Spinner Widget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cp:revision>
  <dcterms:modified xsi:type="dcterms:W3CDTF">2021-12-10T05:40:59Z</dcterms:modified>
</cp:coreProperties>
</file>