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Slab"/>
      <p:regular r:id="rId20"/>
      <p:bold r:id="rId21"/>
    </p:embeddedFon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regular.fntdata"/><Relationship Id="rId22" Type="http://schemas.openxmlformats.org/officeDocument/2006/relationships/font" Target="fonts/Roboto-regular.fntdata"/><Relationship Id="rId21" Type="http://schemas.openxmlformats.org/officeDocument/2006/relationships/font" Target="fonts/RobotoSlab-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448e9c78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448e9c78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tuning my parameters, I used Grid Search Cross Validation</a:t>
            </a:r>
            <a:endParaRPr/>
          </a:p>
          <a:p>
            <a:pPr indent="0" lvl="0" marL="0" rtl="0" algn="l">
              <a:spcBef>
                <a:spcPts val="0"/>
              </a:spcBef>
              <a:spcAft>
                <a:spcPts val="0"/>
              </a:spcAft>
              <a:buNone/>
            </a:pPr>
            <a:r>
              <a:rPr lang="en"/>
              <a:t>The 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8d36699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8d36699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446d08b6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446d08b6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448e9c78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448e9c78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448e9c78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448e9c78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626cc197e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26cc197e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It’s no great discovery that water flows into itself. The issues of one part of the harbor are not entirely isolated from the issues of another. By better understanding how this water quality network works, water quality issues can be treated systematically rather than on a case by case basis.</a:t>
            </a:r>
            <a:endParaRPr/>
          </a:p>
          <a:p>
            <a:pPr indent="-298450" lvl="0" marL="457200" rtl="0" algn="l">
              <a:spcBef>
                <a:spcPts val="0"/>
              </a:spcBef>
              <a:spcAft>
                <a:spcPts val="0"/>
              </a:spcAft>
              <a:buSzPts val="1100"/>
              <a:buChar char="-"/>
            </a:pPr>
            <a:r>
              <a:rPr lang="en"/>
              <a:t>Understanding the system requires constant and broad monitoring which is costly and time consuming.</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446d08b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446d08b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proposed solution is to use geospatial statistics, network analysis, and machine learning to reduce monitoring costs without sacrificing accuracy</a:t>
            </a:r>
            <a:endParaRPr/>
          </a:p>
          <a:p>
            <a:pPr indent="0" lvl="0" marL="0" rtl="0" algn="l">
              <a:spcBef>
                <a:spcPts val="0"/>
              </a:spcBef>
              <a:spcAft>
                <a:spcPts val="0"/>
              </a:spcAft>
              <a:buNone/>
            </a:pPr>
            <a:r>
              <a:rPr lang="en"/>
              <a:t>I looked at Chlorophyll A because it signals harmful algae blooms that can cause cascading effects damaging the natural ecosystem and public health alike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26cc197e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26cc197e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was 88,000 rows and 100 columns</a:t>
            </a:r>
            <a:endParaRPr/>
          </a:p>
          <a:p>
            <a:pPr indent="0" lvl="0" marL="0" rtl="0" algn="l">
              <a:spcBef>
                <a:spcPts val="0"/>
              </a:spcBef>
              <a:spcAft>
                <a:spcPts val="0"/>
              </a:spcAft>
              <a:buNone/>
            </a:pPr>
            <a:r>
              <a:rPr lang="en"/>
              <a:t>Measurements from 1909</a:t>
            </a:r>
            <a:endParaRPr/>
          </a:p>
          <a:p>
            <a:pPr indent="0" lvl="0" marL="0" rtl="0" algn="l">
              <a:spcBef>
                <a:spcPts val="0"/>
              </a:spcBef>
              <a:spcAft>
                <a:spcPts val="0"/>
              </a:spcAft>
              <a:buNone/>
            </a:pPr>
            <a:r>
              <a:rPr lang="en"/>
              <a:t>250 total sites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626cc197e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26cc197e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dataset I used came from the NYC EPA</a:t>
            </a:r>
            <a:endParaRPr/>
          </a:p>
          <a:p>
            <a:pPr indent="-298450" lvl="0" marL="457200" rtl="0" algn="l">
              <a:spcBef>
                <a:spcPts val="0"/>
              </a:spcBef>
              <a:spcAft>
                <a:spcPts val="0"/>
              </a:spcAft>
              <a:buSzPts val="1100"/>
              <a:buChar char="-"/>
            </a:pPr>
            <a:r>
              <a:rPr lang="en"/>
              <a:t>Water samples have been collected from all these sites from as early as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446d08b6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446d08b6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Wanted a large enough time span to capture multiple climate anomalies</a:t>
            </a:r>
            <a:endParaRPr/>
          </a:p>
          <a:p>
            <a:pPr indent="-298450" lvl="0" marL="457200" rtl="0" algn="l">
              <a:spcBef>
                <a:spcPts val="0"/>
              </a:spcBef>
              <a:spcAft>
                <a:spcPts val="0"/>
              </a:spcAft>
              <a:buSzPts val="1100"/>
              <a:buChar char="-"/>
            </a:pPr>
            <a:r>
              <a:rPr lang="en"/>
              <a:t>Wanted to focus on sites actively being sampled</a:t>
            </a:r>
            <a:endParaRPr/>
          </a:p>
          <a:p>
            <a:pPr indent="-298450" lvl="0" marL="457200" rtl="0" algn="l">
              <a:spcBef>
                <a:spcPts val="0"/>
              </a:spcBef>
              <a:spcAft>
                <a:spcPts val="0"/>
              </a:spcAft>
              <a:buSzPts val="1100"/>
              <a:buChar char="-"/>
            </a:pPr>
            <a:r>
              <a:rPr lang="en"/>
              <a:t>Reduced the size and scope considerably by dumping redundant data</a:t>
            </a:r>
            <a:endParaRPr/>
          </a:p>
          <a:p>
            <a:pPr indent="-298450" lvl="0" marL="457200" rtl="0" algn="l">
              <a:spcBef>
                <a:spcPts val="0"/>
              </a:spcBef>
              <a:spcAft>
                <a:spcPts val="0"/>
              </a:spcAft>
              <a:buSzPts val="1100"/>
              <a:buChar char="-"/>
            </a:pPr>
            <a:r>
              <a:rPr lang="en"/>
              <a:t>Imputed values based on old measurements</a:t>
            </a:r>
            <a:endParaRPr/>
          </a:p>
          <a:p>
            <a:pPr indent="-298450" lvl="0" marL="457200" rtl="0" algn="l">
              <a:spcBef>
                <a:spcPts val="0"/>
              </a:spcBef>
              <a:spcAft>
                <a:spcPts val="0"/>
              </a:spcAft>
              <a:buSzPts val="1100"/>
              <a:buChar char="-"/>
            </a:pPr>
            <a:r>
              <a:rPr lang="en"/>
              <a:t>Chose chlorphyll as my target vairable because it has far reaching and tangible, immediate effects on an ecosystem such as fish death and drops in dissolved oxygen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446d08b6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446d08b6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left: Scatter plot of chlorophyll and pH. There’s a slight correlation, but overall it’s very difficult to tell. This was common for a lot of the measurements.</a:t>
            </a:r>
            <a:endParaRPr/>
          </a:p>
          <a:p>
            <a:pPr indent="0" lvl="0" marL="0" rtl="0" algn="l">
              <a:spcBef>
                <a:spcPts val="0"/>
              </a:spcBef>
              <a:spcAft>
                <a:spcPts val="0"/>
              </a:spcAft>
              <a:buNone/>
            </a:pPr>
            <a:r>
              <a:rPr lang="en"/>
              <a:t>Top right: Multigraph representation of overlapping failed tests. If two sites had overlimit readings in the same month, an edge was drawn between the nodes</a:t>
            </a:r>
            <a:endParaRPr/>
          </a:p>
          <a:p>
            <a:pPr indent="0" lvl="0" marL="0" rtl="0" algn="l">
              <a:spcBef>
                <a:spcPts val="0"/>
              </a:spcBef>
              <a:spcAft>
                <a:spcPts val="0"/>
              </a:spcAft>
              <a:buNone/>
            </a:pPr>
            <a:r>
              <a:rPr lang="en"/>
              <a:t>Bottom left</a:t>
            </a:r>
            <a:r>
              <a:rPr lang="en"/>
              <a:t>: geographic representation of probability of failed chlorophyll test at each site. Circles are arranged by lat/long and their size is their probability of failing a test.</a:t>
            </a:r>
            <a:endParaRPr/>
          </a:p>
          <a:p>
            <a:pPr indent="0" lvl="0" marL="0" rtl="0" algn="l">
              <a:spcBef>
                <a:spcPts val="0"/>
              </a:spcBef>
              <a:spcAft>
                <a:spcPts val="0"/>
              </a:spcAft>
              <a:buNone/>
            </a:pPr>
            <a:r>
              <a:rPr lang="en"/>
              <a:t>Bottom right: Inverse Weighted Distance map. Sites that fail tests at the same time are darker, but this graph also takes into account how far away the sites are from each other.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Using these graphs and more, I was able to narrow down my features and the sites I was going to look at</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448e9c78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448e9c78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446d08b6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446d08b6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the precision recall curves for two distinct sites.</a:t>
            </a:r>
            <a:endParaRPr/>
          </a:p>
          <a:p>
            <a:pPr indent="0" lvl="0" marL="0" rtl="0" algn="l">
              <a:spcBef>
                <a:spcPts val="0"/>
              </a:spcBef>
              <a:spcAft>
                <a:spcPts val="0"/>
              </a:spcAft>
              <a:buNone/>
            </a:pPr>
            <a:r>
              <a:rPr lang="en"/>
              <a:t>The one on the left is one with good predicatability and the one on the right is one with poor.</a:t>
            </a:r>
            <a:endParaRPr/>
          </a:p>
          <a:p>
            <a:pPr indent="0" lvl="0" marL="0" rtl="0" algn="l">
              <a:spcBef>
                <a:spcPts val="0"/>
              </a:spcBef>
              <a:spcAft>
                <a:spcPts val="0"/>
              </a:spcAft>
              <a:buNone/>
            </a:pPr>
            <a:r>
              <a:rPr lang="en"/>
              <a:t>I looked at 6 sites and found 3 with good predictability. Those are the ones that I developed models for.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data.cityofnewyork.us/Environment/Harbor-Water-Quality/5uug-f49n"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New York City Water Quality</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a:t>
            </a:r>
            <a:endParaRPr/>
          </a:p>
          <a:p>
            <a:pPr indent="0" lvl="0" marL="0" rtl="0" algn="ctr">
              <a:spcBef>
                <a:spcPts val="0"/>
              </a:spcBef>
              <a:spcAft>
                <a:spcPts val="0"/>
              </a:spcAft>
              <a:buNone/>
            </a:pPr>
            <a:r>
              <a:rPr lang="en"/>
              <a:t>Drew Adamski</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Hyperparameter Tuning</a:t>
            </a:r>
            <a:endParaRPr/>
          </a:p>
        </p:txBody>
      </p:sp>
      <p:sp>
        <p:nvSpPr>
          <p:cNvPr id="127" name="Google Shape;127;p22"/>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Grid Search Cross Validation</a:t>
            </a:r>
            <a:endParaRPr/>
          </a:p>
        </p:txBody>
      </p:sp>
      <p:sp>
        <p:nvSpPr>
          <p:cNvPr id="128" name="Google Shape;128;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Precision Increase by Site</a:t>
            </a:r>
            <a:endParaRPr sz="2400"/>
          </a:p>
          <a:p>
            <a:pPr indent="-361950" lvl="0" marL="457200" rtl="0" algn="l">
              <a:spcBef>
                <a:spcPts val="1600"/>
              </a:spcBef>
              <a:spcAft>
                <a:spcPts val="0"/>
              </a:spcAft>
              <a:buSzPts val="2100"/>
              <a:buChar char="❖"/>
            </a:pPr>
            <a:r>
              <a:rPr lang="en" sz="2100"/>
              <a:t>BB2: 80% to 85%</a:t>
            </a:r>
            <a:endParaRPr sz="2100"/>
          </a:p>
          <a:p>
            <a:pPr indent="-361950" lvl="0" marL="457200" rtl="0" algn="l">
              <a:spcBef>
                <a:spcPts val="0"/>
              </a:spcBef>
              <a:spcAft>
                <a:spcPts val="0"/>
              </a:spcAft>
              <a:buSzPts val="2100"/>
              <a:buChar char="❖"/>
            </a:pPr>
            <a:r>
              <a:rPr lang="en" sz="2100"/>
              <a:t>J8: 92% to 95%</a:t>
            </a:r>
            <a:endParaRPr sz="2100"/>
          </a:p>
          <a:p>
            <a:pPr indent="-361950" lvl="0" marL="457200" rtl="0" algn="l">
              <a:spcBef>
                <a:spcPts val="0"/>
              </a:spcBef>
              <a:spcAft>
                <a:spcPts val="0"/>
              </a:spcAft>
              <a:buSzPts val="2100"/>
              <a:buChar char="❖"/>
            </a:pPr>
            <a:r>
              <a:rPr lang="en" sz="2100"/>
              <a:t>PB3: 78% to 87%</a:t>
            </a:r>
            <a:endParaRPr sz="2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Takeaways</a:t>
            </a:r>
            <a:endParaRPr/>
          </a:p>
        </p:txBody>
      </p:sp>
      <p:sp>
        <p:nvSpPr>
          <p:cNvPr id="134" name="Google Shape;134;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XGBoost was best model</a:t>
            </a:r>
            <a:endParaRPr sz="2200"/>
          </a:p>
          <a:p>
            <a:pPr indent="-368300" lvl="0" marL="457200" rtl="0" algn="l">
              <a:spcBef>
                <a:spcPts val="0"/>
              </a:spcBef>
              <a:spcAft>
                <a:spcPts val="0"/>
              </a:spcAft>
              <a:buSzPts val="2200"/>
              <a:buChar char="❖"/>
            </a:pPr>
            <a:r>
              <a:rPr lang="en" sz="2200"/>
              <a:t>Phosphorus measurement matter most</a:t>
            </a:r>
            <a:endParaRPr sz="2200"/>
          </a:p>
          <a:p>
            <a:pPr indent="-368300" lvl="0" marL="457200" rtl="0" algn="l">
              <a:spcBef>
                <a:spcPts val="0"/>
              </a:spcBef>
              <a:spcAft>
                <a:spcPts val="0"/>
              </a:spcAft>
              <a:buSzPts val="2200"/>
              <a:buChar char="❖"/>
            </a:pPr>
            <a:r>
              <a:rPr lang="en" sz="2200"/>
              <a:t>A lot of features are not important (Reduced columns from 100 to 28)</a:t>
            </a:r>
            <a:endParaRPr sz="2200"/>
          </a:p>
          <a:p>
            <a:pPr indent="-368300" lvl="0" marL="457200" rtl="0" algn="l">
              <a:spcBef>
                <a:spcPts val="0"/>
              </a:spcBef>
              <a:spcAft>
                <a:spcPts val="0"/>
              </a:spcAft>
              <a:buSzPts val="2200"/>
              <a:buChar char="❖"/>
            </a:pPr>
            <a:r>
              <a:rPr lang="en" sz="2200"/>
              <a:t>Different sites have different predictability</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Future Research</a:t>
            </a:r>
            <a:endParaRPr/>
          </a:p>
        </p:txBody>
      </p:sp>
      <p:sp>
        <p:nvSpPr>
          <p:cNvPr id="140" name="Google Shape;140;p24"/>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41" name="Google Shape;141;p2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Expand to more sites</a:t>
            </a:r>
            <a:endParaRPr/>
          </a:p>
          <a:p>
            <a:pPr indent="-342900" lvl="0" marL="457200" rtl="0" algn="l">
              <a:spcBef>
                <a:spcPts val="0"/>
              </a:spcBef>
              <a:spcAft>
                <a:spcPts val="0"/>
              </a:spcAft>
              <a:buSzPts val="1800"/>
              <a:buChar char="❖"/>
            </a:pPr>
            <a:r>
              <a:rPr lang="en"/>
              <a:t>Expand to more parameters</a:t>
            </a:r>
            <a:endParaRPr/>
          </a:p>
          <a:p>
            <a:pPr indent="-342900" lvl="0" marL="457200" rtl="0" algn="l">
              <a:spcBef>
                <a:spcPts val="0"/>
              </a:spcBef>
              <a:spcAft>
                <a:spcPts val="0"/>
              </a:spcAft>
              <a:buSzPts val="1800"/>
              <a:buChar char="❖"/>
            </a:pPr>
            <a:r>
              <a:rPr lang="en"/>
              <a:t>Develop a short term model (data from &lt;5 years)</a:t>
            </a:r>
            <a:endParaRPr/>
          </a:p>
          <a:p>
            <a:pPr indent="-342900" lvl="0" marL="457200" rtl="0" algn="l">
              <a:spcBef>
                <a:spcPts val="0"/>
              </a:spcBef>
              <a:spcAft>
                <a:spcPts val="0"/>
              </a:spcAft>
              <a:buSzPts val="1800"/>
              <a:buChar char="❖"/>
            </a:pPr>
            <a:r>
              <a:rPr lang="en"/>
              <a:t>Integrate physical connectivity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147" name="Google Shape;147;p25"/>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48" name="Google Shape;148;p2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New York EPA for monitoring the waterways</a:t>
            </a:r>
            <a:endParaRPr/>
          </a:p>
          <a:p>
            <a:pPr indent="0" lvl="0" marL="0" rtl="0" algn="l">
              <a:spcBef>
                <a:spcPts val="1600"/>
              </a:spcBef>
              <a:spcAft>
                <a:spcPts val="0"/>
              </a:spcAft>
              <a:buNone/>
            </a:pPr>
            <a:r>
              <a:rPr lang="en"/>
              <a:t>New York Open Data for making data publicly available</a:t>
            </a:r>
            <a:endParaRPr/>
          </a:p>
          <a:p>
            <a:pPr indent="0" lvl="0" marL="0" rtl="0" algn="l">
              <a:spcBef>
                <a:spcPts val="1600"/>
              </a:spcBef>
              <a:spcAft>
                <a:spcPts val="1600"/>
              </a:spcAft>
              <a:buNone/>
            </a:pPr>
            <a:r>
              <a:rPr lang="en"/>
              <a:t>Aiden Johnson for guidance during project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Problem:</a:t>
            </a:r>
            <a:endParaRPr sz="2400"/>
          </a:p>
        </p:txBody>
      </p:sp>
      <p:sp>
        <p:nvSpPr>
          <p:cNvPr id="70" name="Google Shape;70;p14"/>
          <p:cNvSpPr txBox="1"/>
          <p:nvPr/>
        </p:nvSpPr>
        <p:spPr>
          <a:xfrm>
            <a:off x="887825" y="3115150"/>
            <a:ext cx="7308000" cy="46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Roboto Slab"/>
                <a:ea typeface="Roboto Slab"/>
                <a:cs typeface="Roboto Slab"/>
                <a:sym typeface="Roboto Slab"/>
              </a:rPr>
              <a:t>Poor water quality is rarely an isolated incident</a:t>
            </a:r>
            <a:endParaRPr sz="24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Solution:</a:t>
            </a:r>
            <a:endParaRPr sz="2400"/>
          </a:p>
        </p:txBody>
      </p:sp>
      <p:sp>
        <p:nvSpPr>
          <p:cNvPr id="76" name="Google Shape;76;p15"/>
          <p:cNvSpPr txBox="1"/>
          <p:nvPr/>
        </p:nvSpPr>
        <p:spPr>
          <a:xfrm>
            <a:off x="887825" y="3115150"/>
            <a:ext cx="7308000" cy="46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Roboto Slab"/>
                <a:ea typeface="Roboto Slab"/>
                <a:cs typeface="Roboto Slab"/>
                <a:sym typeface="Roboto Slab"/>
              </a:rPr>
              <a:t>Reduce monitoring costs by reducing number of parameters measured and sites tested.</a:t>
            </a:r>
            <a:endParaRPr sz="24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nvSpPr>
        <p:spPr>
          <a:xfrm>
            <a:off x="1298775" y="4629900"/>
            <a:ext cx="6473100" cy="466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t>Data Source: </a:t>
            </a:r>
            <a:r>
              <a:rPr lang="en" sz="1100" u="sng">
                <a:solidFill>
                  <a:schemeClr val="accent5"/>
                </a:solidFill>
                <a:hlinkClick r:id="rId3"/>
              </a:rPr>
              <a:t>https://data.cityofnewyork.us/Environment/Harbor-Water-Quality/5uug-f49n</a:t>
            </a:r>
            <a:endParaRPr sz="1200">
              <a:solidFill>
                <a:schemeClr val="dk1"/>
              </a:solidFill>
              <a:latin typeface="Roboto"/>
              <a:ea typeface="Roboto"/>
              <a:cs typeface="Roboto"/>
              <a:sym typeface="Roboto"/>
            </a:endParaRPr>
          </a:p>
        </p:txBody>
      </p:sp>
      <p:pic>
        <p:nvPicPr>
          <p:cNvPr id="82" name="Google Shape;82;p16"/>
          <p:cNvPicPr preferRelativeResize="0"/>
          <p:nvPr/>
        </p:nvPicPr>
        <p:blipFill>
          <a:blip r:embed="rId4">
            <a:alphaModFix/>
          </a:blip>
          <a:stretch>
            <a:fillRect/>
          </a:stretch>
        </p:blipFill>
        <p:spPr>
          <a:xfrm>
            <a:off x="190776" y="188825"/>
            <a:ext cx="8762448" cy="4336500"/>
          </a:xfrm>
          <a:prstGeom prst="rect">
            <a:avLst/>
          </a:prstGeom>
          <a:noFill/>
          <a:ln>
            <a:noFill/>
          </a:ln>
        </p:spPr>
      </p:pic>
      <p:sp>
        <p:nvSpPr>
          <p:cNvPr id="83" name="Google Shape;83;p16"/>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chemeClr val="lt1"/>
                </a:solidFill>
              </a:rPr>
              <a:t>The Data</a:t>
            </a:r>
            <a:endParaRPr b="1">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420325" y="116800"/>
            <a:ext cx="8222100" cy="45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NYC Harbor Sample Sites</a:t>
            </a:r>
            <a:endParaRPr sz="2400"/>
          </a:p>
        </p:txBody>
      </p:sp>
      <p:pic>
        <p:nvPicPr>
          <p:cNvPr id="89" name="Google Shape;89;p17"/>
          <p:cNvPicPr preferRelativeResize="0"/>
          <p:nvPr/>
        </p:nvPicPr>
        <p:blipFill>
          <a:blip r:embed="rId3">
            <a:alphaModFix/>
          </a:blip>
          <a:stretch>
            <a:fillRect/>
          </a:stretch>
        </p:blipFill>
        <p:spPr>
          <a:xfrm>
            <a:off x="1872938" y="575500"/>
            <a:ext cx="5316874" cy="3992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265500" y="1375775"/>
            <a:ext cx="4045200" cy="77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Wrangling</a:t>
            </a:r>
            <a:endParaRPr/>
          </a:p>
        </p:txBody>
      </p:sp>
      <p:sp>
        <p:nvSpPr>
          <p:cNvPr id="95" name="Google Shape;95;p18"/>
          <p:cNvSpPr txBox="1"/>
          <p:nvPr>
            <p:ph idx="2" type="body"/>
          </p:nvPr>
        </p:nvSpPr>
        <p:spPr>
          <a:xfrm>
            <a:off x="4783975" y="724200"/>
            <a:ext cx="39927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Only consider data from Jan 1, 2000 and later</a:t>
            </a:r>
            <a:endParaRPr/>
          </a:p>
          <a:p>
            <a:pPr indent="-342900" lvl="0" marL="457200" rtl="0" algn="l">
              <a:spcBef>
                <a:spcPts val="0"/>
              </a:spcBef>
              <a:spcAft>
                <a:spcPts val="0"/>
              </a:spcAft>
              <a:buSzPts val="1800"/>
              <a:buChar char="❖"/>
            </a:pPr>
            <a:r>
              <a:rPr lang="en"/>
              <a:t>Only consider sites on 2016 map</a:t>
            </a:r>
            <a:endParaRPr/>
          </a:p>
          <a:p>
            <a:pPr indent="-342900" lvl="0" marL="457200" rtl="0" algn="l">
              <a:spcBef>
                <a:spcPts val="0"/>
              </a:spcBef>
              <a:spcAft>
                <a:spcPts val="0"/>
              </a:spcAft>
              <a:buSzPts val="1800"/>
              <a:buChar char="❖"/>
            </a:pPr>
            <a:r>
              <a:rPr lang="en"/>
              <a:t>Drop redundant columns</a:t>
            </a:r>
            <a:endParaRPr/>
          </a:p>
          <a:p>
            <a:pPr indent="-342900" lvl="0" marL="457200" rtl="0" algn="l">
              <a:spcBef>
                <a:spcPts val="0"/>
              </a:spcBef>
              <a:spcAft>
                <a:spcPts val="0"/>
              </a:spcAft>
              <a:buSzPts val="1800"/>
              <a:buChar char="❖"/>
            </a:pPr>
            <a:r>
              <a:rPr lang="en"/>
              <a:t>Drop rows with more than 30% of data missing</a:t>
            </a:r>
            <a:endParaRPr/>
          </a:p>
          <a:p>
            <a:pPr indent="-342900" lvl="0" marL="457200" rtl="0" algn="l">
              <a:spcBef>
                <a:spcPts val="0"/>
              </a:spcBef>
              <a:spcAft>
                <a:spcPts val="0"/>
              </a:spcAft>
              <a:buSzPts val="1800"/>
              <a:buChar char="❖"/>
            </a:pPr>
            <a:r>
              <a:rPr lang="en"/>
              <a:t>Forward fill blank values with most recent measurement at same site</a:t>
            </a:r>
            <a:endParaRPr/>
          </a:p>
          <a:p>
            <a:pPr indent="-342900" lvl="0" marL="457200" rtl="0" algn="l">
              <a:spcBef>
                <a:spcPts val="0"/>
              </a:spcBef>
              <a:spcAft>
                <a:spcPts val="0"/>
              </a:spcAft>
              <a:buSzPts val="1800"/>
              <a:buChar char="❖"/>
            </a:pPr>
            <a:r>
              <a:rPr lang="en"/>
              <a:t>Target Variable: Chlorophyll A</a:t>
            </a:r>
            <a:endParaRPr/>
          </a:p>
        </p:txBody>
      </p:sp>
      <p:sp>
        <p:nvSpPr>
          <p:cNvPr id="96" name="Google Shape;96;p18"/>
          <p:cNvSpPr txBox="1"/>
          <p:nvPr>
            <p:ph idx="1" type="subTitle"/>
          </p:nvPr>
        </p:nvSpPr>
        <p:spPr>
          <a:xfrm>
            <a:off x="265500" y="2571750"/>
            <a:ext cx="4045200" cy="154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Original dataset had ~80,000 rows and 100 columns and not a single complete row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0" name="Shape 100"/>
        <p:cNvGrpSpPr/>
        <p:nvPr/>
      </p:nvGrpSpPr>
      <p:grpSpPr>
        <a:xfrm>
          <a:off x="0" y="0"/>
          <a:ext cx="0" cy="0"/>
          <a:chOff x="0" y="0"/>
          <a:chExt cx="0" cy="0"/>
        </a:xfrm>
      </p:grpSpPr>
      <p:pic>
        <p:nvPicPr>
          <p:cNvPr id="101" name="Google Shape;101;p19"/>
          <p:cNvPicPr preferRelativeResize="0"/>
          <p:nvPr/>
        </p:nvPicPr>
        <p:blipFill>
          <a:blip r:embed="rId3">
            <a:alphaModFix/>
          </a:blip>
          <a:stretch>
            <a:fillRect/>
          </a:stretch>
        </p:blipFill>
        <p:spPr>
          <a:xfrm>
            <a:off x="7100" y="2458812"/>
            <a:ext cx="3523425" cy="2677488"/>
          </a:xfrm>
          <a:prstGeom prst="rect">
            <a:avLst/>
          </a:prstGeom>
          <a:noFill/>
          <a:ln>
            <a:noFill/>
          </a:ln>
        </p:spPr>
      </p:pic>
      <p:pic>
        <p:nvPicPr>
          <p:cNvPr id="102" name="Google Shape;102;p19"/>
          <p:cNvPicPr preferRelativeResize="0"/>
          <p:nvPr/>
        </p:nvPicPr>
        <p:blipFill>
          <a:blip r:embed="rId4">
            <a:alphaModFix/>
          </a:blip>
          <a:stretch>
            <a:fillRect/>
          </a:stretch>
        </p:blipFill>
        <p:spPr>
          <a:xfrm>
            <a:off x="5620575" y="0"/>
            <a:ext cx="3523426" cy="2571750"/>
          </a:xfrm>
          <a:prstGeom prst="rect">
            <a:avLst/>
          </a:prstGeom>
          <a:noFill/>
          <a:ln>
            <a:noFill/>
          </a:ln>
        </p:spPr>
      </p:pic>
      <p:pic>
        <p:nvPicPr>
          <p:cNvPr id="103" name="Google Shape;103;p19"/>
          <p:cNvPicPr preferRelativeResize="0"/>
          <p:nvPr/>
        </p:nvPicPr>
        <p:blipFill>
          <a:blip r:embed="rId5">
            <a:alphaModFix/>
          </a:blip>
          <a:stretch>
            <a:fillRect/>
          </a:stretch>
        </p:blipFill>
        <p:spPr>
          <a:xfrm>
            <a:off x="5620574" y="2571750"/>
            <a:ext cx="3310378" cy="2505500"/>
          </a:xfrm>
          <a:prstGeom prst="rect">
            <a:avLst/>
          </a:prstGeom>
          <a:noFill/>
          <a:ln>
            <a:noFill/>
          </a:ln>
        </p:spPr>
      </p:pic>
      <p:pic>
        <p:nvPicPr>
          <p:cNvPr id="104" name="Google Shape;104;p19"/>
          <p:cNvPicPr preferRelativeResize="0"/>
          <p:nvPr/>
        </p:nvPicPr>
        <p:blipFill>
          <a:blip r:embed="rId6">
            <a:alphaModFix/>
          </a:blip>
          <a:stretch>
            <a:fillRect/>
          </a:stretch>
        </p:blipFill>
        <p:spPr>
          <a:xfrm>
            <a:off x="69100" y="91900"/>
            <a:ext cx="3677744" cy="2387950"/>
          </a:xfrm>
          <a:prstGeom prst="rect">
            <a:avLst/>
          </a:prstGeom>
          <a:noFill/>
          <a:ln>
            <a:noFill/>
          </a:ln>
        </p:spPr>
      </p:pic>
      <p:sp>
        <p:nvSpPr>
          <p:cNvPr id="105" name="Google Shape;105;p19"/>
          <p:cNvSpPr txBox="1"/>
          <p:nvPr>
            <p:ph idx="1" type="body"/>
          </p:nvPr>
        </p:nvSpPr>
        <p:spPr>
          <a:xfrm>
            <a:off x="3530525" y="2272350"/>
            <a:ext cx="2165700" cy="59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200"/>
              <a:t>Exploratory </a:t>
            </a:r>
            <a:endParaRPr b="1" sz="2200"/>
          </a:p>
          <a:p>
            <a:pPr indent="0" lvl="0" marL="0" rtl="0" algn="ctr">
              <a:spcBef>
                <a:spcPts val="0"/>
              </a:spcBef>
              <a:spcAft>
                <a:spcPts val="0"/>
              </a:spcAft>
              <a:buNone/>
            </a:pPr>
            <a:r>
              <a:rPr b="1" lang="en" sz="2200"/>
              <a:t>Data Analysis</a:t>
            </a:r>
            <a:endParaRPr b="1"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87900" y="458025"/>
            <a:ext cx="39999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Site Selection</a:t>
            </a:r>
            <a:endParaRPr/>
          </a:p>
        </p:txBody>
      </p:sp>
      <p:sp>
        <p:nvSpPr>
          <p:cNvPr id="111" name="Google Shape;111;p20"/>
          <p:cNvSpPr txBox="1"/>
          <p:nvPr>
            <p:ph idx="1" type="body"/>
          </p:nvPr>
        </p:nvSpPr>
        <p:spPr>
          <a:xfrm>
            <a:off x="387900" y="1278863"/>
            <a:ext cx="3999900" cy="45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Selected 6 sites</a:t>
            </a:r>
            <a:endParaRPr/>
          </a:p>
        </p:txBody>
      </p:sp>
      <p:sp>
        <p:nvSpPr>
          <p:cNvPr id="112" name="Google Shape;112;p20"/>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Logistic Regression</a:t>
            </a:r>
            <a:br>
              <a:rPr lang="en" sz="2000"/>
            </a:br>
            <a:endParaRPr sz="2000"/>
          </a:p>
          <a:p>
            <a:pPr indent="-355600" lvl="0" marL="457200" rtl="0" algn="l">
              <a:spcBef>
                <a:spcPts val="0"/>
              </a:spcBef>
              <a:spcAft>
                <a:spcPts val="0"/>
              </a:spcAft>
              <a:buSzPts val="2000"/>
              <a:buChar char="❖"/>
            </a:pPr>
            <a:r>
              <a:rPr lang="en" sz="2000"/>
              <a:t>Random Forest Classifier</a:t>
            </a:r>
            <a:br>
              <a:rPr lang="en" sz="2000"/>
            </a:br>
            <a:endParaRPr sz="2000"/>
          </a:p>
          <a:p>
            <a:pPr indent="-355600" lvl="0" marL="457200" rtl="0" algn="l">
              <a:spcBef>
                <a:spcPts val="0"/>
              </a:spcBef>
              <a:spcAft>
                <a:spcPts val="0"/>
              </a:spcAft>
              <a:buSzPts val="2000"/>
              <a:buChar char="❖"/>
            </a:pPr>
            <a:r>
              <a:rPr lang="en" sz="2000"/>
              <a:t>XGBoost Classifier</a:t>
            </a:r>
            <a:endParaRPr sz="2000"/>
          </a:p>
        </p:txBody>
      </p:sp>
      <p:sp>
        <p:nvSpPr>
          <p:cNvPr id="113" name="Google Shape;113;p20"/>
          <p:cNvSpPr txBox="1"/>
          <p:nvPr>
            <p:ph type="title"/>
          </p:nvPr>
        </p:nvSpPr>
        <p:spPr>
          <a:xfrm>
            <a:off x="4756200" y="458025"/>
            <a:ext cx="39999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Selection</a:t>
            </a:r>
            <a:endParaRPr/>
          </a:p>
        </p:txBody>
      </p:sp>
      <p:pic>
        <p:nvPicPr>
          <p:cNvPr id="114" name="Google Shape;114;p20"/>
          <p:cNvPicPr preferRelativeResize="0"/>
          <p:nvPr/>
        </p:nvPicPr>
        <p:blipFill>
          <a:blip r:embed="rId3">
            <a:alphaModFix/>
          </a:blip>
          <a:stretch>
            <a:fillRect/>
          </a:stretch>
        </p:blipFill>
        <p:spPr>
          <a:xfrm>
            <a:off x="387900" y="1695000"/>
            <a:ext cx="3701799" cy="294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Site Comparisons: Precision Recall </a:t>
            </a:r>
            <a:endParaRPr/>
          </a:p>
        </p:txBody>
      </p:sp>
      <p:pic>
        <p:nvPicPr>
          <p:cNvPr id="120" name="Google Shape;120;p21"/>
          <p:cNvPicPr preferRelativeResize="0"/>
          <p:nvPr/>
        </p:nvPicPr>
        <p:blipFill>
          <a:blip r:embed="rId3">
            <a:alphaModFix/>
          </a:blip>
          <a:stretch>
            <a:fillRect/>
          </a:stretch>
        </p:blipFill>
        <p:spPr>
          <a:xfrm>
            <a:off x="63600" y="1489828"/>
            <a:ext cx="4387800" cy="2700184"/>
          </a:xfrm>
          <a:prstGeom prst="rect">
            <a:avLst/>
          </a:prstGeom>
          <a:noFill/>
          <a:ln>
            <a:noFill/>
          </a:ln>
        </p:spPr>
      </p:pic>
      <p:pic>
        <p:nvPicPr>
          <p:cNvPr id="121" name="Google Shape;121;p21"/>
          <p:cNvPicPr preferRelativeResize="0"/>
          <p:nvPr/>
        </p:nvPicPr>
        <p:blipFill>
          <a:blip r:embed="rId4">
            <a:alphaModFix/>
          </a:blip>
          <a:stretch>
            <a:fillRect/>
          </a:stretch>
        </p:blipFill>
        <p:spPr>
          <a:xfrm>
            <a:off x="4693525" y="1489813"/>
            <a:ext cx="4387800" cy="270019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