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de365006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de365006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e365006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e365006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Expand dataset:</a:t>
            </a:r>
            <a:endParaRPr/>
          </a:p>
          <a:p>
            <a:pPr indent="0" lvl="0" marL="0" rtl="0" algn="l">
              <a:spcBef>
                <a:spcPts val="0"/>
              </a:spcBef>
              <a:spcAft>
                <a:spcPts val="0"/>
              </a:spcAft>
              <a:buNone/>
            </a:pPr>
            <a:r>
              <a:rPr lang="en"/>
              <a:t>Positions:</a:t>
            </a:r>
            <a:endParaRPr/>
          </a:p>
          <a:p>
            <a:pPr indent="-298450" lvl="0" marL="457200" rtl="0" algn="l">
              <a:spcBef>
                <a:spcPts val="0"/>
              </a:spcBef>
              <a:spcAft>
                <a:spcPts val="0"/>
              </a:spcAft>
              <a:buSzPts val="1100"/>
              <a:buChar char="-"/>
            </a:pPr>
            <a:r>
              <a:rPr lang="en"/>
              <a:t>I found significant positional differences in my dataset, and perhaps developing a model specific to each position would improve the prediction ability of my models.</a:t>
            </a:r>
            <a:endParaRPr/>
          </a:p>
          <a:p>
            <a:pPr indent="0" lvl="0" marL="0" rtl="0" algn="l">
              <a:spcBef>
                <a:spcPts val="0"/>
              </a:spcBef>
              <a:spcAft>
                <a:spcPts val="0"/>
              </a:spcAft>
              <a:buNone/>
            </a:pPr>
            <a:r>
              <a:rPr lang="en"/>
              <a:t>Unsupervised Clustering:</a:t>
            </a:r>
            <a:endParaRPr/>
          </a:p>
          <a:p>
            <a:pPr indent="-298450" lvl="0" marL="457200" rtl="0" algn="l">
              <a:spcBef>
                <a:spcPts val="0"/>
              </a:spcBef>
              <a:spcAft>
                <a:spcPts val="0"/>
              </a:spcAft>
              <a:buSzPts val="1100"/>
              <a:buChar char="-"/>
            </a:pPr>
            <a:r>
              <a:rPr lang="en"/>
              <a:t>When I put my data through t-SNE dimensionality reduction, there appear to be 3 clusters. I would like to look into figuring out what delineates those clusters from each other. There may be additional insights there as well.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de365006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de365006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like to give a special thanks to Sports Reference for making player data readily available and accessible online</a:t>
            </a:r>
            <a:endParaRPr/>
          </a:p>
          <a:p>
            <a:pPr indent="0" lvl="0" marL="0" rtl="0" algn="l">
              <a:spcBef>
                <a:spcPts val="0"/>
              </a:spcBef>
              <a:spcAft>
                <a:spcPts val="0"/>
              </a:spcAft>
              <a:buNone/>
            </a:pPr>
            <a:r>
              <a:rPr lang="en"/>
              <a:t>My Springboard mentor Danny Wells who gave me guidance throughout this project and helped shape my analysis</a:t>
            </a:r>
            <a:endParaRPr/>
          </a:p>
          <a:p>
            <a:pPr indent="0" lvl="0" marL="0" rtl="0" algn="l">
              <a:spcBef>
                <a:spcPts val="0"/>
              </a:spcBef>
              <a:spcAft>
                <a:spcPts val="0"/>
              </a:spcAft>
              <a:buNone/>
            </a:pPr>
            <a:r>
              <a:rPr lang="en"/>
              <a:t>My Springboard mentor Aiden Johnson who helped me push this project over the finish line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de365006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de365006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de365006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de365006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Players develop differently with some taking longer than others to get to where you want them to be</a:t>
            </a:r>
            <a:endParaRPr/>
          </a:p>
          <a:p>
            <a:pPr indent="-298450" lvl="0" marL="457200" rtl="0" algn="l">
              <a:spcBef>
                <a:spcPts val="0"/>
              </a:spcBef>
              <a:spcAft>
                <a:spcPts val="0"/>
              </a:spcAft>
              <a:buSzPts val="1100"/>
              <a:buChar char="-"/>
            </a:pPr>
            <a:r>
              <a:rPr lang="en"/>
              <a:t>Predicting that jump in productivity would be a massive edge for GMs in the league</a:t>
            </a:r>
            <a:endParaRPr/>
          </a:p>
          <a:p>
            <a:pPr indent="-298450" lvl="0" marL="457200" rtl="0" algn="l">
              <a:spcBef>
                <a:spcPts val="0"/>
              </a:spcBef>
              <a:spcAft>
                <a:spcPts val="0"/>
              </a:spcAft>
              <a:buSzPts val="1100"/>
              <a:buChar char="-"/>
            </a:pPr>
            <a:r>
              <a:rPr lang="en"/>
              <a:t>The metric I will be using is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de365006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de365006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e365006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e365006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These two graphs illustrate the average career arc for a player by using the proportion of all stars in my dataset as well as comparing the shape to some stats FG, TRB, AST, TOV</a:t>
            </a:r>
            <a:endParaRPr/>
          </a:p>
          <a:p>
            <a:pPr indent="-298450" lvl="0" marL="457200" rtl="0" algn="l">
              <a:spcBef>
                <a:spcPts val="0"/>
              </a:spcBef>
              <a:spcAft>
                <a:spcPts val="0"/>
              </a:spcAft>
              <a:buSzPts val="1100"/>
              <a:buChar char="-"/>
            </a:pPr>
            <a:r>
              <a:rPr lang="en"/>
              <a:t>There is a similar shape with these graphs that logically follows</a:t>
            </a:r>
            <a:endParaRPr/>
          </a:p>
          <a:p>
            <a:pPr indent="-298450" lvl="0" marL="457200" rtl="0" algn="l">
              <a:spcBef>
                <a:spcPts val="0"/>
              </a:spcBef>
              <a:spcAft>
                <a:spcPts val="0"/>
              </a:spcAft>
              <a:buSzPts val="1100"/>
              <a:buChar char="-"/>
            </a:pPr>
            <a:r>
              <a:rPr lang="en"/>
              <a:t>A player comes into the league and gets better before peaking at a certain point for a few years followed by steady decline</a:t>
            </a:r>
            <a:endParaRPr/>
          </a:p>
          <a:p>
            <a:pPr indent="-298450" lvl="0" marL="457200" rtl="0" algn="l">
              <a:spcBef>
                <a:spcPts val="0"/>
              </a:spcBef>
              <a:spcAft>
                <a:spcPts val="0"/>
              </a:spcAft>
              <a:buSzPts val="1100"/>
              <a:buChar char="-"/>
            </a:pPr>
            <a:r>
              <a:rPr lang="en"/>
              <a:t>End of career peaks are due to exceptional players like Kareem Abdul-Jabbar who are able to stay in the league for 20 years and still be productive</a:t>
            </a:r>
            <a:endParaRPr/>
          </a:p>
          <a:p>
            <a:pPr indent="-298450" lvl="0" marL="457200" rtl="0" algn="l">
              <a:spcBef>
                <a:spcPts val="0"/>
              </a:spcBef>
              <a:spcAft>
                <a:spcPts val="0"/>
              </a:spcAft>
              <a:buSzPts val="1100"/>
              <a:buChar char="-"/>
            </a:pPr>
            <a:r>
              <a:rPr lang="en"/>
              <a:t>While this graph may help give us an understanding of what year of player to target, we cannot go around signing every 4th year player to massive contracts based on this alone.</a:t>
            </a:r>
            <a:endParaRPr/>
          </a:p>
          <a:p>
            <a:pPr indent="-298450" lvl="0" marL="457200" rtl="0" algn="l">
              <a:spcBef>
                <a:spcPts val="0"/>
              </a:spcBef>
              <a:spcAft>
                <a:spcPts val="0"/>
              </a:spcAft>
              <a:buSzPts val="1100"/>
              <a:buChar char="-"/>
            </a:pPr>
            <a:r>
              <a:rPr lang="en"/>
              <a:t>I want to hone in on what features can predict this leap taken by young players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e365006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e365006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de365006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de365006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looked at 4 different classification algorithms: logistic regression, random forest classifier, support vector machine, k nearest neighbors classifier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de365006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e365006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de365006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e365006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de365006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de365006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Predicting Future All Stars From Past Season Data</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Drew Adamski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18" name="Google Shape;118;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Expand dataset</a:t>
            </a:r>
            <a:endParaRPr/>
          </a:p>
          <a:p>
            <a:pPr indent="-317500" lvl="0" marL="457200" rtl="0" algn="l">
              <a:spcBef>
                <a:spcPts val="0"/>
              </a:spcBef>
              <a:spcAft>
                <a:spcPts val="0"/>
              </a:spcAft>
              <a:buSzPts val="1400"/>
              <a:buChar char="●"/>
            </a:pPr>
            <a:r>
              <a:rPr lang="en"/>
              <a:t>Train separate models for separate positions</a:t>
            </a:r>
            <a:endParaRPr/>
          </a:p>
          <a:p>
            <a:pPr indent="-317500" lvl="0" marL="457200" rtl="0" algn="l">
              <a:spcBef>
                <a:spcPts val="0"/>
              </a:spcBef>
              <a:spcAft>
                <a:spcPts val="0"/>
              </a:spcAft>
              <a:buSzPts val="1400"/>
              <a:buChar char="●"/>
            </a:pPr>
            <a:r>
              <a:rPr lang="en"/>
              <a:t>Perform unsupervised clustering analysis</a:t>
            </a:r>
            <a:endParaRPr/>
          </a:p>
        </p:txBody>
      </p:sp>
      <p:sp>
        <p:nvSpPr>
          <p:cNvPr id="119" name="Google Shape;119;p23"/>
          <p:cNvSpPr txBox="1"/>
          <p:nvPr>
            <p:ph idx="2" type="body"/>
          </p:nvPr>
        </p:nvSpPr>
        <p:spPr>
          <a:xfrm>
            <a:off x="4832400" y="3896250"/>
            <a:ext cx="3999900" cy="52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t-SNE dimensionality reduction showing 3 clusters (allstars in red, non-allstars in blue)</a:t>
            </a:r>
            <a:endParaRPr sz="1000"/>
          </a:p>
        </p:txBody>
      </p:sp>
      <p:pic>
        <p:nvPicPr>
          <p:cNvPr id="120" name="Google Shape;120;p23"/>
          <p:cNvPicPr preferRelativeResize="0"/>
          <p:nvPr/>
        </p:nvPicPr>
        <p:blipFill>
          <a:blip r:embed="rId3">
            <a:alphaModFix/>
          </a:blip>
          <a:stretch>
            <a:fillRect/>
          </a:stretch>
        </p:blipFill>
        <p:spPr>
          <a:xfrm>
            <a:off x="4832400" y="1247251"/>
            <a:ext cx="3999900" cy="26490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26" name="Google Shape;126;p24"/>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Sports Reference</a:t>
            </a:r>
            <a:endParaRPr sz="2400"/>
          </a:p>
          <a:p>
            <a:pPr indent="-381000" lvl="0" marL="457200" rtl="0" algn="l">
              <a:spcBef>
                <a:spcPts val="0"/>
              </a:spcBef>
              <a:spcAft>
                <a:spcPts val="0"/>
              </a:spcAft>
              <a:buSzPts val="2400"/>
              <a:buChar char="●"/>
            </a:pPr>
            <a:r>
              <a:rPr lang="en" sz="2400"/>
              <a:t>Danny Wells</a:t>
            </a:r>
            <a:endParaRPr sz="2400"/>
          </a:p>
          <a:p>
            <a:pPr indent="-381000" lvl="0" marL="457200" rtl="0" algn="l">
              <a:spcBef>
                <a:spcPts val="0"/>
              </a:spcBef>
              <a:spcAft>
                <a:spcPts val="0"/>
              </a:spcAft>
              <a:buSzPts val="2400"/>
              <a:buChar char="●"/>
            </a:pPr>
            <a:r>
              <a:rPr lang="en" sz="2400"/>
              <a:t>Aiden Johnson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Problem:</a:t>
            </a:r>
            <a:endParaRPr/>
          </a:p>
        </p:txBody>
      </p:sp>
      <p:sp>
        <p:nvSpPr>
          <p:cNvPr id="63" name="Google Shape;63;p14"/>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Alfa Slab One"/>
                <a:ea typeface="Alfa Slab One"/>
                <a:cs typeface="Alfa Slab One"/>
                <a:sym typeface="Alfa Slab One"/>
              </a:rPr>
              <a:t>Predicting the Leap</a:t>
            </a:r>
            <a:endParaRPr sz="2400">
              <a:solidFill>
                <a:schemeClr val="accent3"/>
              </a:solidFill>
              <a:latin typeface="Alfa Slab One"/>
              <a:ea typeface="Alfa Slab One"/>
              <a:cs typeface="Alfa Slab One"/>
              <a:sym typeface="Alfa Slab One"/>
            </a:endParaRPr>
          </a:p>
        </p:txBody>
      </p:sp>
      <p:sp>
        <p:nvSpPr>
          <p:cNvPr id="64" name="Google Shape;6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Leap</a:t>
            </a:r>
            <a:endParaRPr/>
          </a:p>
        </p:txBody>
      </p:sp>
      <p:sp>
        <p:nvSpPr>
          <p:cNvPr id="75" name="Google Shape;75;p16"/>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Season 4</a:t>
            </a:r>
            <a:endParaRPr/>
          </a:p>
          <a:p>
            <a:pPr indent="-304800" lvl="0" marL="457200" rtl="0" algn="l">
              <a:spcBef>
                <a:spcPts val="0"/>
              </a:spcBef>
              <a:spcAft>
                <a:spcPts val="0"/>
              </a:spcAft>
              <a:buSzPts val="1200"/>
              <a:buChar char="●"/>
            </a:pPr>
            <a:r>
              <a:rPr lang="en"/>
              <a:t>Period of approximately 5 years</a:t>
            </a:r>
            <a:endParaRPr/>
          </a:p>
          <a:p>
            <a:pPr indent="-304800" lvl="0" marL="457200" rtl="0" algn="l">
              <a:spcBef>
                <a:spcPts val="0"/>
              </a:spcBef>
              <a:spcAft>
                <a:spcPts val="0"/>
              </a:spcAft>
              <a:buSzPts val="1200"/>
              <a:buChar char="●"/>
            </a:pPr>
            <a:r>
              <a:rPr lang="en"/>
              <a:t>Followed by steady decline</a:t>
            </a:r>
            <a:endParaRPr/>
          </a:p>
        </p:txBody>
      </p:sp>
      <p:pic>
        <p:nvPicPr>
          <p:cNvPr id="76" name="Google Shape;76;p16"/>
          <p:cNvPicPr preferRelativeResize="0"/>
          <p:nvPr/>
        </p:nvPicPr>
        <p:blipFill>
          <a:blip r:embed="rId3">
            <a:alphaModFix/>
          </a:blip>
          <a:stretch>
            <a:fillRect/>
          </a:stretch>
        </p:blipFill>
        <p:spPr>
          <a:xfrm>
            <a:off x="3723650" y="152400"/>
            <a:ext cx="4838700"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Selection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87" name="Google Shape;87;p18"/>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Random Forest Classifier</a:t>
            </a:r>
            <a:endParaRPr/>
          </a:p>
          <a:p>
            <a:pPr indent="-342900" lvl="0" marL="457200" rtl="0" algn="l">
              <a:spcBef>
                <a:spcPts val="0"/>
              </a:spcBef>
              <a:spcAft>
                <a:spcPts val="0"/>
              </a:spcAft>
              <a:buSzPts val="1800"/>
              <a:buChar char="●"/>
            </a:pPr>
            <a:r>
              <a:rPr lang="en"/>
              <a:t>Support Vector Machine</a:t>
            </a:r>
            <a:endParaRPr/>
          </a:p>
          <a:p>
            <a:pPr indent="-342900" lvl="0" marL="457200" rtl="0" algn="l">
              <a:spcBef>
                <a:spcPts val="0"/>
              </a:spcBef>
              <a:spcAft>
                <a:spcPts val="0"/>
              </a:spcAft>
              <a:buSzPts val="1800"/>
              <a:buChar char="●"/>
            </a:pPr>
            <a:r>
              <a:rPr lang="en"/>
              <a:t>K Nearest Neighbors Classifier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4742275" y="17957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Model Comparison</a:t>
            </a:r>
            <a:endParaRPr>
              <a:solidFill>
                <a:schemeClr val="lt1"/>
              </a:solidFill>
            </a:endParaRPr>
          </a:p>
        </p:txBody>
      </p:sp>
      <p:sp>
        <p:nvSpPr>
          <p:cNvPr id="94" name="Google Shape;94;p1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5" name="Google Shape;95;p19"/>
          <p:cNvPicPr preferRelativeResize="0"/>
          <p:nvPr/>
        </p:nvPicPr>
        <p:blipFill>
          <a:blip r:embed="rId3">
            <a:alphaModFix/>
          </a:blip>
          <a:stretch>
            <a:fillRect/>
          </a:stretch>
        </p:blipFill>
        <p:spPr>
          <a:xfrm>
            <a:off x="265500" y="2571750"/>
            <a:ext cx="4045199" cy="2512151"/>
          </a:xfrm>
          <a:prstGeom prst="rect">
            <a:avLst/>
          </a:prstGeom>
          <a:noFill/>
          <a:ln>
            <a:noFill/>
          </a:ln>
        </p:spPr>
      </p:pic>
      <p:pic>
        <p:nvPicPr>
          <p:cNvPr id="96" name="Google Shape;96;p19"/>
          <p:cNvPicPr preferRelativeResize="0"/>
          <p:nvPr/>
        </p:nvPicPr>
        <p:blipFill>
          <a:blip r:embed="rId4">
            <a:alphaModFix/>
          </a:blip>
          <a:stretch>
            <a:fillRect/>
          </a:stretch>
        </p:blipFill>
        <p:spPr>
          <a:xfrm>
            <a:off x="265500" y="83675"/>
            <a:ext cx="4045200" cy="2488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Takeaways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1679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42.4%</a:t>
            </a:r>
            <a:endParaRPr/>
          </a:p>
        </p:txBody>
      </p:sp>
      <p:sp>
        <p:nvSpPr>
          <p:cNvPr id="107" name="Google Shape;107;p2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Percent of First Time All Stars Predicted Correctly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