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8" r:id="rId3"/>
    <p:sldId id="269" r:id="rId4"/>
    <p:sldId id="272" r:id="rId5"/>
    <p:sldId id="257" r:id="rId6"/>
    <p:sldId id="270" r:id="rId7"/>
    <p:sldId id="279" r:id="rId8"/>
    <p:sldId id="259" r:id="rId9"/>
    <p:sldId id="261" r:id="rId10"/>
    <p:sldId id="271" r:id="rId11"/>
    <p:sldId id="273" r:id="rId12"/>
    <p:sldId id="280" r:id="rId13"/>
    <p:sldId id="275" r:id="rId14"/>
    <p:sldId id="274" r:id="rId15"/>
    <p:sldId id="258" r:id="rId16"/>
    <p:sldId id="277" r:id="rId17"/>
    <p:sldId id="278" r:id="rId18"/>
    <p:sldId id="262" r:id="rId19"/>
    <p:sldId id="263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5C42FD0-04B1-6343-8B5C-6586C0E7F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EAEA8D-E379-6E45-B298-03FFAB217A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0AA0B-C5DF-0F45-B7F2-B8E05554601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3266CC-8E03-5E4B-869A-1F0E6AC62A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EC0B11-F309-6641-9F6F-BCF7D55159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0621E-5996-CC47-A137-AD94BC5D6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2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E43D2-DFEC-9D4B-A755-B254D0D872A6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2518-B364-5248-B380-8F581243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72BC1-20EC-4DC4-837C-4F8661A9AC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DF74-EA52-6A43-ADE6-1AD47EF5A125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Government &amp; Entrepreneurship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Fall 2018 STS2850</a:t>
            </a:r>
          </a:p>
          <a:p>
            <a:r>
              <a:rPr lang="en-US" dirty="0"/>
              <a:t>Prof. Jim Cheng</a:t>
            </a:r>
          </a:p>
          <a:p>
            <a:r>
              <a:rPr lang="en-US" dirty="0"/>
              <a:t>10/22/2018</a:t>
            </a:r>
          </a:p>
          <a:p>
            <a:r>
              <a:rPr lang="en-US" dirty="0"/>
              <a:t>Class 15</a:t>
            </a:r>
          </a:p>
        </p:txBody>
      </p:sp>
      <p:pic>
        <p:nvPicPr>
          <p:cNvPr id="18434" name="Picture 2" descr="http://ts1.mm.bing.net/th?id=HN.608052556458953984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04800"/>
            <a:ext cx="2090928" cy="2133600"/>
          </a:xfrm>
          <a:prstGeom prst="rect">
            <a:avLst/>
          </a:prstGeom>
          <a:noFill/>
        </p:spPr>
      </p:pic>
      <p:pic>
        <p:nvPicPr>
          <p:cNvPr id="18438" name="Picture 6" descr="http://ts4.mm.bing.net/th?id=HN.608051478424652727&amp;pid=15.1&amp;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267200"/>
            <a:ext cx="1981200" cy="1981200"/>
          </a:xfrm>
          <a:prstGeom prst="rect">
            <a:avLst/>
          </a:prstGeom>
          <a:noFill/>
        </p:spPr>
      </p:pic>
      <p:pic>
        <p:nvPicPr>
          <p:cNvPr id="7" name="Picture 2" descr="http://www.islandbreath.org/2012Year/01/120119p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343400"/>
            <a:ext cx="1823405" cy="19812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5D4A-217F-4159-9F22-6E6F80B7E1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82553" y="6248400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version</a:t>
            </a:r>
          </a:p>
        </p:txBody>
      </p:sp>
    </p:spTree>
    <p:extLst>
      <p:ext uri="{BB962C8B-B14F-4D97-AF65-F5344CB8AC3E}">
        <p14:creationId xmlns:p14="http://schemas.microsoft.com/office/powerpoint/2010/main" val="85083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Set-Asides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cs typeface="Arial" panose="020B0604020202020204" pitchFamily="34" charset="0"/>
              </a:rPr>
              <a:t>Procurement preferences – 23% of all Government contracts are reserved for Small Business.  (this is a good example of a Govt Social Policy lever).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cs typeface="Arial" panose="020B0604020202020204" pitchFamily="34" charset="0"/>
              </a:rPr>
              <a:t>The Gov’t is required to </a:t>
            </a:r>
            <a:r>
              <a:rPr lang="en-US" sz="1900" b="1" dirty="0">
                <a:cs typeface="Arial" panose="020B0604020202020204" pitchFamily="34" charset="0"/>
              </a:rPr>
              <a:t>“Set-aside” </a:t>
            </a:r>
            <a:r>
              <a:rPr lang="en-US" sz="1900" dirty="0">
                <a:cs typeface="Arial" panose="020B0604020202020204" pitchFamily="34" charset="0"/>
              </a:rPr>
              <a:t>or reserve 23% of all contracts for Small Business.  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cs typeface="Arial" panose="020B0604020202020204" pitchFamily="34" charset="0"/>
              </a:rPr>
              <a:t>Of the 23%, </a:t>
            </a:r>
            <a:r>
              <a:rPr lang="en-US" sz="1900" b="1" dirty="0">
                <a:cs typeface="Arial" panose="020B0604020202020204" pitchFamily="34" charset="0"/>
              </a:rPr>
              <a:t>SDVOB</a:t>
            </a:r>
            <a:r>
              <a:rPr lang="en-US" sz="1900" dirty="0">
                <a:cs typeface="Arial" panose="020B0604020202020204" pitchFamily="34" charset="0"/>
              </a:rPr>
              <a:t> (3%), </a:t>
            </a:r>
            <a:r>
              <a:rPr lang="en-US" sz="1900" b="1" dirty="0">
                <a:cs typeface="Arial" panose="020B0604020202020204" pitchFamily="34" charset="0"/>
              </a:rPr>
              <a:t>minority owned</a:t>
            </a:r>
            <a:r>
              <a:rPr lang="en-US" sz="1900" dirty="0">
                <a:cs typeface="Arial" panose="020B0604020202020204" pitchFamily="34" charset="0"/>
              </a:rPr>
              <a:t>(5%), </a:t>
            </a:r>
            <a:r>
              <a:rPr lang="en-US" sz="1900" b="1" dirty="0">
                <a:cs typeface="Arial" panose="020B0604020202020204" pitchFamily="34" charset="0"/>
              </a:rPr>
              <a:t>woman owned</a:t>
            </a:r>
            <a:r>
              <a:rPr lang="en-US" sz="1900" dirty="0">
                <a:cs typeface="Arial" panose="020B0604020202020204" pitchFamily="34" charset="0"/>
              </a:rPr>
              <a:t>(5%), </a:t>
            </a:r>
            <a:r>
              <a:rPr lang="en-US" sz="1900" b="1" dirty="0" err="1">
                <a:cs typeface="Arial" panose="020B0604020202020204" pitchFamily="34" charset="0"/>
              </a:rPr>
              <a:t>HUBZone</a:t>
            </a:r>
            <a:r>
              <a:rPr lang="en-US" sz="1900" dirty="0">
                <a:cs typeface="Arial" panose="020B0604020202020204" pitchFamily="34" charset="0"/>
              </a:rPr>
              <a:t>(3%)</a:t>
            </a:r>
          </a:p>
          <a:p>
            <a:pPr lvl="1">
              <a:lnSpc>
                <a:spcPct val="120000"/>
              </a:lnSpc>
            </a:pPr>
            <a:r>
              <a:rPr lang="en-US" sz="1900" b="1" dirty="0">
                <a:cs typeface="Arial" panose="020B0604020202020204" pitchFamily="34" charset="0"/>
              </a:rPr>
              <a:t>“Small Business” </a:t>
            </a:r>
            <a:r>
              <a:rPr lang="en-US" sz="1900" dirty="0">
                <a:cs typeface="Arial" panose="020B0604020202020204" pitchFamily="34" charset="0"/>
              </a:rPr>
              <a:t>as defined by </a:t>
            </a:r>
            <a:r>
              <a:rPr lang="is-IS" sz="1900" dirty="0">
                <a:cs typeface="Arial" panose="020B0604020202020204" pitchFamily="34" charset="0"/>
              </a:rPr>
              <a:t>North American Industry Classification System Codes (NAICS)... </a:t>
            </a:r>
            <a:r>
              <a:rPr lang="en-US" sz="1900" dirty="0">
                <a:cs typeface="Arial" panose="020B0604020202020204" pitchFamily="34" charset="0"/>
              </a:rPr>
              <a:t>W</a:t>
            </a:r>
            <a:r>
              <a:rPr lang="is-IS" sz="1900" dirty="0">
                <a:cs typeface="Arial" panose="020B0604020202020204" pitchFamily="34" charset="0"/>
              </a:rPr>
              <a:t>hich defines a “Size Standard” for the universe of recognized industries.</a:t>
            </a:r>
          </a:p>
          <a:p>
            <a:pPr lvl="1">
              <a:lnSpc>
                <a:spcPct val="120000"/>
              </a:lnSpc>
            </a:pPr>
            <a:r>
              <a:rPr lang="is-IS" sz="1900" dirty="0">
                <a:cs typeface="Arial" panose="020B0604020202020204" pitchFamily="34" charset="0"/>
              </a:rPr>
              <a:t>All purchases under $150,000 are reserved exclusively for small businesses.   Procurements over $150K </a:t>
            </a:r>
            <a:r>
              <a:rPr lang="is-IS" sz="1900" b="1" dirty="0">
                <a:cs typeface="Arial" panose="020B0604020202020204" pitchFamily="34" charset="0"/>
              </a:rPr>
              <a:t>may</a:t>
            </a:r>
            <a:r>
              <a:rPr lang="is-IS" sz="1900" dirty="0">
                <a:cs typeface="Arial" panose="020B0604020202020204" pitchFamily="34" charset="0"/>
              </a:rPr>
              <a:t> be set-aside under the “rule of two”. </a:t>
            </a:r>
          </a:p>
          <a:p>
            <a:pPr lvl="1">
              <a:lnSpc>
                <a:spcPct val="120000"/>
              </a:lnSpc>
            </a:pPr>
            <a:r>
              <a:rPr lang="en-US" sz="1900" b="1" dirty="0">
                <a:cs typeface="Arial" panose="020B0604020202020204" pitchFamily="34" charset="0"/>
              </a:rPr>
              <a:t>ALL</a:t>
            </a:r>
            <a:r>
              <a:rPr lang="en-US" sz="1900" dirty="0">
                <a:cs typeface="Arial" panose="020B0604020202020204" pitchFamily="34" charset="0"/>
              </a:rPr>
              <a:t> purchases/procurements over $25,000 are advertised on </a:t>
            </a:r>
            <a:r>
              <a:rPr lang="en-US" sz="1900" b="1" dirty="0">
                <a:cs typeface="Arial" panose="020B0604020202020204" pitchFamily="34" charset="0"/>
              </a:rPr>
              <a:t>FBO (Fed Biz </a:t>
            </a:r>
            <a:r>
              <a:rPr lang="en-US" sz="1900" b="1" dirty="0" err="1">
                <a:cs typeface="Arial" panose="020B0604020202020204" pitchFamily="34" charset="0"/>
              </a:rPr>
              <a:t>Opps</a:t>
            </a:r>
            <a:r>
              <a:rPr lang="en-US" sz="1900" b="1" dirty="0">
                <a:cs typeface="Arial" panose="020B0604020202020204" pitchFamily="34" charset="0"/>
              </a:rPr>
              <a:t>)</a:t>
            </a:r>
            <a:r>
              <a:rPr lang="en-US" sz="1900" dirty="0">
                <a:cs typeface="Arial" panose="020B0604020202020204" pitchFamily="34" charset="0"/>
              </a:rPr>
              <a:t>.  Small business set-asides are easily searchable. 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cs typeface="Arial" panose="020B0604020202020204" pitchFamily="34" charset="0"/>
              </a:rPr>
              <a:t>Also, the </a:t>
            </a:r>
            <a:r>
              <a:rPr lang="en-US" sz="1900" b="1" dirty="0" err="1">
                <a:cs typeface="Arial" panose="020B0604020202020204" pitchFamily="34" charset="0"/>
              </a:rPr>
              <a:t>HubZone</a:t>
            </a:r>
            <a:r>
              <a:rPr lang="en-US" sz="1900" dirty="0">
                <a:cs typeface="Arial" panose="020B0604020202020204" pitchFamily="34" charset="0"/>
              </a:rPr>
              <a:t> and </a:t>
            </a:r>
            <a:r>
              <a:rPr lang="en-US" sz="1900" b="1" dirty="0">
                <a:cs typeface="Arial" panose="020B0604020202020204" pitchFamily="34" charset="0"/>
              </a:rPr>
              <a:t>SBA 8(a) </a:t>
            </a:r>
            <a:r>
              <a:rPr lang="en-US" sz="1900" dirty="0">
                <a:cs typeface="Arial" panose="020B0604020202020204" pitchFamily="34" charset="0"/>
              </a:rPr>
              <a:t>programs allow for “single source” awards to qualified contractors</a:t>
            </a:r>
            <a:r>
              <a:rPr lang="mr-IN" sz="1900" dirty="0">
                <a:cs typeface="Arial" panose="020B0604020202020204" pitchFamily="34" charset="0"/>
              </a:rPr>
              <a:t>…</a:t>
            </a:r>
            <a:r>
              <a:rPr lang="en-US" sz="1900" dirty="0">
                <a:cs typeface="Arial" panose="020B0604020202020204" pitchFamily="34" charset="0"/>
              </a:rPr>
              <a:t> no Bidding/Competition needed for a contract award.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cs typeface="Arial" panose="020B0604020202020204" pitchFamily="34" charset="0"/>
              </a:rPr>
              <a:t>Large contractors are required to target percentages for Small Business Sub-Contractors</a:t>
            </a:r>
            <a:r>
              <a:rPr lang="mr-IN" sz="1900" dirty="0">
                <a:cs typeface="Arial" panose="020B0604020202020204" pitchFamily="34" charset="0"/>
              </a:rPr>
              <a:t>…</a:t>
            </a:r>
            <a:r>
              <a:rPr lang="en-US" sz="1900" dirty="0">
                <a:cs typeface="Arial" panose="020B0604020202020204" pitchFamily="34" charset="0"/>
              </a:rPr>
              <a:t> Which is sometimes hard to enforce.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Govt</a:t>
            </a:r>
            <a:r>
              <a:rPr lang="en-US" dirty="0"/>
              <a:t> Contracting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Type of Solicitation</a:t>
            </a:r>
          </a:p>
          <a:p>
            <a:pPr lvl="1"/>
            <a:r>
              <a:rPr lang="en-US" b="1" dirty="0"/>
              <a:t>RFP</a:t>
            </a:r>
            <a:r>
              <a:rPr lang="en-US" dirty="0"/>
              <a:t>- Request for Proposals </a:t>
            </a:r>
          </a:p>
          <a:p>
            <a:pPr lvl="1"/>
            <a:r>
              <a:rPr lang="en-US" b="1" dirty="0"/>
              <a:t>RFQ</a:t>
            </a:r>
            <a:r>
              <a:rPr lang="en-US" dirty="0"/>
              <a:t>- Request for Quotes</a:t>
            </a:r>
          </a:p>
          <a:p>
            <a:pPr lvl="1"/>
            <a:r>
              <a:rPr lang="en-US" b="1" dirty="0"/>
              <a:t>RFI</a:t>
            </a:r>
            <a:r>
              <a:rPr lang="en-US" dirty="0"/>
              <a:t> - Request for Information (Looking for sources)</a:t>
            </a:r>
          </a:p>
          <a:p>
            <a:pPr lvl="1"/>
            <a:r>
              <a:rPr lang="en-US" b="1" dirty="0"/>
              <a:t>BPA</a:t>
            </a:r>
            <a:r>
              <a:rPr lang="en-US" dirty="0"/>
              <a:t>- Blanket Purchase Agreement</a:t>
            </a:r>
          </a:p>
          <a:p>
            <a:r>
              <a:rPr lang="en-US" dirty="0"/>
              <a:t>Type of Contract </a:t>
            </a:r>
          </a:p>
          <a:p>
            <a:pPr lvl="1"/>
            <a:r>
              <a:rPr lang="en-US" b="1" dirty="0"/>
              <a:t>FFP</a:t>
            </a:r>
            <a:r>
              <a:rPr lang="en-US" dirty="0"/>
              <a:t> – Firm Fixed Price (High risk for </a:t>
            </a:r>
            <a:r>
              <a:rPr lang="en-US" dirty="0" err="1"/>
              <a:t>Govt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Flat fee for the project</a:t>
            </a:r>
          </a:p>
          <a:p>
            <a:pPr lvl="1"/>
            <a:r>
              <a:rPr lang="en-US" b="1" dirty="0"/>
              <a:t>T&amp;M </a:t>
            </a:r>
            <a:r>
              <a:rPr lang="en-US" dirty="0"/>
              <a:t>– Time and Materials (Medium risk)</a:t>
            </a:r>
          </a:p>
          <a:p>
            <a:pPr lvl="2"/>
            <a:r>
              <a:rPr lang="en-US" dirty="0"/>
              <a:t>“Fixed price labor hour”, plus materials reimbursement </a:t>
            </a:r>
          </a:p>
          <a:p>
            <a:pPr lvl="1"/>
            <a:r>
              <a:rPr lang="en-US" b="1" dirty="0"/>
              <a:t>CPFF/CPAF</a:t>
            </a:r>
            <a:r>
              <a:rPr lang="en-US" dirty="0"/>
              <a:t>- Cost Plus Fixed Fee (or Award Fee)</a:t>
            </a:r>
          </a:p>
          <a:p>
            <a:pPr lvl="2"/>
            <a:r>
              <a:rPr lang="en-US" dirty="0"/>
              <a:t>All allowed costs are recoverable - Low risk (in the eyes of the Government)</a:t>
            </a:r>
          </a:p>
          <a:p>
            <a:r>
              <a:rPr lang="en-US" dirty="0"/>
              <a:t>Certain “Commercial Off the Shelf” (COTS) items may be purchased through a pre-awarded/negotiated contract</a:t>
            </a:r>
            <a:r>
              <a:rPr lang="en-US"/>
              <a:t>, called </a:t>
            </a:r>
            <a:r>
              <a:rPr lang="en-US" dirty="0"/>
              <a:t>GSA Schedules.</a:t>
            </a:r>
          </a:p>
          <a:p>
            <a:r>
              <a:rPr lang="en-US" dirty="0"/>
              <a:t>Government places ceiling (up to 15%) on “fee” or profit </a:t>
            </a:r>
            <a:r>
              <a:rPr lang="is-IS" dirty="0"/>
              <a:t>for certain types of contracts.</a:t>
            </a:r>
          </a:p>
        </p:txBody>
      </p:sp>
    </p:spTree>
    <p:extLst>
      <p:ext uri="{BB962C8B-B14F-4D97-AF65-F5344CB8AC3E}">
        <p14:creationId xmlns:p14="http://schemas.microsoft.com/office/powerpoint/2010/main" val="13734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Procurement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a need</a:t>
            </a:r>
          </a:p>
          <a:p>
            <a:pPr lvl="1"/>
            <a:r>
              <a:rPr lang="en-US" dirty="0"/>
              <a:t>Tech + Contracting Office</a:t>
            </a:r>
          </a:p>
          <a:p>
            <a:r>
              <a:rPr lang="en-US" dirty="0"/>
              <a:t>Create a solicitation (RFP/RFQ,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Advertise for offers</a:t>
            </a:r>
          </a:p>
          <a:p>
            <a:r>
              <a:rPr lang="en-US" dirty="0"/>
              <a:t>Evaluate offers/Negotiate with finalists</a:t>
            </a:r>
          </a:p>
          <a:p>
            <a:pPr lvl="1"/>
            <a:r>
              <a:rPr lang="en-US" dirty="0"/>
              <a:t>Tech assists evaluation and negotiation</a:t>
            </a:r>
          </a:p>
          <a:p>
            <a:r>
              <a:rPr lang="en-US" dirty="0"/>
              <a:t>Award the contract</a:t>
            </a:r>
          </a:p>
          <a:p>
            <a:r>
              <a:rPr lang="en-US" dirty="0"/>
              <a:t>Manage the contract</a:t>
            </a:r>
          </a:p>
          <a:p>
            <a:pPr lvl="1"/>
            <a:r>
              <a:rPr lang="en-US" dirty="0"/>
              <a:t>Tech assists in management and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Contracting (other)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Govt</a:t>
            </a:r>
            <a:r>
              <a:rPr lang="en-US" dirty="0"/>
              <a:t> has other programs to assist small business-</a:t>
            </a:r>
          </a:p>
          <a:p>
            <a:r>
              <a:rPr lang="en-US" b="1" dirty="0"/>
              <a:t>SBIR/STTR</a:t>
            </a:r>
            <a:r>
              <a:rPr lang="en-US" dirty="0"/>
              <a:t>- Small Business Innovation Research &amp; Small Business Tech Transfer programs.  Encourages small business R&amp;D… available in three phases.</a:t>
            </a:r>
          </a:p>
          <a:p>
            <a:pPr lvl="1"/>
            <a:r>
              <a:rPr lang="en-US" b="1" dirty="0"/>
              <a:t>Phase I  </a:t>
            </a:r>
            <a:r>
              <a:rPr lang="en-US" dirty="0"/>
              <a:t>- up to $150K (usually a study).</a:t>
            </a:r>
          </a:p>
          <a:p>
            <a:pPr lvl="1"/>
            <a:r>
              <a:rPr lang="en-US" b="1" dirty="0"/>
              <a:t>Phase II </a:t>
            </a:r>
            <a:r>
              <a:rPr lang="en-US" dirty="0"/>
              <a:t>– up to $1M (usually a </a:t>
            </a:r>
            <a:r>
              <a:rPr lang="en-US" dirty="0" err="1"/>
              <a:t>protoype</a:t>
            </a:r>
            <a:r>
              <a:rPr lang="en-US" dirty="0"/>
              <a:t> or small production run).</a:t>
            </a:r>
          </a:p>
          <a:p>
            <a:pPr lvl="1"/>
            <a:r>
              <a:rPr lang="en-US" b="1" dirty="0"/>
              <a:t>Phase III </a:t>
            </a:r>
            <a:r>
              <a:rPr lang="en-US" dirty="0"/>
              <a:t>– For Commercialization… no direct R&amp;D funding, but encourages US </a:t>
            </a:r>
            <a:r>
              <a:rPr lang="en-US" dirty="0" err="1"/>
              <a:t>Govt</a:t>
            </a:r>
            <a:r>
              <a:rPr lang="en-US" dirty="0"/>
              <a:t> agencies to purchase</a:t>
            </a:r>
          </a:p>
          <a:p>
            <a:pPr lvl="1"/>
            <a:r>
              <a:rPr lang="en-US" dirty="0"/>
              <a:t>Each Agency has its own program and advertises its needs… contractors are encouraged to contact the agency points of contact (unlike normal </a:t>
            </a:r>
            <a:r>
              <a:rPr lang="en-US" dirty="0" err="1"/>
              <a:t>govt</a:t>
            </a:r>
            <a:r>
              <a:rPr lang="en-US" dirty="0"/>
              <a:t> contracting).  </a:t>
            </a:r>
          </a:p>
          <a:p>
            <a:pPr lvl="1"/>
            <a:r>
              <a:rPr lang="en-US" b="1" dirty="0"/>
              <a:t>Non-dilutive</a:t>
            </a:r>
            <a:r>
              <a:rPr lang="en-US" dirty="0"/>
              <a:t> (it’s a grant), contractor keeps 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52638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Govt</a:t>
            </a:r>
            <a:r>
              <a:rPr lang="en-US" dirty="0"/>
              <a:t> and Commercial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993"/>
            <a:ext cx="3888463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Federal Acquisitions Regulations (FAR/DFAR).</a:t>
            </a:r>
          </a:p>
          <a:p>
            <a:r>
              <a:rPr lang="en-US" sz="2000" dirty="0" err="1"/>
              <a:t>Govt</a:t>
            </a:r>
            <a:r>
              <a:rPr lang="en-US" sz="2000" dirty="0"/>
              <a:t> will have non-negotiable terms (workplace laws, audit rights, </a:t>
            </a:r>
            <a:r>
              <a:rPr lang="en-US" sz="2000" dirty="0" err="1"/>
              <a:t>etc</a:t>
            </a:r>
            <a:r>
              <a:rPr lang="is-IS" sz="2000" dirty="0"/>
              <a:t>…).</a:t>
            </a:r>
            <a:endParaRPr lang="en-US" sz="2000" dirty="0"/>
          </a:p>
          <a:p>
            <a:r>
              <a:rPr lang="en-US" sz="2000" dirty="0" err="1"/>
              <a:t>Govt</a:t>
            </a:r>
            <a:r>
              <a:rPr lang="en-US" sz="2000" dirty="0"/>
              <a:t> may unilaterally modify or cancel contract or cancel at any time (with compensation to contractor).</a:t>
            </a:r>
          </a:p>
          <a:p>
            <a:r>
              <a:rPr lang="en-US" sz="2000" dirty="0" err="1"/>
              <a:t>Govt</a:t>
            </a:r>
            <a:r>
              <a:rPr lang="en-US" sz="2000" dirty="0"/>
              <a:t> may limit profits and set strict payment rules.</a:t>
            </a:r>
          </a:p>
          <a:p>
            <a:r>
              <a:rPr lang="en-US" sz="2000" dirty="0" err="1"/>
              <a:t>Govt</a:t>
            </a:r>
            <a:r>
              <a:rPr lang="en-US" sz="2000" dirty="0"/>
              <a:t> enforces social and other goals “for the best interests of the Government”.  </a:t>
            </a:r>
            <a:r>
              <a:rPr lang="en-US" sz="2000" dirty="0" err="1"/>
              <a:t>Ie</a:t>
            </a:r>
            <a:r>
              <a:rPr lang="is-IS" sz="2000" dirty="0"/>
              <a:t>… Set-asides.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93704" y="1877993"/>
            <a:ext cx="3819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Uniform Commercial Code (UCC), and state laws.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Generally both parties may mutually change terms via contract.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2630" y="1495255"/>
            <a:ext cx="331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Government contracting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116" y="14952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Commercial Contracting</a:t>
            </a:r>
          </a:p>
        </p:txBody>
      </p:sp>
    </p:spTree>
    <p:extLst>
      <p:ext uri="{BB962C8B-B14F-4D97-AF65-F5344CB8AC3E}">
        <p14:creationId xmlns:p14="http://schemas.microsoft.com/office/powerpoint/2010/main" val="329210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Because the </a:t>
            </a:r>
            <a:r>
              <a:rPr lang="en-US" sz="2000" b="1" dirty="0">
                <a:cs typeface="Arial" panose="020B0604020202020204" pitchFamily="34" charset="0"/>
              </a:rPr>
              <a:t>US Gov’t Market size </a:t>
            </a:r>
            <a:r>
              <a:rPr lang="en-US" sz="2000" dirty="0">
                <a:cs typeface="Arial" panose="020B0604020202020204" pitchFamily="34" charset="0"/>
              </a:rPr>
              <a:t>is dependent on the National Budget, the </a:t>
            </a:r>
            <a:r>
              <a:rPr lang="en-US" sz="2000" b="1" dirty="0">
                <a:cs typeface="Arial" panose="020B0604020202020204" pitchFamily="34" charset="0"/>
              </a:rPr>
              <a:t>total market size is predictable and limited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Vs. the commercial/consumer market </a:t>
            </a:r>
            <a:r>
              <a:rPr lang="mr-IN" sz="1800" dirty="0">
                <a:cs typeface="Arial" panose="020B0604020202020204" pitchFamily="34" charset="0"/>
              </a:rPr>
              <a:t>–</a:t>
            </a:r>
            <a:r>
              <a:rPr lang="en-US" sz="1800" dirty="0">
                <a:cs typeface="Arial" panose="020B0604020202020204" pitchFamily="34" charset="0"/>
              </a:rPr>
              <a:t> which is regarded as unlimited.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However, other allied and friendly countries may need same product. </a:t>
            </a:r>
          </a:p>
          <a:p>
            <a:r>
              <a:rPr lang="en-US" sz="2000" dirty="0">
                <a:cs typeface="Arial" panose="020B0604020202020204" pitchFamily="34" charset="0"/>
              </a:rPr>
              <a:t>Per the above </a:t>
            </a:r>
            <a:r>
              <a:rPr lang="mr-IN" sz="2000" dirty="0">
                <a:cs typeface="Arial" panose="020B0604020202020204" pitchFamily="34" charset="0"/>
              </a:rPr>
              <a:t>–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b="1" dirty="0">
                <a:cs typeface="Arial" panose="020B0604020202020204" pitchFamily="34" charset="0"/>
              </a:rPr>
              <a:t>it may be difficult to penetrate the </a:t>
            </a:r>
            <a:r>
              <a:rPr lang="en-US" sz="2000" b="1" dirty="0" err="1">
                <a:cs typeface="Arial" panose="020B0604020202020204" pitchFamily="34" charset="0"/>
              </a:rPr>
              <a:t>Govt</a:t>
            </a:r>
            <a:r>
              <a:rPr lang="en-US" sz="2000" b="1" dirty="0">
                <a:cs typeface="Arial" panose="020B0604020202020204" pitchFamily="34" charset="0"/>
              </a:rPr>
              <a:t> Market because each </a:t>
            </a:r>
            <a:r>
              <a:rPr lang="en-US" sz="2000" b="1" dirty="0" err="1">
                <a:cs typeface="Arial" panose="020B0604020202020204" pitchFamily="34" charset="0"/>
              </a:rPr>
              <a:t>Govt</a:t>
            </a:r>
            <a:r>
              <a:rPr lang="en-US" sz="2000" b="1" dirty="0">
                <a:cs typeface="Arial" panose="020B0604020202020204" pitchFamily="34" charset="0"/>
              </a:rPr>
              <a:t> agency and </a:t>
            </a:r>
            <a:r>
              <a:rPr lang="en-US" sz="2000" b="1" dirty="0" err="1">
                <a:cs typeface="Arial" panose="020B0604020202020204" pitchFamily="34" charset="0"/>
              </a:rPr>
              <a:t>dept</a:t>
            </a:r>
            <a:r>
              <a:rPr lang="en-US" sz="2000" b="1" dirty="0">
                <a:cs typeface="Arial" panose="020B0604020202020204" pitchFamily="34" charset="0"/>
              </a:rPr>
              <a:t> will have a set budget</a:t>
            </a:r>
            <a:r>
              <a:rPr lang="en-US" sz="2000" dirty="0">
                <a:cs typeface="Arial" panose="020B0604020202020204" pitchFamily="34" charset="0"/>
              </a:rPr>
              <a:t>, which is transparent and public</a:t>
            </a:r>
            <a:r>
              <a:rPr lang="mr-IN" sz="2000" dirty="0">
                <a:cs typeface="Arial" panose="020B0604020202020204" pitchFamily="34" charset="0"/>
              </a:rPr>
              <a:t>…</a:t>
            </a:r>
            <a:r>
              <a:rPr lang="en-US" sz="2000" dirty="0">
                <a:cs typeface="Arial" panose="020B0604020202020204" pitchFamily="34" charset="0"/>
              </a:rPr>
              <a:t> in a shrinking or a stagnant budget (think CRA or sequestration), </a:t>
            </a:r>
            <a:r>
              <a:rPr lang="en-US" sz="2000" b="1" dirty="0">
                <a:cs typeface="Arial" panose="020B0604020202020204" pitchFamily="34" charset="0"/>
              </a:rPr>
              <a:t>the primary way to “break into” a new client department is to take work from an “incumbent”</a:t>
            </a:r>
            <a:r>
              <a:rPr lang="en-US" sz="2000" dirty="0">
                <a:cs typeface="Arial" panose="020B0604020202020204" pitchFamily="34" charset="0"/>
              </a:rPr>
              <a:t>.  The incumbent competes via a procurement process that is difficult (for a newcomer) to change.</a:t>
            </a:r>
          </a:p>
          <a:p>
            <a:pPr lvl="1"/>
            <a:r>
              <a:rPr lang="en-US" sz="1800" b="1" dirty="0">
                <a:cs typeface="Arial" panose="020B0604020202020204" pitchFamily="34" charset="0"/>
              </a:rPr>
              <a:t>Compare to commercial/consumer market </a:t>
            </a:r>
            <a:r>
              <a:rPr lang="mr-IN" sz="1800" dirty="0">
                <a:cs typeface="Arial" panose="020B0604020202020204" pitchFamily="34" charset="0"/>
              </a:rPr>
              <a:t>–</a:t>
            </a:r>
            <a:r>
              <a:rPr lang="en-US" sz="1800" dirty="0">
                <a:cs typeface="Arial" panose="020B0604020202020204" pitchFamily="34" charset="0"/>
              </a:rPr>
              <a:t> new disruptive products may be able “sneak” into a market, reach a tipping point, and expand market share greatly</a:t>
            </a:r>
            <a:r>
              <a:rPr lang="mr-IN" sz="1800" dirty="0">
                <a:cs typeface="Arial" panose="020B0604020202020204" pitchFamily="34" charset="0"/>
              </a:rPr>
              <a:t>…</a:t>
            </a:r>
            <a:r>
              <a:rPr lang="en-US" sz="1800" dirty="0">
                <a:cs typeface="Arial" panose="020B0604020202020204" pitchFamily="34" charset="0"/>
              </a:rPr>
              <a:t> through word of mouth and “viral marketing”.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b="1" dirty="0"/>
              <a:t>Other thoughts on Commercial </a:t>
            </a:r>
            <a:r>
              <a:rPr lang="en-US" sz="3200" b="1" dirty="0" err="1"/>
              <a:t>vs</a:t>
            </a:r>
            <a:r>
              <a:rPr lang="en-US" sz="3200" b="1" dirty="0"/>
              <a:t> </a:t>
            </a:r>
            <a:r>
              <a:rPr lang="en-US" sz="3200" b="1" dirty="0" err="1"/>
              <a:t>Govt</a:t>
            </a:r>
            <a:r>
              <a:rPr lang="en-US" sz="3200" b="1" dirty="0"/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333255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Other thoughts on Commercial </a:t>
            </a:r>
            <a:r>
              <a:rPr lang="en-US" sz="3200" b="1" dirty="0" err="1"/>
              <a:t>vs</a:t>
            </a:r>
            <a:r>
              <a:rPr lang="en-US" sz="3200" b="1" dirty="0"/>
              <a:t> </a:t>
            </a:r>
            <a:r>
              <a:rPr lang="en-US" sz="3200" b="1" dirty="0" err="1"/>
              <a:t>Govt</a:t>
            </a:r>
            <a:r>
              <a:rPr lang="en-US" sz="3200" b="1" dirty="0"/>
              <a:t> Market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The </a:t>
            </a:r>
            <a:r>
              <a:rPr lang="en-US" dirty="0" err="1">
                <a:cs typeface="Arial" panose="020B0604020202020204" pitchFamily="34" charset="0"/>
              </a:rPr>
              <a:t>Govt</a:t>
            </a:r>
            <a:r>
              <a:rPr lang="en-US" dirty="0">
                <a:cs typeface="Arial" panose="020B0604020202020204" pitchFamily="34" charset="0"/>
              </a:rPr>
              <a:t> procurement process is bureaucratic and stilted, and there seems to be a set “business model” in which </a:t>
            </a:r>
            <a:r>
              <a:rPr lang="en-US" dirty="0" err="1">
                <a:cs typeface="Arial" panose="020B0604020202020204" pitchFamily="34" charset="0"/>
              </a:rPr>
              <a:t>govt</a:t>
            </a:r>
            <a:r>
              <a:rPr lang="en-US" dirty="0">
                <a:cs typeface="Arial" panose="020B0604020202020204" pitchFamily="34" charset="0"/>
              </a:rPr>
              <a:t> contractors operate</a:t>
            </a:r>
            <a:r>
              <a:rPr lang="mr-IN" dirty="0">
                <a:cs typeface="Arial" panose="020B0604020202020204" pitchFamily="34" charset="0"/>
              </a:rPr>
              <a:t>…</a:t>
            </a:r>
            <a:r>
              <a:rPr lang="en-US" dirty="0">
                <a:cs typeface="Arial" panose="020B0604020202020204" pitchFamily="34" charset="0"/>
              </a:rPr>
              <a:t> and VP/CS seems diminished.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But, “people still buy from people”, experienced </a:t>
            </a:r>
            <a:r>
              <a:rPr lang="en-US" dirty="0" err="1">
                <a:cs typeface="Arial" panose="020B0604020202020204" pitchFamily="34" charset="0"/>
              </a:rPr>
              <a:t>Govt</a:t>
            </a:r>
            <a:r>
              <a:rPr lang="en-US" dirty="0">
                <a:cs typeface="Arial" panose="020B0604020202020204" pitchFamily="34" charset="0"/>
              </a:rPr>
              <a:t> Contractors use </a:t>
            </a:r>
            <a:r>
              <a:rPr lang="en-US" b="1" dirty="0">
                <a:cs typeface="Arial" panose="020B0604020202020204" pitchFamily="34" charset="0"/>
              </a:rPr>
              <a:t>small business programs </a:t>
            </a:r>
            <a:r>
              <a:rPr lang="en-US" dirty="0">
                <a:cs typeface="Arial" panose="020B0604020202020204" pitchFamily="34" charset="0"/>
              </a:rPr>
              <a:t>and </a:t>
            </a:r>
            <a:r>
              <a:rPr lang="en-US" b="1" dirty="0">
                <a:cs typeface="Arial" panose="020B0604020202020204" pitchFamily="34" charset="0"/>
              </a:rPr>
              <a:t>upfront marketing</a:t>
            </a:r>
            <a:r>
              <a:rPr lang="en-US" dirty="0">
                <a:cs typeface="Arial" panose="020B0604020202020204" pitchFamily="34" charset="0"/>
              </a:rPr>
              <a:t> introduce innovative products to </a:t>
            </a:r>
            <a:r>
              <a:rPr lang="en-US" dirty="0" err="1">
                <a:cs typeface="Arial" panose="020B0604020202020204" pitchFamily="34" charset="0"/>
              </a:rPr>
              <a:t>Govt</a:t>
            </a:r>
            <a:r>
              <a:rPr lang="en-US" dirty="0">
                <a:cs typeface="Arial" panose="020B0604020202020204" pitchFamily="34" charset="0"/>
              </a:rPr>
              <a:t> buyers.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For example, early in the North Face case, they directly worked with the </a:t>
            </a:r>
            <a:r>
              <a:rPr lang="en-US" dirty="0" err="1">
                <a:cs typeface="Arial" panose="020B0604020202020204" pitchFamily="34" charset="0"/>
              </a:rPr>
              <a:t>Govt</a:t>
            </a:r>
            <a:r>
              <a:rPr lang="en-US" dirty="0">
                <a:cs typeface="Arial" panose="020B0604020202020204" pitchFamily="34" charset="0"/>
              </a:rPr>
              <a:t> in designing new products.   But lost the access as they grew bigger</a:t>
            </a:r>
            <a:r>
              <a:rPr lang="mr-IN" dirty="0">
                <a:cs typeface="Arial" panose="020B0604020202020204" pitchFamily="34" charset="0"/>
              </a:rPr>
              <a:t>…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How could they get that access back?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Is CS, VP  and the Business Model Canvas still relevant?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Other thoughts on Commercial </a:t>
            </a:r>
            <a:r>
              <a:rPr lang="en-US" sz="3200" b="1" dirty="0" err="1"/>
              <a:t>vs</a:t>
            </a:r>
            <a:r>
              <a:rPr lang="en-US" sz="3200" b="1" dirty="0"/>
              <a:t> </a:t>
            </a:r>
            <a:r>
              <a:rPr lang="en-US" sz="3200" b="1" dirty="0" err="1"/>
              <a:t>Govt</a:t>
            </a:r>
            <a:r>
              <a:rPr lang="en-US" sz="3200" b="1" dirty="0"/>
              <a:t> Market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Because of the massive size of the </a:t>
            </a:r>
            <a:r>
              <a:rPr lang="en-US" dirty="0" err="1"/>
              <a:t>Govt</a:t>
            </a:r>
            <a:r>
              <a:rPr lang="en-US" dirty="0"/>
              <a:t> Market, sometimes the </a:t>
            </a:r>
            <a:r>
              <a:rPr lang="en-US" dirty="0" err="1"/>
              <a:t>Govt</a:t>
            </a:r>
            <a:r>
              <a:rPr lang="en-US" dirty="0"/>
              <a:t> is slow to use new technology.</a:t>
            </a:r>
          </a:p>
          <a:p>
            <a:pPr lvl="1"/>
            <a:r>
              <a:rPr lang="en-US" dirty="0"/>
              <a:t>But the Govt (usually </a:t>
            </a:r>
            <a:r>
              <a:rPr lang="en-US" b="1" dirty="0"/>
              <a:t>Govt Labs and research organizations</a:t>
            </a:r>
            <a:r>
              <a:rPr lang="en-US" dirty="0"/>
              <a:t>) is often on the forefront of developing and funding new products.</a:t>
            </a:r>
          </a:p>
          <a:p>
            <a:pPr lvl="1"/>
            <a:r>
              <a:rPr lang="en-US" dirty="0"/>
              <a:t>As such, the Govt is involved is </a:t>
            </a:r>
            <a:r>
              <a:rPr lang="en-US" b="1" dirty="0"/>
              <a:t>setting industry standards </a:t>
            </a:r>
            <a:r>
              <a:rPr lang="en-US" dirty="0"/>
              <a:t>in new industries (usually with industry input).</a:t>
            </a:r>
          </a:p>
          <a:p>
            <a:pPr lvl="1"/>
            <a:r>
              <a:rPr lang="en-US" dirty="0"/>
              <a:t>And once the technology is mainstream, the Government is often a </a:t>
            </a:r>
            <a:r>
              <a:rPr lang="en-US" b="1" dirty="0"/>
              <a:t>large purchaser and supporter of the tech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this respect, the Govt is also (often) a </a:t>
            </a:r>
            <a:r>
              <a:rPr lang="en-US" b="1" dirty="0"/>
              <a:t>leading agent of innovation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45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 Biz </a:t>
            </a:r>
            <a:r>
              <a:rPr lang="en-US" dirty="0" err="1"/>
              <a:t>Opps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Fed Biz </a:t>
            </a:r>
            <a:r>
              <a:rPr lang="en-US" b="1" dirty="0" err="1"/>
              <a:t>Opps</a:t>
            </a:r>
            <a:r>
              <a:rPr lang="en-US" b="1" dirty="0"/>
              <a:t> or </a:t>
            </a:r>
            <a:r>
              <a:rPr lang="en-US" b="1" dirty="0" err="1"/>
              <a:t>FBO.gov</a:t>
            </a:r>
            <a:r>
              <a:rPr lang="en-US" b="1" dirty="0"/>
              <a:t> </a:t>
            </a:r>
            <a:r>
              <a:rPr lang="en-US" dirty="0"/>
              <a:t>– is the online version of paper “CBD” </a:t>
            </a:r>
          </a:p>
          <a:p>
            <a:pPr lvl="1"/>
            <a:r>
              <a:rPr lang="en-US" dirty="0"/>
              <a:t>Before, the Commerce Business Daily (CBD) was delivered by mail every day. </a:t>
            </a:r>
          </a:p>
          <a:p>
            <a:r>
              <a:rPr lang="en-US" b="1" dirty="0"/>
              <a:t>All Federal Opportunities</a:t>
            </a:r>
            <a:r>
              <a:rPr lang="en-US" dirty="0"/>
              <a:t>, awards, etc… over $25K are advertised on the FBO.</a:t>
            </a:r>
          </a:p>
          <a:p>
            <a:pPr lvl="1"/>
            <a:r>
              <a:rPr lang="en-US" dirty="0"/>
              <a:t>So everyone knows about FBO opportunities as they are published.</a:t>
            </a:r>
          </a:p>
          <a:p>
            <a:pPr lvl="1"/>
            <a:r>
              <a:rPr lang="en-US" dirty="0"/>
              <a:t>So smart contractors try to influence these opportunities before they show up on the FBO.</a:t>
            </a:r>
          </a:p>
        </p:txBody>
      </p:sp>
    </p:spTree>
    <p:extLst>
      <p:ext uri="{BB962C8B-B14F-4D97-AF65-F5344CB8AC3E}">
        <p14:creationId xmlns:p14="http://schemas.microsoft.com/office/powerpoint/2010/main" val="192954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FBO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using Industry NAICS codes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… 22114 – Solar Energy</a:t>
            </a:r>
          </a:p>
          <a:p>
            <a:r>
              <a:rPr lang="en-US" dirty="0"/>
              <a:t>Search Classifications codes</a:t>
            </a:r>
          </a:p>
          <a:p>
            <a:pPr lvl="1"/>
            <a:r>
              <a:rPr lang="en-US" dirty="0"/>
              <a:t>10-99 for things (70- IT equip, 65- Med supplies)</a:t>
            </a:r>
          </a:p>
          <a:p>
            <a:pPr lvl="1"/>
            <a:r>
              <a:rPr lang="en-US" dirty="0"/>
              <a:t>A-Z for Services (A- R&amp;D, Q-Medical,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Or search keywords</a:t>
            </a:r>
          </a:p>
          <a:p>
            <a:pPr lvl="1"/>
            <a:r>
              <a:rPr lang="en-US" dirty="0"/>
              <a:t>Try “sustainable”, “arctic” or “Prison” </a:t>
            </a:r>
          </a:p>
          <a:p>
            <a:r>
              <a:rPr lang="en-US" dirty="0"/>
              <a:t>Then refine the search (too many results), and pick one!</a:t>
            </a:r>
          </a:p>
        </p:txBody>
      </p:sp>
    </p:spTree>
    <p:extLst>
      <p:ext uri="{BB962C8B-B14F-4D97-AF65-F5344CB8AC3E}">
        <p14:creationId xmlns:p14="http://schemas.microsoft.com/office/powerpoint/2010/main" val="37946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Before we start </a:t>
            </a:r>
            <a:r>
              <a:rPr lang="en-US" dirty="0" err="1"/>
              <a:t>Govt</a:t>
            </a:r>
            <a:r>
              <a:rPr lang="en-US" dirty="0"/>
              <a:t> K</a:t>
            </a:r>
            <a:r>
              <a:rPr lang="is-IS" dirty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336"/>
            <a:ext cx="8229600" cy="4525963"/>
          </a:xfrm>
        </p:spPr>
        <p:txBody>
          <a:bodyPr/>
          <a:lstStyle/>
          <a:p>
            <a:r>
              <a:rPr lang="en-US" dirty="0"/>
              <a:t>What is your process for buying something?</a:t>
            </a:r>
          </a:p>
          <a:p>
            <a:pPr lvl="1"/>
            <a:r>
              <a:rPr lang="en-US" sz="2400" dirty="0"/>
              <a:t>What have you bought recently? Costly/cheap?</a:t>
            </a:r>
          </a:p>
          <a:p>
            <a:pPr lvl="1"/>
            <a:r>
              <a:rPr lang="en-US" sz="2400" dirty="0"/>
              <a:t>At what point do you have to consult another person for approval, budget, tech advice, </a:t>
            </a:r>
            <a:r>
              <a:rPr lang="en-US" sz="2400" dirty="0" err="1"/>
              <a:t>etc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What is more important?  Features, price, a combination of both, or something else?</a:t>
            </a:r>
          </a:p>
          <a:p>
            <a:r>
              <a:rPr lang="en-US" dirty="0"/>
              <a:t>What is the purchasing process in a company?</a:t>
            </a:r>
          </a:p>
          <a:p>
            <a:r>
              <a:rPr lang="en-US" dirty="0"/>
              <a:t>How does that differ with how Government buys products and services?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63" y="274638"/>
            <a:ext cx="1474770" cy="15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FBO Searches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 guidance in resources </a:t>
            </a:r>
            <a:r>
              <a:rPr lang="en-US"/>
              <a:t>for FBO pitch </a:t>
            </a:r>
            <a:r>
              <a:rPr lang="en-US" dirty="0"/>
              <a:t>paper</a:t>
            </a:r>
          </a:p>
          <a:p>
            <a:r>
              <a:rPr lang="en-US" dirty="0"/>
              <a:t>Watch the pitch videos</a:t>
            </a:r>
          </a:p>
          <a:p>
            <a:r>
              <a:rPr lang="en-US" dirty="0"/>
              <a:t>Watch the TED Talk on body language</a:t>
            </a:r>
          </a:p>
          <a:p>
            <a:r>
              <a:rPr lang="en-US" dirty="0"/>
              <a:t>Do your search</a:t>
            </a:r>
          </a:p>
          <a:p>
            <a:r>
              <a:rPr lang="en-US" dirty="0"/>
              <a:t>Use your imagination</a:t>
            </a:r>
          </a:p>
          <a:p>
            <a:r>
              <a:rPr lang="en-US" dirty="0"/>
              <a:t>Don’t obsess, there is no right answer… this is pass/fail…</a:t>
            </a:r>
          </a:p>
          <a:p>
            <a:r>
              <a:rPr lang="en-US" dirty="0"/>
              <a:t>Practice makes perfect</a:t>
            </a:r>
          </a:p>
        </p:txBody>
      </p:sp>
    </p:spTree>
    <p:extLst>
      <p:ext uri="{BB962C8B-B14F-4D97-AF65-F5344CB8AC3E}">
        <p14:creationId xmlns:p14="http://schemas.microsoft.com/office/powerpoint/2010/main" val="21140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3" r="1285" b="5219"/>
          <a:stretch/>
        </p:blipFill>
        <p:spPr>
          <a:xfrm>
            <a:off x="1081885" y="323059"/>
            <a:ext cx="6535567" cy="5558999"/>
          </a:xfrm>
        </p:spPr>
      </p:pic>
      <p:sp>
        <p:nvSpPr>
          <p:cNvPr id="8" name="TextBox 7"/>
          <p:cNvSpPr txBox="1"/>
          <p:nvPr/>
        </p:nvSpPr>
        <p:spPr>
          <a:xfrm>
            <a:off x="1647374" y="5882058"/>
            <a:ext cx="59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and governments do something like this, when they procure things</a:t>
            </a:r>
            <a:r>
              <a:rPr lang="is-IS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Procurement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 need</a:t>
            </a:r>
          </a:p>
          <a:p>
            <a:r>
              <a:rPr lang="en-US" dirty="0"/>
              <a:t>Create a solicitation (RFP/RFQ/Purchase order)</a:t>
            </a:r>
          </a:p>
          <a:p>
            <a:r>
              <a:rPr lang="en-US" dirty="0"/>
              <a:t>Advertise for offers</a:t>
            </a:r>
          </a:p>
          <a:p>
            <a:r>
              <a:rPr lang="en-US" dirty="0"/>
              <a:t>Evaluate offers/Negotiate with finalists</a:t>
            </a:r>
          </a:p>
          <a:p>
            <a:r>
              <a:rPr lang="en-US" dirty="0"/>
              <a:t>Award the contract</a:t>
            </a:r>
          </a:p>
          <a:p>
            <a:r>
              <a:rPr lang="en-US" dirty="0"/>
              <a:t>Manage the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cs typeface="Abadi MT Condensed Extra Bold"/>
              </a:rPr>
              <a:t>The proposed US budget for 2015 is $3.9 Trillion, up from $3.7 Trillion in 2014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cs typeface="Abadi MT Condensed Extra Bold"/>
              </a:rPr>
              <a:t>The Defense budget is over $600 Billion and the Civilian agencies’ budget is over $540 Billion; the balance is entitlements and interest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cs typeface="Abadi MT Condensed Extra Bold"/>
              </a:rPr>
              <a:t>Of these amounts, over $1 Trillion is spent on contracts and grants (the addressable market)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cs typeface="Abadi MT Condensed Extra Bold"/>
              </a:rPr>
              <a:t>In particular, the Federal IT budget exceeds $80 Billion; slightly skewed to the Civilian side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cs typeface="Abadi MT Condensed Extra Bold"/>
              </a:rPr>
              <a:t>This is an enormous market!  A $100 Million company has a .1% market share.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US Government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6444" y="6172200"/>
            <a:ext cx="237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Dr. Ed </a:t>
            </a:r>
            <a:r>
              <a:rPr lang="en-US" sz="1600" dirty="0" err="1"/>
              <a:t>Bersoff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025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Contracting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Gov’t procurement process is </a:t>
            </a:r>
            <a:r>
              <a:rPr lang="en-US" sz="2400" dirty="0" smtClean="0"/>
              <a:t>designed to ensure </a:t>
            </a:r>
            <a:r>
              <a:rPr lang="en-US" sz="2400" dirty="0"/>
              <a:t>fair and transparent </a:t>
            </a:r>
            <a:r>
              <a:rPr lang="en-US" sz="2400" dirty="0" smtClean="0"/>
              <a:t>competition for awarding contracts; </a:t>
            </a:r>
            <a:r>
              <a:rPr lang="en-US" sz="2400" dirty="0"/>
              <a:t>plus it is meant to ensure </a:t>
            </a:r>
            <a:r>
              <a:rPr lang="en-US" sz="2400" dirty="0" smtClean="0"/>
              <a:t>that a </a:t>
            </a:r>
            <a:r>
              <a:rPr lang="en-US" sz="2400" dirty="0"/>
              <a:t>consistent, standard product or service </a:t>
            </a:r>
            <a:r>
              <a:rPr lang="en-US" sz="2400" dirty="0" smtClean="0"/>
              <a:t>is procured, to meet </a:t>
            </a:r>
            <a:r>
              <a:rPr lang="en-US" sz="2400" dirty="0"/>
              <a:t>the government’s needs.</a:t>
            </a:r>
          </a:p>
          <a:p>
            <a:pPr lvl="1"/>
            <a:r>
              <a:rPr lang="en-US" sz="1800" dirty="0"/>
              <a:t>Many large companies use similar processes</a:t>
            </a:r>
            <a:r>
              <a:rPr lang="is-IS" sz="1800" dirty="0"/>
              <a:t>…But...</a:t>
            </a:r>
            <a:endParaRPr lang="en-US" sz="1800" dirty="0"/>
          </a:p>
          <a:p>
            <a:r>
              <a:rPr lang="en-US" sz="2400" dirty="0"/>
              <a:t>The Government is held to a higher standard!   Why?</a:t>
            </a:r>
          </a:p>
          <a:p>
            <a:pPr lvl="1"/>
            <a:r>
              <a:rPr lang="en-US" sz="1800" dirty="0"/>
              <a:t>Government spends YOUR taxpayer money.</a:t>
            </a:r>
          </a:p>
          <a:p>
            <a:pPr lvl="2"/>
            <a:r>
              <a:rPr lang="en-US" sz="1400" dirty="0"/>
              <a:t>Misuse of taxpayer money is a crime</a:t>
            </a:r>
          </a:p>
          <a:p>
            <a:pPr lvl="2"/>
            <a:r>
              <a:rPr lang="en-US" sz="1400" dirty="0"/>
              <a:t>Cannot show favoritism to a particular vendor</a:t>
            </a:r>
          </a:p>
          <a:p>
            <a:pPr lvl="2"/>
            <a:r>
              <a:rPr lang="en-US" sz="1400" dirty="0"/>
              <a:t>Poorly procured mission critical items could result in poor service, financial loss, injury or death. </a:t>
            </a:r>
          </a:p>
          <a:p>
            <a:pPr lvl="1"/>
            <a:r>
              <a:rPr lang="en-US" sz="1800" dirty="0"/>
              <a:t>Must make decisions which are answerable to the citizenry. </a:t>
            </a:r>
          </a:p>
          <a:p>
            <a:pPr lvl="2"/>
            <a:r>
              <a:rPr lang="en-US" sz="1400" dirty="0"/>
              <a:t>Agency managers and leaders   </a:t>
            </a:r>
          </a:p>
          <a:p>
            <a:pPr lvl="1"/>
            <a:r>
              <a:rPr lang="en-US" sz="1800" dirty="0"/>
              <a:t>Government may also use policies to effect social policy (Small Business set asides).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61303-31BF-1049-B2BE-81514BC1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Contracting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DB7D23-9037-1B41-9F2C-09E85D94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Govt Contracting has many additional rules and regulations*</a:t>
            </a:r>
          </a:p>
          <a:p>
            <a:r>
              <a:rPr lang="en-US" sz="2200" dirty="0"/>
              <a:t>The Government effects social policy through contracting:</a:t>
            </a:r>
          </a:p>
          <a:p>
            <a:pPr lvl="1"/>
            <a:r>
              <a:rPr lang="en-US" sz="1800" dirty="0"/>
              <a:t>Hiring and wage guidelines, beyond “Minimum Wage”.</a:t>
            </a:r>
          </a:p>
          <a:p>
            <a:pPr lvl="1"/>
            <a:r>
              <a:rPr lang="en-US" sz="1800" dirty="0"/>
              <a:t>Drug-free workplace and others personnel policies…</a:t>
            </a:r>
            <a:endParaRPr lang="en-US" sz="1400" dirty="0"/>
          </a:p>
          <a:p>
            <a:pPr lvl="1"/>
            <a:r>
              <a:rPr lang="en-US" sz="1800" dirty="0"/>
              <a:t>Special advantages given to Minorities, Women, SDVOB’s and small business.  </a:t>
            </a:r>
          </a:p>
          <a:p>
            <a:r>
              <a:rPr lang="en-US" sz="2200" dirty="0"/>
              <a:t>Special rules apply to Government Contractors… because they get paid with taxpayer money.</a:t>
            </a:r>
          </a:p>
          <a:p>
            <a:pPr lvl="1"/>
            <a:r>
              <a:rPr lang="en-US" sz="1800" dirty="0"/>
              <a:t>Ethics – including TINA- Truth in Negotiation Act – Contractors must beware</a:t>
            </a:r>
            <a:r>
              <a:rPr lang="is-IS" sz="1800" dirty="0"/>
              <a:t>…</a:t>
            </a:r>
            <a:endParaRPr lang="en-US" sz="1800" dirty="0"/>
          </a:p>
          <a:p>
            <a:pPr lvl="1"/>
            <a:r>
              <a:rPr lang="en-US" sz="1800" dirty="0"/>
              <a:t>The Government may terminate a contract for its “convenience”</a:t>
            </a:r>
          </a:p>
          <a:p>
            <a:pPr lvl="2"/>
            <a:r>
              <a:rPr lang="en-US" sz="1400" dirty="0"/>
              <a:t>But the Govt must compensate the contractor for costs incurred.</a:t>
            </a:r>
          </a:p>
          <a:p>
            <a:pPr lvl="1"/>
            <a:r>
              <a:rPr lang="en-US" sz="1800" dirty="0"/>
              <a:t>Govt Contracting may include </a:t>
            </a:r>
            <a:r>
              <a:rPr lang="en-US" sz="1800" b="1" dirty="0"/>
              <a:t>a security clearance or other security </a:t>
            </a:r>
            <a:r>
              <a:rPr lang="en-US" sz="1800" dirty="0"/>
              <a:t>requirement.</a:t>
            </a:r>
          </a:p>
          <a:p>
            <a:pPr lvl="2"/>
            <a:r>
              <a:rPr lang="en-US" sz="1400" dirty="0"/>
              <a:t>Plus additional data and physical security requirements.</a:t>
            </a:r>
          </a:p>
          <a:p>
            <a:pPr lvl="1"/>
            <a:r>
              <a:rPr lang="en-US" sz="1800" dirty="0"/>
              <a:t>The Govt has special rights to perform audits and reviews of contractors.</a:t>
            </a:r>
          </a:p>
          <a:p>
            <a:pPr lvl="2"/>
            <a:r>
              <a:rPr lang="en-US" sz="1400" dirty="0"/>
              <a:t>Government accounting is one of the reasons why many firms refuse to do business with govt</a:t>
            </a:r>
          </a:p>
          <a:p>
            <a:pPr lvl="1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92F5A6-63DB-484D-86A2-E9BBD57CDEA2}"/>
              </a:ext>
            </a:extLst>
          </p:cNvPr>
          <p:cNvSpPr txBox="1"/>
          <p:nvPr/>
        </p:nvSpPr>
        <p:spPr>
          <a:xfrm>
            <a:off x="791110" y="6126163"/>
            <a:ext cx="729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*This is just a brief summary of some of the additional rules and </a:t>
            </a:r>
            <a:r>
              <a:rPr lang="en-US" sz="1400" dirty="0" err="1"/>
              <a:t>regs</a:t>
            </a:r>
            <a:r>
              <a:rPr lang="en-US" sz="1400" dirty="0"/>
              <a:t>, 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413778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Government Contracting is regulated by the Federal Acquisition Regulations (FAR/DFAR) in the US Code</a:t>
            </a:r>
            <a:r>
              <a:rPr lang="en-US" sz="1800" dirty="0" smtClean="0"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cs typeface="Arial" panose="020B0604020202020204" pitchFamily="34" charset="0"/>
              </a:rPr>
              <a:t>Government contractors, subcontractors and their employees are subject to the FAR in most instances. </a:t>
            </a:r>
            <a:endParaRPr lang="en-US" sz="1800" dirty="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Type of company – products or services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What do you sell?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Type of offering – IT, analysis, or engineering 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The US </a:t>
            </a:r>
            <a:r>
              <a:rPr lang="en-US" sz="1800" dirty="0" err="1">
                <a:cs typeface="Arial" panose="020B0604020202020204" pitchFamily="34" charset="0"/>
              </a:rPr>
              <a:t>Govt</a:t>
            </a:r>
            <a:r>
              <a:rPr lang="en-US" sz="1800" dirty="0">
                <a:cs typeface="Arial" panose="020B0604020202020204" pitchFamily="34" charset="0"/>
              </a:rPr>
              <a:t> buys everything through the procurement process.   A lot of it is low-margin commodity products.   But technical products/services offer the vendor higher margin opportunity.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Target market – defense, intelligence, civilian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All 15 Major executive agencies and independent agencies</a:t>
            </a:r>
            <a:r>
              <a:rPr lang="is-IS" sz="1800" dirty="0">
                <a:cs typeface="Arial" panose="020B0604020202020204" pitchFamily="34" charset="0"/>
              </a:rPr>
              <a:t>…</a:t>
            </a:r>
            <a:endParaRPr lang="en-US" sz="1800" dirty="0"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cs typeface="Arial" panose="020B0604020202020204" pitchFamily="34" charset="0"/>
              </a:rPr>
              <a:t>Some operate outside of FAR, like the FAA.</a:t>
            </a:r>
            <a:endParaRPr lang="is-IS" sz="1800" dirty="0"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6444" y="6172200"/>
            <a:ext cx="237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Dr. Ed </a:t>
            </a:r>
            <a:r>
              <a:rPr lang="en-US" sz="1600" dirty="0" err="1"/>
              <a:t>Bersoff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26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key Gov’t players?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Contracting Office (Procurement office)</a:t>
            </a:r>
          </a:p>
          <a:p>
            <a:pPr lvl="1"/>
            <a:r>
              <a:rPr lang="en-US" sz="1800" dirty="0"/>
              <a:t>Purchasing authority – A </a:t>
            </a:r>
            <a:r>
              <a:rPr lang="en-US" sz="1800" b="1" dirty="0"/>
              <a:t>Contracting Officer</a:t>
            </a:r>
            <a:r>
              <a:rPr lang="en-US" sz="1800" dirty="0"/>
              <a:t> is the only person authorized to commit the government (Other than agency head).</a:t>
            </a:r>
          </a:p>
          <a:p>
            <a:r>
              <a:rPr lang="en-US" sz="2400" dirty="0"/>
              <a:t>Small and Disadvantaged Business Utilization Specialist</a:t>
            </a:r>
          </a:p>
          <a:p>
            <a:pPr lvl="1"/>
            <a:r>
              <a:rPr lang="en-US" sz="2000" b="1" dirty="0"/>
              <a:t>SADBU</a:t>
            </a:r>
            <a:r>
              <a:rPr lang="en-US" sz="2000" dirty="0"/>
              <a:t> offices or </a:t>
            </a:r>
            <a:r>
              <a:rPr lang="en-US" sz="2000" b="1" dirty="0"/>
              <a:t>OSDBU</a:t>
            </a:r>
            <a:r>
              <a:rPr lang="en-US" sz="2000" dirty="0"/>
              <a:t> – every Contracting office has a specialist assigned to assist small business</a:t>
            </a:r>
          </a:p>
          <a:p>
            <a:r>
              <a:rPr lang="en-US" sz="2400" dirty="0"/>
              <a:t>Technical Buyer/COTR* (Requirements office)</a:t>
            </a:r>
          </a:p>
          <a:p>
            <a:pPr lvl="1"/>
            <a:r>
              <a:rPr lang="en-US" sz="1800" dirty="0"/>
              <a:t>They have the “Need” and provide the “Technical Specifications” (which are part of the </a:t>
            </a:r>
            <a:r>
              <a:rPr lang="en-US" sz="1800" b="1" dirty="0"/>
              <a:t>RFP</a:t>
            </a:r>
            <a:r>
              <a:rPr lang="en-US" sz="1800" dirty="0"/>
              <a:t> (</a:t>
            </a:r>
            <a:r>
              <a:rPr lang="en-US" sz="1800" b="1" dirty="0"/>
              <a:t>Request for Proposals </a:t>
            </a:r>
            <a:r>
              <a:rPr lang="en-US" sz="1800" dirty="0"/>
              <a:t>or “Tender”).</a:t>
            </a:r>
          </a:p>
          <a:p>
            <a:r>
              <a:rPr lang="en-US" sz="2400" dirty="0"/>
              <a:t>Source Selection Board* (Review team)</a:t>
            </a:r>
          </a:p>
          <a:p>
            <a:pPr lvl="1"/>
            <a:r>
              <a:rPr lang="en-US" sz="1800" dirty="0"/>
              <a:t>They make the recommendation based on RFP responses.</a:t>
            </a:r>
          </a:p>
          <a:p>
            <a:pPr lvl="1"/>
            <a:r>
              <a:rPr lang="en-US" sz="1800" dirty="0"/>
              <a:t>Contracting office may use recommendation for award.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410" y="5941497"/>
            <a:ext cx="61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*As an engineer, you may be asked to serve as/on one of these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410" y="6227393"/>
            <a:ext cx="53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Note: terminology may differ from agency to agency</a:t>
            </a:r>
          </a:p>
        </p:txBody>
      </p:sp>
    </p:spTree>
    <p:extLst>
      <p:ext uri="{BB962C8B-B14F-4D97-AF65-F5344CB8AC3E}">
        <p14:creationId xmlns:p14="http://schemas.microsoft.com/office/powerpoint/2010/main" val="80868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2109</Words>
  <Application>Microsoft Macintosh PowerPoint</Application>
  <PresentationFormat>On-screen Show (4:3)</PresentationFormat>
  <Paragraphs>172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Government &amp; Entrepreneurship</vt:lpstr>
      <vt:lpstr>Before we start Govt K….</vt:lpstr>
      <vt:lpstr>PowerPoint Presentation</vt:lpstr>
      <vt:lpstr>Typical Procurement Process</vt:lpstr>
      <vt:lpstr>The US Government Market</vt:lpstr>
      <vt:lpstr>Government Contracting</vt:lpstr>
      <vt:lpstr>Government Contracting</vt:lpstr>
      <vt:lpstr>Getting Started</vt:lpstr>
      <vt:lpstr>Who are the key Gov’t players?</vt:lpstr>
      <vt:lpstr>Government Set-Asides</vt:lpstr>
      <vt:lpstr>Key Govt Contracting Concepts</vt:lpstr>
      <vt:lpstr>Typical Procurement Process</vt:lpstr>
      <vt:lpstr>Government Contracting (other)</vt:lpstr>
      <vt:lpstr>Differences Between Govt and Commercial Contracts</vt:lpstr>
      <vt:lpstr>Other thoughts on Commercial vs Govt Market</vt:lpstr>
      <vt:lpstr>Other thoughts on Commercial vs Govt Market</vt:lpstr>
      <vt:lpstr>Other thoughts on Commercial vs Govt Market</vt:lpstr>
      <vt:lpstr>Fed Biz Opps</vt:lpstr>
      <vt:lpstr>FBO Searches</vt:lpstr>
      <vt:lpstr>FBO Searches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&amp; Entrepreneurship</dc:title>
  <dc:creator>jim Cheng</dc:creator>
  <cp:lastModifiedBy>jim Cheng</cp:lastModifiedBy>
  <cp:revision>43</cp:revision>
  <cp:lastPrinted>2018-10-22T18:54:56Z</cp:lastPrinted>
  <dcterms:created xsi:type="dcterms:W3CDTF">2015-09-09T04:08:03Z</dcterms:created>
  <dcterms:modified xsi:type="dcterms:W3CDTF">2018-10-24T19:04:21Z</dcterms:modified>
</cp:coreProperties>
</file>