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-1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97868-0C24-CF49-831B-E064A5AA698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CB666-27C4-4042-B4AB-A45D613F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45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E43D2-DFEC-9D4B-A755-B254D0D872A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52518-B364-5248-B380-8F581243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1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72BC1-20EC-4DC4-837C-4F8661A9AC7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2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DF74-EA52-6A43-ADE6-1AD47EF5A12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DF74-EA52-6A43-ADE6-1AD47EF5A12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8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DF74-EA52-6A43-ADE6-1AD47EF5A12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DF74-EA52-6A43-ADE6-1AD47EF5A12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2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DF74-EA52-6A43-ADE6-1AD47EF5A12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8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DF74-EA52-6A43-ADE6-1AD47EF5A12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7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DF74-EA52-6A43-ADE6-1AD47EF5A12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DF74-EA52-6A43-ADE6-1AD47EF5A12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0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DF74-EA52-6A43-ADE6-1AD47EF5A12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DF74-EA52-6A43-ADE6-1AD47EF5A12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DF74-EA52-6A43-ADE6-1AD47EF5A12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DF74-EA52-6A43-ADE6-1AD47EF5A12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8CDE-B42A-2E42-9858-973F33B2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1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Government &amp; Entrepreneurship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/>
              <a:t>Fall 2018 STS2850</a:t>
            </a:r>
          </a:p>
          <a:p>
            <a:r>
              <a:rPr lang="en-US" dirty="0"/>
              <a:t>Prof. Jim Cheng</a:t>
            </a:r>
          </a:p>
          <a:p>
            <a:r>
              <a:rPr lang="en-US" dirty="0"/>
              <a:t>11/5/18</a:t>
            </a:r>
          </a:p>
          <a:p>
            <a:r>
              <a:rPr lang="en-US" dirty="0"/>
              <a:t>Class 19</a:t>
            </a:r>
          </a:p>
        </p:txBody>
      </p:sp>
      <p:pic>
        <p:nvPicPr>
          <p:cNvPr id="18434" name="Picture 2" descr="http://ts1.mm.bing.net/th?id=HN.608052556458953984&amp;pid=15.1&amp;P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04800"/>
            <a:ext cx="2090928" cy="2133600"/>
          </a:xfrm>
          <a:prstGeom prst="rect">
            <a:avLst/>
          </a:prstGeom>
          <a:noFill/>
        </p:spPr>
      </p:pic>
      <p:pic>
        <p:nvPicPr>
          <p:cNvPr id="18438" name="Picture 6" descr="http://ts4.mm.bing.net/th?id=HN.608051478424652727&amp;pid=15.1&amp;P=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4267200"/>
            <a:ext cx="1981200" cy="1981200"/>
          </a:xfrm>
          <a:prstGeom prst="rect">
            <a:avLst/>
          </a:prstGeom>
          <a:noFill/>
        </p:spPr>
      </p:pic>
      <p:pic>
        <p:nvPicPr>
          <p:cNvPr id="7" name="Picture 2" descr="http://www.islandbreath.org/2012Year/01/120119pi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343400"/>
            <a:ext cx="1823405" cy="19812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5D4A-217F-4159-9F22-6E6F80B7E1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Entrepreneurship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the role of government in society?</a:t>
            </a:r>
          </a:p>
          <a:p>
            <a:pPr lvl="1"/>
            <a:r>
              <a:rPr lang="en-US" dirty="0"/>
              <a:t>One thought: Government is here to do what the private sector cannot or does not.</a:t>
            </a:r>
          </a:p>
          <a:p>
            <a:r>
              <a:rPr lang="en-US" dirty="0"/>
              <a:t>What is the role of business?</a:t>
            </a:r>
          </a:p>
          <a:p>
            <a:pPr lvl="1"/>
            <a:r>
              <a:rPr lang="en-US" dirty="0"/>
              <a:t>To make $ for the Shareholders (Ownership Theory)</a:t>
            </a:r>
          </a:p>
          <a:p>
            <a:pPr lvl="1"/>
            <a:r>
              <a:rPr lang="en-US" dirty="0"/>
              <a:t>Modern companies also take in consideration, their responsibilities to other stakeholder groups in addition to the Shareholders (Stakeholder Theory).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4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Entrepreneurship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between Government and the Corporations, there is another form of organization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b="1" dirty="0"/>
              <a:t>Non-profits</a:t>
            </a:r>
            <a:r>
              <a:rPr lang="en-US" dirty="0"/>
              <a:t>.  29 types defined by the US Internal Revenue Service. Could be a charity, but not necessarily.  501c(1) to 501c(29) </a:t>
            </a:r>
          </a:p>
          <a:p>
            <a:pPr lvl="1"/>
            <a:r>
              <a:rPr lang="en-US" b="1" dirty="0"/>
              <a:t>NGO’s </a:t>
            </a:r>
            <a:r>
              <a:rPr lang="en-US" dirty="0"/>
              <a:t>- Non-Governmental Organizations.   Non-profit is generally defined via the US IRS section 501c.   </a:t>
            </a:r>
            <a:r>
              <a:rPr lang="en-US" b="1" dirty="0"/>
              <a:t>Internationally, </a:t>
            </a:r>
            <a:r>
              <a:rPr lang="en-US" dirty="0"/>
              <a:t>“non-profits” are generally referred to as NGO’s</a:t>
            </a:r>
          </a:p>
          <a:p>
            <a:pPr lvl="1"/>
            <a:r>
              <a:rPr lang="en-US" dirty="0"/>
              <a:t>They do things that </a:t>
            </a:r>
            <a:r>
              <a:rPr lang="en-US" dirty="0" err="1"/>
              <a:t>Govt</a:t>
            </a:r>
            <a:r>
              <a:rPr lang="en-US" dirty="0"/>
              <a:t> does not do (but should?) and Private corporations choose not to do.</a:t>
            </a:r>
          </a:p>
        </p:txBody>
      </p:sp>
    </p:spTree>
    <p:extLst>
      <p:ext uri="{BB962C8B-B14F-4D97-AF65-F5344CB8AC3E}">
        <p14:creationId xmlns:p14="http://schemas.microsoft.com/office/powerpoint/2010/main" val="174871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Entrepreneurship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Non-profits (IRS 501c(1-29))</a:t>
            </a:r>
          </a:p>
          <a:p>
            <a:pPr lvl="1"/>
            <a:r>
              <a:rPr lang="en-US" dirty="0"/>
              <a:t>Do not have shareholders and do not distribute profit.  </a:t>
            </a:r>
          </a:p>
          <a:p>
            <a:pPr lvl="2"/>
            <a:r>
              <a:rPr lang="en-US" dirty="0"/>
              <a:t>Many are run for the benefit of members and/or interest group.</a:t>
            </a:r>
          </a:p>
          <a:p>
            <a:pPr lvl="2"/>
            <a:r>
              <a:rPr lang="en-US" dirty="0"/>
              <a:t>Generally are run by a board of directors and paid staff.</a:t>
            </a:r>
          </a:p>
          <a:p>
            <a:pPr lvl="2"/>
            <a:r>
              <a:rPr lang="en-US" dirty="0"/>
              <a:t>”profits” are re-invested in the company or donated to other non-profits/charities.</a:t>
            </a:r>
          </a:p>
          <a:p>
            <a:pPr lvl="1"/>
            <a:r>
              <a:rPr lang="en-US" dirty="0"/>
              <a:t>Do not pay Federal Income Taxes</a:t>
            </a:r>
          </a:p>
          <a:p>
            <a:pPr lvl="2"/>
            <a:r>
              <a:rPr lang="en-US" dirty="0"/>
              <a:t>Why?</a:t>
            </a:r>
          </a:p>
          <a:p>
            <a:pPr lvl="1"/>
            <a:r>
              <a:rPr lang="en-US" b="1" dirty="0"/>
              <a:t>May</a:t>
            </a:r>
            <a:r>
              <a:rPr lang="en-US" dirty="0"/>
              <a:t> have a charitable purpose (501c3)</a:t>
            </a:r>
          </a:p>
          <a:p>
            <a:pPr lvl="2"/>
            <a:r>
              <a:rPr lang="en-US" dirty="0"/>
              <a:t>Contributions to </a:t>
            </a:r>
            <a:r>
              <a:rPr lang="en-US" b="1" dirty="0"/>
              <a:t>501c3’s are tax deductible </a:t>
            </a:r>
            <a:r>
              <a:rPr lang="en-US" dirty="0"/>
              <a:t>(in addition to not paying Federal Taxes as an organization).</a:t>
            </a:r>
          </a:p>
          <a:p>
            <a:pPr lvl="2"/>
            <a:r>
              <a:rPr lang="en-US" b="1" dirty="0"/>
              <a:t>Limited to purposes of</a:t>
            </a:r>
            <a:r>
              <a:rPr lang="en-US" dirty="0"/>
              <a:t>: education, charity, religion, science, literacy, testing for public safety, certain amateur sports, and prevention of cruelty to children/animals</a:t>
            </a:r>
          </a:p>
          <a:p>
            <a:pPr lvl="1"/>
            <a:r>
              <a:rPr lang="en-US" dirty="0"/>
              <a:t>Think about taxation as a lever of Government Policy </a:t>
            </a:r>
          </a:p>
          <a:p>
            <a:pPr lvl="2"/>
            <a:r>
              <a:rPr lang="en-US" dirty="0"/>
              <a:t>Why does </a:t>
            </a:r>
            <a:r>
              <a:rPr lang="en-US" dirty="0" err="1"/>
              <a:t>Govt</a:t>
            </a:r>
            <a:r>
              <a:rPr lang="en-US" dirty="0"/>
              <a:t> encourage these activities?</a:t>
            </a:r>
          </a:p>
        </p:txBody>
      </p:sp>
    </p:spTree>
    <p:extLst>
      <p:ext uri="{BB962C8B-B14F-4D97-AF65-F5344CB8AC3E}">
        <p14:creationId xmlns:p14="http://schemas.microsoft.com/office/powerpoint/2010/main" val="652684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Entrepreneurship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But what is the </a:t>
            </a:r>
            <a:r>
              <a:rPr lang="en-US" b="1" dirty="0"/>
              <a:t>business model </a:t>
            </a:r>
            <a:r>
              <a:rPr lang="en-US" dirty="0"/>
              <a:t>of a typical 501c </a:t>
            </a:r>
            <a:r>
              <a:rPr lang="en-US" b="1" dirty="0"/>
              <a:t>non-profit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Membership fees.</a:t>
            </a:r>
          </a:p>
          <a:p>
            <a:pPr lvl="2"/>
            <a:r>
              <a:rPr lang="en-US" dirty="0"/>
              <a:t>including social clubs, chambers of commerce, trade associations, </a:t>
            </a:r>
            <a:r>
              <a:rPr lang="en-US" dirty="0" err="1"/>
              <a:t>etc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Contributions and donations.</a:t>
            </a:r>
          </a:p>
          <a:p>
            <a:pPr lvl="2"/>
            <a:r>
              <a:rPr lang="en-US" dirty="0"/>
              <a:t>Remember, </a:t>
            </a:r>
            <a:r>
              <a:rPr lang="en-US" b="1" dirty="0"/>
              <a:t>only donations to 501c3’s are tax deductible</a:t>
            </a:r>
            <a:r>
              <a:rPr lang="en-US" dirty="0"/>
              <a:t>… other non-profits are not charities.</a:t>
            </a:r>
          </a:p>
          <a:p>
            <a:pPr lvl="1"/>
            <a:r>
              <a:rPr lang="en-US" dirty="0"/>
              <a:t>A big Gala party, Golf Tournament, Telethons, 5-K race, other fund raising events.</a:t>
            </a:r>
          </a:p>
          <a:p>
            <a:pPr lvl="1"/>
            <a:r>
              <a:rPr lang="en-US" dirty="0"/>
              <a:t>Grants from individuals, companies and foundations.</a:t>
            </a:r>
          </a:p>
          <a:p>
            <a:pPr lvl="2"/>
            <a:r>
              <a:rPr lang="en-US" dirty="0"/>
              <a:t>Need to hire grant writers, grant support may be one-time or project based.</a:t>
            </a:r>
          </a:p>
          <a:p>
            <a:pPr lvl="1"/>
            <a:r>
              <a:rPr lang="en-US" dirty="0"/>
              <a:t>Are these </a:t>
            </a:r>
            <a:r>
              <a:rPr lang="en-US" b="1" dirty="0"/>
              <a:t>sustainable business models</a:t>
            </a:r>
            <a:r>
              <a:rPr lang="en-US" dirty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6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Entrepreneurship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recent years, </a:t>
            </a:r>
            <a:r>
              <a:rPr lang="en-US" b="1" dirty="0"/>
              <a:t>Social Entrepreneurship </a:t>
            </a:r>
            <a:r>
              <a:rPr lang="en-US" dirty="0"/>
              <a:t>has emerged as an extension of the “stakeholder theory” of the corporation.</a:t>
            </a:r>
          </a:p>
          <a:p>
            <a:pPr lvl="1"/>
            <a:r>
              <a:rPr lang="en-US" b="1" dirty="0"/>
              <a:t>Using for-profit techniques and strategies </a:t>
            </a:r>
            <a:r>
              <a:rPr lang="en-US" dirty="0"/>
              <a:t>to achieve social, environmental and cultural goals.</a:t>
            </a:r>
          </a:p>
          <a:p>
            <a:pPr lvl="1"/>
            <a:r>
              <a:rPr lang="en-US" dirty="0"/>
              <a:t>This results in </a:t>
            </a:r>
            <a:r>
              <a:rPr lang="en-US" b="1" dirty="0"/>
              <a:t>business models which are more sustainable  </a:t>
            </a:r>
            <a:r>
              <a:rPr lang="en-US" dirty="0"/>
              <a:t>than the traditional non-profit/charity models.</a:t>
            </a:r>
          </a:p>
          <a:p>
            <a:pPr lvl="1"/>
            <a:r>
              <a:rPr lang="en-US" dirty="0"/>
              <a:t>The social/cultural/</a:t>
            </a:r>
            <a:r>
              <a:rPr lang="en-US" dirty="0" err="1"/>
              <a:t>enviro</a:t>
            </a:r>
            <a:r>
              <a:rPr lang="en-US" dirty="0"/>
              <a:t> aspect of the corporation may be a </a:t>
            </a:r>
            <a:r>
              <a:rPr lang="en-US" b="1" dirty="0"/>
              <a:t>competitive advantage </a:t>
            </a:r>
            <a:r>
              <a:rPr lang="en-US" dirty="0"/>
              <a:t>for attracting customers, investors, partners, employees, </a:t>
            </a:r>
            <a:r>
              <a:rPr lang="en-US" dirty="0" err="1"/>
              <a:t>etc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b="1" dirty="0"/>
              <a:t>For purposes of this class, we will concentrate on “for-profit” social entrepreneurship</a:t>
            </a:r>
            <a:r>
              <a:rPr lang="mr-IN" b="1" dirty="0"/>
              <a:t>…</a:t>
            </a:r>
            <a:r>
              <a:rPr lang="en-US" b="1" dirty="0"/>
              <a:t> </a:t>
            </a:r>
            <a:r>
              <a:rPr lang="en-US" dirty="0"/>
              <a:t>though many experts include “enterprising” non-profits and charities in their definition.</a:t>
            </a:r>
          </a:p>
          <a:p>
            <a:pPr lvl="2"/>
            <a:r>
              <a:rPr lang="en-US" dirty="0"/>
              <a:t>They generate revenue through operations related to their social purpose, but retain non-profit status.</a:t>
            </a:r>
          </a:p>
          <a:p>
            <a:pPr lvl="2"/>
            <a:r>
              <a:rPr lang="en-US" dirty="0"/>
              <a:t>Examples of large “enterprising” non-profits: Goodwill Industries, Sierra Club, YMCA, WWF,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3"/>
            <a:r>
              <a:rPr lang="en-US" dirty="0"/>
              <a:t>Note: though technically not charities, they own Charitable Foundations, which are.</a:t>
            </a:r>
          </a:p>
        </p:txBody>
      </p:sp>
    </p:spTree>
    <p:extLst>
      <p:ext uri="{BB962C8B-B14F-4D97-AF65-F5344CB8AC3E}">
        <p14:creationId xmlns:p14="http://schemas.microsoft.com/office/powerpoint/2010/main" val="267213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CC70CC-3E36-FC41-BD43-5653AF58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Entrepreneurship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C0838D-E58F-B445-BED9-4D855229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Companies exhibit a range of dedication to Social Enterprise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From purely </a:t>
            </a:r>
            <a:r>
              <a:rPr lang="en-US" dirty="0" err="1" smtClean="0"/>
              <a:t>philantropic</a:t>
            </a:r>
            <a:r>
              <a:rPr lang="en-US" dirty="0" smtClean="0"/>
              <a:t> to purely commercial or somewhere in between.</a:t>
            </a:r>
            <a:endParaRPr lang="en-US" dirty="0"/>
          </a:p>
          <a:p>
            <a:pPr lvl="1"/>
            <a:r>
              <a:rPr lang="en-US" dirty="0"/>
              <a:t>See text exhibit 6.2- “typology of ventures” quadrant.</a:t>
            </a:r>
          </a:p>
          <a:p>
            <a:r>
              <a:rPr lang="en-US" dirty="0"/>
              <a:t>There is a </a:t>
            </a:r>
            <a:r>
              <a:rPr lang="en-US" b="1" dirty="0"/>
              <a:t>hybrid model </a:t>
            </a:r>
            <a:r>
              <a:rPr lang="en-US" dirty="0"/>
              <a:t>of Social Enterprise theory.</a:t>
            </a:r>
          </a:p>
          <a:p>
            <a:pPr lvl="1"/>
            <a:r>
              <a:rPr lang="en-US" dirty="0"/>
              <a:t>These are social enterprise companies that do not exist primarily for economic/for-profit or purely non-profit missions.</a:t>
            </a:r>
          </a:p>
          <a:p>
            <a:pPr lvl="2"/>
            <a:r>
              <a:rPr lang="en-US" dirty="0"/>
              <a:t>For example, </a:t>
            </a:r>
            <a:r>
              <a:rPr lang="en-US" b="1" dirty="0"/>
              <a:t>“B-corps” or Benefit Corporations</a:t>
            </a:r>
            <a:r>
              <a:rPr lang="en-US" dirty="0"/>
              <a:t>, which, by statute have the stated authority to “benefit” stakeholders other than shareholders.  </a:t>
            </a:r>
            <a:r>
              <a:rPr lang="en-US" dirty="0" err="1"/>
              <a:t>Ie</a:t>
            </a:r>
            <a:r>
              <a:rPr lang="en-US" dirty="0"/>
              <a:t>… </a:t>
            </a:r>
            <a:r>
              <a:rPr lang="en-US" dirty="0" err="1"/>
              <a:t>Impactmakers</a:t>
            </a:r>
            <a:r>
              <a:rPr lang="en-US" dirty="0"/>
              <a:t> case (Quad 3)</a:t>
            </a:r>
          </a:p>
          <a:p>
            <a:r>
              <a:rPr lang="en-US" dirty="0"/>
              <a:t>Companies with primarily a non-social mission, may still recognize and emphasize their “Corporate Social Responsibility” (CSR).</a:t>
            </a:r>
          </a:p>
          <a:p>
            <a:pPr lvl="1"/>
            <a:r>
              <a:rPr lang="en-US" dirty="0"/>
              <a:t>For example, Coca-Cola may have a strong CSR mission, </a:t>
            </a:r>
            <a:r>
              <a:rPr lang="en-US" b="1" dirty="0"/>
              <a:t>but it remains primarily a for-profit beverage company.  </a:t>
            </a:r>
          </a:p>
        </p:txBody>
      </p:sp>
    </p:spTree>
    <p:extLst>
      <p:ext uri="{BB962C8B-B14F-4D97-AF65-F5344CB8AC3E}">
        <p14:creationId xmlns:p14="http://schemas.microsoft.com/office/powerpoint/2010/main" val="330710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16F03-B0F3-5D46-A126-C06B48D3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Entrepreneurship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DC6CD3-B63D-E14A-A2F1-A0C79FFB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Why for-profit or hybrid Social </a:t>
            </a:r>
            <a:r>
              <a:rPr lang="en-US" dirty="0" smtClean="0"/>
              <a:t>Enterprise (rather than traditional non-profit)?</a:t>
            </a:r>
          </a:p>
          <a:p>
            <a:pPr lvl="1"/>
            <a:r>
              <a:rPr lang="en-US" dirty="0" smtClean="0"/>
              <a:t>Sustainable as an organization without donations and charity.</a:t>
            </a:r>
            <a:endParaRPr lang="en-US" dirty="0"/>
          </a:p>
          <a:p>
            <a:pPr lvl="1"/>
            <a:r>
              <a:rPr lang="en-US" dirty="0" smtClean="0"/>
              <a:t>Access </a:t>
            </a:r>
            <a:r>
              <a:rPr lang="en-US" dirty="0"/>
              <a:t>to equity capital/investors.</a:t>
            </a:r>
          </a:p>
          <a:p>
            <a:pPr lvl="2"/>
            <a:r>
              <a:rPr lang="en-US" dirty="0"/>
              <a:t>There is a class of investors looking to further social interests beyond CSR.</a:t>
            </a:r>
          </a:p>
          <a:p>
            <a:pPr lvl="3"/>
            <a:r>
              <a:rPr lang="en-US" dirty="0"/>
              <a:t>There a discount they are willing to take below or near “market returns”, in return for social good.</a:t>
            </a:r>
          </a:p>
          <a:p>
            <a:pPr lvl="3"/>
            <a:r>
              <a:rPr lang="en-US" dirty="0"/>
              <a:t>SE offers double or triple net bottom line to like-minded investors.  Financial bottom line, plus social benefit (double).</a:t>
            </a:r>
          </a:p>
          <a:p>
            <a:pPr lvl="4"/>
            <a:r>
              <a:rPr lang="en-US" dirty="0"/>
              <a:t>Triple bottom line – financial, social and ecological returns.</a:t>
            </a:r>
          </a:p>
          <a:p>
            <a:pPr lvl="1"/>
            <a:r>
              <a:rPr lang="en-US" dirty="0"/>
              <a:t>Increased access to markets, employees, customers, board members, etc…  </a:t>
            </a:r>
            <a:endParaRPr lang="en-US" dirty="0" smtClean="0"/>
          </a:p>
          <a:p>
            <a:pPr lvl="2"/>
            <a:r>
              <a:rPr lang="en-US" dirty="0" smtClean="0"/>
              <a:t>They see the added “social good” as a valued “positive”. 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8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Entrepreneurship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see in the cases and guest speakers, how different organizations and entrepreneurs approach the challenge of providing a double or triple bottom line in their social enterprises.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947</Words>
  <Application>Microsoft Macintosh PowerPoint</Application>
  <PresentationFormat>On-screen Show (4:3)</PresentationFormat>
  <Paragraphs>71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Government &amp; Entrepreneurship</vt:lpstr>
      <vt:lpstr>Social Entrepreneurship</vt:lpstr>
      <vt:lpstr>Social Entrepreneurship</vt:lpstr>
      <vt:lpstr>Social Entrepreneurship</vt:lpstr>
      <vt:lpstr>Social Entrepreneurship</vt:lpstr>
      <vt:lpstr>Social Entrepreneurship</vt:lpstr>
      <vt:lpstr>Social Entrepreneurship</vt:lpstr>
      <vt:lpstr>Social Entrepreneurship</vt:lpstr>
      <vt:lpstr>Social Entrepreneurship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&amp; Entrepreneurship</dc:title>
  <dc:creator>jim Cheng</dc:creator>
  <cp:lastModifiedBy>jim Cheng</cp:lastModifiedBy>
  <cp:revision>58</cp:revision>
  <cp:lastPrinted>2018-11-05T19:10:04Z</cp:lastPrinted>
  <dcterms:created xsi:type="dcterms:W3CDTF">2015-09-09T04:08:03Z</dcterms:created>
  <dcterms:modified xsi:type="dcterms:W3CDTF">2018-11-05T19:27:20Z</dcterms:modified>
</cp:coreProperties>
</file>