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ijetli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ijetli stil 2 - Isticanj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59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1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792EA91-3BEC-413E-9CC0-329F1915E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lika na kojoj se prikazuje voda, snimka zaslona, plavo, pod vodom&#10;&#10;Opis je automatski generiran">
            <a:extLst>
              <a:ext uri="{FF2B5EF4-FFF2-40B4-BE49-F238E27FC236}">
                <a16:creationId xmlns:a16="http://schemas.microsoft.com/office/drawing/2014/main" id="{577DEC7C-7462-F08A-91F8-B83DAF71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7C0394-A9D4-466F-A671-B2752CC7F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2919"/>
            <a:ext cx="12191999" cy="4114799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56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65BDE89-802F-77FF-3B18-7B86038F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1911096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PAMETNA VRATA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5F2C3CC-DC56-4F0C-BCA5-DD76E9428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3813048"/>
            <a:ext cx="9144000" cy="1527048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bg1"/>
                </a:solidFill>
              </a:rPr>
              <a:t>Izradili: Hrvoje Pranjković i Domin Radić</a:t>
            </a:r>
          </a:p>
        </p:txBody>
      </p:sp>
    </p:spTree>
    <p:extLst>
      <p:ext uri="{BB962C8B-B14F-4D97-AF65-F5344CB8AC3E}">
        <p14:creationId xmlns:p14="http://schemas.microsoft.com/office/powerpoint/2010/main" val="353617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FBE146-AC70-2E3B-7C4A-2F57CBC9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98131"/>
            <a:ext cx="9144000" cy="1344168"/>
          </a:xfrm>
        </p:spPr>
        <p:txBody>
          <a:bodyPr>
            <a:normAutofit/>
          </a:bodyPr>
          <a:lstStyle/>
          <a:p>
            <a:pPr algn="ctr"/>
            <a:r>
              <a:rPr lang="hr-HR" sz="5400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43024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05E3158-6E9A-8DB3-4A83-E0BF686C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345115"/>
          </a:xfrm>
        </p:spPr>
        <p:txBody>
          <a:bodyPr>
            <a:normAutofit/>
          </a:bodyPr>
          <a:lstStyle/>
          <a:p>
            <a:pPr algn="ctr"/>
            <a:r>
              <a:rPr lang="hr-H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SPECIFIKACIJA ZAHTJEVA S OBZIROM NA KONAČNO RJEŠENJE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8A56185-FCA0-7B93-E2F9-490A32A1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56604"/>
            <a:ext cx="10668000" cy="4408097"/>
          </a:xfrm>
        </p:spPr>
        <p:txBody>
          <a:bodyPr>
            <a:normAutofit lnSpcReduction="10000"/>
          </a:bodyPr>
          <a:lstStyle/>
          <a:p>
            <a:r>
              <a:rPr lang="hr-HR" sz="2400" dirty="0"/>
              <a:t>Pametna vrata su automatski sustav za upravljanje kliznim vratima putem web aplikacije</a:t>
            </a:r>
          </a:p>
          <a:p>
            <a:r>
              <a:rPr lang="hr-HR" sz="2400" dirty="0"/>
              <a:t>RFID senzor omogućuje beskontaktni pristup autoriziranim korisnicima.</a:t>
            </a:r>
          </a:p>
          <a:p>
            <a:r>
              <a:rPr lang="hr-HR" sz="2400" dirty="0"/>
              <a:t>Senzor pokreta otvara i zatvara vrata kada korisnik prođe ili se približi.</a:t>
            </a:r>
          </a:p>
          <a:p>
            <a:r>
              <a:rPr lang="hr-HR" sz="2400" dirty="0"/>
              <a:t>Senzor udaljenosti sprječava zatvaranje ako detektira prepreku (ljude, kućne ljubimce, objekte).</a:t>
            </a:r>
          </a:p>
          <a:p>
            <a:r>
              <a:rPr lang="hr-HR" sz="2400" dirty="0"/>
              <a:t>LED dioda signalizira proces zatvaranja vrata, pružajući korisnicima vizualnu informaciju.</a:t>
            </a:r>
          </a:p>
          <a:p>
            <a:r>
              <a:rPr lang="hr-HR" sz="2400" dirty="0"/>
              <a:t>Sustav integrira više senzora i tehnologija za sigurnost i optimalnu funkcionalnost.</a:t>
            </a:r>
          </a:p>
        </p:txBody>
      </p:sp>
    </p:spTree>
    <p:extLst>
      <p:ext uri="{BB962C8B-B14F-4D97-AF65-F5344CB8AC3E}">
        <p14:creationId xmlns:p14="http://schemas.microsoft.com/office/powerpoint/2010/main" val="132334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88B944-8203-F97D-EF45-FDD76545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USE-CASE DIJAGRAM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E9C4874-F034-D78C-2D1C-6E353F8FE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137" y="2263925"/>
            <a:ext cx="5845726" cy="3871954"/>
          </a:xfrm>
        </p:spPr>
      </p:pic>
    </p:spTree>
    <p:extLst>
      <p:ext uri="{BB962C8B-B14F-4D97-AF65-F5344CB8AC3E}">
        <p14:creationId xmlns:p14="http://schemas.microsoft.com/office/powerpoint/2010/main" val="262996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120688-8DFF-0519-2B35-CF584A343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834311"/>
              </p:ext>
            </p:extLst>
          </p:nvPr>
        </p:nvGraphicFramePr>
        <p:xfrm>
          <a:off x="1143000" y="1993818"/>
          <a:ext cx="9906000" cy="3950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41595422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978069531"/>
                    </a:ext>
                  </a:extLst>
                </a:gridCol>
              </a:tblGrid>
              <a:tr h="395004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14358"/>
                  </a:ext>
                </a:extLst>
              </a:tr>
              <a:tr h="395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Arduino</a:t>
                      </a:r>
                      <a:r>
                        <a:rPr lang="hr-HR" baseline="0" dirty="0"/>
                        <a:t> IDE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239219"/>
                  </a:ext>
                </a:extLst>
              </a:tr>
              <a:tr h="395004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Raspberry Pi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PuTTY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7216"/>
                  </a:ext>
                </a:extLst>
              </a:tr>
              <a:tr h="395004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RFID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Visual</a:t>
                      </a:r>
                      <a:r>
                        <a:rPr lang="hr-HR" baseline="0" dirty="0"/>
                        <a:t> Studio Code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00253"/>
                  </a:ext>
                </a:extLst>
              </a:tr>
              <a:tr h="395004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Senzor pokreta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Tornado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72505"/>
                  </a:ext>
                </a:extLst>
              </a:tr>
              <a:tr h="395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Servo</a:t>
                      </a:r>
                      <a:r>
                        <a:rPr lang="hr-HR" dirty="0"/>
                        <a:t>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aseline="0" dirty="0"/>
                        <a:t>WebSocket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13111"/>
                  </a:ext>
                </a:extLst>
              </a:tr>
              <a:tr h="395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Senzor udaljenosti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MariaDB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72318"/>
                  </a:ext>
                </a:extLst>
              </a:tr>
              <a:tr h="395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1x LED diode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12150"/>
                  </a:ext>
                </a:extLst>
              </a:tr>
              <a:tr h="395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Spojni vodiči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92717"/>
                  </a:ext>
                </a:extLst>
              </a:tr>
              <a:tr h="395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Protoboard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49440"/>
                  </a:ext>
                </a:extLst>
              </a:tr>
            </a:tbl>
          </a:graphicData>
        </a:graphic>
      </p:graphicFrame>
      <p:sp>
        <p:nvSpPr>
          <p:cNvPr id="5" name="Naslov 1">
            <a:extLst>
              <a:ext uri="{FF2B5EF4-FFF2-40B4-BE49-F238E27FC236}">
                <a16:creationId xmlns:a16="http://schemas.microsoft.com/office/drawing/2014/main" id="{779AA1BC-8AA3-A9A4-A18A-2D907B1E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3409"/>
            <a:ext cx="9144000" cy="1344168"/>
          </a:xfrm>
        </p:spPr>
        <p:txBody>
          <a:bodyPr/>
          <a:lstStyle/>
          <a:p>
            <a:pPr algn="ctr"/>
            <a:r>
              <a:rPr lang="hr-H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KORIŠTENE TEHNOLOGIJE</a:t>
            </a:r>
          </a:p>
        </p:txBody>
      </p:sp>
    </p:spTree>
    <p:extLst>
      <p:ext uri="{BB962C8B-B14F-4D97-AF65-F5344CB8AC3E}">
        <p14:creationId xmlns:p14="http://schemas.microsoft.com/office/powerpoint/2010/main" val="19394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1E2B9A3-26DD-22BE-078E-554380D0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785666"/>
            <a:ext cx="9144000" cy="9242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ANALIZA TROŠKOV</a:t>
            </a:r>
            <a:r>
              <a:rPr lang="hr-H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Rezervirano mjesto sadržaja 6">
            <a:extLst>
              <a:ext uri="{FF2B5EF4-FFF2-40B4-BE49-F238E27FC236}">
                <a16:creationId xmlns:a16="http://schemas.microsoft.com/office/drawing/2014/main" id="{F87E1773-DB21-3A6E-7C16-AFFD98CFD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323629"/>
              </p:ext>
            </p:extLst>
          </p:nvPr>
        </p:nvGraphicFramePr>
        <p:xfrm>
          <a:off x="2147960" y="1626615"/>
          <a:ext cx="7896077" cy="4467222"/>
        </p:xfrm>
        <a:graphic>
          <a:graphicData uri="http://schemas.openxmlformats.org/drawingml/2006/table">
            <a:tbl>
              <a:tblPr firstRow="1" firstCol="1" bandRow="1"/>
              <a:tblGrid>
                <a:gridCol w="1922677">
                  <a:extLst>
                    <a:ext uri="{9D8B030D-6E8A-4147-A177-3AD203B41FA5}">
                      <a16:colId xmlns:a16="http://schemas.microsoft.com/office/drawing/2014/main" val="3718986442"/>
                    </a:ext>
                  </a:extLst>
                </a:gridCol>
                <a:gridCol w="1238615">
                  <a:extLst>
                    <a:ext uri="{9D8B030D-6E8A-4147-A177-3AD203B41FA5}">
                      <a16:colId xmlns:a16="http://schemas.microsoft.com/office/drawing/2014/main" val="1358299747"/>
                    </a:ext>
                  </a:extLst>
                </a:gridCol>
                <a:gridCol w="1422198">
                  <a:extLst>
                    <a:ext uri="{9D8B030D-6E8A-4147-A177-3AD203B41FA5}">
                      <a16:colId xmlns:a16="http://schemas.microsoft.com/office/drawing/2014/main" val="1199927468"/>
                    </a:ext>
                  </a:extLst>
                </a:gridCol>
                <a:gridCol w="1918065">
                  <a:extLst>
                    <a:ext uri="{9D8B030D-6E8A-4147-A177-3AD203B41FA5}">
                      <a16:colId xmlns:a16="http://schemas.microsoft.com/office/drawing/2014/main" val="1331803052"/>
                    </a:ext>
                  </a:extLst>
                </a:gridCol>
                <a:gridCol w="1394522">
                  <a:extLst>
                    <a:ext uri="{9D8B030D-6E8A-4147-A177-3AD203B41FA5}">
                      <a16:colId xmlns:a16="http://schemas.microsoft.com/office/drawing/2014/main" val="3842664965"/>
                    </a:ext>
                  </a:extLst>
                </a:gridCol>
              </a:tblGrid>
              <a:tr h="703479">
                <a:tc gridSpan="5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b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hr-H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Troškovnik</a:t>
                      </a:r>
                      <a:endParaRPr lang="hr-H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26" marR="71426" marT="35713" marB="3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2615"/>
                  </a:ext>
                </a:extLst>
              </a:tr>
              <a:tr h="33533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Komponenta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Količina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Stranica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Cijena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01700"/>
                  </a:ext>
                </a:extLst>
              </a:tr>
              <a:tr h="33533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RFID senzor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RFID-RC522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Conrad.hr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11€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32021"/>
                  </a:ext>
                </a:extLst>
              </a:tr>
              <a:tr h="33533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Senzor udaljenosti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HC-SR04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Conrad.hr</a:t>
                      </a:r>
                      <a:endParaRPr lang="hr-H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3,79€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135344"/>
                  </a:ext>
                </a:extLst>
              </a:tr>
              <a:tr h="33533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Senzor pokreta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HC-SR501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Conrad.hr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4,49€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225918"/>
                  </a:ext>
                </a:extLst>
              </a:tr>
              <a:tr h="33533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Led dioda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Conrad.hr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0,05€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272073"/>
                  </a:ext>
                </a:extLst>
              </a:tr>
              <a:tr h="33533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Arduino Uno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Conrad.hr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23,99€</a:t>
                      </a:r>
                      <a:endParaRPr lang="hr-H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558856"/>
                  </a:ext>
                </a:extLst>
              </a:tr>
              <a:tr h="33533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Servo motor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SG90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Conrad.hr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8,99€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068284"/>
                  </a:ext>
                </a:extLst>
              </a:tr>
              <a:tr h="33533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Otpornik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Conrad.hr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0,10€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773525"/>
                  </a:ext>
                </a:extLst>
              </a:tr>
              <a:tr h="33533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Žice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indent="-45720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indent="-457200" algn="ctr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indent="-45720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Conrad.hr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1€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037096"/>
                  </a:ext>
                </a:extLst>
              </a:tr>
              <a:tr h="33533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Pretvarač napona</a:t>
                      </a:r>
                      <a:endParaRPr lang="hr-H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Soldered.com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10.95€</a:t>
                      </a:r>
                      <a:endParaRPr lang="hr-H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713837"/>
                  </a:ext>
                </a:extLst>
              </a:tr>
              <a:tr h="410363">
                <a:tc gridSpan="4"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UKUPNO</a:t>
                      </a:r>
                      <a:endParaRPr lang="hr-H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26" marR="71426" marT="35713" marB="3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64,36 €</a:t>
                      </a:r>
                      <a:endParaRPr lang="hr-H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570" marR="53570" marT="74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92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46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Rezervirano mjesto sadržaja 3">
            <a:extLst>
              <a:ext uri="{FF2B5EF4-FFF2-40B4-BE49-F238E27FC236}">
                <a16:creationId xmlns:a16="http://schemas.microsoft.com/office/drawing/2014/main" id="{322844A2-5794-3523-7F02-C7C52B4E6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117506"/>
              </p:ext>
            </p:extLst>
          </p:nvPr>
        </p:nvGraphicFramePr>
        <p:xfrm>
          <a:off x="2139213" y="1666875"/>
          <a:ext cx="7913572" cy="3810003"/>
        </p:xfrm>
        <a:graphic>
          <a:graphicData uri="http://schemas.openxmlformats.org/drawingml/2006/table">
            <a:tbl>
              <a:tblPr firstRow="1" firstCol="1" bandRow="1"/>
              <a:tblGrid>
                <a:gridCol w="2085469">
                  <a:extLst>
                    <a:ext uri="{9D8B030D-6E8A-4147-A177-3AD203B41FA5}">
                      <a16:colId xmlns:a16="http://schemas.microsoft.com/office/drawing/2014/main" val="3655163351"/>
                    </a:ext>
                  </a:extLst>
                </a:gridCol>
                <a:gridCol w="1428105">
                  <a:extLst>
                    <a:ext uri="{9D8B030D-6E8A-4147-A177-3AD203B41FA5}">
                      <a16:colId xmlns:a16="http://schemas.microsoft.com/office/drawing/2014/main" val="2766461898"/>
                    </a:ext>
                  </a:extLst>
                </a:gridCol>
                <a:gridCol w="1242542">
                  <a:extLst>
                    <a:ext uri="{9D8B030D-6E8A-4147-A177-3AD203B41FA5}">
                      <a16:colId xmlns:a16="http://schemas.microsoft.com/office/drawing/2014/main" val="673372201"/>
                    </a:ext>
                  </a:extLst>
                </a:gridCol>
                <a:gridCol w="1861215">
                  <a:extLst>
                    <a:ext uri="{9D8B030D-6E8A-4147-A177-3AD203B41FA5}">
                      <a16:colId xmlns:a16="http://schemas.microsoft.com/office/drawing/2014/main" val="4048753414"/>
                    </a:ext>
                  </a:extLst>
                </a:gridCol>
                <a:gridCol w="1296241">
                  <a:extLst>
                    <a:ext uri="{9D8B030D-6E8A-4147-A177-3AD203B41FA5}">
                      <a16:colId xmlns:a16="http://schemas.microsoft.com/office/drawing/2014/main" val="3356102626"/>
                    </a:ext>
                  </a:extLst>
                </a:gridCol>
              </a:tblGrid>
              <a:tr h="408900">
                <a:tc gridSpan="5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Troškovnik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1" marR="85321" marT="42660" marB="42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03752"/>
                  </a:ext>
                </a:extLst>
              </a:tr>
              <a:tr h="332467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Komponenta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Količina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Stranica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Cijena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65964"/>
                  </a:ext>
                </a:extLst>
              </a:tr>
              <a:tr h="332467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RFID senzor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RFID-RC522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Aliexpress.com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0,98€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749662"/>
                  </a:ext>
                </a:extLst>
              </a:tr>
              <a:tr h="332467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Senzor udaljenosti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HC-SR04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Aliexpress.com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0,98€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257069"/>
                  </a:ext>
                </a:extLst>
              </a:tr>
              <a:tr h="332467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Senzor pokreta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HC-SR501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Aliexpress.com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1,71€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440848"/>
                  </a:ext>
                </a:extLst>
              </a:tr>
              <a:tr h="332467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Led dioda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Aliexpress.com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0,01€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539341"/>
                  </a:ext>
                </a:extLst>
              </a:tr>
              <a:tr h="332467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Arduino Uno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Aliexpress.com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4,95€</a:t>
                      </a:r>
                      <a:endParaRPr lang="hr-HR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39084"/>
                  </a:ext>
                </a:extLst>
              </a:tr>
              <a:tr h="332467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Servo motor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SG90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Aliexpress.com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2,08€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38509"/>
                  </a:ext>
                </a:extLst>
              </a:tr>
              <a:tr h="332467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Otpornik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Aliexpress.com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0,04 €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455894"/>
                  </a:ext>
                </a:extLst>
              </a:tr>
              <a:tr h="332467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Žice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indent="-45720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indent="-457200" algn="ctr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indent="-45720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Aliexpress.com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0,3€</a:t>
                      </a:r>
                      <a:endParaRPr lang="hr-HR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379274"/>
                  </a:ext>
                </a:extLst>
              </a:tr>
              <a:tr h="408900">
                <a:tc gridSpan="4"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UKUPNO</a:t>
                      </a:r>
                      <a:endParaRPr lang="hr-HR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1" marR="85321" marT="42660" marB="426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50000"/>
                        </a:lnSpc>
                      </a:pPr>
                      <a:r>
                        <a:rPr lang="hr-H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10,71 €</a:t>
                      </a:r>
                      <a:endParaRPr lang="hr-HR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990" marR="63990" marT="88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0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9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E5AF833-4CF3-3F09-DB36-4D454786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SHEMA PROJEKTA</a:t>
            </a:r>
          </a:p>
        </p:txBody>
      </p:sp>
      <p:pic>
        <p:nvPicPr>
          <p:cNvPr id="5" name="Rezervirano mjesto sadržaja 4" descr="Slika na kojoj se prikazuje tekst, strujni krug&#10;&#10;Opis je automatski generiran">
            <a:extLst>
              <a:ext uri="{FF2B5EF4-FFF2-40B4-BE49-F238E27FC236}">
                <a16:creationId xmlns:a16="http://schemas.microsoft.com/office/drawing/2014/main" id="{BD7311CE-FBCF-25CC-8D98-ECF9F4F71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1100" y="1005483"/>
            <a:ext cx="6572250" cy="48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1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6A3972E-C958-CC14-A525-78FE5698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29" y="2030412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IZGLED POVEZANOG PROJEKTA</a:t>
            </a:r>
            <a:endParaRPr lang="en-US" sz="5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zervirano mjesto sadržaja 4" descr="Slika na kojoj se prikazuje kabel, električno ožičenje, elektronika, elektroničko inženjerstvo&#10;&#10;Opis je automatski generiran">
            <a:extLst>
              <a:ext uri="{FF2B5EF4-FFF2-40B4-BE49-F238E27FC236}">
                <a16:creationId xmlns:a16="http://schemas.microsoft.com/office/drawing/2014/main" id="{499E0967-0EE1-CF35-9F15-CE91B7432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6059320" y="479570"/>
            <a:ext cx="4993357" cy="66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C9A032C-05E2-8C29-2B51-F7C670AB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17" y="1654174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IZGLED WEB APLIKACIJE</a:t>
            </a:r>
            <a:endParaRPr lang="en-US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EEE631B3-FE9A-3EB1-F67E-1632F96CA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310" y="1517650"/>
            <a:ext cx="6206490" cy="43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6141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26</TotalTime>
  <Words>306</Words>
  <Application>Microsoft Office PowerPoint</Application>
  <PresentationFormat>Široki zaslon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Times New Roman</vt:lpstr>
      <vt:lpstr>PrismaticVTI</vt:lpstr>
      <vt:lpstr>PAMETNA VRATA</vt:lpstr>
      <vt:lpstr>SPECIFIKACIJA ZAHTJEVA S OBZIROM NA KONAČNO RJEŠENJE</vt:lpstr>
      <vt:lpstr>USE-CASE DIJAGRAM</vt:lpstr>
      <vt:lpstr>KORIŠTENE TEHNOLOGIJE</vt:lpstr>
      <vt:lpstr>ANALIZA TROŠKOVA</vt:lpstr>
      <vt:lpstr>PowerPoint prezentacija</vt:lpstr>
      <vt:lpstr>SHEMA PROJEKTA</vt:lpstr>
      <vt:lpstr>IZGLED POVEZANOG PROJEKTA</vt:lpstr>
      <vt:lpstr>IZGLED WEB APLIKACIJE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 Radić</dc:creator>
  <cp:lastModifiedBy>Domin Radić</cp:lastModifiedBy>
  <cp:revision>1</cp:revision>
  <dcterms:created xsi:type="dcterms:W3CDTF">2025-02-20T11:37:35Z</dcterms:created>
  <dcterms:modified xsi:type="dcterms:W3CDTF">2025-02-20T12:03:41Z</dcterms:modified>
</cp:coreProperties>
</file>