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  <a:srgbClr val="FBF3F3"/>
    <a:srgbClr val="F7FAFF"/>
    <a:srgbClr val="E5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>
      <p:cViewPr varScale="1">
        <p:scale>
          <a:sx n="122" d="100"/>
          <a:sy n="122" d="100"/>
        </p:scale>
        <p:origin x="-5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8D8C-A3C7-4ABD-A7A4-8E27FCE4E604}" type="datetimeFigureOut">
              <a:rPr lang="de-DE" smtClean="0"/>
              <a:pPr/>
              <a:t>21.03.2012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A63A9-6E82-43FD-8DC9-56C4DC82B66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285860"/>
            <a:ext cx="78581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285860"/>
            <a:ext cx="107157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1857364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1000108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1285860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571612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857364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2143116"/>
            <a:ext cx="1143008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282" y="2500306"/>
            <a:ext cx="1428760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357290" y="3214686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357290" y="4572008"/>
            <a:ext cx="1000132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3214686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928934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4071942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571876"/>
            <a:ext cx="1571636" cy="3571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72008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857760"/>
            <a:ext cx="1571636" cy="2143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643702" y="2214554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78605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929190" y="221455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214686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571876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07194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1073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0719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839365" y="2803917"/>
            <a:ext cx="607223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160704" y="3482578"/>
            <a:ext cx="1964545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42886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42886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42886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42886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42886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357422" y="3321843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357422" y="3036091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357422" y="3321843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357422" y="4679165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357422" y="4679165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571868" y="4000504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571868" y="3500438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876008" y="1553752"/>
            <a:ext cx="964413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590256" y="1839504"/>
            <a:ext cx="1535917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197347" y="2232413"/>
            <a:ext cx="2321735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1"/>
            <a:endCxn id="38" idx="3"/>
          </p:cNvCxnSpPr>
          <p:nvPr/>
        </p:nvCxnSpPr>
        <p:spPr>
          <a:xfrm rot="10800000">
            <a:off x="6286512" y="2321711"/>
            <a:ext cx="35719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893215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679033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00496" y="32144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00496" y="32144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00496" y="1107265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00496" y="1107265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00496" y="1393017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00496" y="1393017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00496" y="1393017"/>
            <a:ext cx="92869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00496" y="1393017"/>
            <a:ext cx="92869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00496" y="1678769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00496" y="1964521"/>
            <a:ext cx="928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00496" y="1964521"/>
            <a:ext cx="92869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429124" y="3036091"/>
            <a:ext cx="142876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429124" y="3321843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429124" y="4179099"/>
            <a:ext cx="14287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429124" y="3321843"/>
            <a:ext cx="142876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521495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2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429124" y="4179099"/>
            <a:ext cx="1428760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429124" y="3321843"/>
            <a:ext cx="1428760" cy="13573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429124" y="3321843"/>
            <a:ext cx="1428760" cy="16430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429124" y="4179099"/>
            <a:ext cx="1428760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71406" y="1571612"/>
            <a:ext cx="78581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42844" y="2357430"/>
            <a:ext cx="1000132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142876" y="3357562"/>
            <a:ext cx="1428728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6572264" y="2357430"/>
            <a:ext cx="142876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listOfCompartment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5286380" y="2643182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compartment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857224" y="1678769"/>
            <a:ext cx="50006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857224" y="321447"/>
            <a:ext cx="2000264" cy="135732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267861" y="1982380"/>
            <a:ext cx="571504" cy="178595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357166" y="2857488"/>
            <a:ext cx="785818" cy="21433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60844" y="3268272"/>
            <a:ext cx="250033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46530" y="3482586"/>
            <a:ext cx="678661" cy="85724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07" name="Gerade Verbindung 106"/>
          <p:cNvCxnSpPr>
            <a:stCxn id="33" idx="2"/>
            <a:endCxn id="35" idx="3"/>
          </p:cNvCxnSpPr>
          <p:nvPr/>
        </p:nvCxnSpPr>
        <p:spPr>
          <a:xfrm rot="5400000">
            <a:off x="7679554" y="1464455"/>
            <a:ext cx="1321603" cy="67866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6" name="Gerade Verbindung 235"/>
          <p:cNvCxnSpPr>
            <a:stCxn id="35" idx="2"/>
            <a:endCxn id="38" idx="3"/>
          </p:cNvCxnSpPr>
          <p:nvPr/>
        </p:nvCxnSpPr>
        <p:spPr>
          <a:xfrm rot="5400000">
            <a:off x="6875876" y="2339570"/>
            <a:ext cx="178595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Textfeld 477"/>
          <p:cNvSpPr txBox="1"/>
          <p:nvPr/>
        </p:nvSpPr>
        <p:spPr>
          <a:xfrm>
            <a:off x="285720" y="634581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BioPax</a:t>
            </a:r>
            <a:r>
              <a:rPr lang="de-DE" dirty="0" smtClean="0"/>
              <a:t> Level 3 – SBML </a:t>
            </a:r>
            <a:r>
              <a:rPr lang="de-DE" dirty="0" err="1" smtClean="0"/>
              <a:t>qual</a:t>
            </a:r>
            <a:endParaRPr lang="de-DE" dirty="0"/>
          </a:p>
        </p:txBody>
      </p: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696497" y="3732619"/>
            <a:ext cx="2321735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53621" y="3875495"/>
            <a:ext cx="2607487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39373" y="3589743"/>
            <a:ext cx="2035983" cy="200024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4786314" y="71414"/>
            <a:ext cx="4286280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Abgerundetes Rechteck 79"/>
          <p:cNvSpPr/>
          <p:nvPr/>
        </p:nvSpPr>
        <p:spPr>
          <a:xfrm>
            <a:off x="71438" y="71438"/>
            <a:ext cx="4500562" cy="5000636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76" y="1285860"/>
            <a:ext cx="78581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428760" y="1285860"/>
            <a:ext cx="107157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928958" y="21429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85752" y="1857364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928958" y="1000108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928958" y="1285860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928958" y="1571612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928958" y="1857364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28958" y="2143116"/>
            <a:ext cx="1143008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smallMolecule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85752" y="2500306"/>
            <a:ext cx="1428760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428760" y="3000373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428760" y="4357695"/>
            <a:ext cx="1000132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28958" y="3000373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928958" y="2714621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928958" y="3857629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928958" y="3357563"/>
            <a:ext cx="1571636" cy="357190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928958" y="4357695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928958" y="4643446"/>
            <a:ext cx="1571636" cy="214314"/>
          </a:xfrm>
          <a:prstGeom prst="roundRect">
            <a:avLst/>
          </a:prstGeom>
          <a:solidFill>
            <a:srgbClr val="FBF3F3">
              <a:alpha val="92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1142984"/>
            <a:ext cx="571504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929454" y="1285860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929454" y="2571745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929190" y="21429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4929190" y="1285860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000373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4929190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4929190" y="1857364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357950" y="1571612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929454" y="3357563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3857629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94" y="1393017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94" y="321447"/>
            <a:ext cx="2000264" cy="107157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7" idx="0"/>
            <a:endCxn id="4" idx="2"/>
          </p:cNvCxnSpPr>
          <p:nvPr/>
        </p:nvCxnSpPr>
        <p:spPr>
          <a:xfrm rot="16200000" flipV="1">
            <a:off x="482207" y="1553752"/>
            <a:ext cx="357190" cy="2500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678661" y="2178835"/>
            <a:ext cx="428628" cy="21431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017991" y="2696761"/>
            <a:ext cx="392910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339330" y="3375422"/>
            <a:ext cx="1750232" cy="42862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330" y="1107265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>
            <a:off x="2500330" y="1393017"/>
            <a:ext cx="42862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>
            <a:off x="2500330" y="1393017"/>
            <a:ext cx="428628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>
            <a:off x="2500330" y="1393017"/>
            <a:ext cx="428628" cy="57150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330" y="1393017"/>
            <a:ext cx="428628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stCxn id="14" idx="3"/>
            <a:endCxn id="16" idx="1"/>
          </p:cNvCxnSpPr>
          <p:nvPr/>
        </p:nvCxnSpPr>
        <p:spPr>
          <a:xfrm>
            <a:off x="2428892" y="3107530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stCxn id="14" idx="3"/>
            <a:endCxn id="28" idx="1"/>
          </p:cNvCxnSpPr>
          <p:nvPr/>
        </p:nvCxnSpPr>
        <p:spPr>
          <a:xfrm flipV="1">
            <a:off x="2428892" y="2821778"/>
            <a:ext cx="500066" cy="28575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stCxn id="14" idx="3"/>
            <a:endCxn id="29" idx="1"/>
          </p:cNvCxnSpPr>
          <p:nvPr/>
        </p:nvCxnSpPr>
        <p:spPr>
          <a:xfrm>
            <a:off x="2428892" y="3107530"/>
            <a:ext cx="500066" cy="857256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428892" y="4464852"/>
            <a:ext cx="50006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428892" y="4464852"/>
            <a:ext cx="500066" cy="28575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643338" y="3786191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643338" y="3286125"/>
            <a:ext cx="14287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72462" y="1250141"/>
            <a:ext cx="285752" cy="14287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697412" y="1732348"/>
            <a:ext cx="1321604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286512" y="321447"/>
            <a:ext cx="2071702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257940" y="607199"/>
            <a:ext cx="2100274" cy="64294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7304503" y="2125257"/>
            <a:ext cx="2107422" cy="57150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72462" y="1250141"/>
            <a:ext cx="285752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286512" y="1393017"/>
            <a:ext cx="642942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1"/>
            <a:endCxn id="40" idx="3"/>
          </p:cNvCxnSpPr>
          <p:nvPr/>
        </p:nvCxnSpPr>
        <p:spPr>
          <a:xfrm rot="10800000" flipV="1">
            <a:off x="6715140" y="2678902"/>
            <a:ext cx="214314" cy="42862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661562" y="1410876"/>
            <a:ext cx="178595" cy="92869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1"/>
            <a:endCxn id="51" idx="3"/>
          </p:cNvCxnSpPr>
          <p:nvPr/>
        </p:nvCxnSpPr>
        <p:spPr>
          <a:xfrm rot="10800000" flipV="1">
            <a:off x="6715140" y="3464720"/>
            <a:ext cx="214314" cy="500066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071966" y="32144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071966" y="32144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071966" y="1107265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071966" y="1107265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071966" y="1393017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 flipV="1">
            <a:off x="4071966" y="1393017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071966" y="1393017"/>
            <a:ext cx="857224" cy="5715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071966" y="1393017"/>
            <a:ext cx="857224" cy="857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071966" y="1678769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071966" y="1964521"/>
            <a:ext cx="8572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 flipV="1">
            <a:off x="4071966" y="1964521"/>
            <a:ext cx="857224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500594" y="2821778"/>
            <a:ext cx="13572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500594" y="3107530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500594" y="3964786"/>
            <a:ext cx="13572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 flipV="1">
            <a:off x="4500594" y="3107530"/>
            <a:ext cx="1357290" cy="4286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Gerade Verbindung 499"/>
          <p:cNvCxnSpPr>
            <a:stCxn id="31" idx="3"/>
            <a:endCxn id="51" idx="1"/>
          </p:cNvCxnSpPr>
          <p:nvPr/>
        </p:nvCxnSpPr>
        <p:spPr>
          <a:xfrm flipV="1">
            <a:off x="4500594" y="3964786"/>
            <a:ext cx="1357290" cy="500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Gerade Verbindung 502"/>
          <p:cNvCxnSpPr>
            <a:stCxn id="31" idx="3"/>
            <a:endCxn id="40" idx="1"/>
          </p:cNvCxnSpPr>
          <p:nvPr/>
        </p:nvCxnSpPr>
        <p:spPr>
          <a:xfrm flipV="1">
            <a:off x="4500594" y="3107530"/>
            <a:ext cx="1357290" cy="13573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Gerade Verbindung 505"/>
          <p:cNvCxnSpPr>
            <a:stCxn id="32" idx="3"/>
            <a:endCxn id="40" idx="1"/>
          </p:cNvCxnSpPr>
          <p:nvPr/>
        </p:nvCxnSpPr>
        <p:spPr>
          <a:xfrm flipV="1">
            <a:off x="4500594" y="3107530"/>
            <a:ext cx="1357290" cy="16430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Gerade Verbindung 508"/>
          <p:cNvCxnSpPr>
            <a:stCxn id="32" idx="3"/>
            <a:endCxn id="51" idx="1"/>
          </p:cNvCxnSpPr>
          <p:nvPr/>
        </p:nvCxnSpPr>
        <p:spPr>
          <a:xfrm flipV="1">
            <a:off x="4500594" y="3964786"/>
            <a:ext cx="1357290" cy="785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214282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2"/>
                </a:solidFill>
              </a:rPr>
              <a:t>BioPax</a:t>
            </a:r>
            <a:r>
              <a:rPr lang="de-DE" b="1" dirty="0" smtClean="0">
                <a:solidFill>
                  <a:schemeClr val="accent2"/>
                </a:solidFill>
              </a:rPr>
              <a:t> Level 2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7429520" y="46434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90" name="Textfeld 89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857784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r>
              <a:rPr lang="de-DE" b="1" dirty="0" smtClean="0">
                <a:solidFill>
                  <a:schemeClr val="accent1"/>
                </a:solidFill>
              </a:rPr>
              <a:t> Level 3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285728"/>
            <a:ext cx="3571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571480"/>
            <a:ext cx="3571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910" y="18238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Direct</a:t>
            </a:r>
            <a:r>
              <a:rPr lang="de-DE" sz="1000" dirty="0" smtClean="0"/>
              <a:t> </a:t>
            </a:r>
            <a:r>
              <a:rPr lang="de-DE" sz="1000" dirty="0" err="1" smtClean="0"/>
              <a:t>mapping</a:t>
            </a:r>
            <a:endParaRPr lang="de-DE" sz="10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642910" y="381308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Mapping </a:t>
            </a:r>
            <a:r>
              <a:rPr lang="de-DE" sz="1000" dirty="0" err="1" smtClean="0"/>
              <a:t>depends</a:t>
            </a:r>
            <a:r>
              <a:rPr lang="de-DE" sz="1000" dirty="0" smtClean="0"/>
              <a:t> on </a:t>
            </a:r>
          </a:p>
          <a:p>
            <a:r>
              <a:rPr lang="de-DE" sz="1000" dirty="0" err="1" smtClean="0"/>
              <a:t>enclosed</a:t>
            </a:r>
            <a:r>
              <a:rPr lang="de-DE" sz="1000" dirty="0" smtClean="0"/>
              <a:t> </a:t>
            </a:r>
            <a:r>
              <a:rPr lang="de-DE" sz="1000" dirty="0" err="1" smtClean="0"/>
              <a:t>elements</a:t>
            </a:r>
            <a:endParaRPr lang="de-DE" sz="10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857232"/>
            <a:ext cx="35719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642910" y="753887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Inheritance</a:t>
            </a:r>
            <a:endParaRPr lang="de-DE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Abgerundetes Rechteck 106"/>
          <p:cNvSpPr/>
          <p:nvPr/>
        </p:nvSpPr>
        <p:spPr>
          <a:xfrm>
            <a:off x="71406" y="71414"/>
            <a:ext cx="4929222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Abgerundetes Rechteck 101"/>
          <p:cNvSpPr/>
          <p:nvPr/>
        </p:nvSpPr>
        <p:spPr>
          <a:xfrm>
            <a:off x="5143504" y="71414"/>
            <a:ext cx="3929090" cy="6357982"/>
          </a:xfrm>
          <a:prstGeom prst="roundRect">
            <a:avLst>
              <a:gd name="adj" fmla="val 5553"/>
            </a:avLst>
          </a:prstGeom>
          <a:noFill/>
          <a:ln w="254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42844" y="1571612"/>
            <a:ext cx="78581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</a:t>
            </a:r>
            <a:r>
              <a:rPr lang="de-DE" sz="1200" dirty="0" err="1" smtClean="0"/>
              <a:t>ntity</a:t>
            </a:r>
            <a:endParaRPr lang="de-DE" sz="1200" dirty="0"/>
          </a:p>
        </p:txBody>
      </p:sp>
      <p:sp>
        <p:nvSpPr>
          <p:cNvPr id="5" name="Abgerundetes Rechteck 4"/>
          <p:cNvSpPr/>
          <p:nvPr/>
        </p:nvSpPr>
        <p:spPr>
          <a:xfrm>
            <a:off x="1357290" y="1571612"/>
            <a:ext cx="114300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PhysicalEntity</a:t>
            </a:r>
            <a:endParaRPr lang="de-DE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857488" y="21429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Pathway</a:t>
            </a:r>
            <a:endParaRPr lang="de-DE" sz="1200" dirty="0"/>
          </a:p>
        </p:txBody>
      </p:sp>
      <p:sp>
        <p:nvSpPr>
          <p:cNvPr id="7" name="Abgerundetes Rechteck 6"/>
          <p:cNvSpPr/>
          <p:nvPr/>
        </p:nvSpPr>
        <p:spPr>
          <a:xfrm>
            <a:off x="214282" y="2357430"/>
            <a:ext cx="1000132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I</a:t>
            </a:r>
            <a:r>
              <a:rPr lang="de-DE" sz="1200" dirty="0" smtClean="0"/>
              <a:t>nteraction</a:t>
            </a:r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2857488" y="571480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</a:t>
            </a:r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2857488" y="85723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Protein</a:t>
            </a:r>
            <a:endParaRPr lang="de-DE" sz="12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2857488" y="1142984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</a:t>
            </a:r>
            <a:r>
              <a:rPr lang="de-DE" sz="1200" dirty="0" err="1" smtClean="0"/>
              <a:t>na</a:t>
            </a:r>
            <a:endParaRPr lang="de-DE" sz="12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857488" y="1428736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DnaRegion</a:t>
            </a:r>
            <a:endParaRPr lang="de-DE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857488" y="1714488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</a:t>
            </a:r>
            <a:endParaRPr lang="de-DE" sz="12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4314" y="3357562"/>
            <a:ext cx="1428728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PhysicalInteraction</a:t>
            </a:r>
            <a:endParaRPr lang="de-DE" sz="12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14480" y="3714752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Conversion</a:t>
            </a:r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1714480" y="4143380"/>
            <a:ext cx="92869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Control</a:t>
            </a:r>
            <a:endParaRPr lang="de-DE" sz="1200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857488" y="2928934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2857488" y="264318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ComplexAssembly</a:t>
            </a:r>
            <a:endParaRPr lang="de-DE" sz="12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2857488" y="378619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Transport</a:t>
            </a:r>
            <a:endParaRPr lang="de-DE" sz="1200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857488" y="3286124"/>
            <a:ext cx="2000264" cy="357190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</a:t>
            </a:r>
            <a:r>
              <a:rPr lang="de-DE" sz="1200" dirty="0" err="1" smtClean="0"/>
              <a:t>ransportWith</a:t>
            </a:r>
            <a:endParaRPr lang="de-DE" sz="1200" dirty="0" smtClean="0"/>
          </a:p>
          <a:p>
            <a:pPr algn="ctr"/>
            <a:r>
              <a:rPr lang="de-DE" sz="1200" dirty="0" err="1" smtClean="0"/>
              <a:t>BiochemicalReaction</a:t>
            </a:r>
            <a:endParaRPr lang="de-DE" sz="1200" dirty="0"/>
          </a:p>
        </p:txBody>
      </p:sp>
      <p:sp>
        <p:nvSpPr>
          <p:cNvPr id="31" name="Abgerundetes Rechteck 30"/>
          <p:cNvSpPr/>
          <p:nvPr/>
        </p:nvSpPr>
        <p:spPr>
          <a:xfrm>
            <a:off x="2857488" y="4500570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</a:t>
            </a:r>
            <a:r>
              <a:rPr lang="de-DE" sz="1200" dirty="0" err="1" smtClean="0"/>
              <a:t>atalysis</a:t>
            </a:r>
            <a:endParaRPr lang="de-DE" sz="1200" dirty="0"/>
          </a:p>
        </p:txBody>
      </p:sp>
      <p:sp>
        <p:nvSpPr>
          <p:cNvPr id="32" name="Abgerundetes Rechteck 31"/>
          <p:cNvSpPr/>
          <p:nvPr/>
        </p:nvSpPr>
        <p:spPr>
          <a:xfrm>
            <a:off x="2857488" y="4786322"/>
            <a:ext cx="2000264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</a:t>
            </a:r>
            <a:r>
              <a:rPr lang="de-DE" sz="1200" dirty="0" smtClean="0"/>
              <a:t>odulation</a:t>
            </a:r>
            <a:endParaRPr lang="de-DE" sz="12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358214" y="928670"/>
            <a:ext cx="64294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SBase</a:t>
            </a:r>
            <a:endParaRPr lang="de-DE" sz="12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6858016" y="1357298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listOfSpecies</a:t>
            </a:r>
            <a:endParaRPr lang="de-DE" sz="1200" dirty="0"/>
          </a:p>
        </p:txBody>
      </p:sp>
      <p:sp>
        <p:nvSpPr>
          <p:cNvPr id="36" name="Abgerundetes Rechteck 35"/>
          <p:cNvSpPr/>
          <p:nvPr/>
        </p:nvSpPr>
        <p:spPr>
          <a:xfrm>
            <a:off x="6786578" y="335756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listOfReaction</a:t>
            </a:r>
            <a:endParaRPr lang="de-DE" sz="12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5243514" y="214290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model</a:t>
            </a:r>
            <a:endParaRPr lang="de-DE" sz="12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5286380" y="135729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species</a:t>
            </a:r>
            <a:endParaRPr lang="de-DE" sz="12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5857884" y="3714752"/>
            <a:ext cx="78581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reaction</a:t>
            </a:r>
            <a:endParaRPr lang="de-DE" sz="12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5243514" y="500042"/>
            <a:ext cx="1328750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qualitativeModel</a:t>
            </a:r>
            <a:endParaRPr lang="de-DE" sz="1200" dirty="0"/>
          </a:p>
        </p:txBody>
      </p:sp>
      <p:sp>
        <p:nvSpPr>
          <p:cNvPr id="46" name="Abgerundetes Rechteck 45"/>
          <p:cNvSpPr/>
          <p:nvPr/>
        </p:nvSpPr>
        <p:spPr>
          <a:xfrm>
            <a:off x="5286380" y="2071678"/>
            <a:ext cx="135732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qualitativeSpecies</a:t>
            </a:r>
            <a:endParaRPr lang="de-DE" sz="1200" dirty="0"/>
          </a:p>
        </p:txBody>
      </p:sp>
      <p:sp>
        <p:nvSpPr>
          <p:cNvPr id="49" name="Abgerundetes Rechteck 48"/>
          <p:cNvSpPr/>
          <p:nvPr/>
        </p:nvSpPr>
        <p:spPr>
          <a:xfrm>
            <a:off x="6286512" y="1785926"/>
            <a:ext cx="1714512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listOfQualtiativeSpecies</a:t>
            </a:r>
            <a:endParaRPr lang="de-DE" sz="1200" dirty="0"/>
          </a:p>
        </p:txBody>
      </p:sp>
      <p:sp>
        <p:nvSpPr>
          <p:cNvPr id="50" name="Abgerundetes Rechteck 49"/>
          <p:cNvSpPr/>
          <p:nvPr/>
        </p:nvSpPr>
        <p:spPr>
          <a:xfrm>
            <a:off x="6786578" y="4429132"/>
            <a:ext cx="1143008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listOfTransition</a:t>
            </a:r>
            <a:endParaRPr lang="de-DE" sz="1200" dirty="0"/>
          </a:p>
        </p:txBody>
      </p:sp>
      <p:sp>
        <p:nvSpPr>
          <p:cNvPr id="51" name="Abgerundetes Rechteck 50"/>
          <p:cNvSpPr/>
          <p:nvPr/>
        </p:nvSpPr>
        <p:spPr>
          <a:xfrm>
            <a:off x="5857884" y="4786322"/>
            <a:ext cx="857256" cy="214314"/>
          </a:xfrm>
          <a:prstGeom prst="roundRect">
            <a:avLst/>
          </a:prstGeom>
          <a:solidFill>
            <a:srgbClr val="F7F9F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transition</a:t>
            </a:r>
            <a:endParaRPr lang="de-DE" sz="1200" dirty="0"/>
          </a:p>
        </p:txBody>
      </p:sp>
      <p:cxnSp>
        <p:nvCxnSpPr>
          <p:cNvPr id="54" name="Gerade Verbindung 53"/>
          <p:cNvCxnSpPr>
            <a:stCxn id="4" idx="3"/>
            <a:endCxn id="5" idx="1"/>
          </p:cNvCxnSpPr>
          <p:nvPr/>
        </p:nvCxnSpPr>
        <p:spPr>
          <a:xfrm>
            <a:off x="928662" y="1678769"/>
            <a:ext cx="428628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Gerade Verbindung 55"/>
          <p:cNvCxnSpPr>
            <a:stCxn id="4" idx="3"/>
            <a:endCxn id="6" idx="1"/>
          </p:cNvCxnSpPr>
          <p:nvPr/>
        </p:nvCxnSpPr>
        <p:spPr>
          <a:xfrm flipV="1">
            <a:off x="928662" y="321447"/>
            <a:ext cx="1928826" cy="135732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0" name="Gerade Verbindung 59"/>
          <p:cNvCxnSpPr>
            <a:stCxn id="4" idx="2"/>
            <a:endCxn id="7" idx="0"/>
          </p:cNvCxnSpPr>
          <p:nvPr/>
        </p:nvCxnSpPr>
        <p:spPr>
          <a:xfrm rot="16200000" flipH="1">
            <a:off x="339298" y="1982380"/>
            <a:ext cx="571504" cy="178595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Gerade Verbindung 61"/>
          <p:cNvCxnSpPr>
            <a:stCxn id="7" idx="2"/>
            <a:endCxn id="13" idx="0"/>
          </p:cNvCxnSpPr>
          <p:nvPr/>
        </p:nvCxnSpPr>
        <p:spPr>
          <a:xfrm rot="16200000" flipH="1">
            <a:off x="428604" y="2857488"/>
            <a:ext cx="785818" cy="21433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Gerade Verbindung 63"/>
          <p:cNvCxnSpPr>
            <a:stCxn id="13" idx="2"/>
            <a:endCxn id="14" idx="1"/>
          </p:cNvCxnSpPr>
          <p:nvPr/>
        </p:nvCxnSpPr>
        <p:spPr>
          <a:xfrm rot="16200000" flipH="1">
            <a:off x="1196563" y="3303991"/>
            <a:ext cx="250033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Gerade Verbindung 65"/>
          <p:cNvCxnSpPr>
            <a:stCxn id="13" idx="2"/>
            <a:endCxn id="15" idx="1"/>
          </p:cNvCxnSpPr>
          <p:nvPr/>
        </p:nvCxnSpPr>
        <p:spPr>
          <a:xfrm rot="16200000" flipH="1">
            <a:off x="982249" y="3518305"/>
            <a:ext cx="678661" cy="78580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Gerade Verbindung 66"/>
          <p:cNvCxnSpPr>
            <a:stCxn id="8" idx="1"/>
            <a:endCxn id="5" idx="3"/>
          </p:cNvCxnSpPr>
          <p:nvPr/>
        </p:nvCxnSpPr>
        <p:spPr>
          <a:xfrm rot="10800000" flipV="1">
            <a:off x="2500298" y="678637"/>
            <a:ext cx="357190" cy="100013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0" name="Gerade Verbindung 69"/>
          <p:cNvCxnSpPr>
            <a:stCxn id="9" idx="1"/>
            <a:endCxn id="5" idx="3"/>
          </p:cNvCxnSpPr>
          <p:nvPr/>
        </p:nvCxnSpPr>
        <p:spPr>
          <a:xfrm rot="10800000" flipV="1">
            <a:off x="2500298" y="96438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3" name="Gerade Verbindung 72"/>
          <p:cNvCxnSpPr>
            <a:stCxn id="10" idx="1"/>
            <a:endCxn id="5" idx="3"/>
          </p:cNvCxnSpPr>
          <p:nvPr/>
        </p:nvCxnSpPr>
        <p:spPr>
          <a:xfrm rot="10800000" flipV="1">
            <a:off x="2500298" y="1250141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Gerade Verbindung 75"/>
          <p:cNvCxnSpPr>
            <a:stCxn id="11" idx="1"/>
            <a:endCxn id="5" idx="3"/>
          </p:cNvCxnSpPr>
          <p:nvPr/>
        </p:nvCxnSpPr>
        <p:spPr>
          <a:xfrm rot="10800000" flipV="1">
            <a:off x="2500298" y="1535893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9" name="Gerade Verbindung 78"/>
          <p:cNvCxnSpPr>
            <a:stCxn id="12" idx="1"/>
            <a:endCxn id="5" idx="3"/>
          </p:cNvCxnSpPr>
          <p:nvPr/>
        </p:nvCxnSpPr>
        <p:spPr>
          <a:xfrm rot="10800000">
            <a:off x="2500298" y="1678769"/>
            <a:ext cx="357190" cy="1428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2" name="Gerade Verbindung 81"/>
          <p:cNvCxnSpPr>
            <a:endCxn id="16" idx="1"/>
          </p:cNvCxnSpPr>
          <p:nvPr/>
        </p:nvCxnSpPr>
        <p:spPr>
          <a:xfrm flipV="1">
            <a:off x="2643174" y="3036091"/>
            <a:ext cx="214314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Gerade Verbindung 84"/>
          <p:cNvCxnSpPr>
            <a:endCxn id="28" idx="1"/>
          </p:cNvCxnSpPr>
          <p:nvPr/>
        </p:nvCxnSpPr>
        <p:spPr>
          <a:xfrm flipV="1">
            <a:off x="2643174" y="2750339"/>
            <a:ext cx="214314" cy="114300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8" name="Gerade Verbindung 87"/>
          <p:cNvCxnSpPr>
            <a:endCxn id="29" idx="1"/>
          </p:cNvCxnSpPr>
          <p:nvPr/>
        </p:nvCxnSpPr>
        <p:spPr>
          <a:xfrm>
            <a:off x="2643174" y="3893347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1" name="Gerade Verbindung 90"/>
          <p:cNvCxnSpPr>
            <a:stCxn id="15" idx="3"/>
            <a:endCxn id="31" idx="1"/>
          </p:cNvCxnSpPr>
          <p:nvPr/>
        </p:nvCxnSpPr>
        <p:spPr>
          <a:xfrm>
            <a:off x="2643174" y="4250537"/>
            <a:ext cx="214314" cy="35719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4" name="Gerade Verbindung 93"/>
          <p:cNvCxnSpPr>
            <a:stCxn id="15" idx="3"/>
            <a:endCxn id="32" idx="1"/>
          </p:cNvCxnSpPr>
          <p:nvPr/>
        </p:nvCxnSpPr>
        <p:spPr>
          <a:xfrm>
            <a:off x="2643174" y="4250537"/>
            <a:ext cx="214314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7" name="Gerade Verbindung 96"/>
          <p:cNvCxnSpPr>
            <a:stCxn id="30" idx="2"/>
            <a:endCxn id="29" idx="0"/>
          </p:cNvCxnSpPr>
          <p:nvPr/>
        </p:nvCxnSpPr>
        <p:spPr>
          <a:xfrm rot="5400000">
            <a:off x="3786182" y="3714752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1" name="Gerade Verbindung 100"/>
          <p:cNvCxnSpPr>
            <a:stCxn id="16" idx="2"/>
            <a:endCxn id="30" idx="0"/>
          </p:cNvCxnSpPr>
          <p:nvPr/>
        </p:nvCxnSpPr>
        <p:spPr>
          <a:xfrm rot="5400000">
            <a:off x="3786182" y="3214686"/>
            <a:ext cx="14287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4" name="Gerade Verbindung 103"/>
          <p:cNvCxnSpPr>
            <a:stCxn id="33" idx="1"/>
            <a:endCxn id="34" idx="3"/>
          </p:cNvCxnSpPr>
          <p:nvPr/>
        </p:nvCxnSpPr>
        <p:spPr>
          <a:xfrm rot="10800000" flipV="1">
            <a:off x="8001024" y="1035827"/>
            <a:ext cx="35719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0" name="Gerade Verbindung 109"/>
          <p:cNvCxnSpPr>
            <a:stCxn id="33" idx="2"/>
            <a:endCxn id="36" idx="3"/>
          </p:cNvCxnSpPr>
          <p:nvPr/>
        </p:nvCxnSpPr>
        <p:spPr>
          <a:xfrm rot="5400000">
            <a:off x="7143769" y="1928802"/>
            <a:ext cx="232173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3" name="Gerade Verbindung 112"/>
          <p:cNvCxnSpPr>
            <a:stCxn id="33" idx="1"/>
            <a:endCxn id="37" idx="3"/>
          </p:cNvCxnSpPr>
          <p:nvPr/>
        </p:nvCxnSpPr>
        <p:spPr>
          <a:xfrm rot="10800000">
            <a:off x="6572264" y="321447"/>
            <a:ext cx="1785950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7" name="Gerade Verbindung 116"/>
          <p:cNvCxnSpPr>
            <a:stCxn id="33" idx="1"/>
            <a:endCxn id="41" idx="3"/>
          </p:cNvCxnSpPr>
          <p:nvPr/>
        </p:nvCxnSpPr>
        <p:spPr>
          <a:xfrm rot="10800000">
            <a:off x="6572264" y="607199"/>
            <a:ext cx="1785950" cy="428628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0" name="Gerade Verbindung 119"/>
          <p:cNvCxnSpPr>
            <a:stCxn id="33" idx="2"/>
            <a:endCxn id="50" idx="3"/>
          </p:cNvCxnSpPr>
          <p:nvPr/>
        </p:nvCxnSpPr>
        <p:spPr>
          <a:xfrm rot="5400000">
            <a:off x="6607984" y="2464587"/>
            <a:ext cx="3393305" cy="750099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23" name="Gerade Verbindung 122"/>
          <p:cNvCxnSpPr>
            <a:stCxn id="33" idx="1"/>
            <a:endCxn id="49" idx="3"/>
          </p:cNvCxnSpPr>
          <p:nvPr/>
        </p:nvCxnSpPr>
        <p:spPr>
          <a:xfrm rot="10800000" flipV="1">
            <a:off x="8001024" y="1035827"/>
            <a:ext cx="357190" cy="85725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3" name="Gerade Verbindung 232"/>
          <p:cNvCxnSpPr>
            <a:stCxn id="34" idx="1"/>
            <a:endCxn id="39" idx="3"/>
          </p:cNvCxnSpPr>
          <p:nvPr/>
        </p:nvCxnSpPr>
        <p:spPr>
          <a:xfrm rot="10800000">
            <a:off x="6643702" y="1464455"/>
            <a:ext cx="214314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39" name="Gerade Verbindung 238"/>
          <p:cNvCxnSpPr>
            <a:stCxn id="36" idx="2"/>
            <a:endCxn id="40" idx="3"/>
          </p:cNvCxnSpPr>
          <p:nvPr/>
        </p:nvCxnSpPr>
        <p:spPr>
          <a:xfrm rot="5400000">
            <a:off x="6875876" y="3339702"/>
            <a:ext cx="250033" cy="71438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78" name="Gerade Verbindung 277"/>
          <p:cNvCxnSpPr>
            <a:stCxn id="49" idx="2"/>
            <a:endCxn id="46" idx="3"/>
          </p:cNvCxnSpPr>
          <p:nvPr/>
        </p:nvCxnSpPr>
        <p:spPr>
          <a:xfrm rot="5400000">
            <a:off x="6804438" y="1839504"/>
            <a:ext cx="178595" cy="500066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1" name="Gerade Verbindung 280"/>
          <p:cNvCxnSpPr>
            <a:stCxn id="50" idx="2"/>
            <a:endCxn id="51" idx="3"/>
          </p:cNvCxnSpPr>
          <p:nvPr/>
        </p:nvCxnSpPr>
        <p:spPr>
          <a:xfrm rot="5400000">
            <a:off x="6911595" y="4446991"/>
            <a:ext cx="250033" cy="64294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35" name="Gerade Verbindung 334"/>
          <p:cNvCxnSpPr>
            <a:stCxn id="6" idx="3"/>
            <a:endCxn id="37" idx="1"/>
          </p:cNvCxnSpPr>
          <p:nvPr/>
        </p:nvCxnSpPr>
        <p:spPr>
          <a:xfrm>
            <a:off x="4429124" y="321447"/>
            <a:ext cx="81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Gerade Verbindung 337"/>
          <p:cNvCxnSpPr>
            <a:stCxn id="6" idx="3"/>
            <a:endCxn id="41" idx="1"/>
          </p:cNvCxnSpPr>
          <p:nvPr/>
        </p:nvCxnSpPr>
        <p:spPr>
          <a:xfrm>
            <a:off x="4429124" y="321447"/>
            <a:ext cx="814390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Gerade Verbindung 353"/>
          <p:cNvCxnSpPr>
            <a:stCxn id="8" idx="3"/>
            <a:endCxn id="39" idx="1"/>
          </p:cNvCxnSpPr>
          <p:nvPr/>
        </p:nvCxnSpPr>
        <p:spPr>
          <a:xfrm>
            <a:off x="4429124" y="678637"/>
            <a:ext cx="857256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Gerade Verbindung 356"/>
          <p:cNvCxnSpPr>
            <a:stCxn id="8" idx="3"/>
            <a:endCxn id="46" idx="1"/>
          </p:cNvCxnSpPr>
          <p:nvPr/>
        </p:nvCxnSpPr>
        <p:spPr>
          <a:xfrm>
            <a:off x="4429124" y="678637"/>
            <a:ext cx="857256" cy="150019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357"/>
          <p:cNvCxnSpPr>
            <a:stCxn id="9" idx="3"/>
            <a:endCxn id="39" idx="1"/>
          </p:cNvCxnSpPr>
          <p:nvPr/>
        </p:nvCxnSpPr>
        <p:spPr>
          <a:xfrm>
            <a:off x="4429124" y="964389"/>
            <a:ext cx="857256" cy="50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Gerade Verbindung 358"/>
          <p:cNvCxnSpPr>
            <a:stCxn id="9" idx="3"/>
            <a:endCxn id="46" idx="1"/>
          </p:cNvCxnSpPr>
          <p:nvPr/>
        </p:nvCxnSpPr>
        <p:spPr>
          <a:xfrm>
            <a:off x="4429124" y="964389"/>
            <a:ext cx="857256" cy="12144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 Verbindung 363"/>
          <p:cNvCxnSpPr>
            <a:stCxn id="10" idx="3"/>
            <a:endCxn id="39" idx="1"/>
          </p:cNvCxnSpPr>
          <p:nvPr/>
        </p:nvCxnSpPr>
        <p:spPr>
          <a:xfrm>
            <a:off x="4429124" y="1250141"/>
            <a:ext cx="857256" cy="2143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Gerade Verbindung 364"/>
          <p:cNvCxnSpPr>
            <a:stCxn id="11" idx="3"/>
            <a:endCxn id="39" idx="1"/>
          </p:cNvCxnSpPr>
          <p:nvPr/>
        </p:nvCxnSpPr>
        <p:spPr>
          <a:xfrm flipV="1">
            <a:off x="4429124" y="1464455"/>
            <a:ext cx="857256" cy="7143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 Verbindung 365"/>
          <p:cNvCxnSpPr>
            <a:stCxn id="12" idx="3"/>
            <a:endCxn id="39" idx="1"/>
          </p:cNvCxnSpPr>
          <p:nvPr/>
        </p:nvCxnSpPr>
        <p:spPr>
          <a:xfrm flipV="1">
            <a:off x="4429124" y="146445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 Verbindung 366"/>
          <p:cNvCxnSpPr>
            <a:stCxn id="10" idx="3"/>
            <a:endCxn id="46" idx="1"/>
          </p:cNvCxnSpPr>
          <p:nvPr/>
        </p:nvCxnSpPr>
        <p:spPr>
          <a:xfrm>
            <a:off x="4429124" y="1250141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Gerade Verbindung 378"/>
          <p:cNvCxnSpPr>
            <a:stCxn id="11" idx="3"/>
            <a:endCxn id="46" idx="1"/>
          </p:cNvCxnSpPr>
          <p:nvPr/>
        </p:nvCxnSpPr>
        <p:spPr>
          <a:xfrm>
            <a:off x="4429124" y="1535893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Gerade Verbindung 379"/>
          <p:cNvCxnSpPr>
            <a:stCxn id="12" idx="3"/>
            <a:endCxn id="46" idx="1"/>
          </p:cNvCxnSpPr>
          <p:nvPr/>
        </p:nvCxnSpPr>
        <p:spPr>
          <a:xfrm>
            <a:off x="4429124" y="1821645"/>
            <a:ext cx="857256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Gerade Verbindung 428"/>
          <p:cNvCxnSpPr>
            <a:stCxn id="28" idx="3"/>
            <a:endCxn id="40" idx="1"/>
          </p:cNvCxnSpPr>
          <p:nvPr/>
        </p:nvCxnSpPr>
        <p:spPr>
          <a:xfrm>
            <a:off x="4857752" y="2750339"/>
            <a:ext cx="1000132" cy="10715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>
            <a:stCxn id="16" idx="3"/>
            <a:endCxn id="40" idx="1"/>
          </p:cNvCxnSpPr>
          <p:nvPr/>
        </p:nvCxnSpPr>
        <p:spPr>
          <a:xfrm>
            <a:off x="4857752" y="3036091"/>
            <a:ext cx="1000132" cy="785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Gerade Verbindung 447"/>
          <p:cNvCxnSpPr>
            <a:stCxn id="29" idx="3"/>
            <a:endCxn id="51" idx="1"/>
          </p:cNvCxnSpPr>
          <p:nvPr/>
        </p:nvCxnSpPr>
        <p:spPr>
          <a:xfrm>
            <a:off x="4857752" y="3893347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Gerade Verbindung 451"/>
          <p:cNvCxnSpPr>
            <a:stCxn id="30" idx="3"/>
            <a:endCxn id="40" idx="1"/>
          </p:cNvCxnSpPr>
          <p:nvPr/>
        </p:nvCxnSpPr>
        <p:spPr>
          <a:xfrm>
            <a:off x="4857752" y="3464719"/>
            <a:ext cx="1000132" cy="3571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2857488" y="6072206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MolecularInteraction</a:t>
            </a:r>
            <a:endParaRPr lang="de-DE" sz="1200" dirty="0"/>
          </a:p>
        </p:txBody>
      </p:sp>
      <p:sp>
        <p:nvSpPr>
          <p:cNvPr id="93" name="Abgerundetes Rechteck 92"/>
          <p:cNvSpPr/>
          <p:nvPr/>
        </p:nvSpPr>
        <p:spPr>
          <a:xfrm>
            <a:off x="2857488" y="578645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GeneticInteraction</a:t>
            </a:r>
            <a:endParaRPr lang="de-DE" sz="1200" dirty="0"/>
          </a:p>
        </p:txBody>
      </p:sp>
      <p:cxnSp>
        <p:nvCxnSpPr>
          <p:cNvPr id="95" name="Gerade Verbindung 94"/>
          <p:cNvCxnSpPr>
            <a:stCxn id="13" idx="2"/>
            <a:endCxn id="93" idx="1"/>
          </p:cNvCxnSpPr>
          <p:nvPr/>
        </p:nvCxnSpPr>
        <p:spPr>
          <a:xfrm rot="16200000" flipH="1">
            <a:off x="732216" y="3768338"/>
            <a:ext cx="2321735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9" name="Gerade Verbindung 98"/>
          <p:cNvCxnSpPr>
            <a:stCxn id="13" idx="2"/>
            <a:endCxn id="92" idx="1"/>
          </p:cNvCxnSpPr>
          <p:nvPr/>
        </p:nvCxnSpPr>
        <p:spPr>
          <a:xfrm rot="16200000" flipH="1">
            <a:off x="589340" y="3911214"/>
            <a:ext cx="2607487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3" name="Abgerundetes Rechteck 102"/>
          <p:cNvSpPr/>
          <p:nvPr/>
        </p:nvSpPr>
        <p:spPr>
          <a:xfrm>
            <a:off x="2857488" y="550070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</a:t>
            </a:r>
            <a:endParaRPr lang="de-DE" sz="1200" dirty="0"/>
          </a:p>
        </p:txBody>
      </p:sp>
      <p:cxnSp>
        <p:nvCxnSpPr>
          <p:cNvPr id="105" name="Gerade Verbindung 104"/>
          <p:cNvCxnSpPr>
            <a:stCxn id="13" idx="2"/>
            <a:endCxn id="103" idx="1"/>
          </p:cNvCxnSpPr>
          <p:nvPr/>
        </p:nvCxnSpPr>
        <p:spPr>
          <a:xfrm rot="16200000" flipH="1">
            <a:off x="875092" y="3625462"/>
            <a:ext cx="2035983" cy="192881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8" name="Abgerundetes Rechteck 167"/>
          <p:cNvSpPr/>
          <p:nvPr/>
        </p:nvSpPr>
        <p:spPr>
          <a:xfrm>
            <a:off x="2857488" y="5072074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TemplateReactionRegulation</a:t>
            </a:r>
            <a:endParaRPr lang="de-DE" sz="1200" dirty="0"/>
          </a:p>
        </p:txBody>
      </p:sp>
      <p:cxnSp>
        <p:nvCxnSpPr>
          <p:cNvPr id="169" name="Gerade Verbindung 168"/>
          <p:cNvCxnSpPr>
            <a:stCxn id="15" idx="3"/>
            <a:endCxn id="168" idx="1"/>
          </p:cNvCxnSpPr>
          <p:nvPr/>
        </p:nvCxnSpPr>
        <p:spPr>
          <a:xfrm>
            <a:off x="2643174" y="4250537"/>
            <a:ext cx="214314" cy="92869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0" name="Abgerundetes Rechteck 179"/>
          <p:cNvSpPr/>
          <p:nvPr/>
        </p:nvSpPr>
        <p:spPr>
          <a:xfrm>
            <a:off x="2857488" y="4071942"/>
            <a:ext cx="2000264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Degradation</a:t>
            </a:r>
            <a:endParaRPr lang="de-DE" sz="1200" dirty="0"/>
          </a:p>
        </p:txBody>
      </p:sp>
      <p:cxnSp>
        <p:nvCxnSpPr>
          <p:cNvPr id="184" name="Gerade Verbindung 183"/>
          <p:cNvCxnSpPr>
            <a:endCxn id="180" idx="1"/>
          </p:cNvCxnSpPr>
          <p:nvPr/>
        </p:nvCxnSpPr>
        <p:spPr>
          <a:xfrm>
            <a:off x="2643174" y="3893347"/>
            <a:ext cx="214314" cy="285752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5" name="Abgerundetes Rechteck 244"/>
          <p:cNvSpPr/>
          <p:nvPr/>
        </p:nvSpPr>
        <p:spPr>
          <a:xfrm>
            <a:off x="2857488" y="2000240"/>
            <a:ext cx="1571636" cy="214314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RnaRegion</a:t>
            </a:r>
            <a:endParaRPr lang="de-DE" sz="1200" dirty="0"/>
          </a:p>
        </p:txBody>
      </p:sp>
      <p:sp>
        <p:nvSpPr>
          <p:cNvPr id="246" name="Abgerundetes Rechteck 245"/>
          <p:cNvSpPr/>
          <p:nvPr/>
        </p:nvSpPr>
        <p:spPr>
          <a:xfrm>
            <a:off x="2857488" y="2285992"/>
            <a:ext cx="1571636" cy="214314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</a:t>
            </a:r>
            <a:r>
              <a:rPr lang="de-DE" sz="1200" dirty="0" err="1" smtClean="0"/>
              <a:t>mallMolecule</a:t>
            </a:r>
            <a:endParaRPr lang="de-DE" sz="1200" dirty="0"/>
          </a:p>
        </p:txBody>
      </p:sp>
      <p:cxnSp>
        <p:nvCxnSpPr>
          <p:cNvPr id="250" name="Gerade Verbindung 249"/>
          <p:cNvCxnSpPr>
            <a:stCxn id="245" idx="1"/>
            <a:endCxn id="5" idx="3"/>
          </p:cNvCxnSpPr>
          <p:nvPr/>
        </p:nvCxnSpPr>
        <p:spPr>
          <a:xfrm rot="10800000">
            <a:off x="2500298" y="1678769"/>
            <a:ext cx="357190" cy="42862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1" name="Gerade Verbindung 250"/>
          <p:cNvCxnSpPr>
            <a:stCxn id="246" idx="1"/>
            <a:endCxn id="5" idx="3"/>
          </p:cNvCxnSpPr>
          <p:nvPr/>
        </p:nvCxnSpPr>
        <p:spPr>
          <a:xfrm rot="10800000">
            <a:off x="2500298" y="1678769"/>
            <a:ext cx="357190" cy="71438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6" name="Gerade Verbindung 255"/>
          <p:cNvCxnSpPr>
            <a:stCxn id="245" idx="3"/>
            <a:endCxn id="39" idx="1"/>
          </p:cNvCxnSpPr>
          <p:nvPr/>
        </p:nvCxnSpPr>
        <p:spPr>
          <a:xfrm flipV="1">
            <a:off x="4429124" y="1464455"/>
            <a:ext cx="857256" cy="642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Gerade Verbindung 258"/>
          <p:cNvCxnSpPr>
            <a:stCxn id="246" idx="3"/>
            <a:endCxn id="39" idx="1"/>
          </p:cNvCxnSpPr>
          <p:nvPr/>
        </p:nvCxnSpPr>
        <p:spPr>
          <a:xfrm flipV="1">
            <a:off x="4429124" y="1464455"/>
            <a:ext cx="857256" cy="9286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Gerade Verbindung 261"/>
          <p:cNvCxnSpPr>
            <a:stCxn id="93" idx="3"/>
            <a:endCxn id="51" idx="1"/>
          </p:cNvCxnSpPr>
          <p:nvPr/>
        </p:nvCxnSpPr>
        <p:spPr>
          <a:xfrm flipV="1">
            <a:off x="4857752" y="4893479"/>
            <a:ext cx="1000132" cy="10001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Gerade Verbindung 262"/>
          <p:cNvCxnSpPr>
            <a:stCxn id="92" idx="3"/>
            <a:endCxn id="51" idx="1"/>
          </p:cNvCxnSpPr>
          <p:nvPr/>
        </p:nvCxnSpPr>
        <p:spPr>
          <a:xfrm flipV="1">
            <a:off x="4857752" y="4893479"/>
            <a:ext cx="1000132" cy="128588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Gerade Verbindung 263"/>
          <p:cNvCxnSpPr>
            <a:stCxn id="168" idx="3"/>
            <a:endCxn id="51" idx="1"/>
          </p:cNvCxnSpPr>
          <p:nvPr/>
        </p:nvCxnSpPr>
        <p:spPr>
          <a:xfrm flipV="1">
            <a:off x="4857752" y="4893479"/>
            <a:ext cx="1000132" cy="2857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>
            <a:stCxn id="180" idx="3"/>
            <a:endCxn id="51" idx="1"/>
          </p:cNvCxnSpPr>
          <p:nvPr/>
        </p:nvCxnSpPr>
        <p:spPr>
          <a:xfrm>
            <a:off x="4857752" y="4179099"/>
            <a:ext cx="1000132" cy="7143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Gerade Verbindung 265"/>
          <p:cNvCxnSpPr>
            <a:stCxn id="103" idx="3"/>
            <a:endCxn id="51" idx="1"/>
          </p:cNvCxnSpPr>
          <p:nvPr/>
        </p:nvCxnSpPr>
        <p:spPr>
          <a:xfrm flipV="1">
            <a:off x="4857752" y="4893479"/>
            <a:ext cx="1000132" cy="7143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Gerade Verbindung 266"/>
          <p:cNvCxnSpPr>
            <a:stCxn id="103" idx="3"/>
            <a:endCxn id="40" idx="1"/>
          </p:cNvCxnSpPr>
          <p:nvPr/>
        </p:nvCxnSpPr>
        <p:spPr>
          <a:xfrm flipV="1">
            <a:off x="4857752" y="3821909"/>
            <a:ext cx="1000132" cy="17859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Gerade Verbindung 267"/>
          <p:cNvCxnSpPr>
            <a:stCxn id="31" idx="3"/>
            <a:endCxn id="51" idx="1"/>
          </p:cNvCxnSpPr>
          <p:nvPr/>
        </p:nvCxnSpPr>
        <p:spPr>
          <a:xfrm>
            <a:off x="4857752" y="4607727"/>
            <a:ext cx="1000132" cy="28575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Gerade Verbindung 284"/>
          <p:cNvCxnSpPr>
            <a:stCxn id="32" idx="3"/>
            <a:endCxn id="40" idx="1"/>
          </p:cNvCxnSpPr>
          <p:nvPr/>
        </p:nvCxnSpPr>
        <p:spPr>
          <a:xfrm flipV="1">
            <a:off x="4857752" y="3821909"/>
            <a:ext cx="1000132" cy="10715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>
            <a:stCxn id="31" idx="3"/>
            <a:endCxn id="40" idx="1"/>
          </p:cNvCxnSpPr>
          <p:nvPr/>
        </p:nvCxnSpPr>
        <p:spPr>
          <a:xfrm flipV="1">
            <a:off x="4857752" y="3821909"/>
            <a:ext cx="1000132" cy="7858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>
            <a:stCxn id="32" idx="3"/>
            <a:endCxn id="51" idx="1"/>
          </p:cNvCxnSpPr>
          <p:nvPr/>
        </p:nvCxnSpPr>
        <p:spPr>
          <a:xfrm>
            <a:off x="4857752" y="4893479"/>
            <a:ext cx="100013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7429520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 smtClean="0">
                <a:solidFill>
                  <a:schemeClr val="accent3"/>
                </a:solidFill>
              </a:rPr>
              <a:t>SBML </a:t>
            </a:r>
            <a:r>
              <a:rPr lang="de-DE" b="1" dirty="0" err="1" smtClean="0">
                <a:solidFill>
                  <a:schemeClr val="accent3"/>
                </a:solidFill>
              </a:rPr>
              <a:t>qual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42844" y="598862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chemeClr val="accent1"/>
                </a:solidFill>
              </a:rPr>
              <a:t>Biopax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109" name="Gerade Verbindung 108"/>
          <p:cNvCxnSpPr/>
          <p:nvPr/>
        </p:nvCxnSpPr>
        <p:spPr>
          <a:xfrm>
            <a:off x="214282" y="642918"/>
            <a:ext cx="2857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214282" y="785794"/>
            <a:ext cx="28575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500034" y="500042"/>
            <a:ext cx="9829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Direct</a:t>
            </a:r>
            <a:r>
              <a:rPr lang="de-DE" sz="900" dirty="0" smtClean="0"/>
              <a:t> </a:t>
            </a:r>
            <a:r>
              <a:rPr lang="de-DE" sz="900" dirty="0" err="1" smtClean="0"/>
              <a:t>mapping</a:t>
            </a:r>
            <a:endParaRPr lang="de-DE" sz="900" dirty="0"/>
          </a:p>
        </p:txBody>
      </p:sp>
      <p:sp>
        <p:nvSpPr>
          <p:cNvPr id="118" name="Textfeld 117"/>
          <p:cNvSpPr txBox="1"/>
          <p:nvPr/>
        </p:nvSpPr>
        <p:spPr>
          <a:xfrm>
            <a:off x="500034" y="67143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Mapping </a:t>
            </a:r>
            <a:r>
              <a:rPr lang="de-DE" sz="900" dirty="0" err="1" smtClean="0"/>
              <a:t>depends</a:t>
            </a:r>
            <a:r>
              <a:rPr lang="de-DE" sz="900" dirty="0" smtClean="0"/>
              <a:t> on </a:t>
            </a:r>
          </a:p>
          <a:p>
            <a:r>
              <a:rPr lang="de-DE" sz="900" dirty="0" err="1" smtClean="0"/>
              <a:t>enclosed</a:t>
            </a:r>
            <a:r>
              <a:rPr lang="de-DE" sz="900" dirty="0" smtClean="0"/>
              <a:t> </a:t>
            </a:r>
            <a:r>
              <a:rPr lang="de-DE" sz="900" dirty="0" err="1" smtClean="0"/>
              <a:t>elements</a:t>
            </a:r>
            <a:endParaRPr lang="de-DE" sz="900" dirty="0"/>
          </a:p>
        </p:txBody>
      </p:sp>
      <p:cxnSp>
        <p:nvCxnSpPr>
          <p:cNvPr id="119" name="Gerade Verbindung 118"/>
          <p:cNvCxnSpPr/>
          <p:nvPr/>
        </p:nvCxnSpPr>
        <p:spPr>
          <a:xfrm>
            <a:off x="214282" y="1098000"/>
            <a:ext cx="288000" cy="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500034" y="968201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 smtClean="0"/>
              <a:t>Inheritance</a:t>
            </a:r>
            <a:endParaRPr lang="de-DE" sz="900" dirty="0"/>
          </a:p>
        </p:txBody>
      </p:sp>
      <p:sp>
        <p:nvSpPr>
          <p:cNvPr id="111" name="Abgerundetes Rechteck 110"/>
          <p:cNvSpPr/>
          <p:nvPr/>
        </p:nvSpPr>
        <p:spPr>
          <a:xfrm>
            <a:off x="214282" y="389073"/>
            <a:ext cx="285752" cy="110969"/>
          </a:xfrm>
          <a:prstGeom prst="roundRect">
            <a:avLst/>
          </a:prstGeom>
          <a:solidFill>
            <a:srgbClr val="F7FAFF"/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2" name="Abgerundetes Rechteck 111"/>
          <p:cNvSpPr/>
          <p:nvPr/>
        </p:nvSpPr>
        <p:spPr>
          <a:xfrm>
            <a:off x="214282" y="206666"/>
            <a:ext cx="285752" cy="110969"/>
          </a:xfrm>
          <a:prstGeom prst="roundRect">
            <a:avLst/>
          </a:prstGeom>
          <a:solidFill>
            <a:srgbClr val="F7FA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14" name="Textfeld 113"/>
          <p:cNvSpPr txBox="1"/>
          <p:nvPr/>
        </p:nvSpPr>
        <p:spPr>
          <a:xfrm>
            <a:off x="500034" y="32525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500034" y="14285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Level 2 </a:t>
            </a:r>
            <a:r>
              <a:rPr lang="de-DE" sz="900" dirty="0" err="1" smtClean="0"/>
              <a:t>and</a:t>
            </a:r>
            <a:r>
              <a:rPr lang="de-DE" sz="900" dirty="0" smtClean="0"/>
              <a:t> Level 3 </a:t>
            </a:r>
            <a:r>
              <a:rPr lang="de-DE" sz="900" dirty="0" err="1" smtClean="0"/>
              <a:t>element</a:t>
            </a:r>
            <a:endParaRPr lang="de-DE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Bildschirmpräsentation (4:3)</PresentationFormat>
  <Paragraphs>196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buechel</dc:creator>
  <cp:lastModifiedBy>buechel</cp:lastModifiedBy>
  <cp:revision>28</cp:revision>
  <dcterms:created xsi:type="dcterms:W3CDTF">2012-03-19T08:01:07Z</dcterms:created>
  <dcterms:modified xsi:type="dcterms:W3CDTF">2012-03-21T16:24:55Z</dcterms:modified>
</cp:coreProperties>
</file>