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9F1"/>
    <a:srgbClr val="FBF3F3"/>
    <a:srgbClr val="F7FAFF"/>
    <a:srgbClr val="E5EE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79" autoAdjust="0"/>
    <p:restoredTop sz="94660"/>
  </p:normalViewPr>
  <p:slideViewPr>
    <p:cSldViewPr>
      <p:cViewPr varScale="1">
        <p:scale>
          <a:sx n="122" d="100"/>
          <a:sy n="122" d="100"/>
        </p:scale>
        <p:origin x="-55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B8D8C-A3C7-4ABD-A7A4-8E27FCE4E604}" type="datetimeFigureOut">
              <a:rPr lang="de-DE" smtClean="0"/>
              <a:pPr/>
              <a:t>23.03.2012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A63A9-6E82-43FD-8DC9-56C4DC82B66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B8D8C-A3C7-4ABD-A7A4-8E27FCE4E604}" type="datetimeFigureOut">
              <a:rPr lang="de-DE" smtClean="0"/>
              <a:pPr/>
              <a:t>23.03.2012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A63A9-6E82-43FD-8DC9-56C4DC82B66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B8D8C-A3C7-4ABD-A7A4-8E27FCE4E604}" type="datetimeFigureOut">
              <a:rPr lang="de-DE" smtClean="0"/>
              <a:pPr/>
              <a:t>23.03.2012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A63A9-6E82-43FD-8DC9-56C4DC82B66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B8D8C-A3C7-4ABD-A7A4-8E27FCE4E604}" type="datetimeFigureOut">
              <a:rPr lang="de-DE" smtClean="0"/>
              <a:pPr/>
              <a:t>23.03.2012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A63A9-6E82-43FD-8DC9-56C4DC82B66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B8D8C-A3C7-4ABD-A7A4-8E27FCE4E604}" type="datetimeFigureOut">
              <a:rPr lang="de-DE" smtClean="0"/>
              <a:pPr/>
              <a:t>23.03.2012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A63A9-6E82-43FD-8DC9-56C4DC82B66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B8D8C-A3C7-4ABD-A7A4-8E27FCE4E604}" type="datetimeFigureOut">
              <a:rPr lang="de-DE" smtClean="0"/>
              <a:pPr/>
              <a:t>23.03.2012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A63A9-6E82-43FD-8DC9-56C4DC82B66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B8D8C-A3C7-4ABD-A7A4-8E27FCE4E604}" type="datetimeFigureOut">
              <a:rPr lang="de-DE" smtClean="0"/>
              <a:pPr/>
              <a:t>23.03.2012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A63A9-6E82-43FD-8DC9-56C4DC82B66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B8D8C-A3C7-4ABD-A7A4-8E27FCE4E604}" type="datetimeFigureOut">
              <a:rPr lang="de-DE" smtClean="0"/>
              <a:pPr/>
              <a:t>23.03.2012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A63A9-6E82-43FD-8DC9-56C4DC82B66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B8D8C-A3C7-4ABD-A7A4-8E27FCE4E604}" type="datetimeFigureOut">
              <a:rPr lang="de-DE" smtClean="0"/>
              <a:pPr/>
              <a:t>23.03.2012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A63A9-6E82-43FD-8DC9-56C4DC82B66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B8D8C-A3C7-4ABD-A7A4-8E27FCE4E604}" type="datetimeFigureOut">
              <a:rPr lang="de-DE" smtClean="0"/>
              <a:pPr/>
              <a:t>23.03.2012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A63A9-6E82-43FD-8DC9-56C4DC82B66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B8D8C-A3C7-4ABD-A7A4-8E27FCE4E604}" type="datetimeFigureOut">
              <a:rPr lang="de-DE" smtClean="0"/>
              <a:pPr/>
              <a:t>23.03.2012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A63A9-6E82-43FD-8DC9-56C4DC82B66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FB8D8C-A3C7-4ABD-A7A4-8E27FCE4E604}" type="datetimeFigureOut">
              <a:rPr lang="de-DE" smtClean="0"/>
              <a:pPr/>
              <a:t>23.03.2012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2A63A9-6E82-43FD-8DC9-56C4DC82B66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71406" y="1285860"/>
            <a:ext cx="785818" cy="21431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entity</a:t>
            </a:r>
            <a:endParaRPr lang="de-DE" sz="1200" dirty="0"/>
          </a:p>
        </p:txBody>
      </p:sp>
      <p:sp>
        <p:nvSpPr>
          <p:cNvPr id="5" name="Abgerundetes Rechteck 4"/>
          <p:cNvSpPr/>
          <p:nvPr/>
        </p:nvSpPr>
        <p:spPr>
          <a:xfrm>
            <a:off x="1357290" y="1285860"/>
            <a:ext cx="1071570" cy="21431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physicalEntity</a:t>
            </a:r>
            <a:endParaRPr lang="de-DE" sz="1200" dirty="0"/>
          </a:p>
        </p:txBody>
      </p:sp>
      <p:sp>
        <p:nvSpPr>
          <p:cNvPr id="6" name="Abgerundetes Rechteck 5"/>
          <p:cNvSpPr/>
          <p:nvPr/>
        </p:nvSpPr>
        <p:spPr>
          <a:xfrm>
            <a:off x="2857488" y="214290"/>
            <a:ext cx="1143008" cy="21431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pathway</a:t>
            </a:r>
            <a:endParaRPr lang="de-DE" sz="1200" dirty="0"/>
          </a:p>
        </p:txBody>
      </p:sp>
      <p:sp>
        <p:nvSpPr>
          <p:cNvPr id="7" name="Abgerundetes Rechteck 6"/>
          <p:cNvSpPr/>
          <p:nvPr/>
        </p:nvSpPr>
        <p:spPr>
          <a:xfrm>
            <a:off x="214282" y="1857364"/>
            <a:ext cx="1000132" cy="21431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interaction</a:t>
            </a:r>
            <a:endParaRPr lang="de-DE" sz="1200" dirty="0"/>
          </a:p>
        </p:txBody>
      </p:sp>
      <p:sp>
        <p:nvSpPr>
          <p:cNvPr id="8" name="Abgerundetes Rechteck 7"/>
          <p:cNvSpPr/>
          <p:nvPr/>
        </p:nvSpPr>
        <p:spPr>
          <a:xfrm>
            <a:off x="2857488" y="1000108"/>
            <a:ext cx="1143008" cy="21431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complex</a:t>
            </a:r>
            <a:endParaRPr lang="de-DE" sz="1200" dirty="0"/>
          </a:p>
        </p:txBody>
      </p:sp>
      <p:sp>
        <p:nvSpPr>
          <p:cNvPr id="9" name="Abgerundetes Rechteck 8"/>
          <p:cNvSpPr/>
          <p:nvPr/>
        </p:nvSpPr>
        <p:spPr>
          <a:xfrm>
            <a:off x="2857488" y="1285860"/>
            <a:ext cx="1143008" cy="21431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protein</a:t>
            </a:r>
            <a:endParaRPr lang="de-DE" sz="1200" dirty="0"/>
          </a:p>
        </p:txBody>
      </p:sp>
      <p:sp>
        <p:nvSpPr>
          <p:cNvPr id="10" name="Abgerundetes Rechteck 9"/>
          <p:cNvSpPr/>
          <p:nvPr/>
        </p:nvSpPr>
        <p:spPr>
          <a:xfrm>
            <a:off x="2857488" y="1571612"/>
            <a:ext cx="1143008" cy="21431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dna</a:t>
            </a:r>
            <a:endParaRPr lang="de-DE" sz="1200" dirty="0"/>
          </a:p>
        </p:txBody>
      </p:sp>
      <p:sp>
        <p:nvSpPr>
          <p:cNvPr id="11" name="Abgerundetes Rechteck 10"/>
          <p:cNvSpPr/>
          <p:nvPr/>
        </p:nvSpPr>
        <p:spPr>
          <a:xfrm>
            <a:off x="2857488" y="1857364"/>
            <a:ext cx="1143008" cy="21431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rna</a:t>
            </a:r>
            <a:endParaRPr lang="de-DE" sz="1200" dirty="0"/>
          </a:p>
        </p:txBody>
      </p:sp>
      <p:sp>
        <p:nvSpPr>
          <p:cNvPr id="12" name="Abgerundetes Rechteck 11"/>
          <p:cNvSpPr/>
          <p:nvPr/>
        </p:nvSpPr>
        <p:spPr>
          <a:xfrm>
            <a:off x="2857488" y="2143116"/>
            <a:ext cx="1143008" cy="21431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smallMolecule</a:t>
            </a:r>
            <a:endParaRPr lang="de-DE" sz="1200" dirty="0"/>
          </a:p>
        </p:txBody>
      </p:sp>
      <p:sp>
        <p:nvSpPr>
          <p:cNvPr id="13" name="Abgerundetes Rechteck 12"/>
          <p:cNvSpPr/>
          <p:nvPr/>
        </p:nvSpPr>
        <p:spPr>
          <a:xfrm>
            <a:off x="214282" y="2500306"/>
            <a:ext cx="1428760" cy="21431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physicalInteraction</a:t>
            </a:r>
            <a:endParaRPr lang="de-DE" sz="1200" dirty="0"/>
          </a:p>
        </p:txBody>
      </p:sp>
      <p:sp>
        <p:nvSpPr>
          <p:cNvPr id="14" name="Abgerundetes Rechteck 13"/>
          <p:cNvSpPr/>
          <p:nvPr/>
        </p:nvSpPr>
        <p:spPr>
          <a:xfrm>
            <a:off x="1357290" y="3214686"/>
            <a:ext cx="1000132" cy="21431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conversion</a:t>
            </a:r>
            <a:endParaRPr lang="de-DE" sz="1200" dirty="0"/>
          </a:p>
        </p:txBody>
      </p:sp>
      <p:sp>
        <p:nvSpPr>
          <p:cNvPr id="15" name="Abgerundetes Rechteck 14"/>
          <p:cNvSpPr/>
          <p:nvPr/>
        </p:nvSpPr>
        <p:spPr>
          <a:xfrm>
            <a:off x="1357290" y="4572008"/>
            <a:ext cx="1000132" cy="21431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control</a:t>
            </a:r>
            <a:endParaRPr lang="de-DE" sz="1200" dirty="0"/>
          </a:p>
        </p:txBody>
      </p:sp>
      <p:sp>
        <p:nvSpPr>
          <p:cNvPr id="16" name="Abgerundetes Rechteck 15"/>
          <p:cNvSpPr/>
          <p:nvPr/>
        </p:nvSpPr>
        <p:spPr>
          <a:xfrm>
            <a:off x="2857488" y="3214686"/>
            <a:ext cx="1571636" cy="21431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biochemicalReaction</a:t>
            </a:r>
            <a:endParaRPr lang="de-DE" sz="1200" dirty="0"/>
          </a:p>
        </p:txBody>
      </p:sp>
      <p:sp>
        <p:nvSpPr>
          <p:cNvPr id="28" name="Abgerundetes Rechteck 27"/>
          <p:cNvSpPr/>
          <p:nvPr/>
        </p:nvSpPr>
        <p:spPr>
          <a:xfrm>
            <a:off x="2857488" y="2928934"/>
            <a:ext cx="1571636" cy="21431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complexAssembly</a:t>
            </a:r>
            <a:endParaRPr lang="de-DE" sz="1200" dirty="0"/>
          </a:p>
        </p:txBody>
      </p:sp>
      <p:sp>
        <p:nvSpPr>
          <p:cNvPr id="29" name="Abgerundetes Rechteck 28"/>
          <p:cNvSpPr/>
          <p:nvPr/>
        </p:nvSpPr>
        <p:spPr>
          <a:xfrm>
            <a:off x="2857488" y="4071942"/>
            <a:ext cx="1571636" cy="21431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transport</a:t>
            </a:r>
            <a:endParaRPr lang="de-DE" sz="1200" dirty="0"/>
          </a:p>
        </p:txBody>
      </p:sp>
      <p:sp>
        <p:nvSpPr>
          <p:cNvPr id="30" name="Abgerundetes Rechteck 29"/>
          <p:cNvSpPr/>
          <p:nvPr/>
        </p:nvSpPr>
        <p:spPr>
          <a:xfrm>
            <a:off x="2857488" y="3571876"/>
            <a:ext cx="1571636" cy="35719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transportWith</a:t>
            </a:r>
            <a:endParaRPr lang="de-DE" sz="1200" dirty="0" smtClean="0"/>
          </a:p>
          <a:p>
            <a:pPr algn="ctr"/>
            <a:r>
              <a:rPr lang="de-DE" sz="1200" dirty="0" err="1" smtClean="0"/>
              <a:t>BiochemicalReaction</a:t>
            </a:r>
            <a:endParaRPr lang="de-DE" sz="1200" dirty="0"/>
          </a:p>
        </p:txBody>
      </p:sp>
      <p:sp>
        <p:nvSpPr>
          <p:cNvPr id="31" name="Abgerundetes Rechteck 30"/>
          <p:cNvSpPr/>
          <p:nvPr/>
        </p:nvSpPr>
        <p:spPr>
          <a:xfrm>
            <a:off x="2857488" y="4572008"/>
            <a:ext cx="1571636" cy="21431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catalysis</a:t>
            </a:r>
            <a:endParaRPr lang="de-DE" sz="1200" dirty="0"/>
          </a:p>
        </p:txBody>
      </p:sp>
      <p:sp>
        <p:nvSpPr>
          <p:cNvPr id="32" name="Abgerundetes Rechteck 31"/>
          <p:cNvSpPr/>
          <p:nvPr/>
        </p:nvSpPr>
        <p:spPr>
          <a:xfrm>
            <a:off x="2857488" y="4857760"/>
            <a:ext cx="1571636" cy="21431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modulation</a:t>
            </a:r>
            <a:endParaRPr lang="de-DE" sz="1200" dirty="0"/>
          </a:p>
        </p:txBody>
      </p:sp>
      <p:sp>
        <p:nvSpPr>
          <p:cNvPr id="33" name="Abgerundetes Rechteck 32"/>
          <p:cNvSpPr/>
          <p:nvPr/>
        </p:nvSpPr>
        <p:spPr>
          <a:xfrm>
            <a:off x="8358214" y="1142984"/>
            <a:ext cx="571504" cy="21431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sBase</a:t>
            </a:r>
            <a:endParaRPr lang="de-DE" sz="1200" dirty="0"/>
          </a:p>
        </p:txBody>
      </p:sp>
      <p:sp>
        <p:nvSpPr>
          <p:cNvPr id="34" name="Abgerundetes Rechteck 33"/>
          <p:cNvSpPr/>
          <p:nvPr/>
        </p:nvSpPr>
        <p:spPr>
          <a:xfrm>
            <a:off x="6929454" y="1285860"/>
            <a:ext cx="1143008" cy="21431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listOfSpecies</a:t>
            </a:r>
            <a:endParaRPr lang="de-DE" sz="1200" dirty="0"/>
          </a:p>
        </p:txBody>
      </p:sp>
      <p:sp>
        <p:nvSpPr>
          <p:cNvPr id="35" name="Abgerundetes Rechteck 34"/>
          <p:cNvSpPr/>
          <p:nvPr/>
        </p:nvSpPr>
        <p:spPr>
          <a:xfrm>
            <a:off x="6643702" y="2214554"/>
            <a:ext cx="1428760" cy="21431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listOfCompartment</a:t>
            </a:r>
            <a:endParaRPr lang="de-DE" sz="1200" dirty="0"/>
          </a:p>
        </p:txBody>
      </p:sp>
      <p:sp>
        <p:nvSpPr>
          <p:cNvPr id="36" name="Abgerundetes Rechteck 35"/>
          <p:cNvSpPr/>
          <p:nvPr/>
        </p:nvSpPr>
        <p:spPr>
          <a:xfrm>
            <a:off x="6929454" y="2786058"/>
            <a:ext cx="1143008" cy="21431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listOfReaction</a:t>
            </a:r>
            <a:endParaRPr lang="de-DE" sz="1200" dirty="0"/>
          </a:p>
        </p:txBody>
      </p:sp>
      <p:sp>
        <p:nvSpPr>
          <p:cNvPr id="37" name="Abgerundetes Rechteck 36"/>
          <p:cNvSpPr/>
          <p:nvPr/>
        </p:nvSpPr>
        <p:spPr>
          <a:xfrm>
            <a:off x="4929190" y="214290"/>
            <a:ext cx="1357322" cy="21431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model</a:t>
            </a:r>
            <a:endParaRPr lang="de-DE" sz="1200" dirty="0"/>
          </a:p>
        </p:txBody>
      </p:sp>
      <p:sp>
        <p:nvSpPr>
          <p:cNvPr id="38" name="Abgerundetes Rechteck 37"/>
          <p:cNvSpPr/>
          <p:nvPr/>
        </p:nvSpPr>
        <p:spPr>
          <a:xfrm>
            <a:off x="4929190" y="2214554"/>
            <a:ext cx="1357322" cy="21431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compartment</a:t>
            </a:r>
            <a:endParaRPr lang="de-DE" sz="1200" dirty="0"/>
          </a:p>
        </p:txBody>
      </p:sp>
      <p:sp>
        <p:nvSpPr>
          <p:cNvPr id="39" name="Abgerundetes Rechteck 38"/>
          <p:cNvSpPr/>
          <p:nvPr/>
        </p:nvSpPr>
        <p:spPr>
          <a:xfrm>
            <a:off x="4929190" y="1285860"/>
            <a:ext cx="1357322" cy="21431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species</a:t>
            </a:r>
            <a:endParaRPr lang="de-DE" sz="1200" dirty="0"/>
          </a:p>
        </p:txBody>
      </p:sp>
      <p:sp>
        <p:nvSpPr>
          <p:cNvPr id="40" name="Abgerundetes Rechteck 39"/>
          <p:cNvSpPr/>
          <p:nvPr/>
        </p:nvSpPr>
        <p:spPr>
          <a:xfrm>
            <a:off x="5857884" y="3214686"/>
            <a:ext cx="857256" cy="21431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reaction</a:t>
            </a:r>
            <a:endParaRPr lang="de-DE" sz="1200" dirty="0"/>
          </a:p>
        </p:txBody>
      </p:sp>
      <p:sp>
        <p:nvSpPr>
          <p:cNvPr id="41" name="Abgerundetes Rechteck 40"/>
          <p:cNvSpPr/>
          <p:nvPr/>
        </p:nvSpPr>
        <p:spPr>
          <a:xfrm>
            <a:off x="4929190" y="500042"/>
            <a:ext cx="1328750" cy="21431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QualitativeModel</a:t>
            </a:r>
            <a:endParaRPr lang="de-DE" sz="1200" dirty="0"/>
          </a:p>
        </p:txBody>
      </p:sp>
      <p:sp>
        <p:nvSpPr>
          <p:cNvPr id="46" name="Abgerundetes Rechteck 45"/>
          <p:cNvSpPr/>
          <p:nvPr/>
        </p:nvSpPr>
        <p:spPr>
          <a:xfrm>
            <a:off x="4929190" y="1857364"/>
            <a:ext cx="1357322" cy="21431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QualitativeSpecies</a:t>
            </a:r>
            <a:endParaRPr lang="de-DE" sz="1200" dirty="0"/>
          </a:p>
        </p:txBody>
      </p:sp>
      <p:sp>
        <p:nvSpPr>
          <p:cNvPr id="49" name="Abgerundetes Rechteck 48"/>
          <p:cNvSpPr/>
          <p:nvPr/>
        </p:nvSpPr>
        <p:spPr>
          <a:xfrm>
            <a:off x="6357950" y="1571612"/>
            <a:ext cx="1714512" cy="21431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listOfQualtiativeSpecies</a:t>
            </a:r>
            <a:endParaRPr lang="de-DE" sz="1200" dirty="0"/>
          </a:p>
        </p:txBody>
      </p:sp>
      <p:sp>
        <p:nvSpPr>
          <p:cNvPr id="50" name="Abgerundetes Rechteck 49"/>
          <p:cNvSpPr/>
          <p:nvPr/>
        </p:nvSpPr>
        <p:spPr>
          <a:xfrm>
            <a:off x="6929454" y="3571876"/>
            <a:ext cx="1143008" cy="21431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listOfTransition</a:t>
            </a:r>
            <a:endParaRPr lang="de-DE" sz="1200" dirty="0"/>
          </a:p>
        </p:txBody>
      </p:sp>
      <p:sp>
        <p:nvSpPr>
          <p:cNvPr id="51" name="Abgerundetes Rechteck 50"/>
          <p:cNvSpPr/>
          <p:nvPr/>
        </p:nvSpPr>
        <p:spPr>
          <a:xfrm>
            <a:off x="5857884" y="4071942"/>
            <a:ext cx="857256" cy="21431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Transition</a:t>
            </a:r>
            <a:endParaRPr lang="de-DE" sz="1200" dirty="0"/>
          </a:p>
        </p:txBody>
      </p:sp>
      <p:cxnSp>
        <p:nvCxnSpPr>
          <p:cNvPr id="54" name="Gerade Verbindung 53"/>
          <p:cNvCxnSpPr>
            <a:stCxn id="4" idx="3"/>
            <a:endCxn id="5" idx="1"/>
          </p:cNvCxnSpPr>
          <p:nvPr/>
        </p:nvCxnSpPr>
        <p:spPr>
          <a:xfrm>
            <a:off x="857224" y="1393017"/>
            <a:ext cx="500066" cy="0"/>
          </a:xfrm>
          <a:prstGeom prst="lin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56" name="Gerade Verbindung 55"/>
          <p:cNvCxnSpPr>
            <a:stCxn id="4" idx="3"/>
            <a:endCxn id="6" idx="1"/>
          </p:cNvCxnSpPr>
          <p:nvPr/>
        </p:nvCxnSpPr>
        <p:spPr>
          <a:xfrm flipV="1">
            <a:off x="857224" y="321447"/>
            <a:ext cx="2000264" cy="1071570"/>
          </a:xfrm>
          <a:prstGeom prst="lin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60" name="Gerade Verbindung 59"/>
          <p:cNvCxnSpPr>
            <a:stCxn id="7" idx="0"/>
            <a:endCxn id="4" idx="2"/>
          </p:cNvCxnSpPr>
          <p:nvPr/>
        </p:nvCxnSpPr>
        <p:spPr>
          <a:xfrm rot="16200000" flipV="1">
            <a:off x="410737" y="1553752"/>
            <a:ext cx="357190" cy="250033"/>
          </a:xfrm>
          <a:prstGeom prst="lin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62" name="Gerade Verbindung 61"/>
          <p:cNvCxnSpPr>
            <a:stCxn id="7" idx="2"/>
            <a:endCxn id="13" idx="0"/>
          </p:cNvCxnSpPr>
          <p:nvPr/>
        </p:nvCxnSpPr>
        <p:spPr>
          <a:xfrm rot="16200000" flipH="1">
            <a:off x="607191" y="2178835"/>
            <a:ext cx="428628" cy="214314"/>
          </a:xfrm>
          <a:prstGeom prst="lin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64" name="Gerade Verbindung 63"/>
          <p:cNvCxnSpPr>
            <a:stCxn id="13" idx="2"/>
            <a:endCxn id="14" idx="1"/>
          </p:cNvCxnSpPr>
          <p:nvPr/>
        </p:nvCxnSpPr>
        <p:spPr>
          <a:xfrm rot="16200000" flipH="1">
            <a:off x="839365" y="2803917"/>
            <a:ext cx="607223" cy="428628"/>
          </a:xfrm>
          <a:prstGeom prst="lin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66" name="Gerade Verbindung 65"/>
          <p:cNvCxnSpPr>
            <a:stCxn id="13" idx="2"/>
            <a:endCxn id="15" idx="1"/>
          </p:cNvCxnSpPr>
          <p:nvPr/>
        </p:nvCxnSpPr>
        <p:spPr>
          <a:xfrm rot="16200000" flipH="1">
            <a:off x="160704" y="3482578"/>
            <a:ext cx="1964545" cy="428628"/>
          </a:xfrm>
          <a:prstGeom prst="lin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67" name="Gerade Verbindung 66"/>
          <p:cNvCxnSpPr>
            <a:stCxn id="8" idx="1"/>
            <a:endCxn id="5" idx="3"/>
          </p:cNvCxnSpPr>
          <p:nvPr/>
        </p:nvCxnSpPr>
        <p:spPr>
          <a:xfrm rot="10800000" flipV="1">
            <a:off x="2428860" y="1107265"/>
            <a:ext cx="428628" cy="285752"/>
          </a:xfrm>
          <a:prstGeom prst="lin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70" name="Gerade Verbindung 69"/>
          <p:cNvCxnSpPr>
            <a:stCxn id="9" idx="1"/>
            <a:endCxn id="5" idx="3"/>
          </p:cNvCxnSpPr>
          <p:nvPr/>
        </p:nvCxnSpPr>
        <p:spPr>
          <a:xfrm rot="10800000">
            <a:off x="2428860" y="1393017"/>
            <a:ext cx="428628" cy="0"/>
          </a:xfrm>
          <a:prstGeom prst="lin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73" name="Gerade Verbindung 72"/>
          <p:cNvCxnSpPr>
            <a:stCxn id="10" idx="1"/>
            <a:endCxn id="5" idx="3"/>
          </p:cNvCxnSpPr>
          <p:nvPr/>
        </p:nvCxnSpPr>
        <p:spPr>
          <a:xfrm rot="10800000">
            <a:off x="2428860" y="1393017"/>
            <a:ext cx="428628" cy="285752"/>
          </a:xfrm>
          <a:prstGeom prst="lin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76" name="Gerade Verbindung 75"/>
          <p:cNvCxnSpPr>
            <a:stCxn id="11" idx="1"/>
            <a:endCxn id="5" idx="3"/>
          </p:cNvCxnSpPr>
          <p:nvPr/>
        </p:nvCxnSpPr>
        <p:spPr>
          <a:xfrm rot="10800000">
            <a:off x="2428860" y="1393017"/>
            <a:ext cx="428628" cy="571504"/>
          </a:xfrm>
          <a:prstGeom prst="lin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79" name="Gerade Verbindung 78"/>
          <p:cNvCxnSpPr>
            <a:stCxn id="12" idx="1"/>
            <a:endCxn id="5" idx="3"/>
          </p:cNvCxnSpPr>
          <p:nvPr/>
        </p:nvCxnSpPr>
        <p:spPr>
          <a:xfrm rot="10800000">
            <a:off x="2428860" y="1393017"/>
            <a:ext cx="428628" cy="857256"/>
          </a:xfrm>
          <a:prstGeom prst="lin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82" name="Gerade Verbindung 81"/>
          <p:cNvCxnSpPr>
            <a:stCxn id="14" idx="3"/>
            <a:endCxn id="16" idx="1"/>
          </p:cNvCxnSpPr>
          <p:nvPr/>
        </p:nvCxnSpPr>
        <p:spPr>
          <a:xfrm>
            <a:off x="2357422" y="3321843"/>
            <a:ext cx="500066" cy="0"/>
          </a:xfrm>
          <a:prstGeom prst="lin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85" name="Gerade Verbindung 84"/>
          <p:cNvCxnSpPr>
            <a:stCxn id="14" idx="3"/>
            <a:endCxn id="28" idx="1"/>
          </p:cNvCxnSpPr>
          <p:nvPr/>
        </p:nvCxnSpPr>
        <p:spPr>
          <a:xfrm flipV="1">
            <a:off x="2357422" y="3036091"/>
            <a:ext cx="500066" cy="285752"/>
          </a:xfrm>
          <a:prstGeom prst="lin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88" name="Gerade Verbindung 87"/>
          <p:cNvCxnSpPr>
            <a:stCxn id="14" idx="3"/>
            <a:endCxn id="29" idx="1"/>
          </p:cNvCxnSpPr>
          <p:nvPr/>
        </p:nvCxnSpPr>
        <p:spPr>
          <a:xfrm>
            <a:off x="2357422" y="3321843"/>
            <a:ext cx="500066" cy="857256"/>
          </a:xfrm>
          <a:prstGeom prst="lin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91" name="Gerade Verbindung 90"/>
          <p:cNvCxnSpPr>
            <a:stCxn id="15" idx="3"/>
            <a:endCxn id="31" idx="1"/>
          </p:cNvCxnSpPr>
          <p:nvPr/>
        </p:nvCxnSpPr>
        <p:spPr>
          <a:xfrm>
            <a:off x="2357422" y="4679165"/>
            <a:ext cx="500066" cy="0"/>
          </a:xfrm>
          <a:prstGeom prst="lin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94" name="Gerade Verbindung 93"/>
          <p:cNvCxnSpPr>
            <a:stCxn id="15" idx="3"/>
            <a:endCxn id="32" idx="1"/>
          </p:cNvCxnSpPr>
          <p:nvPr/>
        </p:nvCxnSpPr>
        <p:spPr>
          <a:xfrm>
            <a:off x="2357422" y="4679165"/>
            <a:ext cx="500066" cy="285752"/>
          </a:xfrm>
          <a:prstGeom prst="lin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97" name="Gerade Verbindung 96"/>
          <p:cNvCxnSpPr>
            <a:stCxn id="30" idx="2"/>
            <a:endCxn id="29" idx="0"/>
          </p:cNvCxnSpPr>
          <p:nvPr/>
        </p:nvCxnSpPr>
        <p:spPr>
          <a:xfrm rot="5400000">
            <a:off x="3571868" y="4000504"/>
            <a:ext cx="142876" cy="0"/>
          </a:xfrm>
          <a:prstGeom prst="lin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101" name="Gerade Verbindung 100"/>
          <p:cNvCxnSpPr>
            <a:stCxn id="16" idx="2"/>
            <a:endCxn id="30" idx="0"/>
          </p:cNvCxnSpPr>
          <p:nvPr/>
        </p:nvCxnSpPr>
        <p:spPr>
          <a:xfrm rot="5400000">
            <a:off x="3571868" y="3500438"/>
            <a:ext cx="142876" cy="0"/>
          </a:xfrm>
          <a:prstGeom prst="lin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104" name="Gerade Verbindung 103"/>
          <p:cNvCxnSpPr>
            <a:stCxn id="33" idx="1"/>
            <a:endCxn id="34" idx="3"/>
          </p:cNvCxnSpPr>
          <p:nvPr/>
        </p:nvCxnSpPr>
        <p:spPr>
          <a:xfrm rot="10800000" flipV="1">
            <a:off x="8072462" y="1250141"/>
            <a:ext cx="285752" cy="142876"/>
          </a:xfrm>
          <a:prstGeom prst="lin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07" name="Gerade Verbindung 106"/>
          <p:cNvCxnSpPr>
            <a:stCxn id="33" idx="2"/>
            <a:endCxn id="35" idx="3"/>
          </p:cNvCxnSpPr>
          <p:nvPr/>
        </p:nvCxnSpPr>
        <p:spPr>
          <a:xfrm rot="5400000">
            <a:off x="7876008" y="1553752"/>
            <a:ext cx="964413" cy="571504"/>
          </a:xfrm>
          <a:prstGeom prst="lin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10" name="Gerade Verbindung 109"/>
          <p:cNvCxnSpPr>
            <a:stCxn id="33" idx="2"/>
            <a:endCxn id="36" idx="3"/>
          </p:cNvCxnSpPr>
          <p:nvPr/>
        </p:nvCxnSpPr>
        <p:spPr>
          <a:xfrm rot="5400000">
            <a:off x="7590256" y="1839504"/>
            <a:ext cx="1535917" cy="571504"/>
          </a:xfrm>
          <a:prstGeom prst="lin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13" name="Gerade Verbindung 112"/>
          <p:cNvCxnSpPr>
            <a:stCxn id="33" idx="1"/>
            <a:endCxn id="37" idx="3"/>
          </p:cNvCxnSpPr>
          <p:nvPr/>
        </p:nvCxnSpPr>
        <p:spPr>
          <a:xfrm rot="10800000">
            <a:off x="6286512" y="321447"/>
            <a:ext cx="2071702" cy="928694"/>
          </a:xfrm>
          <a:prstGeom prst="lin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17" name="Gerade Verbindung 116"/>
          <p:cNvCxnSpPr>
            <a:stCxn id="33" idx="1"/>
            <a:endCxn id="41" idx="3"/>
          </p:cNvCxnSpPr>
          <p:nvPr/>
        </p:nvCxnSpPr>
        <p:spPr>
          <a:xfrm rot="10800000">
            <a:off x="6257940" y="607199"/>
            <a:ext cx="2100274" cy="642942"/>
          </a:xfrm>
          <a:prstGeom prst="lin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20" name="Gerade Verbindung 119"/>
          <p:cNvCxnSpPr>
            <a:stCxn id="33" idx="2"/>
            <a:endCxn id="50" idx="3"/>
          </p:cNvCxnSpPr>
          <p:nvPr/>
        </p:nvCxnSpPr>
        <p:spPr>
          <a:xfrm rot="5400000">
            <a:off x="7197347" y="2232413"/>
            <a:ext cx="2321735" cy="571504"/>
          </a:xfrm>
          <a:prstGeom prst="lin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23" name="Gerade Verbindung 122"/>
          <p:cNvCxnSpPr>
            <a:stCxn id="33" idx="1"/>
            <a:endCxn id="49" idx="3"/>
          </p:cNvCxnSpPr>
          <p:nvPr/>
        </p:nvCxnSpPr>
        <p:spPr>
          <a:xfrm rot="10800000" flipV="1">
            <a:off x="8072462" y="1250141"/>
            <a:ext cx="285752" cy="428628"/>
          </a:xfrm>
          <a:prstGeom prst="lin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233" name="Gerade Verbindung 232"/>
          <p:cNvCxnSpPr>
            <a:stCxn id="34" idx="1"/>
            <a:endCxn id="39" idx="3"/>
          </p:cNvCxnSpPr>
          <p:nvPr/>
        </p:nvCxnSpPr>
        <p:spPr>
          <a:xfrm rot="10800000">
            <a:off x="6286512" y="1393017"/>
            <a:ext cx="642942" cy="0"/>
          </a:xfrm>
          <a:prstGeom prst="lin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236" name="Gerade Verbindung 235"/>
          <p:cNvCxnSpPr>
            <a:stCxn id="35" idx="1"/>
            <a:endCxn id="38" idx="3"/>
          </p:cNvCxnSpPr>
          <p:nvPr/>
        </p:nvCxnSpPr>
        <p:spPr>
          <a:xfrm rot="10800000">
            <a:off x="6286512" y="2321711"/>
            <a:ext cx="357190" cy="0"/>
          </a:xfrm>
          <a:prstGeom prst="lin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239" name="Gerade Verbindung 238"/>
          <p:cNvCxnSpPr>
            <a:stCxn id="36" idx="1"/>
            <a:endCxn id="40" idx="3"/>
          </p:cNvCxnSpPr>
          <p:nvPr/>
        </p:nvCxnSpPr>
        <p:spPr>
          <a:xfrm rot="10800000" flipV="1">
            <a:off x="6715140" y="2893215"/>
            <a:ext cx="214314" cy="428628"/>
          </a:xfrm>
          <a:prstGeom prst="lin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278" name="Gerade Verbindung 277"/>
          <p:cNvCxnSpPr>
            <a:stCxn id="49" idx="2"/>
            <a:endCxn id="46" idx="3"/>
          </p:cNvCxnSpPr>
          <p:nvPr/>
        </p:nvCxnSpPr>
        <p:spPr>
          <a:xfrm rot="5400000">
            <a:off x="6661562" y="1410876"/>
            <a:ext cx="178595" cy="928694"/>
          </a:xfrm>
          <a:prstGeom prst="lin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281" name="Gerade Verbindung 280"/>
          <p:cNvCxnSpPr>
            <a:stCxn id="50" idx="1"/>
            <a:endCxn id="51" idx="3"/>
          </p:cNvCxnSpPr>
          <p:nvPr/>
        </p:nvCxnSpPr>
        <p:spPr>
          <a:xfrm rot="10800000" flipV="1">
            <a:off x="6715140" y="3679033"/>
            <a:ext cx="214314" cy="500066"/>
          </a:xfrm>
          <a:prstGeom prst="lin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335" name="Gerade Verbindung 334"/>
          <p:cNvCxnSpPr>
            <a:stCxn id="6" idx="3"/>
            <a:endCxn id="37" idx="1"/>
          </p:cNvCxnSpPr>
          <p:nvPr/>
        </p:nvCxnSpPr>
        <p:spPr>
          <a:xfrm>
            <a:off x="4000496" y="321447"/>
            <a:ext cx="92869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8" name="Gerade Verbindung 337"/>
          <p:cNvCxnSpPr>
            <a:stCxn id="6" idx="3"/>
            <a:endCxn id="41" idx="1"/>
          </p:cNvCxnSpPr>
          <p:nvPr/>
        </p:nvCxnSpPr>
        <p:spPr>
          <a:xfrm>
            <a:off x="4000496" y="321447"/>
            <a:ext cx="928694" cy="28575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4" name="Gerade Verbindung 353"/>
          <p:cNvCxnSpPr>
            <a:stCxn id="8" idx="3"/>
            <a:endCxn id="39" idx="1"/>
          </p:cNvCxnSpPr>
          <p:nvPr/>
        </p:nvCxnSpPr>
        <p:spPr>
          <a:xfrm>
            <a:off x="4000496" y="1107265"/>
            <a:ext cx="928694" cy="28575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7" name="Gerade Verbindung 356"/>
          <p:cNvCxnSpPr>
            <a:stCxn id="8" idx="3"/>
            <a:endCxn id="46" idx="1"/>
          </p:cNvCxnSpPr>
          <p:nvPr/>
        </p:nvCxnSpPr>
        <p:spPr>
          <a:xfrm>
            <a:off x="4000496" y="1107265"/>
            <a:ext cx="928694" cy="85725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8" name="Gerade Verbindung 357"/>
          <p:cNvCxnSpPr>
            <a:stCxn id="9" idx="3"/>
            <a:endCxn id="39" idx="1"/>
          </p:cNvCxnSpPr>
          <p:nvPr/>
        </p:nvCxnSpPr>
        <p:spPr>
          <a:xfrm>
            <a:off x="4000496" y="1393017"/>
            <a:ext cx="92869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9" name="Gerade Verbindung 358"/>
          <p:cNvCxnSpPr>
            <a:stCxn id="9" idx="3"/>
            <a:endCxn id="46" idx="1"/>
          </p:cNvCxnSpPr>
          <p:nvPr/>
        </p:nvCxnSpPr>
        <p:spPr>
          <a:xfrm>
            <a:off x="4000496" y="1393017"/>
            <a:ext cx="928694" cy="57150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4" name="Gerade Verbindung 363"/>
          <p:cNvCxnSpPr>
            <a:stCxn id="10" idx="3"/>
            <a:endCxn id="39" idx="1"/>
          </p:cNvCxnSpPr>
          <p:nvPr/>
        </p:nvCxnSpPr>
        <p:spPr>
          <a:xfrm flipV="1">
            <a:off x="4000496" y="1393017"/>
            <a:ext cx="928694" cy="28575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5" name="Gerade Verbindung 364"/>
          <p:cNvCxnSpPr>
            <a:stCxn id="11" idx="3"/>
            <a:endCxn id="39" idx="1"/>
          </p:cNvCxnSpPr>
          <p:nvPr/>
        </p:nvCxnSpPr>
        <p:spPr>
          <a:xfrm flipV="1">
            <a:off x="4000496" y="1393017"/>
            <a:ext cx="928694" cy="57150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6" name="Gerade Verbindung 365"/>
          <p:cNvCxnSpPr>
            <a:stCxn id="12" idx="3"/>
            <a:endCxn id="39" idx="1"/>
          </p:cNvCxnSpPr>
          <p:nvPr/>
        </p:nvCxnSpPr>
        <p:spPr>
          <a:xfrm flipV="1">
            <a:off x="4000496" y="1393017"/>
            <a:ext cx="928694" cy="85725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7" name="Gerade Verbindung 366"/>
          <p:cNvCxnSpPr>
            <a:stCxn id="10" idx="3"/>
            <a:endCxn id="46" idx="1"/>
          </p:cNvCxnSpPr>
          <p:nvPr/>
        </p:nvCxnSpPr>
        <p:spPr>
          <a:xfrm>
            <a:off x="4000496" y="1678769"/>
            <a:ext cx="928694" cy="28575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9" name="Gerade Verbindung 378"/>
          <p:cNvCxnSpPr>
            <a:stCxn id="11" idx="3"/>
            <a:endCxn id="46" idx="1"/>
          </p:cNvCxnSpPr>
          <p:nvPr/>
        </p:nvCxnSpPr>
        <p:spPr>
          <a:xfrm>
            <a:off x="4000496" y="1964521"/>
            <a:ext cx="92869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0" name="Gerade Verbindung 379"/>
          <p:cNvCxnSpPr>
            <a:stCxn id="12" idx="3"/>
            <a:endCxn id="46" idx="1"/>
          </p:cNvCxnSpPr>
          <p:nvPr/>
        </p:nvCxnSpPr>
        <p:spPr>
          <a:xfrm flipV="1">
            <a:off x="4000496" y="1964521"/>
            <a:ext cx="928694" cy="28575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9" name="Gerade Verbindung 428"/>
          <p:cNvCxnSpPr>
            <a:stCxn id="28" idx="3"/>
            <a:endCxn id="40" idx="1"/>
          </p:cNvCxnSpPr>
          <p:nvPr/>
        </p:nvCxnSpPr>
        <p:spPr>
          <a:xfrm>
            <a:off x="4429124" y="3036091"/>
            <a:ext cx="1428760" cy="28575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5" name="Gerade Verbindung 444"/>
          <p:cNvCxnSpPr>
            <a:stCxn id="16" idx="3"/>
            <a:endCxn id="40" idx="1"/>
          </p:cNvCxnSpPr>
          <p:nvPr/>
        </p:nvCxnSpPr>
        <p:spPr>
          <a:xfrm>
            <a:off x="4429124" y="3321843"/>
            <a:ext cx="142876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8" name="Gerade Verbindung 447"/>
          <p:cNvCxnSpPr>
            <a:stCxn id="29" idx="3"/>
            <a:endCxn id="51" idx="1"/>
          </p:cNvCxnSpPr>
          <p:nvPr/>
        </p:nvCxnSpPr>
        <p:spPr>
          <a:xfrm>
            <a:off x="4429124" y="4179099"/>
            <a:ext cx="142876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2" name="Gerade Verbindung 451"/>
          <p:cNvCxnSpPr>
            <a:stCxn id="30" idx="3"/>
            <a:endCxn id="40" idx="1"/>
          </p:cNvCxnSpPr>
          <p:nvPr/>
        </p:nvCxnSpPr>
        <p:spPr>
          <a:xfrm flipV="1">
            <a:off x="4429124" y="3321843"/>
            <a:ext cx="1428760" cy="42862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8" name="Textfeld 477"/>
          <p:cNvSpPr txBox="1"/>
          <p:nvPr/>
        </p:nvSpPr>
        <p:spPr>
          <a:xfrm>
            <a:off x="285720" y="5214950"/>
            <a:ext cx="285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BioPax</a:t>
            </a:r>
            <a:r>
              <a:rPr lang="de-DE" dirty="0" smtClean="0"/>
              <a:t> Level 2 – SBML </a:t>
            </a:r>
            <a:r>
              <a:rPr lang="de-DE" dirty="0" err="1" smtClean="0"/>
              <a:t>qual</a:t>
            </a:r>
            <a:endParaRPr lang="de-DE" dirty="0"/>
          </a:p>
        </p:txBody>
      </p:sp>
      <p:cxnSp>
        <p:nvCxnSpPr>
          <p:cNvPr id="500" name="Gerade Verbindung 499"/>
          <p:cNvCxnSpPr>
            <a:stCxn id="31" idx="3"/>
            <a:endCxn id="51" idx="1"/>
          </p:cNvCxnSpPr>
          <p:nvPr/>
        </p:nvCxnSpPr>
        <p:spPr>
          <a:xfrm flipV="1">
            <a:off x="4429124" y="4179099"/>
            <a:ext cx="1428760" cy="50006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3" name="Gerade Verbindung 502"/>
          <p:cNvCxnSpPr>
            <a:stCxn id="31" idx="3"/>
            <a:endCxn id="40" idx="1"/>
          </p:cNvCxnSpPr>
          <p:nvPr/>
        </p:nvCxnSpPr>
        <p:spPr>
          <a:xfrm flipV="1">
            <a:off x="4429124" y="3321843"/>
            <a:ext cx="1428760" cy="135732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6" name="Gerade Verbindung 505"/>
          <p:cNvCxnSpPr>
            <a:stCxn id="32" idx="3"/>
            <a:endCxn id="40" idx="1"/>
          </p:cNvCxnSpPr>
          <p:nvPr/>
        </p:nvCxnSpPr>
        <p:spPr>
          <a:xfrm flipV="1">
            <a:off x="4429124" y="3321843"/>
            <a:ext cx="1428760" cy="164307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9" name="Gerade Verbindung 508"/>
          <p:cNvCxnSpPr>
            <a:stCxn id="32" idx="3"/>
            <a:endCxn id="51" idx="1"/>
          </p:cNvCxnSpPr>
          <p:nvPr/>
        </p:nvCxnSpPr>
        <p:spPr>
          <a:xfrm flipV="1">
            <a:off x="4429124" y="4179099"/>
            <a:ext cx="1428760" cy="78581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71406" y="1571612"/>
            <a:ext cx="785818" cy="21431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E</a:t>
            </a:r>
            <a:r>
              <a:rPr lang="de-DE" sz="1200" dirty="0" err="1" smtClean="0"/>
              <a:t>ntity</a:t>
            </a:r>
            <a:endParaRPr lang="de-DE" sz="1200" dirty="0"/>
          </a:p>
        </p:txBody>
      </p:sp>
      <p:sp>
        <p:nvSpPr>
          <p:cNvPr id="5" name="Abgerundetes Rechteck 4"/>
          <p:cNvSpPr/>
          <p:nvPr/>
        </p:nvSpPr>
        <p:spPr>
          <a:xfrm>
            <a:off x="1357290" y="1571612"/>
            <a:ext cx="1143008" cy="21431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PhysicalEntity</a:t>
            </a:r>
            <a:endParaRPr lang="de-DE" sz="1200" dirty="0"/>
          </a:p>
        </p:txBody>
      </p:sp>
      <p:sp>
        <p:nvSpPr>
          <p:cNvPr id="6" name="Abgerundetes Rechteck 5"/>
          <p:cNvSpPr/>
          <p:nvPr/>
        </p:nvSpPr>
        <p:spPr>
          <a:xfrm>
            <a:off x="2857488" y="214290"/>
            <a:ext cx="1571636" cy="21431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Pathway</a:t>
            </a:r>
            <a:endParaRPr lang="de-DE" sz="1200" dirty="0"/>
          </a:p>
        </p:txBody>
      </p:sp>
      <p:sp>
        <p:nvSpPr>
          <p:cNvPr id="7" name="Abgerundetes Rechteck 6"/>
          <p:cNvSpPr/>
          <p:nvPr/>
        </p:nvSpPr>
        <p:spPr>
          <a:xfrm>
            <a:off x="142844" y="2357430"/>
            <a:ext cx="1000132" cy="21431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I</a:t>
            </a:r>
            <a:r>
              <a:rPr lang="de-DE" sz="1200" dirty="0" smtClean="0"/>
              <a:t>nteraction</a:t>
            </a:r>
            <a:endParaRPr lang="de-DE" sz="1200" dirty="0"/>
          </a:p>
        </p:txBody>
      </p:sp>
      <p:sp>
        <p:nvSpPr>
          <p:cNvPr id="8" name="Abgerundetes Rechteck 7"/>
          <p:cNvSpPr/>
          <p:nvPr/>
        </p:nvSpPr>
        <p:spPr>
          <a:xfrm>
            <a:off x="2857488" y="571480"/>
            <a:ext cx="1571636" cy="21431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Complex</a:t>
            </a:r>
            <a:endParaRPr lang="de-DE" sz="1200" dirty="0"/>
          </a:p>
        </p:txBody>
      </p:sp>
      <p:sp>
        <p:nvSpPr>
          <p:cNvPr id="9" name="Abgerundetes Rechteck 8"/>
          <p:cNvSpPr/>
          <p:nvPr/>
        </p:nvSpPr>
        <p:spPr>
          <a:xfrm>
            <a:off x="2857488" y="857232"/>
            <a:ext cx="1571636" cy="21431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Protein</a:t>
            </a:r>
            <a:endParaRPr lang="de-DE" sz="1200" dirty="0"/>
          </a:p>
        </p:txBody>
      </p:sp>
      <p:sp>
        <p:nvSpPr>
          <p:cNvPr id="10" name="Abgerundetes Rechteck 9"/>
          <p:cNvSpPr/>
          <p:nvPr/>
        </p:nvSpPr>
        <p:spPr>
          <a:xfrm>
            <a:off x="2857488" y="1142984"/>
            <a:ext cx="1571636" cy="21431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D</a:t>
            </a:r>
            <a:r>
              <a:rPr lang="de-DE" sz="1200" dirty="0" err="1" smtClean="0"/>
              <a:t>na</a:t>
            </a:r>
            <a:endParaRPr lang="de-DE" sz="1200" dirty="0"/>
          </a:p>
        </p:txBody>
      </p:sp>
      <p:sp>
        <p:nvSpPr>
          <p:cNvPr id="11" name="Abgerundetes Rechteck 10"/>
          <p:cNvSpPr/>
          <p:nvPr/>
        </p:nvSpPr>
        <p:spPr>
          <a:xfrm>
            <a:off x="2857488" y="1428736"/>
            <a:ext cx="1571636" cy="21431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DnaRegion</a:t>
            </a:r>
            <a:endParaRPr lang="de-DE" sz="1200" dirty="0"/>
          </a:p>
        </p:txBody>
      </p:sp>
      <p:sp>
        <p:nvSpPr>
          <p:cNvPr id="12" name="Abgerundetes Rechteck 11"/>
          <p:cNvSpPr/>
          <p:nvPr/>
        </p:nvSpPr>
        <p:spPr>
          <a:xfrm>
            <a:off x="2857488" y="1714488"/>
            <a:ext cx="1571636" cy="21431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Rna</a:t>
            </a:r>
            <a:endParaRPr lang="de-DE" sz="1200" dirty="0"/>
          </a:p>
        </p:txBody>
      </p:sp>
      <p:sp>
        <p:nvSpPr>
          <p:cNvPr id="13" name="Abgerundetes Rechteck 12"/>
          <p:cNvSpPr/>
          <p:nvPr/>
        </p:nvSpPr>
        <p:spPr>
          <a:xfrm>
            <a:off x="142876" y="3357562"/>
            <a:ext cx="1428728" cy="21431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PhysicalInteraction</a:t>
            </a:r>
            <a:endParaRPr lang="de-DE" sz="1200" dirty="0"/>
          </a:p>
        </p:txBody>
      </p:sp>
      <p:sp>
        <p:nvSpPr>
          <p:cNvPr id="14" name="Abgerundetes Rechteck 13"/>
          <p:cNvSpPr/>
          <p:nvPr/>
        </p:nvSpPr>
        <p:spPr>
          <a:xfrm>
            <a:off x="1714480" y="3714752"/>
            <a:ext cx="928694" cy="21431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Conversion</a:t>
            </a:r>
            <a:endParaRPr lang="de-DE" sz="1200" dirty="0"/>
          </a:p>
        </p:txBody>
      </p:sp>
      <p:sp>
        <p:nvSpPr>
          <p:cNvPr id="15" name="Abgerundetes Rechteck 14"/>
          <p:cNvSpPr/>
          <p:nvPr/>
        </p:nvSpPr>
        <p:spPr>
          <a:xfrm>
            <a:off x="1714480" y="4143380"/>
            <a:ext cx="928694" cy="21431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Control</a:t>
            </a:r>
            <a:endParaRPr lang="de-DE" sz="1200" dirty="0"/>
          </a:p>
        </p:txBody>
      </p:sp>
      <p:sp>
        <p:nvSpPr>
          <p:cNvPr id="16" name="Abgerundetes Rechteck 15"/>
          <p:cNvSpPr/>
          <p:nvPr/>
        </p:nvSpPr>
        <p:spPr>
          <a:xfrm>
            <a:off x="2857488" y="2928934"/>
            <a:ext cx="2000264" cy="21431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BiochemicalReaction</a:t>
            </a:r>
            <a:endParaRPr lang="de-DE" sz="1200" dirty="0"/>
          </a:p>
        </p:txBody>
      </p:sp>
      <p:sp>
        <p:nvSpPr>
          <p:cNvPr id="28" name="Abgerundetes Rechteck 27"/>
          <p:cNvSpPr/>
          <p:nvPr/>
        </p:nvSpPr>
        <p:spPr>
          <a:xfrm>
            <a:off x="2857488" y="2643182"/>
            <a:ext cx="2000264" cy="21431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ComplexAssembly</a:t>
            </a:r>
            <a:endParaRPr lang="de-DE" sz="1200" dirty="0"/>
          </a:p>
        </p:txBody>
      </p:sp>
      <p:sp>
        <p:nvSpPr>
          <p:cNvPr id="29" name="Abgerundetes Rechteck 28"/>
          <p:cNvSpPr/>
          <p:nvPr/>
        </p:nvSpPr>
        <p:spPr>
          <a:xfrm>
            <a:off x="2857488" y="3786190"/>
            <a:ext cx="2000264" cy="21431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Transport</a:t>
            </a:r>
            <a:endParaRPr lang="de-DE" sz="1200" dirty="0"/>
          </a:p>
        </p:txBody>
      </p:sp>
      <p:sp>
        <p:nvSpPr>
          <p:cNvPr id="30" name="Abgerundetes Rechteck 29"/>
          <p:cNvSpPr/>
          <p:nvPr/>
        </p:nvSpPr>
        <p:spPr>
          <a:xfrm>
            <a:off x="2857488" y="3286124"/>
            <a:ext cx="2000264" cy="35719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T</a:t>
            </a:r>
            <a:r>
              <a:rPr lang="de-DE" sz="1200" dirty="0" err="1" smtClean="0"/>
              <a:t>ransportWith</a:t>
            </a:r>
            <a:endParaRPr lang="de-DE" sz="1200" dirty="0" smtClean="0"/>
          </a:p>
          <a:p>
            <a:pPr algn="ctr"/>
            <a:r>
              <a:rPr lang="de-DE" sz="1200" dirty="0" err="1" smtClean="0"/>
              <a:t>BiochemicalReaction</a:t>
            </a:r>
            <a:endParaRPr lang="de-DE" sz="1200" dirty="0"/>
          </a:p>
        </p:txBody>
      </p:sp>
      <p:sp>
        <p:nvSpPr>
          <p:cNvPr id="31" name="Abgerundetes Rechteck 30"/>
          <p:cNvSpPr/>
          <p:nvPr/>
        </p:nvSpPr>
        <p:spPr>
          <a:xfrm>
            <a:off x="2857488" y="4500570"/>
            <a:ext cx="2000264" cy="21431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C</a:t>
            </a:r>
            <a:r>
              <a:rPr lang="de-DE" sz="1200" dirty="0" err="1" smtClean="0"/>
              <a:t>atalysis</a:t>
            </a:r>
            <a:endParaRPr lang="de-DE" sz="1200" dirty="0"/>
          </a:p>
        </p:txBody>
      </p:sp>
      <p:sp>
        <p:nvSpPr>
          <p:cNvPr id="32" name="Abgerundetes Rechteck 31"/>
          <p:cNvSpPr/>
          <p:nvPr/>
        </p:nvSpPr>
        <p:spPr>
          <a:xfrm>
            <a:off x="2857488" y="4786322"/>
            <a:ext cx="2000264" cy="21431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M</a:t>
            </a:r>
            <a:r>
              <a:rPr lang="de-DE" sz="1200" dirty="0" smtClean="0"/>
              <a:t>odulation</a:t>
            </a:r>
            <a:endParaRPr lang="de-DE" sz="1200" dirty="0"/>
          </a:p>
        </p:txBody>
      </p:sp>
      <p:sp>
        <p:nvSpPr>
          <p:cNvPr id="33" name="Abgerundetes Rechteck 32"/>
          <p:cNvSpPr/>
          <p:nvPr/>
        </p:nvSpPr>
        <p:spPr>
          <a:xfrm>
            <a:off x="8358214" y="928670"/>
            <a:ext cx="642942" cy="21431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sBase</a:t>
            </a:r>
            <a:endParaRPr lang="de-DE" sz="1200" dirty="0"/>
          </a:p>
        </p:txBody>
      </p:sp>
      <p:sp>
        <p:nvSpPr>
          <p:cNvPr id="34" name="Abgerundetes Rechteck 33"/>
          <p:cNvSpPr/>
          <p:nvPr/>
        </p:nvSpPr>
        <p:spPr>
          <a:xfrm>
            <a:off x="6858016" y="1357298"/>
            <a:ext cx="1143008" cy="21431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listOfSpecies</a:t>
            </a:r>
            <a:endParaRPr lang="de-DE" sz="1200" dirty="0"/>
          </a:p>
        </p:txBody>
      </p:sp>
      <p:sp>
        <p:nvSpPr>
          <p:cNvPr id="35" name="Abgerundetes Rechteck 34"/>
          <p:cNvSpPr/>
          <p:nvPr/>
        </p:nvSpPr>
        <p:spPr>
          <a:xfrm>
            <a:off x="6572264" y="2357430"/>
            <a:ext cx="1428760" cy="21431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listOfCompartment</a:t>
            </a:r>
            <a:endParaRPr lang="de-DE" sz="1200" dirty="0"/>
          </a:p>
        </p:txBody>
      </p:sp>
      <p:sp>
        <p:nvSpPr>
          <p:cNvPr id="36" name="Abgerundetes Rechteck 35"/>
          <p:cNvSpPr/>
          <p:nvPr/>
        </p:nvSpPr>
        <p:spPr>
          <a:xfrm>
            <a:off x="6786578" y="3357562"/>
            <a:ext cx="1143008" cy="21431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listOfReaction</a:t>
            </a:r>
            <a:endParaRPr lang="de-DE" sz="1200" dirty="0"/>
          </a:p>
        </p:txBody>
      </p:sp>
      <p:sp>
        <p:nvSpPr>
          <p:cNvPr id="37" name="Abgerundetes Rechteck 36"/>
          <p:cNvSpPr/>
          <p:nvPr/>
        </p:nvSpPr>
        <p:spPr>
          <a:xfrm>
            <a:off x="5243514" y="214290"/>
            <a:ext cx="1328750" cy="21431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model</a:t>
            </a:r>
            <a:endParaRPr lang="de-DE" sz="1200" dirty="0"/>
          </a:p>
        </p:txBody>
      </p:sp>
      <p:sp>
        <p:nvSpPr>
          <p:cNvPr id="38" name="Abgerundetes Rechteck 37"/>
          <p:cNvSpPr/>
          <p:nvPr/>
        </p:nvSpPr>
        <p:spPr>
          <a:xfrm>
            <a:off x="5286380" y="2643182"/>
            <a:ext cx="1357322" cy="21431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compartment</a:t>
            </a:r>
            <a:endParaRPr lang="de-DE" sz="1200" dirty="0"/>
          </a:p>
        </p:txBody>
      </p:sp>
      <p:sp>
        <p:nvSpPr>
          <p:cNvPr id="39" name="Abgerundetes Rechteck 38"/>
          <p:cNvSpPr/>
          <p:nvPr/>
        </p:nvSpPr>
        <p:spPr>
          <a:xfrm>
            <a:off x="5286380" y="1357298"/>
            <a:ext cx="1357322" cy="21431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species</a:t>
            </a:r>
            <a:endParaRPr lang="de-DE" sz="1200" dirty="0"/>
          </a:p>
        </p:txBody>
      </p:sp>
      <p:sp>
        <p:nvSpPr>
          <p:cNvPr id="40" name="Abgerundetes Rechteck 39"/>
          <p:cNvSpPr/>
          <p:nvPr/>
        </p:nvSpPr>
        <p:spPr>
          <a:xfrm>
            <a:off x="5857884" y="3714752"/>
            <a:ext cx="785818" cy="21431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reaction</a:t>
            </a:r>
            <a:endParaRPr lang="de-DE" sz="1200" dirty="0"/>
          </a:p>
        </p:txBody>
      </p:sp>
      <p:sp>
        <p:nvSpPr>
          <p:cNvPr id="41" name="Abgerundetes Rechteck 40"/>
          <p:cNvSpPr/>
          <p:nvPr/>
        </p:nvSpPr>
        <p:spPr>
          <a:xfrm>
            <a:off x="5243514" y="500042"/>
            <a:ext cx="1328750" cy="21431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QualitativeModel</a:t>
            </a:r>
            <a:endParaRPr lang="de-DE" sz="1200" dirty="0"/>
          </a:p>
        </p:txBody>
      </p:sp>
      <p:sp>
        <p:nvSpPr>
          <p:cNvPr id="46" name="Abgerundetes Rechteck 45"/>
          <p:cNvSpPr/>
          <p:nvPr/>
        </p:nvSpPr>
        <p:spPr>
          <a:xfrm>
            <a:off x="5286380" y="2071678"/>
            <a:ext cx="1357322" cy="21431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QualitativeSpecies</a:t>
            </a:r>
            <a:endParaRPr lang="de-DE" sz="1200" dirty="0"/>
          </a:p>
        </p:txBody>
      </p:sp>
      <p:sp>
        <p:nvSpPr>
          <p:cNvPr id="49" name="Abgerundetes Rechteck 48"/>
          <p:cNvSpPr/>
          <p:nvPr/>
        </p:nvSpPr>
        <p:spPr>
          <a:xfrm>
            <a:off x="6286512" y="1785926"/>
            <a:ext cx="1714512" cy="21431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listOfQualtiativeSpecies</a:t>
            </a:r>
            <a:endParaRPr lang="de-DE" sz="1200" dirty="0"/>
          </a:p>
        </p:txBody>
      </p:sp>
      <p:sp>
        <p:nvSpPr>
          <p:cNvPr id="50" name="Abgerundetes Rechteck 49"/>
          <p:cNvSpPr/>
          <p:nvPr/>
        </p:nvSpPr>
        <p:spPr>
          <a:xfrm>
            <a:off x="6786578" y="4429132"/>
            <a:ext cx="1143008" cy="21431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listOfTransition</a:t>
            </a:r>
            <a:endParaRPr lang="de-DE" sz="1200" dirty="0"/>
          </a:p>
        </p:txBody>
      </p:sp>
      <p:sp>
        <p:nvSpPr>
          <p:cNvPr id="51" name="Abgerundetes Rechteck 50"/>
          <p:cNvSpPr/>
          <p:nvPr/>
        </p:nvSpPr>
        <p:spPr>
          <a:xfrm>
            <a:off x="5857884" y="4786322"/>
            <a:ext cx="857256" cy="21431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Transition</a:t>
            </a:r>
            <a:endParaRPr lang="de-DE" sz="1200" dirty="0"/>
          </a:p>
        </p:txBody>
      </p:sp>
      <p:cxnSp>
        <p:nvCxnSpPr>
          <p:cNvPr id="54" name="Gerade Verbindung 53"/>
          <p:cNvCxnSpPr>
            <a:stCxn id="4" idx="3"/>
            <a:endCxn id="5" idx="1"/>
          </p:cNvCxnSpPr>
          <p:nvPr/>
        </p:nvCxnSpPr>
        <p:spPr>
          <a:xfrm>
            <a:off x="857224" y="1678769"/>
            <a:ext cx="500066" cy="0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56" name="Gerade Verbindung 55"/>
          <p:cNvCxnSpPr>
            <a:stCxn id="4" idx="3"/>
            <a:endCxn id="6" idx="1"/>
          </p:cNvCxnSpPr>
          <p:nvPr/>
        </p:nvCxnSpPr>
        <p:spPr>
          <a:xfrm flipV="1">
            <a:off x="857224" y="321447"/>
            <a:ext cx="2000264" cy="1357322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60" name="Gerade Verbindung 59"/>
          <p:cNvCxnSpPr>
            <a:stCxn id="7" idx="0"/>
            <a:endCxn id="4" idx="2"/>
          </p:cNvCxnSpPr>
          <p:nvPr/>
        </p:nvCxnSpPr>
        <p:spPr>
          <a:xfrm rot="16200000" flipV="1">
            <a:off x="267861" y="1982380"/>
            <a:ext cx="571504" cy="178595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62" name="Gerade Verbindung 61"/>
          <p:cNvCxnSpPr>
            <a:stCxn id="7" idx="2"/>
            <a:endCxn id="13" idx="0"/>
          </p:cNvCxnSpPr>
          <p:nvPr/>
        </p:nvCxnSpPr>
        <p:spPr>
          <a:xfrm rot="16200000" flipH="1">
            <a:off x="357166" y="2857488"/>
            <a:ext cx="785818" cy="214330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64" name="Gerade Verbindung 63"/>
          <p:cNvCxnSpPr>
            <a:stCxn id="13" idx="2"/>
            <a:endCxn id="14" idx="1"/>
          </p:cNvCxnSpPr>
          <p:nvPr/>
        </p:nvCxnSpPr>
        <p:spPr>
          <a:xfrm rot="16200000" flipH="1">
            <a:off x="1160844" y="3268272"/>
            <a:ext cx="250033" cy="857240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66" name="Gerade Verbindung 65"/>
          <p:cNvCxnSpPr>
            <a:stCxn id="13" idx="2"/>
            <a:endCxn id="15" idx="1"/>
          </p:cNvCxnSpPr>
          <p:nvPr/>
        </p:nvCxnSpPr>
        <p:spPr>
          <a:xfrm rot="16200000" flipH="1">
            <a:off x="946530" y="3482586"/>
            <a:ext cx="678661" cy="857240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67" name="Gerade Verbindung 66"/>
          <p:cNvCxnSpPr>
            <a:stCxn id="8" idx="1"/>
            <a:endCxn id="5" idx="3"/>
          </p:cNvCxnSpPr>
          <p:nvPr/>
        </p:nvCxnSpPr>
        <p:spPr>
          <a:xfrm rot="10800000" flipV="1">
            <a:off x="2500298" y="678637"/>
            <a:ext cx="357190" cy="1000132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70" name="Gerade Verbindung 69"/>
          <p:cNvCxnSpPr>
            <a:stCxn id="9" idx="1"/>
            <a:endCxn id="5" idx="3"/>
          </p:cNvCxnSpPr>
          <p:nvPr/>
        </p:nvCxnSpPr>
        <p:spPr>
          <a:xfrm rot="10800000" flipV="1">
            <a:off x="2500298" y="964389"/>
            <a:ext cx="357190" cy="714380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73" name="Gerade Verbindung 72"/>
          <p:cNvCxnSpPr>
            <a:stCxn id="10" idx="1"/>
            <a:endCxn id="5" idx="3"/>
          </p:cNvCxnSpPr>
          <p:nvPr/>
        </p:nvCxnSpPr>
        <p:spPr>
          <a:xfrm rot="10800000" flipV="1">
            <a:off x="2500298" y="1250141"/>
            <a:ext cx="357190" cy="428628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76" name="Gerade Verbindung 75"/>
          <p:cNvCxnSpPr>
            <a:stCxn id="11" idx="1"/>
            <a:endCxn id="5" idx="3"/>
          </p:cNvCxnSpPr>
          <p:nvPr/>
        </p:nvCxnSpPr>
        <p:spPr>
          <a:xfrm rot="10800000" flipV="1">
            <a:off x="2500298" y="1535893"/>
            <a:ext cx="357190" cy="142876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79" name="Gerade Verbindung 78"/>
          <p:cNvCxnSpPr>
            <a:stCxn id="12" idx="1"/>
            <a:endCxn id="5" idx="3"/>
          </p:cNvCxnSpPr>
          <p:nvPr/>
        </p:nvCxnSpPr>
        <p:spPr>
          <a:xfrm rot="10800000">
            <a:off x="2500298" y="1678769"/>
            <a:ext cx="357190" cy="142876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2" name="Gerade Verbindung 81"/>
          <p:cNvCxnSpPr>
            <a:endCxn id="16" idx="1"/>
          </p:cNvCxnSpPr>
          <p:nvPr/>
        </p:nvCxnSpPr>
        <p:spPr>
          <a:xfrm flipV="1">
            <a:off x="2643174" y="3036091"/>
            <a:ext cx="214314" cy="857256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5" name="Gerade Verbindung 84"/>
          <p:cNvCxnSpPr>
            <a:endCxn id="28" idx="1"/>
          </p:cNvCxnSpPr>
          <p:nvPr/>
        </p:nvCxnSpPr>
        <p:spPr>
          <a:xfrm flipV="1">
            <a:off x="2643174" y="2750339"/>
            <a:ext cx="214314" cy="1143008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8" name="Gerade Verbindung 87"/>
          <p:cNvCxnSpPr>
            <a:endCxn id="29" idx="1"/>
          </p:cNvCxnSpPr>
          <p:nvPr/>
        </p:nvCxnSpPr>
        <p:spPr>
          <a:xfrm>
            <a:off x="2643174" y="3893347"/>
            <a:ext cx="214314" cy="0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1" name="Gerade Verbindung 90"/>
          <p:cNvCxnSpPr>
            <a:stCxn id="15" idx="3"/>
            <a:endCxn id="31" idx="1"/>
          </p:cNvCxnSpPr>
          <p:nvPr/>
        </p:nvCxnSpPr>
        <p:spPr>
          <a:xfrm>
            <a:off x="2643174" y="4250537"/>
            <a:ext cx="214314" cy="357190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4" name="Gerade Verbindung 93"/>
          <p:cNvCxnSpPr>
            <a:stCxn id="15" idx="3"/>
            <a:endCxn id="32" idx="1"/>
          </p:cNvCxnSpPr>
          <p:nvPr/>
        </p:nvCxnSpPr>
        <p:spPr>
          <a:xfrm>
            <a:off x="2643174" y="4250537"/>
            <a:ext cx="214314" cy="642942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7" name="Gerade Verbindung 96"/>
          <p:cNvCxnSpPr>
            <a:stCxn id="30" idx="2"/>
            <a:endCxn id="29" idx="0"/>
          </p:cNvCxnSpPr>
          <p:nvPr/>
        </p:nvCxnSpPr>
        <p:spPr>
          <a:xfrm rot="5400000">
            <a:off x="3786182" y="3714752"/>
            <a:ext cx="142876" cy="0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01" name="Gerade Verbindung 100"/>
          <p:cNvCxnSpPr>
            <a:stCxn id="16" idx="2"/>
            <a:endCxn id="30" idx="0"/>
          </p:cNvCxnSpPr>
          <p:nvPr/>
        </p:nvCxnSpPr>
        <p:spPr>
          <a:xfrm rot="5400000">
            <a:off x="3786182" y="3214686"/>
            <a:ext cx="142876" cy="0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04" name="Gerade Verbindung 103"/>
          <p:cNvCxnSpPr>
            <a:stCxn id="33" idx="1"/>
            <a:endCxn id="34" idx="3"/>
          </p:cNvCxnSpPr>
          <p:nvPr/>
        </p:nvCxnSpPr>
        <p:spPr>
          <a:xfrm rot="10800000" flipV="1">
            <a:off x="8001024" y="1035827"/>
            <a:ext cx="357190" cy="428628"/>
          </a:xfrm>
          <a:prstGeom prst="lin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07" name="Gerade Verbindung 106"/>
          <p:cNvCxnSpPr>
            <a:stCxn id="33" idx="2"/>
            <a:endCxn id="35" idx="3"/>
          </p:cNvCxnSpPr>
          <p:nvPr/>
        </p:nvCxnSpPr>
        <p:spPr>
          <a:xfrm rot="5400000">
            <a:off x="7679554" y="1464455"/>
            <a:ext cx="1321603" cy="678661"/>
          </a:xfrm>
          <a:prstGeom prst="lin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10" name="Gerade Verbindung 109"/>
          <p:cNvCxnSpPr>
            <a:stCxn id="33" idx="2"/>
            <a:endCxn id="36" idx="3"/>
          </p:cNvCxnSpPr>
          <p:nvPr/>
        </p:nvCxnSpPr>
        <p:spPr>
          <a:xfrm rot="5400000">
            <a:off x="7143769" y="1928802"/>
            <a:ext cx="2321735" cy="750099"/>
          </a:xfrm>
          <a:prstGeom prst="lin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13" name="Gerade Verbindung 112"/>
          <p:cNvCxnSpPr>
            <a:stCxn id="33" idx="1"/>
            <a:endCxn id="37" idx="3"/>
          </p:cNvCxnSpPr>
          <p:nvPr/>
        </p:nvCxnSpPr>
        <p:spPr>
          <a:xfrm rot="10800000">
            <a:off x="6572264" y="321447"/>
            <a:ext cx="1785950" cy="714380"/>
          </a:xfrm>
          <a:prstGeom prst="lin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17" name="Gerade Verbindung 116"/>
          <p:cNvCxnSpPr>
            <a:stCxn id="33" idx="1"/>
            <a:endCxn id="41" idx="3"/>
          </p:cNvCxnSpPr>
          <p:nvPr/>
        </p:nvCxnSpPr>
        <p:spPr>
          <a:xfrm rot="10800000">
            <a:off x="6572264" y="607199"/>
            <a:ext cx="1785950" cy="428628"/>
          </a:xfrm>
          <a:prstGeom prst="lin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20" name="Gerade Verbindung 119"/>
          <p:cNvCxnSpPr>
            <a:stCxn id="33" idx="2"/>
            <a:endCxn id="50" idx="3"/>
          </p:cNvCxnSpPr>
          <p:nvPr/>
        </p:nvCxnSpPr>
        <p:spPr>
          <a:xfrm rot="5400000">
            <a:off x="6607984" y="2464587"/>
            <a:ext cx="3393305" cy="750099"/>
          </a:xfrm>
          <a:prstGeom prst="lin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23" name="Gerade Verbindung 122"/>
          <p:cNvCxnSpPr>
            <a:stCxn id="33" idx="1"/>
            <a:endCxn id="49" idx="3"/>
          </p:cNvCxnSpPr>
          <p:nvPr/>
        </p:nvCxnSpPr>
        <p:spPr>
          <a:xfrm rot="10800000" flipV="1">
            <a:off x="8001024" y="1035827"/>
            <a:ext cx="357190" cy="857256"/>
          </a:xfrm>
          <a:prstGeom prst="lin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233" name="Gerade Verbindung 232"/>
          <p:cNvCxnSpPr>
            <a:stCxn id="34" idx="1"/>
            <a:endCxn id="39" idx="3"/>
          </p:cNvCxnSpPr>
          <p:nvPr/>
        </p:nvCxnSpPr>
        <p:spPr>
          <a:xfrm rot="10800000">
            <a:off x="6643702" y="1464455"/>
            <a:ext cx="214314" cy="0"/>
          </a:xfrm>
          <a:prstGeom prst="lin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236" name="Gerade Verbindung 235"/>
          <p:cNvCxnSpPr>
            <a:stCxn id="35" idx="2"/>
            <a:endCxn id="38" idx="3"/>
          </p:cNvCxnSpPr>
          <p:nvPr/>
        </p:nvCxnSpPr>
        <p:spPr>
          <a:xfrm rot="5400000">
            <a:off x="6875876" y="2339570"/>
            <a:ext cx="178595" cy="642942"/>
          </a:xfrm>
          <a:prstGeom prst="lin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239" name="Gerade Verbindung 238"/>
          <p:cNvCxnSpPr>
            <a:stCxn id="36" idx="2"/>
            <a:endCxn id="40" idx="3"/>
          </p:cNvCxnSpPr>
          <p:nvPr/>
        </p:nvCxnSpPr>
        <p:spPr>
          <a:xfrm rot="5400000">
            <a:off x="6875876" y="3339702"/>
            <a:ext cx="250033" cy="714380"/>
          </a:xfrm>
          <a:prstGeom prst="lin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278" name="Gerade Verbindung 277"/>
          <p:cNvCxnSpPr>
            <a:stCxn id="49" idx="2"/>
            <a:endCxn id="46" idx="3"/>
          </p:cNvCxnSpPr>
          <p:nvPr/>
        </p:nvCxnSpPr>
        <p:spPr>
          <a:xfrm rot="5400000">
            <a:off x="6804438" y="1839504"/>
            <a:ext cx="178595" cy="500066"/>
          </a:xfrm>
          <a:prstGeom prst="lin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281" name="Gerade Verbindung 280"/>
          <p:cNvCxnSpPr>
            <a:stCxn id="50" idx="2"/>
            <a:endCxn id="51" idx="3"/>
          </p:cNvCxnSpPr>
          <p:nvPr/>
        </p:nvCxnSpPr>
        <p:spPr>
          <a:xfrm rot="5400000">
            <a:off x="6911595" y="4446991"/>
            <a:ext cx="250033" cy="642942"/>
          </a:xfrm>
          <a:prstGeom prst="lin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335" name="Gerade Verbindung 334"/>
          <p:cNvCxnSpPr>
            <a:stCxn id="6" idx="3"/>
            <a:endCxn id="37" idx="1"/>
          </p:cNvCxnSpPr>
          <p:nvPr/>
        </p:nvCxnSpPr>
        <p:spPr>
          <a:xfrm>
            <a:off x="4429124" y="321447"/>
            <a:ext cx="81439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8" name="Gerade Verbindung 337"/>
          <p:cNvCxnSpPr>
            <a:stCxn id="6" idx="3"/>
            <a:endCxn id="41" idx="1"/>
          </p:cNvCxnSpPr>
          <p:nvPr/>
        </p:nvCxnSpPr>
        <p:spPr>
          <a:xfrm>
            <a:off x="4429124" y="321447"/>
            <a:ext cx="814390" cy="28575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4" name="Gerade Verbindung 353"/>
          <p:cNvCxnSpPr>
            <a:stCxn id="8" idx="3"/>
            <a:endCxn id="39" idx="1"/>
          </p:cNvCxnSpPr>
          <p:nvPr/>
        </p:nvCxnSpPr>
        <p:spPr>
          <a:xfrm>
            <a:off x="4429124" y="678637"/>
            <a:ext cx="857256" cy="78581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7" name="Gerade Verbindung 356"/>
          <p:cNvCxnSpPr>
            <a:stCxn id="8" idx="3"/>
            <a:endCxn id="46" idx="1"/>
          </p:cNvCxnSpPr>
          <p:nvPr/>
        </p:nvCxnSpPr>
        <p:spPr>
          <a:xfrm>
            <a:off x="4429124" y="678637"/>
            <a:ext cx="857256" cy="150019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8" name="Gerade Verbindung 357"/>
          <p:cNvCxnSpPr>
            <a:stCxn id="9" idx="3"/>
            <a:endCxn id="39" idx="1"/>
          </p:cNvCxnSpPr>
          <p:nvPr/>
        </p:nvCxnSpPr>
        <p:spPr>
          <a:xfrm>
            <a:off x="4429124" y="964389"/>
            <a:ext cx="857256" cy="50006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9" name="Gerade Verbindung 358"/>
          <p:cNvCxnSpPr>
            <a:stCxn id="9" idx="3"/>
            <a:endCxn id="46" idx="1"/>
          </p:cNvCxnSpPr>
          <p:nvPr/>
        </p:nvCxnSpPr>
        <p:spPr>
          <a:xfrm>
            <a:off x="4429124" y="964389"/>
            <a:ext cx="857256" cy="121444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4" name="Gerade Verbindung 363"/>
          <p:cNvCxnSpPr>
            <a:stCxn id="10" idx="3"/>
            <a:endCxn id="39" idx="1"/>
          </p:cNvCxnSpPr>
          <p:nvPr/>
        </p:nvCxnSpPr>
        <p:spPr>
          <a:xfrm>
            <a:off x="4429124" y="1250141"/>
            <a:ext cx="857256" cy="21431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5" name="Gerade Verbindung 364"/>
          <p:cNvCxnSpPr>
            <a:stCxn id="11" idx="3"/>
            <a:endCxn id="39" idx="1"/>
          </p:cNvCxnSpPr>
          <p:nvPr/>
        </p:nvCxnSpPr>
        <p:spPr>
          <a:xfrm flipV="1">
            <a:off x="4429124" y="1464455"/>
            <a:ext cx="857256" cy="7143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6" name="Gerade Verbindung 365"/>
          <p:cNvCxnSpPr>
            <a:stCxn id="12" idx="3"/>
            <a:endCxn id="39" idx="1"/>
          </p:cNvCxnSpPr>
          <p:nvPr/>
        </p:nvCxnSpPr>
        <p:spPr>
          <a:xfrm flipV="1">
            <a:off x="4429124" y="1464455"/>
            <a:ext cx="857256" cy="35719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7" name="Gerade Verbindung 366"/>
          <p:cNvCxnSpPr>
            <a:stCxn id="10" idx="3"/>
            <a:endCxn id="46" idx="1"/>
          </p:cNvCxnSpPr>
          <p:nvPr/>
        </p:nvCxnSpPr>
        <p:spPr>
          <a:xfrm>
            <a:off x="4429124" y="1250141"/>
            <a:ext cx="857256" cy="92869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9" name="Gerade Verbindung 378"/>
          <p:cNvCxnSpPr>
            <a:stCxn id="11" idx="3"/>
            <a:endCxn id="46" idx="1"/>
          </p:cNvCxnSpPr>
          <p:nvPr/>
        </p:nvCxnSpPr>
        <p:spPr>
          <a:xfrm>
            <a:off x="4429124" y="1535893"/>
            <a:ext cx="857256" cy="64294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0" name="Gerade Verbindung 379"/>
          <p:cNvCxnSpPr>
            <a:stCxn id="12" idx="3"/>
            <a:endCxn id="46" idx="1"/>
          </p:cNvCxnSpPr>
          <p:nvPr/>
        </p:nvCxnSpPr>
        <p:spPr>
          <a:xfrm>
            <a:off x="4429124" y="1821645"/>
            <a:ext cx="857256" cy="35719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9" name="Gerade Verbindung 428"/>
          <p:cNvCxnSpPr>
            <a:stCxn id="28" idx="3"/>
            <a:endCxn id="40" idx="1"/>
          </p:cNvCxnSpPr>
          <p:nvPr/>
        </p:nvCxnSpPr>
        <p:spPr>
          <a:xfrm>
            <a:off x="4857752" y="2750339"/>
            <a:ext cx="1000132" cy="107157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5" name="Gerade Verbindung 444"/>
          <p:cNvCxnSpPr>
            <a:stCxn id="16" idx="3"/>
            <a:endCxn id="40" idx="1"/>
          </p:cNvCxnSpPr>
          <p:nvPr/>
        </p:nvCxnSpPr>
        <p:spPr>
          <a:xfrm>
            <a:off x="4857752" y="3036091"/>
            <a:ext cx="1000132" cy="78581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8" name="Gerade Verbindung 447"/>
          <p:cNvCxnSpPr>
            <a:stCxn id="29" idx="3"/>
            <a:endCxn id="51" idx="1"/>
          </p:cNvCxnSpPr>
          <p:nvPr/>
        </p:nvCxnSpPr>
        <p:spPr>
          <a:xfrm>
            <a:off x="4857752" y="3893347"/>
            <a:ext cx="1000132" cy="100013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2" name="Gerade Verbindung 451"/>
          <p:cNvCxnSpPr>
            <a:stCxn id="30" idx="3"/>
            <a:endCxn id="40" idx="1"/>
          </p:cNvCxnSpPr>
          <p:nvPr/>
        </p:nvCxnSpPr>
        <p:spPr>
          <a:xfrm>
            <a:off x="4857752" y="3464719"/>
            <a:ext cx="1000132" cy="35719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8" name="Textfeld 477"/>
          <p:cNvSpPr txBox="1"/>
          <p:nvPr/>
        </p:nvSpPr>
        <p:spPr>
          <a:xfrm>
            <a:off x="285720" y="6345816"/>
            <a:ext cx="285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BioPax</a:t>
            </a:r>
            <a:r>
              <a:rPr lang="de-DE" dirty="0" smtClean="0"/>
              <a:t> Level 3 – SBML </a:t>
            </a:r>
            <a:r>
              <a:rPr lang="de-DE" dirty="0" err="1" smtClean="0"/>
              <a:t>qual</a:t>
            </a:r>
            <a:endParaRPr lang="de-DE" dirty="0"/>
          </a:p>
        </p:txBody>
      </p:sp>
      <p:sp>
        <p:nvSpPr>
          <p:cNvPr id="92" name="Abgerundetes Rechteck 91"/>
          <p:cNvSpPr/>
          <p:nvPr/>
        </p:nvSpPr>
        <p:spPr>
          <a:xfrm>
            <a:off x="2857488" y="6072206"/>
            <a:ext cx="2000264" cy="21431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MolecularInteraction</a:t>
            </a:r>
            <a:endParaRPr lang="de-DE" sz="1200" dirty="0"/>
          </a:p>
        </p:txBody>
      </p:sp>
      <p:sp>
        <p:nvSpPr>
          <p:cNvPr id="93" name="Abgerundetes Rechteck 92"/>
          <p:cNvSpPr/>
          <p:nvPr/>
        </p:nvSpPr>
        <p:spPr>
          <a:xfrm>
            <a:off x="2857488" y="5786454"/>
            <a:ext cx="2000264" cy="21431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GeneticInteraction</a:t>
            </a:r>
            <a:endParaRPr lang="de-DE" sz="1200" dirty="0"/>
          </a:p>
        </p:txBody>
      </p:sp>
      <p:cxnSp>
        <p:nvCxnSpPr>
          <p:cNvPr id="95" name="Gerade Verbindung 94"/>
          <p:cNvCxnSpPr>
            <a:stCxn id="13" idx="2"/>
            <a:endCxn id="93" idx="1"/>
          </p:cNvCxnSpPr>
          <p:nvPr/>
        </p:nvCxnSpPr>
        <p:spPr>
          <a:xfrm rot="16200000" flipH="1">
            <a:off x="696497" y="3732619"/>
            <a:ext cx="2321735" cy="2000248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9" name="Gerade Verbindung 98"/>
          <p:cNvCxnSpPr>
            <a:stCxn id="13" idx="2"/>
            <a:endCxn id="92" idx="1"/>
          </p:cNvCxnSpPr>
          <p:nvPr/>
        </p:nvCxnSpPr>
        <p:spPr>
          <a:xfrm rot="16200000" flipH="1">
            <a:off x="553621" y="3875495"/>
            <a:ext cx="2607487" cy="2000248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03" name="Abgerundetes Rechteck 102"/>
          <p:cNvSpPr/>
          <p:nvPr/>
        </p:nvSpPr>
        <p:spPr>
          <a:xfrm>
            <a:off x="2857488" y="5500702"/>
            <a:ext cx="2000264" cy="21431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TemplateReaction</a:t>
            </a:r>
            <a:endParaRPr lang="de-DE" sz="1200" dirty="0"/>
          </a:p>
        </p:txBody>
      </p:sp>
      <p:cxnSp>
        <p:nvCxnSpPr>
          <p:cNvPr id="105" name="Gerade Verbindung 104"/>
          <p:cNvCxnSpPr>
            <a:stCxn id="13" idx="2"/>
            <a:endCxn id="103" idx="1"/>
          </p:cNvCxnSpPr>
          <p:nvPr/>
        </p:nvCxnSpPr>
        <p:spPr>
          <a:xfrm rot="16200000" flipH="1">
            <a:off x="839373" y="3589743"/>
            <a:ext cx="2035983" cy="2000248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68" name="Abgerundetes Rechteck 167"/>
          <p:cNvSpPr/>
          <p:nvPr/>
        </p:nvSpPr>
        <p:spPr>
          <a:xfrm>
            <a:off x="2857488" y="5072074"/>
            <a:ext cx="2000264" cy="21431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TemplateReactionRegulation</a:t>
            </a:r>
            <a:endParaRPr lang="de-DE" sz="1200" dirty="0"/>
          </a:p>
        </p:txBody>
      </p:sp>
      <p:cxnSp>
        <p:nvCxnSpPr>
          <p:cNvPr id="169" name="Gerade Verbindung 168"/>
          <p:cNvCxnSpPr>
            <a:stCxn id="15" idx="3"/>
            <a:endCxn id="168" idx="1"/>
          </p:cNvCxnSpPr>
          <p:nvPr/>
        </p:nvCxnSpPr>
        <p:spPr>
          <a:xfrm>
            <a:off x="2643174" y="4250537"/>
            <a:ext cx="214314" cy="928694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80" name="Abgerundetes Rechteck 179"/>
          <p:cNvSpPr/>
          <p:nvPr/>
        </p:nvSpPr>
        <p:spPr>
          <a:xfrm>
            <a:off x="2857488" y="4071942"/>
            <a:ext cx="2000264" cy="21431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Degradation</a:t>
            </a:r>
            <a:endParaRPr lang="de-DE" sz="1200" dirty="0"/>
          </a:p>
        </p:txBody>
      </p:sp>
      <p:cxnSp>
        <p:nvCxnSpPr>
          <p:cNvPr id="184" name="Gerade Verbindung 183"/>
          <p:cNvCxnSpPr>
            <a:endCxn id="180" idx="1"/>
          </p:cNvCxnSpPr>
          <p:nvPr/>
        </p:nvCxnSpPr>
        <p:spPr>
          <a:xfrm>
            <a:off x="2643174" y="3893347"/>
            <a:ext cx="214314" cy="285752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245" name="Abgerundetes Rechteck 244"/>
          <p:cNvSpPr/>
          <p:nvPr/>
        </p:nvSpPr>
        <p:spPr>
          <a:xfrm>
            <a:off x="2857488" y="2000240"/>
            <a:ext cx="1571636" cy="21431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RnaRegion</a:t>
            </a:r>
            <a:endParaRPr lang="de-DE" sz="1200" dirty="0"/>
          </a:p>
        </p:txBody>
      </p:sp>
      <p:sp>
        <p:nvSpPr>
          <p:cNvPr id="246" name="Abgerundetes Rechteck 245"/>
          <p:cNvSpPr/>
          <p:nvPr/>
        </p:nvSpPr>
        <p:spPr>
          <a:xfrm>
            <a:off x="2857488" y="2285992"/>
            <a:ext cx="1571636" cy="21431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S</a:t>
            </a:r>
            <a:r>
              <a:rPr lang="de-DE" sz="1200" dirty="0" err="1" smtClean="0"/>
              <a:t>mallMolecule</a:t>
            </a:r>
            <a:endParaRPr lang="de-DE" sz="1200" dirty="0"/>
          </a:p>
        </p:txBody>
      </p:sp>
      <p:cxnSp>
        <p:nvCxnSpPr>
          <p:cNvPr id="250" name="Gerade Verbindung 249"/>
          <p:cNvCxnSpPr>
            <a:stCxn id="245" idx="1"/>
            <a:endCxn id="5" idx="3"/>
          </p:cNvCxnSpPr>
          <p:nvPr/>
        </p:nvCxnSpPr>
        <p:spPr>
          <a:xfrm rot="10800000">
            <a:off x="2500298" y="1678769"/>
            <a:ext cx="357190" cy="428628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51" name="Gerade Verbindung 250"/>
          <p:cNvCxnSpPr>
            <a:stCxn id="246" idx="1"/>
            <a:endCxn id="5" idx="3"/>
          </p:cNvCxnSpPr>
          <p:nvPr/>
        </p:nvCxnSpPr>
        <p:spPr>
          <a:xfrm rot="10800000">
            <a:off x="2500298" y="1678769"/>
            <a:ext cx="357190" cy="714380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56" name="Gerade Verbindung 255"/>
          <p:cNvCxnSpPr>
            <a:stCxn id="245" idx="3"/>
            <a:endCxn id="39" idx="1"/>
          </p:cNvCxnSpPr>
          <p:nvPr/>
        </p:nvCxnSpPr>
        <p:spPr>
          <a:xfrm flipV="1">
            <a:off x="4429124" y="1464455"/>
            <a:ext cx="857256" cy="64294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9" name="Gerade Verbindung 258"/>
          <p:cNvCxnSpPr>
            <a:stCxn id="246" idx="3"/>
            <a:endCxn id="39" idx="1"/>
          </p:cNvCxnSpPr>
          <p:nvPr/>
        </p:nvCxnSpPr>
        <p:spPr>
          <a:xfrm flipV="1">
            <a:off x="4429124" y="1464455"/>
            <a:ext cx="857256" cy="92869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2" name="Gerade Verbindung 261"/>
          <p:cNvCxnSpPr>
            <a:stCxn id="93" idx="3"/>
            <a:endCxn id="51" idx="1"/>
          </p:cNvCxnSpPr>
          <p:nvPr/>
        </p:nvCxnSpPr>
        <p:spPr>
          <a:xfrm flipV="1">
            <a:off x="4857752" y="4893479"/>
            <a:ext cx="1000132" cy="100013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3" name="Gerade Verbindung 262"/>
          <p:cNvCxnSpPr>
            <a:stCxn id="92" idx="3"/>
            <a:endCxn id="51" idx="1"/>
          </p:cNvCxnSpPr>
          <p:nvPr/>
        </p:nvCxnSpPr>
        <p:spPr>
          <a:xfrm flipV="1">
            <a:off x="4857752" y="4893479"/>
            <a:ext cx="1000132" cy="128588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4" name="Gerade Verbindung 263"/>
          <p:cNvCxnSpPr>
            <a:stCxn id="168" idx="3"/>
            <a:endCxn id="51" idx="1"/>
          </p:cNvCxnSpPr>
          <p:nvPr/>
        </p:nvCxnSpPr>
        <p:spPr>
          <a:xfrm flipV="1">
            <a:off x="4857752" y="4893479"/>
            <a:ext cx="1000132" cy="28575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5" name="Gerade Verbindung 264"/>
          <p:cNvCxnSpPr>
            <a:stCxn id="180" idx="3"/>
            <a:endCxn id="51" idx="1"/>
          </p:cNvCxnSpPr>
          <p:nvPr/>
        </p:nvCxnSpPr>
        <p:spPr>
          <a:xfrm>
            <a:off x="4857752" y="4179099"/>
            <a:ext cx="1000132" cy="71438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6" name="Gerade Verbindung 265"/>
          <p:cNvCxnSpPr>
            <a:stCxn id="103" idx="3"/>
            <a:endCxn id="51" idx="1"/>
          </p:cNvCxnSpPr>
          <p:nvPr/>
        </p:nvCxnSpPr>
        <p:spPr>
          <a:xfrm flipV="1">
            <a:off x="4857752" y="4893479"/>
            <a:ext cx="1000132" cy="71438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7" name="Gerade Verbindung 266"/>
          <p:cNvCxnSpPr>
            <a:stCxn id="103" idx="3"/>
            <a:endCxn id="40" idx="1"/>
          </p:cNvCxnSpPr>
          <p:nvPr/>
        </p:nvCxnSpPr>
        <p:spPr>
          <a:xfrm flipV="1">
            <a:off x="4857752" y="3821909"/>
            <a:ext cx="1000132" cy="178595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8" name="Gerade Verbindung 267"/>
          <p:cNvCxnSpPr>
            <a:stCxn id="31" idx="3"/>
            <a:endCxn id="51" idx="1"/>
          </p:cNvCxnSpPr>
          <p:nvPr/>
        </p:nvCxnSpPr>
        <p:spPr>
          <a:xfrm>
            <a:off x="4857752" y="4607727"/>
            <a:ext cx="1000132" cy="28575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5" name="Gerade Verbindung 284"/>
          <p:cNvCxnSpPr>
            <a:stCxn id="32" idx="3"/>
            <a:endCxn id="40" idx="1"/>
          </p:cNvCxnSpPr>
          <p:nvPr/>
        </p:nvCxnSpPr>
        <p:spPr>
          <a:xfrm flipV="1">
            <a:off x="4857752" y="3821909"/>
            <a:ext cx="1000132" cy="107157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6" name="Gerade Verbindung 285"/>
          <p:cNvCxnSpPr>
            <a:stCxn id="31" idx="3"/>
            <a:endCxn id="40" idx="1"/>
          </p:cNvCxnSpPr>
          <p:nvPr/>
        </p:nvCxnSpPr>
        <p:spPr>
          <a:xfrm flipV="1">
            <a:off x="4857752" y="3821909"/>
            <a:ext cx="1000132" cy="78581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1" name="Gerade Verbindung 290"/>
          <p:cNvCxnSpPr>
            <a:stCxn id="32" idx="3"/>
            <a:endCxn id="51" idx="1"/>
          </p:cNvCxnSpPr>
          <p:nvPr/>
        </p:nvCxnSpPr>
        <p:spPr>
          <a:xfrm>
            <a:off x="4857752" y="4893479"/>
            <a:ext cx="1000132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Abgerundetes Rechteck 80"/>
          <p:cNvSpPr/>
          <p:nvPr/>
        </p:nvSpPr>
        <p:spPr>
          <a:xfrm>
            <a:off x="4786314" y="71414"/>
            <a:ext cx="4286280" cy="5000636"/>
          </a:xfrm>
          <a:prstGeom prst="roundRect">
            <a:avLst>
              <a:gd name="adj" fmla="val 5553"/>
            </a:avLst>
          </a:prstGeom>
          <a:noFill/>
          <a:ln w="2540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Abgerundetes Rechteck 79"/>
          <p:cNvSpPr/>
          <p:nvPr/>
        </p:nvSpPr>
        <p:spPr>
          <a:xfrm>
            <a:off x="71438" y="71438"/>
            <a:ext cx="4500562" cy="5000636"/>
          </a:xfrm>
          <a:prstGeom prst="roundRect">
            <a:avLst>
              <a:gd name="adj" fmla="val 5553"/>
            </a:avLst>
          </a:prstGeom>
          <a:noFill/>
          <a:ln w="254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Abgerundetes Rechteck 3"/>
          <p:cNvSpPr/>
          <p:nvPr/>
        </p:nvSpPr>
        <p:spPr>
          <a:xfrm>
            <a:off x="142876" y="1285860"/>
            <a:ext cx="785818" cy="214314"/>
          </a:xfrm>
          <a:prstGeom prst="roundRect">
            <a:avLst/>
          </a:prstGeom>
          <a:solidFill>
            <a:srgbClr val="FBF3F3">
              <a:alpha val="92000"/>
            </a:srgb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entity</a:t>
            </a:r>
            <a:endParaRPr lang="de-DE" sz="1200" dirty="0"/>
          </a:p>
        </p:txBody>
      </p:sp>
      <p:sp>
        <p:nvSpPr>
          <p:cNvPr id="5" name="Abgerundetes Rechteck 4"/>
          <p:cNvSpPr/>
          <p:nvPr/>
        </p:nvSpPr>
        <p:spPr>
          <a:xfrm>
            <a:off x="1428760" y="1285860"/>
            <a:ext cx="1071570" cy="214314"/>
          </a:xfrm>
          <a:prstGeom prst="roundRect">
            <a:avLst/>
          </a:prstGeom>
          <a:solidFill>
            <a:srgbClr val="FBF3F3">
              <a:alpha val="92000"/>
            </a:srgb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physicalEntity</a:t>
            </a:r>
            <a:endParaRPr lang="de-DE" sz="1200" dirty="0"/>
          </a:p>
        </p:txBody>
      </p:sp>
      <p:sp>
        <p:nvSpPr>
          <p:cNvPr id="6" name="Abgerundetes Rechteck 5"/>
          <p:cNvSpPr/>
          <p:nvPr/>
        </p:nvSpPr>
        <p:spPr>
          <a:xfrm>
            <a:off x="2928958" y="214290"/>
            <a:ext cx="1143008" cy="214314"/>
          </a:xfrm>
          <a:prstGeom prst="roundRect">
            <a:avLst/>
          </a:prstGeom>
          <a:solidFill>
            <a:srgbClr val="FBF3F3">
              <a:alpha val="92000"/>
            </a:srgb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pathway</a:t>
            </a:r>
            <a:endParaRPr lang="de-DE" sz="1200" dirty="0"/>
          </a:p>
        </p:txBody>
      </p:sp>
      <p:sp>
        <p:nvSpPr>
          <p:cNvPr id="7" name="Abgerundetes Rechteck 6"/>
          <p:cNvSpPr/>
          <p:nvPr/>
        </p:nvSpPr>
        <p:spPr>
          <a:xfrm>
            <a:off x="285752" y="1857364"/>
            <a:ext cx="1000132" cy="214314"/>
          </a:xfrm>
          <a:prstGeom prst="roundRect">
            <a:avLst/>
          </a:prstGeom>
          <a:solidFill>
            <a:srgbClr val="FBF3F3">
              <a:alpha val="92000"/>
            </a:srgb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interaction</a:t>
            </a:r>
            <a:endParaRPr lang="de-DE" sz="1200" dirty="0"/>
          </a:p>
        </p:txBody>
      </p:sp>
      <p:sp>
        <p:nvSpPr>
          <p:cNvPr id="8" name="Abgerundetes Rechteck 7"/>
          <p:cNvSpPr/>
          <p:nvPr/>
        </p:nvSpPr>
        <p:spPr>
          <a:xfrm>
            <a:off x="2928958" y="1000108"/>
            <a:ext cx="1143008" cy="214314"/>
          </a:xfrm>
          <a:prstGeom prst="roundRect">
            <a:avLst/>
          </a:prstGeom>
          <a:solidFill>
            <a:srgbClr val="FBF3F3">
              <a:alpha val="92000"/>
            </a:srgb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complex</a:t>
            </a:r>
            <a:endParaRPr lang="de-DE" sz="1200" dirty="0"/>
          </a:p>
        </p:txBody>
      </p:sp>
      <p:sp>
        <p:nvSpPr>
          <p:cNvPr id="9" name="Abgerundetes Rechteck 8"/>
          <p:cNvSpPr/>
          <p:nvPr/>
        </p:nvSpPr>
        <p:spPr>
          <a:xfrm>
            <a:off x="2928958" y="1285860"/>
            <a:ext cx="1143008" cy="214314"/>
          </a:xfrm>
          <a:prstGeom prst="roundRect">
            <a:avLst/>
          </a:prstGeom>
          <a:solidFill>
            <a:srgbClr val="FBF3F3">
              <a:alpha val="92000"/>
            </a:srgb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protein</a:t>
            </a:r>
            <a:endParaRPr lang="de-DE" sz="1200" dirty="0"/>
          </a:p>
        </p:txBody>
      </p:sp>
      <p:sp>
        <p:nvSpPr>
          <p:cNvPr id="10" name="Abgerundetes Rechteck 9"/>
          <p:cNvSpPr/>
          <p:nvPr/>
        </p:nvSpPr>
        <p:spPr>
          <a:xfrm>
            <a:off x="2928958" y="1571612"/>
            <a:ext cx="1143008" cy="214314"/>
          </a:xfrm>
          <a:prstGeom prst="roundRect">
            <a:avLst/>
          </a:prstGeom>
          <a:solidFill>
            <a:srgbClr val="FBF3F3">
              <a:alpha val="92000"/>
            </a:srgb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dna</a:t>
            </a:r>
            <a:endParaRPr lang="de-DE" sz="1200" dirty="0"/>
          </a:p>
        </p:txBody>
      </p:sp>
      <p:sp>
        <p:nvSpPr>
          <p:cNvPr id="11" name="Abgerundetes Rechteck 10"/>
          <p:cNvSpPr/>
          <p:nvPr/>
        </p:nvSpPr>
        <p:spPr>
          <a:xfrm>
            <a:off x="2928958" y="1857364"/>
            <a:ext cx="1143008" cy="214314"/>
          </a:xfrm>
          <a:prstGeom prst="roundRect">
            <a:avLst/>
          </a:prstGeom>
          <a:solidFill>
            <a:srgbClr val="FBF3F3">
              <a:alpha val="92000"/>
            </a:srgb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rna</a:t>
            </a:r>
            <a:endParaRPr lang="de-DE" sz="1200" dirty="0"/>
          </a:p>
        </p:txBody>
      </p:sp>
      <p:sp>
        <p:nvSpPr>
          <p:cNvPr id="12" name="Abgerundetes Rechteck 11"/>
          <p:cNvSpPr/>
          <p:nvPr/>
        </p:nvSpPr>
        <p:spPr>
          <a:xfrm>
            <a:off x="2928958" y="2143116"/>
            <a:ext cx="1143008" cy="214314"/>
          </a:xfrm>
          <a:prstGeom prst="roundRect">
            <a:avLst/>
          </a:prstGeom>
          <a:solidFill>
            <a:srgbClr val="FBF3F3">
              <a:alpha val="92000"/>
            </a:srgb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smallMolecule</a:t>
            </a:r>
            <a:endParaRPr lang="de-DE" sz="1200" dirty="0"/>
          </a:p>
        </p:txBody>
      </p:sp>
      <p:sp>
        <p:nvSpPr>
          <p:cNvPr id="13" name="Abgerundetes Rechteck 12"/>
          <p:cNvSpPr/>
          <p:nvPr/>
        </p:nvSpPr>
        <p:spPr>
          <a:xfrm>
            <a:off x="285752" y="2500306"/>
            <a:ext cx="1428760" cy="214314"/>
          </a:xfrm>
          <a:prstGeom prst="roundRect">
            <a:avLst/>
          </a:prstGeom>
          <a:solidFill>
            <a:srgbClr val="FBF3F3">
              <a:alpha val="92000"/>
            </a:srgb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physicalInteraction</a:t>
            </a:r>
            <a:endParaRPr lang="de-DE" sz="1200" dirty="0"/>
          </a:p>
        </p:txBody>
      </p:sp>
      <p:sp>
        <p:nvSpPr>
          <p:cNvPr id="14" name="Abgerundetes Rechteck 13"/>
          <p:cNvSpPr/>
          <p:nvPr/>
        </p:nvSpPr>
        <p:spPr>
          <a:xfrm>
            <a:off x="1428760" y="3000373"/>
            <a:ext cx="1000132" cy="214314"/>
          </a:xfrm>
          <a:prstGeom prst="roundRect">
            <a:avLst/>
          </a:prstGeom>
          <a:solidFill>
            <a:srgbClr val="FBF3F3">
              <a:alpha val="92000"/>
            </a:srgb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conversion</a:t>
            </a:r>
            <a:endParaRPr lang="de-DE" sz="1200" dirty="0"/>
          </a:p>
        </p:txBody>
      </p:sp>
      <p:sp>
        <p:nvSpPr>
          <p:cNvPr id="15" name="Abgerundetes Rechteck 14"/>
          <p:cNvSpPr/>
          <p:nvPr/>
        </p:nvSpPr>
        <p:spPr>
          <a:xfrm>
            <a:off x="1428760" y="4357695"/>
            <a:ext cx="1000132" cy="214314"/>
          </a:xfrm>
          <a:prstGeom prst="roundRect">
            <a:avLst/>
          </a:prstGeom>
          <a:solidFill>
            <a:srgbClr val="FBF3F3">
              <a:alpha val="92000"/>
            </a:srgb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control</a:t>
            </a:r>
            <a:endParaRPr lang="de-DE" sz="1200" dirty="0"/>
          </a:p>
        </p:txBody>
      </p:sp>
      <p:sp>
        <p:nvSpPr>
          <p:cNvPr id="16" name="Abgerundetes Rechteck 15"/>
          <p:cNvSpPr/>
          <p:nvPr/>
        </p:nvSpPr>
        <p:spPr>
          <a:xfrm>
            <a:off x="2928958" y="3000373"/>
            <a:ext cx="1571636" cy="214314"/>
          </a:xfrm>
          <a:prstGeom prst="roundRect">
            <a:avLst/>
          </a:prstGeom>
          <a:solidFill>
            <a:srgbClr val="FBF3F3">
              <a:alpha val="92000"/>
            </a:srgb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biochemicalReaction</a:t>
            </a:r>
            <a:endParaRPr lang="de-DE" sz="1200" dirty="0"/>
          </a:p>
        </p:txBody>
      </p:sp>
      <p:sp>
        <p:nvSpPr>
          <p:cNvPr id="28" name="Abgerundetes Rechteck 27"/>
          <p:cNvSpPr/>
          <p:nvPr/>
        </p:nvSpPr>
        <p:spPr>
          <a:xfrm>
            <a:off x="2928958" y="2714621"/>
            <a:ext cx="1571636" cy="214314"/>
          </a:xfrm>
          <a:prstGeom prst="roundRect">
            <a:avLst/>
          </a:prstGeom>
          <a:solidFill>
            <a:srgbClr val="FBF3F3">
              <a:alpha val="92000"/>
            </a:srgb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complexAssembly</a:t>
            </a:r>
            <a:endParaRPr lang="de-DE" sz="1200" dirty="0"/>
          </a:p>
        </p:txBody>
      </p:sp>
      <p:sp>
        <p:nvSpPr>
          <p:cNvPr id="29" name="Abgerundetes Rechteck 28"/>
          <p:cNvSpPr/>
          <p:nvPr/>
        </p:nvSpPr>
        <p:spPr>
          <a:xfrm>
            <a:off x="2928958" y="3857629"/>
            <a:ext cx="1571636" cy="214314"/>
          </a:xfrm>
          <a:prstGeom prst="roundRect">
            <a:avLst/>
          </a:prstGeom>
          <a:solidFill>
            <a:srgbClr val="FBF3F3">
              <a:alpha val="92000"/>
            </a:srgb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transport</a:t>
            </a:r>
            <a:endParaRPr lang="de-DE" sz="1200" dirty="0"/>
          </a:p>
        </p:txBody>
      </p:sp>
      <p:sp>
        <p:nvSpPr>
          <p:cNvPr id="30" name="Abgerundetes Rechteck 29"/>
          <p:cNvSpPr/>
          <p:nvPr/>
        </p:nvSpPr>
        <p:spPr>
          <a:xfrm>
            <a:off x="2928958" y="3357563"/>
            <a:ext cx="1571636" cy="357190"/>
          </a:xfrm>
          <a:prstGeom prst="roundRect">
            <a:avLst/>
          </a:prstGeom>
          <a:solidFill>
            <a:srgbClr val="FBF3F3">
              <a:alpha val="92000"/>
            </a:srgb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transportWith</a:t>
            </a:r>
            <a:endParaRPr lang="de-DE" sz="1200" dirty="0" smtClean="0"/>
          </a:p>
          <a:p>
            <a:pPr algn="ctr"/>
            <a:r>
              <a:rPr lang="de-DE" sz="1200" dirty="0" err="1" smtClean="0"/>
              <a:t>BiochemicalReaction</a:t>
            </a:r>
            <a:endParaRPr lang="de-DE" sz="1200" dirty="0"/>
          </a:p>
        </p:txBody>
      </p:sp>
      <p:sp>
        <p:nvSpPr>
          <p:cNvPr id="31" name="Abgerundetes Rechteck 30"/>
          <p:cNvSpPr/>
          <p:nvPr/>
        </p:nvSpPr>
        <p:spPr>
          <a:xfrm>
            <a:off x="2928958" y="4357695"/>
            <a:ext cx="1571636" cy="214314"/>
          </a:xfrm>
          <a:prstGeom prst="roundRect">
            <a:avLst/>
          </a:prstGeom>
          <a:solidFill>
            <a:srgbClr val="FBF3F3">
              <a:alpha val="92000"/>
            </a:srgb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catalysis</a:t>
            </a:r>
            <a:endParaRPr lang="de-DE" sz="1200" dirty="0"/>
          </a:p>
        </p:txBody>
      </p:sp>
      <p:sp>
        <p:nvSpPr>
          <p:cNvPr id="32" name="Abgerundetes Rechteck 31"/>
          <p:cNvSpPr/>
          <p:nvPr/>
        </p:nvSpPr>
        <p:spPr>
          <a:xfrm>
            <a:off x="2928958" y="4643446"/>
            <a:ext cx="1571636" cy="214314"/>
          </a:xfrm>
          <a:prstGeom prst="roundRect">
            <a:avLst/>
          </a:prstGeom>
          <a:solidFill>
            <a:srgbClr val="FBF3F3">
              <a:alpha val="92000"/>
            </a:srgb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modulation</a:t>
            </a:r>
            <a:endParaRPr lang="de-DE" sz="1200" dirty="0"/>
          </a:p>
        </p:txBody>
      </p:sp>
      <p:sp>
        <p:nvSpPr>
          <p:cNvPr id="33" name="Abgerundetes Rechteck 32"/>
          <p:cNvSpPr/>
          <p:nvPr/>
        </p:nvSpPr>
        <p:spPr>
          <a:xfrm>
            <a:off x="8358214" y="1142984"/>
            <a:ext cx="571504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SBase</a:t>
            </a:r>
            <a:endParaRPr lang="de-DE" sz="1200" dirty="0"/>
          </a:p>
        </p:txBody>
      </p:sp>
      <p:sp>
        <p:nvSpPr>
          <p:cNvPr id="34" name="Abgerundetes Rechteck 33"/>
          <p:cNvSpPr/>
          <p:nvPr/>
        </p:nvSpPr>
        <p:spPr>
          <a:xfrm>
            <a:off x="6929454" y="1285860"/>
            <a:ext cx="1143008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listOfSpecies</a:t>
            </a:r>
            <a:endParaRPr lang="de-DE" sz="1200" dirty="0"/>
          </a:p>
        </p:txBody>
      </p:sp>
      <p:sp>
        <p:nvSpPr>
          <p:cNvPr id="36" name="Abgerundetes Rechteck 35"/>
          <p:cNvSpPr/>
          <p:nvPr/>
        </p:nvSpPr>
        <p:spPr>
          <a:xfrm>
            <a:off x="6929454" y="2571745"/>
            <a:ext cx="1143008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listOfReaction</a:t>
            </a:r>
            <a:endParaRPr lang="de-DE" sz="1200" dirty="0"/>
          </a:p>
        </p:txBody>
      </p:sp>
      <p:sp>
        <p:nvSpPr>
          <p:cNvPr id="37" name="Abgerundetes Rechteck 36"/>
          <p:cNvSpPr/>
          <p:nvPr/>
        </p:nvSpPr>
        <p:spPr>
          <a:xfrm>
            <a:off x="4929190" y="214290"/>
            <a:ext cx="1357322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model</a:t>
            </a:r>
            <a:endParaRPr lang="de-DE" sz="1200" dirty="0"/>
          </a:p>
        </p:txBody>
      </p:sp>
      <p:sp>
        <p:nvSpPr>
          <p:cNvPr id="39" name="Abgerundetes Rechteck 38"/>
          <p:cNvSpPr/>
          <p:nvPr/>
        </p:nvSpPr>
        <p:spPr>
          <a:xfrm>
            <a:off x="4929190" y="1285860"/>
            <a:ext cx="1357322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species</a:t>
            </a:r>
            <a:endParaRPr lang="de-DE" sz="1200" dirty="0"/>
          </a:p>
        </p:txBody>
      </p:sp>
      <p:sp>
        <p:nvSpPr>
          <p:cNvPr id="40" name="Abgerundetes Rechteck 39"/>
          <p:cNvSpPr/>
          <p:nvPr/>
        </p:nvSpPr>
        <p:spPr>
          <a:xfrm>
            <a:off x="5857884" y="3000373"/>
            <a:ext cx="857256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reaction</a:t>
            </a:r>
            <a:endParaRPr lang="de-DE" sz="1200" dirty="0"/>
          </a:p>
        </p:txBody>
      </p:sp>
      <p:sp>
        <p:nvSpPr>
          <p:cNvPr id="41" name="Abgerundetes Rechteck 40"/>
          <p:cNvSpPr/>
          <p:nvPr/>
        </p:nvSpPr>
        <p:spPr>
          <a:xfrm>
            <a:off x="4929190" y="500042"/>
            <a:ext cx="1328750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qualitativeModel</a:t>
            </a:r>
            <a:endParaRPr lang="de-DE" sz="1200" dirty="0"/>
          </a:p>
        </p:txBody>
      </p:sp>
      <p:sp>
        <p:nvSpPr>
          <p:cNvPr id="46" name="Abgerundetes Rechteck 45"/>
          <p:cNvSpPr/>
          <p:nvPr/>
        </p:nvSpPr>
        <p:spPr>
          <a:xfrm>
            <a:off x="4929190" y="1857364"/>
            <a:ext cx="1357322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qualitativeSpecies</a:t>
            </a:r>
            <a:endParaRPr lang="de-DE" sz="1200" dirty="0"/>
          </a:p>
        </p:txBody>
      </p:sp>
      <p:sp>
        <p:nvSpPr>
          <p:cNvPr id="49" name="Abgerundetes Rechteck 48"/>
          <p:cNvSpPr/>
          <p:nvPr/>
        </p:nvSpPr>
        <p:spPr>
          <a:xfrm>
            <a:off x="6357950" y="1571612"/>
            <a:ext cx="1714512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listOfQualtiativeSpecies</a:t>
            </a:r>
            <a:endParaRPr lang="de-DE" sz="1200" dirty="0"/>
          </a:p>
        </p:txBody>
      </p:sp>
      <p:sp>
        <p:nvSpPr>
          <p:cNvPr id="50" name="Abgerundetes Rechteck 49"/>
          <p:cNvSpPr/>
          <p:nvPr/>
        </p:nvSpPr>
        <p:spPr>
          <a:xfrm>
            <a:off x="6929454" y="3357563"/>
            <a:ext cx="1143008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listOfTransition</a:t>
            </a:r>
            <a:endParaRPr lang="de-DE" sz="1200" dirty="0"/>
          </a:p>
        </p:txBody>
      </p:sp>
      <p:sp>
        <p:nvSpPr>
          <p:cNvPr id="51" name="Abgerundetes Rechteck 50"/>
          <p:cNvSpPr/>
          <p:nvPr/>
        </p:nvSpPr>
        <p:spPr>
          <a:xfrm>
            <a:off x="5857884" y="3857629"/>
            <a:ext cx="857256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transition</a:t>
            </a:r>
            <a:endParaRPr lang="de-DE" sz="1200" dirty="0"/>
          </a:p>
        </p:txBody>
      </p:sp>
      <p:cxnSp>
        <p:nvCxnSpPr>
          <p:cNvPr id="54" name="Gerade Verbindung 53"/>
          <p:cNvCxnSpPr>
            <a:stCxn id="4" idx="3"/>
            <a:endCxn id="5" idx="1"/>
          </p:cNvCxnSpPr>
          <p:nvPr/>
        </p:nvCxnSpPr>
        <p:spPr>
          <a:xfrm>
            <a:off x="928694" y="1393017"/>
            <a:ext cx="500066" cy="0"/>
          </a:xfrm>
          <a:prstGeom prst="lin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56" name="Gerade Verbindung 55"/>
          <p:cNvCxnSpPr>
            <a:stCxn id="4" idx="3"/>
            <a:endCxn id="6" idx="1"/>
          </p:cNvCxnSpPr>
          <p:nvPr/>
        </p:nvCxnSpPr>
        <p:spPr>
          <a:xfrm flipV="1">
            <a:off x="928694" y="321447"/>
            <a:ext cx="2000264" cy="1071570"/>
          </a:xfrm>
          <a:prstGeom prst="lin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60" name="Gerade Verbindung 59"/>
          <p:cNvCxnSpPr>
            <a:stCxn id="7" idx="0"/>
            <a:endCxn id="4" idx="2"/>
          </p:cNvCxnSpPr>
          <p:nvPr/>
        </p:nvCxnSpPr>
        <p:spPr>
          <a:xfrm rot="16200000" flipV="1">
            <a:off x="482207" y="1553752"/>
            <a:ext cx="357190" cy="250033"/>
          </a:xfrm>
          <a:prstGeom prst="lin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62" name="Gerade Verbindung 61"/>
          <p:cNvCxnSpPr>
            <a:stCxn id="7" idx="2"/>
            <a:endCxn id="13" idx="0"/>
          </p:cNvCxnSpPr>
          <p:nvPr/>
        </p:nvCxnSpPr>
        <p:spPr>
          <a:xfrm rot="16200000" flipH="1">
            <a:off x="678661" y="2178835"/>
            <a:ext cx="428628" cy="214314"/>
          </a:xfrm>
          <a:prstGeom prst="lin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64" name="Gerade Verbindung 63"/>
          <p:cNvCxnSpPr>
            <a:stCxn id="13" idx="2"/>
            <a:endCxn id="14" idx="1"/>
          </p:cNvCxnSpPr>
          <p:nvPr/>
        </p:nvCxnSpPr>
        <p:spPr>
          <a:xfrm rot="16200000" flipH="1">
            <a:off x="1017991" y="2696761"/>
            <a:ext cx="392910" cy="428628"/>
          </a:xfrm>
          <a:prstGeom prst="lin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66" name="Gerade Verbindung 65"/>
          <p:cNvCxnSpPr>
            <a:stCxn id="13" idx="2"/>
            <a:endCxn id="15" idx="1"/>
          </p:cNvCxnSpPr>
          <p:nvPr/>
        </p:nvCxnSpPr>
        <p:spPr>
          <a:xfrm rot="16200000" flipH="1">
            <a:off x="339330" y="3375422"/>
            <a:ext cx="1750232" cy="428628"/>
          </a:xfrm>
          <a:prstGeom prst="lin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67" name="Gerade Verbindung 66"/>
          <p:cNvCxnSpPr>
            <a:stCxn id="8" idx="1"/>
            <a:endCxn id="5" idx="3"/>
          </p:cNvCxnSpPr>
          <p:nvPr/>
        </p:nvCxnSpPr>
        <p:spPr>
          <a:xfrm rot="10800000" flipV="1">
            <a:off x="2500330" y="1107265"/>
            <a:ext cx="428628" cy="285752"/>
          </a:xfrm>
          <a:prstGeom prst="lin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70" name="Gerade Verbindung 69"/>
          <p:cNvCxnSpPr>
            <a:stCxn id="9" idx="1"/>
            <a:endCxn id="5" idx="3"/>
          </p:cNvCxnSpPr>
          <p:nvPr/>
        </p:nvCxnSpPr>
        <p:spPr>
          <a:xfrm rot="10800000">
            <a:off x="2500330" y="1393017"/>
            <a:ext cx="428628" cy="0"/>
          </a:xfrm>
          <a:prstGeom prst="lin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73" name="Gerade Verbindung 72"/>
          <p:cNvCxnSpPr>
            <a:stCxn id="10" idx="1"/>
            <a:endCxn id="5" idx="3"/>
          </p:cNvCxnSpPr>
          <p:nvPr/>
        </p:nvCxnSpPr>
        <p:spPr>
          <a:xfrm rot="10800000">
            <a:off x="2500330" y="1393017"/>
            <a:ext cx="428628" cy="285752"/>
          </a:xfrm>
          <a:prstGeom prst="lin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76" name="Gerade Verbindung 75"/>
          <p:cNvCxnSpPr>
            <a:stCxn id="11" idx="1"/>
            <a:endCxn id="5" idx="3"/>
          </p:cNvCxnSpPr>
          <p:nvPr/>
        </p:nvCxnSpPr>
        <p:spPr>
          <a:xfrm rot="10800000">
            <a:off x="2500330" y="1393017"/>
            <a:ext cx="428628" cy="571504"/>
          </a:xfrm>
          <a:prstGeom prst="lin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79" name="Gerade Verbindung 78"/>
          <p:cNvCxnSpPr>
            <a:stCxn id="12" idx="1"/>
            <a:endCxn id="5" idx="3"/>
          </p:cNvCxnSpPr>
          <p:nvPr/>
        </p:nvCxnSpPr>
        <p:spPr>
          <a:xfrm rot="10800000">
            <a:off x="2500330" y="1393017"/>
            <a:ext cx="428628" cy="857256"/>
          </a:xfrm>
          <a:prstGeom prst="lin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82" name="Gerade Verbindung 81"/>
          <p:cNvCxnSpPr>
            <a:stCxn id="14" idx="3"/>
            <a:endCxn id="16" idx="1"/>
          </p:cNvCxnSpPr>
          <p:nvPr/>
        </p:nvCxnSpPr>
        <p:spPr>
          <a:xfrm>
            <a:off x="2428892" y="3107530"/>
            <a:ext cx="500066" cy="0"/>
          </a:xfrm>
          <a:prstGeom prst="lin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85" name="Gerade Verbindung 84"/>
          <p:cNvCxnSpPr>
            <a:stCxn id="14" idx="3"/>
            <a:endCxn id="28" idx="1"/>
          </p:cNvCxnSpPr>
          <p:nvPr/>
        </p:nvCxnSpPr>
        <p:spPr>
          <a:xfrm flipV="1">
            <a:off x="2428892" y="2821778"/>
            <a:ext cx="500066" cy="285752"/>
          </a:xfrm>
          <a:prstGeom prst="lin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88" name="Gerade Verbindung 87"/>
          <p:cNvCxnSpPr>
            <a:stCxn id="14" idx="3"/>
            <a:endCxn id="29" idx="1"/>
          </p:cNvCxnSpPr>
          <p:nvPr/>
        </p:nvCxnSpPr>
        <p:spPr>
          <a:xfrm>
            <a:off x="2428892" y="3107530"/>
            <a:ext cx="500066" cy="857256"/>
          </a:xfrm>
          <a:prstGeom prst="lin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91" name="Gerade Verbindung 90"/>
          <p:cNvCxnSpPr>
            <a:stCxn id="15" idx="3"/>
            <a:endCxn id="31" idx="1"/>
          </p:cNvCxnSpPr>
          <p:nvPr/>
        </p:nvCxnSpPr>
        <p:spPr>
          <a:xfrm>
            <a:off x="2428892" y="4464852"/>
            <a:ext cx="500066" cy="0"/>
          </a:xfrm>
          <a:prstGeom prst="lin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94" name="Gerade Verbindung 93"/>
          <p:cNvCxnSpPr>
            <a:stCxn id="15" idx="3"/>
            <a:endCxn id="32" idx="1"/>
          </p:cNvCxnSpPr>
          <p:nvPr/>
        </p:nvCxnSpPr>
        <p:spPr>
          <a:xfrm>
            <a:off x="2428892" y="4464852"/>
            <a:ext cx="500066" cy="285751"/>
          </a:xfrm>
          <a:prstGeom prst="lin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97" name="Gerade Verbindung 96"/>
          <p:cNvCxnSpPr>
            <a:stCxn id="30" idx="2"/>
            <a:endCxn id="29" idx="0"/>
          </p:cNvCxnSpPr>
          <p:nvPr/>
        </p:nvCxnSpPr>
        <p:spPr>
          <a:xfrm rot="5400000">
            <a:off x="3643338" y="3786191"/>
            <a:ext cx="142876" cy="0"/>
          </a:xfrm>
          <a:prstGeom prst="lin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101" name="Gerade Verbindung 100"/>
          <p:cNvCxnSpPr>
            <a:stCxn id="16" idx="2"/>
            <a:endCxn id="30" idx="0"/>
          </p:cNvCxnSpPr>
          <p:nvPr/>
        </p:nvCxnSpPr>
        <p:spPr>
          <a:xfrm rot="5400000">
            <a:off x="3643338" y="3286125"/>
            <a:ext cx="142876" cy="0"/>
          </a:xfrm>
          <a:prstGeom prst="lin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104" name="Gerade Verbindung 103"/>
          <p:cNvCxnSpPr>
            <a:stCxn id="33" idx="1"/>
            <a:endCxn id="34" idx="3"/>
          </p:cNvCxnSpPr>
          <p:nvPr/>
        </p:nvCxnSpPr>
        <p:spPr>
          <a:xfrm rot="10800000" flipV="1">
            <a:off x="8072462" y="1250141"/>
            <a:ext cx="285752" cy="142876"/>
          </a:xfrm>
          <a:prstGeom prst="lin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10" name="Gerade Verbindung 109"/>
          <p:cNvCxnSpPr>
            <a:stCxn id="33" idx="2"/>
            <a:endCxn id="36" idx="3"/>
          </p:cNvCxnSpPr>
          <p:nvPr/>
        </p:nvCxnSpPr>
        <p:spPr>
          <a:xfrm rot="5400000">
            <a:off x="7697412" y="1732348"/>
            <a:ext cx="1321604" cy="571504"/>
          </a:xfrm>
          <a:prstGeom prst="lin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13" name="Gerade Verbindung 112"/>
          <p:cNvCxnSpPr>
            <a:stCxn id="33" idx="1"/>
            <a:endCxn id="37" idx="3"/>
          </p:cNvCxnSpPr>
          <p:nvPr/>
        </p:nvCxnSpPr>
        <p:spPr>
          <a:xfrm rot="10800000">
            <a:off x="6286512" y="321447"/>
            <a:ext cx="2071702" cy="928694"/>
          </a:xfrm>
          <a:prstGeom prst="lin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17" name="Gerade Verbindung 116"/>
          <p:cNvCxnSpPr>
            <a:stCxn id="33" idx="1"/>
            <a:endCxn id="41" idx="3"/>
          </p:cNvCxnSpPr>
          <p:nvPr/>
        </p:nvCxnSpPr>
        <p:spPr>
          <a:xfrm rot="10800000">
            <a:off x="6257940" y="607199"/>
            <a:ext cx="2100274" cy="642942"/>
          </a:xfrm>
          <a:prstGeom prst="lin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20" name="Gerade Verbindung 119"/>
          <p:cNvCxnSpPr>
            <a:stCxn id="33" idx="2"/>
            <a:endCxn id="50" idx="3"/>
          </p:cNvCxnSpPr>
          <p:nvPr/>
        </p:nvCxnSpPr>
        <p:spPr>
          <a:xfrm rot="5400000">
            <a:off x="7304503" y="2125257"/>
            <a:ext cx="2107422" cy="571504"/>
          </a:xfrm>
          <a:prstGeom prst="lin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23" name="Gerade Verbindung 122"/>
          <p:cNvCxnSpPr>
            <a:stCxn id="33" idx="1"/>
            <a:endCxn id="49" idx="3"/>
          </p:cNvCxnSpPr>
          <p:nvPr/>
        </p:nvCxnSpPr>
        <p:spPr>
          <a:xfrm rot="10800000" flipV="1">
            <a:off x="8072462" y="1250141"/>
            <a:ext cx="285752" cy="428628"/>
          </a:xfrm>
          <a:prstGeom prst="lin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233" name="Gerade Verbindung 232"/>
          <p:cNvCxnSpPr>
            <a:stCxn id="34" idx="1"/>
            <a:endCxn id="39" idx="3"/>
          </p:cNvCxnSpPr>
          <p:nvPr/>
        </p:nvCxnSpPr>
        <p:spPr>
          <a:xfrm rot="10800000">
            <a:off x="6286512" y="1393017"/>
            <a:ext cx="642942" cy="0"/>
          </a:xfrm>
          <a:prstGeom prst="lin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239" name="Gerade Verbindung 238"/>
          <p:cNvCxnSpPr>
            <a:stCxn id="36" idx="1"/>
            <a:endCxn id="40" idx="3"/>
          </p:cNvCxnSpPr>
          <p:nvPr/>
        </p:nvCxnSpPr>
        <p:spPr>
          <a:xfrm rot="10800000" flipV="1">
            <a:off x="6715140" y="2678902"/>
            <a:ext cx="214314" cy="428628"/>
          </a:xfrm>
          <a:prstGeom prst="lin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278" name="Gerade Verbindung 277"/>
          <p:cNvCxnSpPr>
            <a:stCxn id="49" idx="2"/>
            <a:endCxn id="46" idx="3"/>
          </p:cNvCxnSpPr>
          <p:nvPr/>
        </p:nvCxnSpPr>
        <p:spPr>
          <a:xfrm rot="5400000">
            <a:off x="6661562" y="1410876"/>
            <a:ext cx="178595" cy="928694"/>
          </a:xfrm>
          <a:prstGeom prst="lin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281" name="Gerade Verbindung 280"/>
          <p:cNvCxnSpPr>
            <a:stCxn id="50" idx="1"/>
            <a:endCxn id="51" idx="3"/>
          </p:cNvCxnSpPr>
          <p:nvPr/>
        </p:nvCxnSpPr>
        <p:spPr>
          <a:xfrm rot="10800000" flipV="1">
            <a:off x="6715140" y="3464720"/>
            <a:ext cx="214314" cy="500066"/>
          </a:xfrm>
          <a:prstGeom prst="lin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335" name="Gerade Verbindung 334"/>
          <p:cNvCxnSpPr>
            <a:stCxn id="6" idx="3"/>
            <a:endCxn id="37" idx="1"/>
          </p:cNvCxnSpPr>
          <p:nvPr/>
        </p:nvCxnSpPr>
        <p:spPr>
          <a:xfrm>
            <a:off x="4071966" y="321447"/>
            <a:ext cx="85722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8" name="Gerade Verbindung 337"/>
          <p:cNvCxnSpPr>
            <a:stCxn id="6" idx="3"/>
            <a:endCxn id="41" idx="1"/>
          </p:cNvCxnSpPr>
          <p:nvPr/>
        </p:nvCxnSpPr>
        <p:spPr>
          <a:xfrm>
            <a:off x="4071966" y="321447"/>
            <a:ext cx="857224" cy="28575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4" name="Gerade Verbindung 353"/>
          <p:cNvCxnSpPr>
            <a:stCxn id="8" idx="3"/>
            <a:endCxn id="39" idx="1"/>
          </p:cNvCxnSpPr>
          <p:nvPr/>
        </p:nvCxnSpPr>
        <p:spPr>
          <a:xfrm>
            <a:off x="4071966" y="1107265"/>
            <a:ext cx="857224" cy="28575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7" name="Gerade Verbindung 356"/>
          <p:cNvCxnSpPr>
            <a:stCxn id="8" idx="3"/>
            <a:endCxn id="46" idx="1"/>
          </p:cNvCxnSpPr>
          <p:nvPr/>
        </p:nvCxnSpPr>
        <p:spPr>
          <a:xfrm>
            <a:off x="4071966" y="1107265"/>
            <a:ext cx="857224" cy="85725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8" name="Gerade Verbindung 357"/>
          <p:cNvCxnSpPr>
            <a:stCxn id="9" idx="3"/>
            <a:endCxn id="39" idx="1"/>
          </p:cNvCxnSpPr>
          <p:nvPr/>
        </p:nvCxnSpPr>
        <p:spPr>
          <a:xfrm>
            <a:off x="4071966" y="1393017"/>
            <a:ext cx="85722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9" name="Gerade Verbindung 358"/>
          <p:cNvCxnSpPr>
            <a:stCxn id="9" idx="3"/>
            <a:endCxn id="46" idx="1"/>
          </p:cNvCxnSpPr>
          <p:nvPr/>
        </p:nvCxnSpPr>
        <p:spPr>
          <a:xfrm>
            <a:off x="4071966" y="1393017"/>
            <a:ext cx="857224" cy="57150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4" name="Gerade Verbindung 363"/>
          <p:cNvCxnSpPr>
            <a:stCxn id="10" idx="3"/>
            <a:endCxn id="39" idx="1"/>
          </p:cNvCxnSpPr>
          <p:nvPr/>
        </p:nvCxnSpPr>
        <p:spPr>
          <a:xfrm flipV="1">
            <a:off x="4071966" y="1393017"/>
            <a:ext cx="857224" cy="28575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5" name="Gerade Verbindung 364"/>
          <p:cNvCxnSpPr>
            <a:stCxn id="11" idx="3"/>
            <a:endCxn id="39" idx="1"/>
          </p:cNvCxnSpPr>
          <p:nvPr/>
        </p:nvCxnSpPr>
        <p:spPr>
          <a:xfrm flipV="1">
            <a:off x="4071966" y="1393017"/>
            <a:ext cx="857224" cy="57150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6" name="Gerade Verbindung 365"/>
          <p:cNvCxnSpPr>
            <a:stCxn id="12" idx="3"/>
            <a:endCxn id="39" idx="1"/>
          </p:cNvCxnSpPr>
          <p:nvPr/>
        </p:nvCxnSpPr>
        <p:spPr>
          <a:xfrm flipV="1">
            <a:off x="4071966" y="1393017"/>
            <a:ext cx="857224" cy="85725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7" name="Gerade Verbindung 366"/>
          <p:cNvCxnSpPr>
            <a:stCxn id="10" idx="3"/>
            <a:endCxn id="46" idx="1"/>
          </p:cNvCxnSpPr>
          <p:nvPr/>
        </p:nvCxnSpPr>
        <p:spPr>
          <a:xfrm>
            <a:off x="4071966" y="1678769"/>
            <a:ext cx="857224" cy="28575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9" name="Gerade Verbindung 378"/>
          <p:cNvCxnSpPr>
            <a:stCxn id="11" idx="3"/>
            <a:endCxn id="46" idx="1"/>
          </p:cNvCxnSpPr>
          <p:nvPr/>
        </p:nvCxnSpPr>
        <p:spPr>
          <a:xfrm>
            <a:off x="4071966" y="1964521"/>
            <a:ext cx="85722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0" name="Gerade Verbindung 379"/>
          <p:cNvCxnSpPr>
            <a:stCxn id="12" idx="3"/>
            <a:endCxn id="46" idx="1"/>
          </p:cNvCxnSpPr>
          <p:nvPr/>
        </p:nvCxnSpPr>
        <p:spPr>
          <a:xfrm flipV="1">
            <a:off x="4071966" y="1964521"/>
            <a:ext cx="857224" cy="28575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9" name="Gerade Verbindung 428"/>
          <p:cNvCxnSpPr>
            <a:stCxn id="28" idx="3"/>
            <a:endCxn id="40" idx="1"/>
          </p:cNvCxnSpPr>
          <p:nvPr/>
        </p:nvCxnSpPr>
        <p:spPr>
          <a:xfrm>
            <a:off x="4500594" y="2821778"/>
            <a:ext cx="1357290" cy="28575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5" name="Gerade Verbindung 444"/>
          <p:cNvCxnSpPr>
            <a:stCxn id="16" idx="3"/>
            <a:endCxn id="40" idx="1"/>
          </p:cNvCxnSpPr>
          <p:nvPr/>
        </p:nvCxnSpPr>
        <p:spPr>
          <a:xfrm>
            <a:off x="4500594" y="3107530"/>
            <a:ext cx="135729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8" name="Gerade Verbindung 447"/>
          <p:cNvCxnSpPr>
            <a:stCxn id="29" idx="3"/>
            <a:endCxn id="51" idx="1"/>
          </p:cNvCxnSpPr>
          <p:nvPr/>
        </p:nvCxnSpPr>
        <p:spPr>
          <a:xfrm>
            <a:off x="4500594" y="3964786"/>
            <a:ext cx="135729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2" name="Gerade Verbindung 451"/>
          <p:cNvCxnSpPr>
            <a:stCxn id="30" idx="3"/>
            <a:endCxn id="40" idx="1"/>
          </p:cNvCxnSpPr>
          <p:nvPr/>
        </p:nvCxnSpPr>
        <p:spPr>
          <a:xfrm flipV="1">
            <a:off x="4500594" y="3107530"/>
            <a:ext cx="1357290" cy="42862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0" name="Gerade Verbindung 499"/>
          <p:cNvCxnSpPr>
            <a:stCxn id="31" idx="3"/>
            <a:endCxn id="51" idx="1"/>
          </p:cNvCxnSpPr>
          <p:nvPr/>
        </p:nvCxnSpPr>
        <p:spPr>
          <a:xfrm flipV="1">
            <a:off x="4500594" y="3964786"/>
            <a:ext cx="1357290" cy="500066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3" name="Gerade Verbindung 502"/>
          <p:cNvCxnSpPr>
            <a:stCxn id="31" idx="3"/>
            <a:endCxn id="40" idx="1"/>
          </p:cNvCxnSpPr>
          <p:nvPr/>
        </p:nvCxnSpPr>
        <p:spPr>
          <a:xfrm flipV="1">
            <a:off x="4500594" y="3107530"/>
            <a:ext cx="1357290" cy="1357322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6" name="Gerade Verbindung 505"/>
          <p:cNvCxnSpPr>
            <a:stCxn id="32" idx="3"/>
            <a:endCxn id="40" idx="1"/>
          </p:cNvCxnSpPr>
          <p:nvPr/>
        </p:nvCxnSpPr>
        <p:spPr>
          <a:xfrm flipV="1">
            <a:off x="4500594" y="3107530"/>
            <a:ext cx="1357290" cy="1643073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9" name="Gerade Verbindung 508"/>
          <p:cNvCxnSpPr>
            <a:stCxn id="32" idx="3"/>
            <a:endCxn id="51" idx="1"/>
          </p:cNvCxnSpPr>
          <p:nvPr/>
        </p:nvCxnSpPr>
        <p:spPr>
          <a:xfrm flipV="1">
            <a:off x="4500594" y="3964786"/>
            <a:ext cx="1357290" cy="785817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Textfeld 82"/>
          <p:cNvSpPr txBox="1"/>
          <p:nvPr/>
        </p:nvSpPr>
        <p:spPr>
          <a:xfrm>
            <a:off x="214282" y="4643446"/>
            <a:ext cx="1571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>
                <a:solidFill>
                  <a:schemeClr val="accent2"/>
                </a:solidFill>
              </a:rPr>
              <a:t>BioPax</a:t>
            </a:r>
            <a:r>
              <a:rPr lang="de-DE" b="1" dirty="0" smtClean="0">
                <a:solidFill>
                  <a:schemeClr val="accent2"/>
                </a:solidFill>
              </a:rPr>
              <a:t> Level 2</a:t>
            </a:r>
            <a:endParaRPr lang="de-DE" b="1" dirty="0">
              <a:solidFill>
                <a:schemeClr val="accent2"/>
              </a:solidFill>
            </a:endParaRPr>
          </a:p>
        </p:txBody>
      </p:sp>
      <p:sp>
        <p:nvSpPr>
          <p:cNvPr id="84" name="Textfeld 83"/>
          <p:cNvSpPr txBox="1"/>
          <p:nvPr/>
        </p:nvSpPr>
        <p:spPr>
          <a:xfrm>
            <a:off x="7429520" y="4643446"/>
            <a:ext cx="1571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b="1" dirty="0" smtClean="0">
                <a:solidFill>
                  <a:schemeClr val="accent3"/>
                </a:solidFill>
              </a:rPr>
              <a:t>SBML </a:t>
            </a:r>
            <a:r>
              <a:rPr lang="de-DE" b="1" dirty="0" err="1" smtClean="0">
                <a:solidFill>
                  <a:schemeClr val="accent3"/>
                </a:solidFill>
              </a:rPr>
              <a:t>qual</a:t>
            </a:r>
            <a:endParaRPr lang="de-DE" b="1" dirty="0">
              <a:solidFill>
                <a:schemeClr val="accent3"/>
              </a:solidFill>
            </a:endParaRPr>
          </a:p>
        </p:txBody>
      </p:sp>
      <p:cxnSp>
        <p:nvCxnSpPr>
          <p:cNvPr id="86" name="Gerade Verbindung 85"/>
          <p:cNvCxnSpPr/>
          <p:nvPr/>
        </p:nvCxnSpPr>
        <p:spPr>
          <a:xfrm>
            <a:off x="214282" y="285728"/>
            <a:ext cx="35719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Gerade Verbindung 86"/>
          <p:cNvCxnSpPr/>
          <p:nvPr/>
        </p:nvCxnSpPr>
        <p:spPr>
          <a:xfrm>
            <a:off x="214282" y="571480"/>
            <a:ext cx="357190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Textfeld 88"/>
          <p:cNvSpPr txBox="1"/>
          <p:nvPr/>
        </p:nvSpPr>
        <p:spPr>
          <a:xfrm>
            <a:off x="642910" y="182383"/>
            <a:ext cx="9829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err="1" smtClean="0"/>
              <a:t>Direct</a:t>
            </a:r>
            <a:r>
              <a:rPr lang="de-DE" sz="1000" dirty="0" smtClean="0"/>
              <a:t> </a:t>
            </a:r>
            <a:r>
              <a:rPr lang="de-DE" sz="1000" dirty="0" err="1" smtClean="0"/>
              <a:t>mapping</a:t>
            </a:r>
            <a:endParaRPr lang="de-DE" sz="1000" dirty="0"/>
          </a:p>
        </p:txBody>
      </p:sp>
      <p:sp>
        <p:nvSpPr>
          <p:cNvPr id="90" name="Textfeld 89"/>
          <p:cNvSpPr txBox="1"/>
          <p:nvPr/>
        </p:nvSpPr>
        <p:spPr>
          <a:xfrm>
            <a:off x="642910" y="381308"/>
            <a:ext cx="13147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/>
              <a:t>Mapping </a:t>
            </a:r>
            <a:r>
              <a:rPr lang="de-DE" sz="1000" dirty="0" err="1" smtClean="0"/>
              <a:t>depends</a:t>
            </a:r>
            <a:r>
              <a:rPr lang="de-DE" sz="1000" dirty="0" smtClean="0"/>
              <a:t> on </a:t>
            </a:r>
          </a:p>
          <a:p>
            <a:r>
              <a:rPr lang="de-DE" sz="1000" dirty="0" err="1" smtClean="0"/>
              <a:t>enclosed</a:t>
            </a:r>
            <a:r>
              <a:rPr lang="de-DE" sz="1000" dirty="0" smtClean="0"/>
              <a:t> </a:t>
            </a:r>
            <a:r>
              <a:rPr lang="de-DE" sz="1000" dirty="0" err="1" smtClean="0"/>
              <a:t>elements</a:t>
            </a:r>
            <a:endParaRPr lang="de-DE" sz="1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Abgerundetes Rechteck 106"/>
          <p:cNvSpPr/>
          <p:nvPr/>
        </p:nvSpPr>
        <p:spPr>
          <a:xfrm>
            <a:off x="71406" y="71414"/>
            <a:ext cx="4857784" cy="6357982"/>
          </a:xfrm>
          <a:prstGeom prst="roundRect">
            <a:avLst>
              <a:gd name="adj" fmla="val 5553"/>
            </a:avLst>
          </a:prstGeom>
          <a:noFill/>
          <a:ln w="254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2" name="Abgerundetes Rechteck 101"/>
          <p:cNvSpPr/>
          <p:nvPr/>
        </p:nvSpPr>
        <p:spPr>
          <a:xfrm>
            <a:off x="5143504" y="71414"/>
            <a:ext cx="3929090" cy="6357982"/>
          </a:xfrm>
          <a:prstGeom prst="roundRect">
            <a:avLst>
              <a:gd name="adj" fmla="val 5553"/>
            </a:avLst>
          </a:prstGeom>
          <a:noFill/>
          <a:ln w="2540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Abgerundetes Rechteck 3"/>
          <p:cNvSpPr/>
          <p:nvPr/>
        </p:nvSpPr>
        <p:spPr>
          <a:xfrm>
            <a:off x="142844" y="1571612"/>
            <a:ext cx="785818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E</a:t>
            </a:r>
            <a:r>
              <a:rPr lang="de-DE" sz="1200" dirty="0" err="1" smtClean="0"/>
              <a:t>ntity</a:t>
            </a:r>
            <a:endParaRPr lang="de-DE" sz="1200" dirty="0"/>
          </a:p>
        </p:txBody>
      </p:sp>
      <p:sp>
        <p:nvSpPr>
          <p:cNvPr id="5" name="Abgerundetes Rechteck 4"/>
          <p:cNvSpPr/>
          <p:nvPr/>
        </p:nvSpPr>
        <p:spPr>
          <a:xfrm>
            <a:off x="1357290" y="1571612"/>
            <a:ext cx="1143008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PhysicalEntity</a:t>
            </a:r>
            <a:endParaRPr lang="de-DE" sz="1200" dirty="0"/>
          </a:p>
        </p:txBody>
      </p:sp>
      <p:sp>
        <p:nvSpPr>
          <p:cNvPr id="6" name="Abgerundetes Rechteck 5"/>
          <p:cNvSpPr/>
          <p:nvPr/>
        </p:nvSpPr>
        <p:spPr>
          <a:xfrm>
            <a:off x="2857488" y="214290"/>
            <a:ext cx="1571636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Pathway</a:t>
            </a:r>
            <a:endParaRPr lang="de-DE" sz="1200" dirty="0"/>
          </a:p>
        </p:txBody>
      </p:sp>
      <p:sp>
        <p:nvSpPr>
          <p:cNvPr id="7" name="Abgerundetes Rechteck 6"/>
          <p:cNvSpPr/>
          <p:nvPr/>
        </p:nvSpPr>
        <p:spPr>
          <a:xfrm>
            <a:off x="214282" y="2357430"/>
            <a:ext cx="1000132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I</a:t>
            </a:r>
            <a:r>
              <a:rPr lang="de-DE" sz="1200" dirty="0" smtClean="0"/>
              <a:t>nteraction</a:t>
            </a:r>
            <a:endParaRPr lang="de-DE" sz="1200" dirty="0"/>
          </a:p>
        </p:txBody>
      </p:sp>
      <p:sp>
        <p:nvSpPr>
          <p:cNvPr id="8" name="Abgerundetes Rechteck 7"/>
          <p:cNvSpPr/>
          <p:nvPr/>
        </p:nvSpPr>
        <p:spPr>
          <a:xfrm>
            <a:off x="2857488" y="571480"/>
            <a:ext cx="1571636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Complex</a:t>
            </a:r>
            <a:endParaRPr lang="de-DE" sz="1200" dirty="0"/>
          </a:p>
        </p:txBody>
      </p:sp>
      <p:sp>
        <p:nvSpPr>
          <p:cNvPr id="9" name="Abgerundetes Rechteck 8"/>
          <p:cNvSpPr/>
          <p:nvPr/>
        </p:nvSpPr>
        <p:spPr>
          <a:xfrm>
            <a:off x="2857488" y="857232"/>
            <a:ext cx="1571636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Protein</a:t>
            </a:r>
            <a:endParaRPr lang="de-DE" sz="1200" dirty="0"/>
          </a:p>
        </p:txBody>
      </p:sp>
      <p:sp>
        <p:nvSpPr>
          <p:cNvPr id="10" name="Abgerundetes Rechteck 9"/>
          <p:cNvSpPr/>
          <p:nvPr/>
        </p:nvSpPr>
        <p:spPr>
          <a:xfrm>
            <a:off x="2857488" y="1142984"/>
            <a:ext cx="1571636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D</a:t>
            </a:r>
            <a:r>
              <a:rPr lang="de-DE" sz="1200" dirty="0" err="1" smtClean="0"/>
              <a:t>na</a:t>
            </a:r>
            <a:endParaRPr lang="de-DE" sz="1200" dirty="0"/>
          </a:p>
        </p:txBody>
      </p:sp>
      <p:sp>
        <p:nvSpPr>
          <p:cNvPr id="11" name="Abgerundetes Rechteck 10"/>
          <p:cNvSpPr/>
          <p:nvPr/>
        </p:nvSpPr>
        <p:spPr>
          <a:xfrm>
            <a:off x="2857488" y="1428736"/>
            <a:ext cx="1571636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DnaRegion</a:t>
            </a:r>
            <a:endParaRPr lang="de-DE" sz="1200" dirty="0"/>
          </a:p>
        </p:txBody>
      </p:sp>
      <p:sp>
        <p:nvSpPr>
          <p:cNvPr id="12" name="Abgerundetes Rechteck 11"/>
          <p:cNvSpPr/>
          <p:nvPr/>
        </p:nvSpPr>
        <p:spPr>
          <a:xfrm>
            <a:off x="2857488" y="1714488"/>
            <a:ext cx="1571636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Rna</a:t>
            </a:r>
            <a:endParaRPr lang="de-DE" sz="1200" dirty="0"/>
          </a:p>
        </p:txBody>
      </p:sp>
      <p:sp>
        <p:nvSpPr>
          <p:cNvPr id="13" name="Abgerundetes Rechteck 12"/>
          <p:cNvSpPr/>
          <p:nvPr/>
        </p:nvSpPr>
        <p:spPr>
          <a:xfrm>
            <a:off x="214314" y="3357562"/>
            <a:ext cx="1428728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PhysicalInteraction</a:t>
            </a:r>
            <a:endParaRPr lang="de-DE" sz="1200" dirty="0"/>
          </a:p>
        </p:txBody>
      </p:sp>
      <p:sp>
        <p:nvSpPr>
          <p:cNvPr id="14" name="Abgerundetes Rechteck 13"/>
          <p:cNvSpPr/>
          <p:nvPr/>
        </p:nvSpPr>
        <p:spPr>
          <a:xfrm>
            <a:off x="1714480" y="3714752"/>
            <a:ext cx="928694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Conversion</a:t>
            </a:r>
            <a:endParaRPr lang="de-DE" sz="1200" dirty="0"/>
          </a:p>
        </p:txBody>
      </p:sp>
      <p:sp>
        <p:nvSpPr>
          <p:cNvPr id="15" name="Abgerundetes Rechteck 14"/>
          <p:cNvSpPr/>
          <p:nvPr/>
        </p:nvSpPr>
        <p:spPr>
          <a:xfrm>
            <a:off x="1714480" y="4143380"/>
            <a:ext cx="928694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Control</a:t>
            </a:r>
            <a:endParaRPr lang="de-DE" sz="1200" dirty="0"/>
          </a:p>
        </p:txBody>
      </p:sp>
      <p:sp>
        <p:nvSpPr>
          <p:cNvPr id="16" name="Abgerundetes Rechteck 15"/>
          <p:cNvSpPr/>
          <p:nvPr/>
        </p:nvSpPr>
        <p:spPr>
          <a:xfrm>
            <a:off x="2857488" y="2928934"/>
            <a:ext cx="2000264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BiochemicalReaction</a:t>
            </a:r>
            <a:endParaRPr lang="de-DE" sz="1200" dirty="0"/>
          </a:p>
        </p:txBody>
      </p:sp>
      <p:sp>
        <p:nvSpPr>
          <p:cNvPr id="28" name="Abgerundetes Rechteck 27"/>
          <p:cNvSpPr/>
          <p:nvPr/>
        </p:nvSpPr>
        <p:spPr>
          <a:xfrm>
            <a:off x="2857488" y="2643182"/>
            <a:ext cx="2000264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ComplexAssembly</a:t>
            </a:r>
            <a:endParaRPr lang="de-DE" sz="1200" dirty="0"/>
          </a:p>
        </p:txBody>
      </p:sp>
      <p:sp>
        <p:nvSpPr>
          <p:cNvPr id="29" name="Abgerundetes Rechteck 28"/>
          <p:cNvSpPr/>
          <p:nvPr/>
        </p:nvSpPr>
        <p:spPr>
          <a:xfrm>
            <a:off x="2857488" y="3786190"/>
            <a:ext cx="2000264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Transport</a:t>
            </a:r>
            <a:endParaRPr lang="de-DE" sz="1200" dirty="0"/>
          </a:p>
        </p:txBody>
      </p:sp>
      <p:sp>
        <p:nvSpPr>
          <p:cNvPr id="30" name="Abgerundetes Rechteck 29"/>
          <p:cNvSpPr/>
          <p:nvPr/>
        </p:nvSpPr>
        <p:spPr>
          <a:xfrm>
            <a:off x="2857488" y="3286124"/>
            <a:ext cx="2000264" cy="357190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T</a:t>
            </a:r>
            <a:r>
              <a:rPr lang="de-DE" sz="1200" dirty="0" err="1" smtClean="0"/>
              <a:t>ransportWith</a:t>
            </a:r>
            <a:endParaRPr lang="de-DE" sz="1200" dirty="0" smtClean="0"/>
          </a:p>
          <a:p>
            <a:pPr algn="ctr"/>
            <a:r>
              <a:rPr lang="de-DE" sz="1200" dirty="0" err="1" smtClean="0"/>
              <a:t>BiochemicalReaction</a:t>
            </a:r>
            <a:endParaRPr lang="de-DE" sz="1200" dirty="0"/>
          </a:p>
        </p:txBody>
      </p:sp>
      <p:sp>
        <p:nvSpPr>
          <p:cNvPr id="31" name="Abgerundetes Rechteck 30"/>
          <p:cNvSpPr/>
          <p:nvPr/>
        </p:nvSpPr>
        <p:spPr>
          <a:xfrm>
            <a:off x="2857488" y="4500570"/>
            <a:ext cx="2000264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C</a:t>
            </a:r>
            <a:r>
              <a:rPr lang="de-DE" sz="1200" dirty="0" err="1" smtClean="0"/>
              <a:t>atalysis</a:t>
            </a:r>
            <a:endParaRPr lang="de-DE" sz="1200" dirty="0"/>
          </a:p>
        </p:txBody>
      </p:sp>
      <p:sp>
        <p:nvSpPr>
          <p:cNvPr id="32" name="Abgerundetes Rechteck 31"/>
          <p:cNvSpPr/>
          <p:nvPr/>
        </p:nvSpPr>
        <p:spPr>
          <a:xfrm>
            <a:off x="2857488" y="4786322"/>
            <a:ext cx="2000264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M</a:t>
            </a:r>
            <a:r>
              <a:rPr lang="de-DE" sz="1200" dirty="0" smtClean="0"/>
              <a:t>odulation</a:t>
            </a:r>
            <a:endParaRPr lang="de-DE" sz="1200" dirty="0"/>
          </a:p>
        </p:txBody>
      </p:sp>
      <p:sp>
        <p:nvSpPr>
          <p:cNvPr id="33" name="Abgerundetes Rechteck 32"/>
          <p:cNvSpPr/>
          <p:nvPr/>
        </p:nvSpPr>
        <p:spPr>
          <a:xfrm>
            <a:off x="8358214" y="928670"/>
            <a:ext cx="642942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SBase</a:t>
            </a:r>
            <a:endParaRPr lang="de-DE" sz="1200" dirty="0"/>
          </a:p>
        </p:txBody>
      </p:sp>
      <p:sp>
        <p:nvSpPr>
          <p:cNvPr id="34" name="Abgerundetes Rechteck 33"/>
          <p:cNvSpPr/>
          <p:nvPr/>
        </p:nvSpPr>
        <p:spPr>
          <a:xfrm>
            <a:off x="6858016" y="1357298"/>
            <a:ext cx="1143008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listOfSpecies</a:t>
            </a:r>
            <a:endParaRPr lang="de-DE" sz="1200" dirty="0"/>
          </a:p>
        </p:txBody>
      </p:sp>
      <p:sp>
        <p:nvSpPr>
          <p:cNvPr id="36" name="Abgerundetes Rechteck 35"/>
          <p:cNvSpPr/>
          <p:nvPr/>
        </p:nvSpPr>
        <p:spPr>
          <a:xfrm>
            <a:off x="6786578" y="3357562"/>
            <a:ext cx="1143008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listOfReaction</a:t>
            </a:r>
            <a:endParaRPr lang="de-DE" sz="1200" dirty="0"/>
          </a:p>
        </p:txBody>
      </p:sp>
      <p:sp>
        <p:nvSpPr>
          <p:cNvPr id="37" name="Abgerundetes Rechteck 36"/>
          <p:cNvSpPr/>
          <p:nvPr/>
        </p:nvSpPr>
        <p:spPr>
          <a:xfrm>
            <a:off x="5243514" y="214290"/>
            <a:ext cx="1328750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model</a:t>
            </a:r>
            <a:endParaRPr lang="de-DE" sz="1200" dirty="0"/>
          </a:p>
        </p:txBody>
      </p:sp>
      <p:sp>
        <p:nvSpPr>
          <p:cNvPr id="39" name="Abgerundetes Rechteck 38"/>
          <p:cNvSpPr/>
          <p:nvPr/>
        </p:nvSpPr>
        <p:spPr>
          <a:xfrm>
            <a:off x="5286380" y="1357298"/>
            <a:ext cx="1357322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species</a:t>
            </a:r>
            <a:endParaRPr lang="de-DE" sz="1200" dirty="0"/>
          </a:p>
        </p:txBody>
      </p:sp>
      <p:sp>
        <p:nvSpPr>
          <p:cNvPr id="40" name="Abgerundetes Rechteck 39"/>
          <p:cNvSpPr/>
          <p:nvPr/>
        </p:nvSpPr>
        <p:spPr>
          <a:xfrm>
            <a:off x="5857884" y="3714752"/>
            <a:ext cx="785818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reaction</a:t>
            </a:r>
            <a:endParaRPr lang="de-DE" sz="1200" dirty="0"/>
          </a:p>
        </p:txBody>
      </p:sp>
      <p:sp>
        <p:nvSpPr>
          <p:cNvPr id="41" name="Abgerundetes Rechteck 40"/>
          <p:cNvSpPr/>
          <p:nvPr/>
        </p:nvSpPr>
        <p:spPr>
          <a:xfrm>
            <a:off x="5243514" y="500042"/>
            <a:ext cx="1328750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qualitativeModel</a:t>
            </a:r>
            <a:endParaRPr lang="de-DE" sz="1200" dirty="0"/>
          </a:p>
        </p:txBody>
      </p:sp>
      <p:sp>
        <p:nvSpPr>
          <p:cNvPr id="46" name="Abgerundetes Rechteck 45"/>
          <p:cNvSpPr/>
          <p:nvPr/>
        </p:nvSpPr>
        <p:spPr>
          <a:xfrm>
            <a:off x="5286380" y="2071678"/>
            <a:ext cx="1357322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qualitativeSpecies</a:t>
            </a:r>
            <a:endParaRPr lang="de-DE" sz="1200" dirty="0"/>
          </a:p>
        </p:txBody>
      </p:sp>
      <p:sp>
        <p:nvSpPr>
          <p:cNvPr id="49" name="Abgerundetes Rechteck 48"/>
          <p:cNvSpPr/>
          <p:nvPr/>
        </p:nvSpPr>
        <p:spPr>
          <a:xfrm>
            <a:off x="6286512" y="1785926"/>
            <a:ext cx="1714512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listOfQualtiativeSpecies</a:t>
            </a:r>
            <a:endParaRPr lang="de-DE" sz="1200" dirty="0"/>
          </a:p>
        </p:txBody>
      </p:sp>
      <p:sp>
        <p:nvSpPr>
          <p:cNvPr id="50" name="Abgerundetes Rechteck 49"/>
          <p:cNvSpPr/>
          <p:nvPr/>
        </p:nvSpPr>
        <p:spPr>
          <a:xfrm>
            <a:off x="6786578" y="4429132"/>
            <a:ext cx="1143008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listOfTransition</a:t>
            </a:r>
            <a:endParaRPr lang="de-DE" sz="1200" dirty="0"/>
          </a:p>
        </p:txBody>
      </p:sp>
      <p:sp>
        <p:nvSpPr>
          <p:cNvPr id="51" name="Abgerundetes Rechteck 50"/>
          <p:cNvSpPr/>
          <p:nvPr/>
        </p:nvSpPr>
        <p:spPr>
          <a:xfrm>
            <a:off x="5857884" y="4786322"/>
            <a:ext cx="857256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transition</a:t>
            </a:r>
            <a:endParaRPr lang="de-DE" sz="1200" dirty="0"/>
          </a:p>
        </p:txBody>
      </p:sp>
      <p:cxnSp>
        <p:nvCxnSpPr>
          <p:cNvPr id="54" name="Gerade Verbindung 53"/>
          <p:cNvCxnSpPr>
            <a:stCxn id="4" idx="3"/>
            <a:endCxn id="5" idx="1"/>
          </p:cNvCxnSpPr>
          <p:nvPr/>
        </p:nvCxnSpPr>
        <p:spPr>
          <a:xfrm>
            <a:off x="928662" y="1678769"/>
            <a:ext cx="428628" cy="0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56" name="Gerade Verbindung 55"/>
          <p:cNvCxnSpPr>
            <a:stCxn id="4" idx="3"/>
            <a:endCxn id="6" idx="1"/>
          </p:cNvCxnSpPr>
          <p:nvPr/>
        </p:nvCxnSpPr>
        <p:spPr>
          <a:xfrm flipV="1">
            <a:off x="928662" y="321447"/>
            <a:ext cx="1928826" cy="1357322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60" name="Gerade Verbindung 59"/>
          <p:cNvCxnSpPr>
            <a:stCxn id="4" idx="2"/>
            <a:endCxn id="7" idx="0"/>
          </p:cNvCxnSpPr>
          <p:nvPr/>
        </p:nvCxnSpPr>
        <p:spPr>
          <a:xfrm rot="16200000" flipH="1">
            <a:off x="339298" y="1982380"/>
            <a:ext cx="571504" cy="178595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62" name="Gerade Verbindung 61"/>
          <p:cNvCxnSpPr>
            <a:stCxn id="7" idx="2"/>
            <a:endCxn id="13" idx="0"/>
          </p:cNvCxnSpPr>
          <p:nvPr/>
        </p:nvCxnSpPr>
        <p:spPr>
          <a:xfrm rot="16200000" flipH="1">
            <a:off x="428604" y="2857488"/>
            <a:ext cx="785818" cy="214330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64" name="Gerade Verbindung 63"/>
          <p:cNvCxnSpPr>
            <a:stCxn id="13" idx="2"/>
            <a:endCxn id="14" idx="1"/>
          </p:cNvCxnSpPr>
          <p:nvPr/>
        </p:nvCxnSpPr>
        <p:spPr>
          <a:xfrm rot="16200000" flipH="1">
            <a:off x="1196563" y="3303991"/>
            <a:ext cx="250033" cy="785802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66" name="Gerade Verbindung 65"/>
          <p:cNvCxnSpPr>
            <a:stCxn id="13" idx="2"/>
            <a:endCxn id="15" idx="1"/>
          </p:cNvCxnSpPr>
          <p:nvPr/>
        </p:nvCxnSpPr>
        <p:spPr>
          <a:xfrm rot="16200000" flipH="1">
            <a:off x="982249" y="3518305"/>
            <a:ext cx="678661" cy="785802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67" name="Gerade Verbindung 66"/>
          <p:cNvCxnSpPr>
            <a:stCxn id="8" idx="1"/>
            <a:endCxn id="5" idx="3"/>
          </p:cNvCxnSpPr>
          <p:nvPr/>
        </p:nvCxnSpPr>
        <p:spPr>
          <a:xfrm rot="10800000" flipV="1">
            <a:off x="2500298" y="678637"/>
            <a:ext cx="357190" cy="1000132"/>
          </a:xfrm>
          <a:prstGeom prst="line">
            <a:avLst/>
          </a:prstGeom>
          <a:ln>
            <a:headEnd type="none"/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70" name="Gerade Verbindung 69"/>
          <p:cNvCxnSpPr>
            <a:stCxn id="9" idx="1"/>
            <a:endCxn id="5" idx="3"/>
          </p:cNvCxnSpPr>
          <p:nvPr/>
        </p:nvCxnSpPr>
        <p:spPr>
          <a:xfrm rot="10800000" flipV="1">
            <a:off x="2500298" y="964389"/>
            <a:ext cx="357190" cy="714380"/>
          </a:xfrm>
          <a:prstGeom prst="line">
            <a:avLst/>
          </a:prstGeom>
          <a:ln>
            <a:headEnd type="none"/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73" name="Gerade Verbindung 72"/>
          <p:cNvCxnSpPr>
            <a:stCxn id="10" idx="1"/>
            <a:endCxn id="5" idx="3"/>
          </p:cNvCxnSpPr>
          <p:nvPr/>
        </p:nvCxnSpPr>
        <p:spPr>
          <a:xfrm rot="10800000" flipV="1">
            <a:off x="2500298" y="1250141"/>
            <a:ext cx="357190" cy="428628"/>
          </a:xfrm>
          <a:prstGeom prst="line">
            <a:avLst/>
          </a:prstGeom>
          <a:ln>
            <a:headEnd type="none"/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76" name="Gerade Verbindung 75"/>
          <p:cNvCxnSpPr>
            <a:stCxn id="11" idx="1"/>
            <a:endCxn id="5" idx="3"/>
          </p:cNvCxnSpPr>
          <p:nvPr/>
        </p:nvCxnSpPr>
        <p:spPr>
          <a:xfrm rot="10800000" flipV="1">
            <a:off x="2500298" y="1535893"/>
            <a:ext cx="357190" cy="142876"/>
          </a:xfrm>
          <a:prstGeom prst="line">
            <a:avLst/>
          </a:prstGeom>
          <a:ln>
            <a:headEnd type="none"/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79" name="Gerade Verbindung 78"/>
          <p:cNvCxnSpPr>
            <a:stCxn id="12" idx="1"/>
            <a:endCxn id="5" idx="3"/>
          </p:cNvCxnSpPr>
          <p:nvPr/>
        </p:nvCxnSpPr>
        <p:spPr>
          <a:xfrm rot="10800000">
            <a:off x="2500298" y="1678769"/>
            <a:ext cx="357190" cy="142876"/>
          </a:xfrm>
          <a:prstGeom prst="line">
            <a:avLst/>
          </a:prstGeom>
          <a:ln>
            <a:headEnd type="none"/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2" name="Gerade Verbindung 81"/>
          <p:cNvCxnSpPr>
            <a:endCxn id="16" idx="1"/>
          </p:cNvCxnSpPr>
          <p:nvPr/>
        </p:nvCxnSpPr>
        <p:spPr>
          <a:xfrm flipV="1">
            <a:off x="2643174" y="3036091"/>
            <a:ext cx="214314" cy="857256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5" name="Gerade Verbindung 84"/>
          <p:cNvCxnSpPr>
            <a:endCxn id="28" idx="1"/>
          </p:cNvCxnSpPr>
          <p:nvPr/>
        </p:nvCxnSpPr>
        <p:spPr>
          <a:xfrm flipV="1">
            <a:off x="2643174" y="2750339"/>
            <a:ext cx="214314" cy="1143008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8" name="Gerade Verbindung 87"/>
          <p:cNvCxnSpPr>
            <a:endCxn id="29" idx="1"/>
          </p:cNvCxnSpPr>
          <p:nvPr/>
        </p:nvCxnSpPr>
        <p:spPr>
          <a:xfrm>
            <a:off x="2643174" y="3893347"/>
            <a:ext cx="214314" cy="0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1" name="Gerade Verbindung 90"/>
          <p:cNvCxnSpPr>
            <a:stCxn id="15" idx="3"/>
            <a:endCxn id="31" idx="1"/>
          </p:cNvCxnSpPr>
          <p:nvPr/>
        </p:nvCxnSpPr>
        <p:spPr>
          <a:xfrm>
            <a:off x="2643174" y="4250537"/>
            <a:ext cx="214314" cy="357190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4" name="Gerade Verbindung 93"/>
          <p:cNvCxnSpPr>
            <a:stCxn id="15" idx="3"/>
            <a:endCxn id="32" idx="1"/>
          </p:cNvCxnSpPr>
          <p:nvPr/>
        </p:nvCxnSpPr>
        <p:spPr>
          <a:xfrm>
            <a:off x="2643174" y="4250537"/>
            <a:ext cx="214314" cy="642942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7" name="Gerade Verbindung 96"/>
          <p:cNvCxnSpPr>
            <a:stCxn id="30" idx="2"/>
            <a:endCxn id="29" idx="0"/>
          </p:cNvCxnSpPr>
          <p:nvPr/>
        </p:nvCxnSpPr>
        <p:spPr>
          <a:xfrm rot="5400000">
            <a:off x="3786182" y="3714752"/>
            <a:ext cx="142876" cy="0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01" name="Gerade Verbindung 100"/>
          <p:cNvCxnSpPr>
            <a:stCxn id="16" idx="2"/>
            <a:endCxn id="30" idx="0"/>
          </p:cNvCxnSpPr>
          <p:nvPr/>
        </p:nvCxnSpPr>
        <p:spPr>
          <a:xfrm rot="5400000">
            <a:off x="3786182" y="3214686"/>
            <a:ext cx="142876" cy="0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04" name="Gerade Verbindung 103"/>
          <p:cNvCxnSpPr>
            <a:stCxn id="33" idx="1"/>
            <a:endCxn id="34" idx="3"/>
          </p:cNvCxnSpPr>
          <p:nvPr/>
        </p:nvCxnSpPr>
        <p:spPr>
          <a:xfrm rot="10800000" flipV="1">
            <a:off x="8001024" y="1035827"/>
            <a:ext cx="357190" cy="428628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10" name="Gerade Verbindung 109"/>
          <p:cNvCxnSpPr>
            <a:stCxn id="33" idx="2"/>
            <a:endCxn id="36" idx="3"/>
          </p:cNvCxnSpPr>
          <p:nvPr/>
        </p:nvCxnSpPr>
        <p:spPr>
          <a:xfrm rot="5400000">
            <a:off x="7143769" y="1928802"/>
            <a:ext cx="2321735" cy="750099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13" name="Gerade Verbindung 112"/>
          <p:cNvCxnSpPr>
            <a:stCxn id="33" idx="1"/>
            <a:endCxn id="37" idx="3"/>
          </p:cNvCxnSpPr>
          <p:nvPr/>
        </p:nvCxnSpPr>
        <p:spPr>
          <a:xfrm rot="10800000">
            <a:off x="6572264" y="321447"/>
            <a:ext cx="1785950" cy="714380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17" name="Gerade Verbindung 116"/>
          <p:cNvCxnSpPr>
            <a:stCxn id="33" idx="1"/>
            <a:endCxn id="41" idx="3"/>
          </p:cNvCxnSpPr>
          <p:nvPr/>
        </p:nvCxnSpPr>
        <p:spPr>
          <a:xfrm rot="10800000">
            <a:off x="6572264" y="607199"/>
            <a:ext cx="1785950" cy="428628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20" name="Gerade Verbindung 119"/>
          <p:cNvCxnSpPr>
            <a:stCxn id="33" idx="2"/>
            <a:endCxn id="50" idx="3"/>
          </p:cNvCxnSpPr>
          <p:nvPr/>
        </p:nvCxnSpPr>
        <p:spPr>
          <a:xfrm rot="5400000">
            <a:off x="6607984" y="2464587"/>
            <a:ext cx="3393305" cy="750099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23" name="Gerade Verbindung 122"/>
          <p:cNvCxnSpPr>
            <a:stCxn id="33" idx="1"/>
            <a:endCxn id="49" idx="3"/>
          </p:cNvCxnSpPr>
          <p:nvPr/>
        </p:nvCxnSpPr>
        <p:spPr>
          <a:xfrm rot="10800000" flipV="1">
            <a:off x="8001024" y="1035827"/>
            <a:ext cx="357190" cy="857256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233" name="Gerade Verbindung 232"/>
          <p:cNvCxnSpPr>
            <a:stCxn id="34" idx="1"/>
            <a:endCxn id="39" idx="3"/>
          </p:cNvCxnSpPr>
          <p:nvPr/>
        </p:nvCxnSpPr>
        <p:spPr>
          <a:xfrm rot="10800000">
            <a:off x="6643702" y="1464455"/>
            <a:ext cx="214314" cy="0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239" name="Gerade Verbindung 238"/>
          <p:cNvCxnSpPr>
            <a:stCxn id="36" idx="2"/>
            <a:endCxn id="40" idx="3"/>
          </p:cNvCxnSpPr>
          <p:nvPr/>
        </p:nvCxnSpPr>
        <p:spPr>
          <a:xfrm rot="5400000">
            <a:off x="6875876" y="3339702"/>
            <a:ext cx="250033" cy="714380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278" name="Gerade Verbindung 277"/>
          <p:cNvCxnSpPr>
            <a:stCxn id="49" idx="2"/>
            <a:endCxn id="46" idx="3"/>
          </p:cNvCxnSpPr>
          <p:nvPr/>
        </p:nvCxnSpPr>
        <p:spPr>
          <a:xfrm rot="5400000">
            <a:off x="6804438" y="1839504"/>
            <a:ext cx="178595" cy="500066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281" name="Gerade Verbindung 280"/>
          <p:cNvCxnSpPr>
            <a:stCxn id="50" idx="2"/>
            <a:endCxn id="51" idx="3"/>
          </p:cNvCxnSpPr>
          <p:nvPr/>
        </p:nvCxnSpPr>
        <p:spPr>
          <a:xfrm rot="5400000">
            <a:off x="6911595" y="4446991"/>
            <a:ext cx="250033" cy="642942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335" name="Gerade Verbindung 334"/>
          <p:cNvCxnSpPr>
            <a:stCxn id="6" idx="3"/>
            <a:endCxn id="37" idx="1"/>
          </p:cNvCxnSpPr>
          <p:nvPr/>
        </p:nvCxnSpPr>
        <p:spPr>
          <a:xfrm>
            <a:off x="4429124" y="321447"/>
            <a:ext cx="81439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8" name="Gerade Verbindung 337"/>
          <p:cNvCxnSpPr>
            <a:stCxn id="6" idx="3"/>
            <a:endCxn id="41" idx="1"/>
          </p:cNvCxnSpPr>
          <p:nvPr/>
        </p:nvCxnSpPr>
        <p:spPr>
          <a:xfrm>
            <a:off x="4429124" y="321447"/>
            <a:ext cx="814390" cy="28575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4" name="Gerade Verbindung 353"/>
          <p:cNvCxnSpPr>
            <a:stCxn id="8" idx="3"/>
            <a:endCxn id="39" idx="1"/>
          </p:cNvCxnSpPr>
          <p:nvPr/>
        </p:nvCxnSpPr>
        <p:spPr>
          <a:xfrm>
            <a:off x="4429124" y="678637"/>
            <a:ext cx="857256" cy="78581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7" name="Gerade Verbindung 356"/>
          <p:cNvCxnSpPr>
            <a:stCxn id="8" idx="3"/>
            <a:endCxn id="46" idx="1"/>
          </p:cNvCxnSpPr>
          <p:nvPr/>
        </p:nvCxnSpPr>
        <p:spPr>
          <a:xfrm>
            <a:off x="4429124" y="678637"/>
            <a:ext cx="857256" cy="150019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8" name="Gerade Verbindung 357"/>
          <p:cNvCxnSpPr>
            <a:stCxn id="9" idx="3"/>
            <a:endCxn id="39" idx="1"/>
          </p:cNvCxnSpPr>
          <p:nvPr/>
        </p:nvCxnSpPr>
        <p:spPr>
          <a:xfrm>
            <a:off x="4429124" y="964389"/>
            <a:ext cx="857256" cy="50006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9" name="Gerade Verbindung 358"/>
          <p:cNvCxnSpPr>
            <a:stCxn id="9" idx="3"/>
            <a:endCxn id="46" idx="1"/>
          </p:cNvCxnSpPr>
          <p:nvPr/>
        </p:nvCxnSpPr>
        <p:spPr>
          <a:xfrm>
            <a:off x="4429124" y="964389"/>
            <a:ext cx="857256" cy="121444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4" name="Gerade Verbindung 363"/>
          <p:cNvCxnSpPr>
            <a:stCxn id="10" idx="3"/>
            <a:endCxn id="39" idx="1"/>
          </p:cNvCxnSpPr>
          <p:nvPr/>
        </p:nvCxnSpPr>
        <p:spPr>
          <a:xfrm>
            <a:off x="4429124" y="1250141"/>
            <a:ext cx="857256" cy="21431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5" name="Gerade Verbindung 364"/>
          <p:cNvCxnSpPr>
            <a:stCxn id="11" idx="3"/>
            <a:endCxn id="39" idx="1"/>
          </p:cNvCxnSpPr>
          <p:nvPr/>
        </p:nvCxnSpPr>
        <p:spPr>
          <a:xfrm flipV="1">
            <a:off x="4429124" y="1464455"/>
            <a:ext cx="857256" cy="7143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6" name="Gerade Verbindung 365"/>
          <p:cNvCxnSpPr>
            <a:stCxn id="12" idx="3"/>
            <a:endCxn id="39" idx="1"/>
          </p:cNvCxnSpPr>
          <p:nvPr/>
        </p:nvCxnSpPr>
        <p:spPr>
          <a:xfrm flipV="1">
            <a:off x="4429124" y="1464455"/>
            <a:ext cx="857256" cy="35719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7" name="Gerade Verbindung 366"/>
          <p:cNvCxnSpPr>
            <a:stCxn id="10" idx="3"/>
            <a:endCxn id="46" idx="1"/>
          </p:cNvCxnSpPr>
          <p:nvPr/>
        </p:nvCxnSpPr>
        <p:spPr>
          <a:xfrm>
            <a:off x="4429124" y="1250141"/>
            <a:ext cx="857256" cy="92869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9" name="Gerade Verbindung 378"/>
          <p:cNvCxnSpPr>
            <a:stCxn id="11" idx="3"/>
            <a:endCxn id="46" idx="1"/>
          </p:cNvCxnSpPr>
          <p:nvPr/>
        </p:nvCxnSpPr>
        <p:spPr>
          <a:xfrm>
            <a:off x="4429124" y="1535893"/>
            <a:ext cx="857256" cy="64294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0" name="Gerade Verbindung 379"/>
          <p:cNvCxnSpPr>
            <a:stCxn id="12" idx="3"/>
            <a:endCxn id="46" idx="1"/>
          </p:cNvCxnSpPr>
          <p:nvPr/>
        </p:nvCxnSpPr>
        <p:spPr>
          <a:xfrm>
            <a:off x="4429124" y="1821645"/>
            <a:ext cx="857256" cy="35719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9" name="Gerade Verbindung 428"/>
          <p:cNvCxnSpPr>
            <a:stCxn id="28" idx="3"/>
            <a:endCxn id="40" idx="1"/>
          </p:cNvCxnSpPr>
          <p:nvPr/>
        </p:nvCxnSpPr>
        <p:spPr>
          <a:xfrm>
            <a:off x="4857752" y="2750339"/>
            <a:ext cx="1000132" cy="107157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5" name="Gerade Verbindung 444"/>
          <p:cNvCxnSpPr>
            <a:stCxn id="16" idx="3"/>
            <a:endCxn id="40" idx="1"/>
          </p:cNvCxnSpPr>
          <p:nvPr/>
        </p:nvCxnSpPr>
        <p:spPr>
          <a:xfrm>
            <a:off x="4857752" y="3036091"/>
            <a:ext cx="1000132" cy="78581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8" name="Gerade Verbindung 447"/>
          <p:cNvCxnSpPr>
            <a:stCxn id="29" idx="3"/>
            <a:endCxn id="51" idx="1"/>
          </p:cNvCxnSpPr>
          <p:nvPr/>
        </p:nvCxnSpPr>
        <p:spPr>
          <a:xfrm>
            <a:off x="4857752" y="3893347"/>
            <a:ext cx="1000132" cy="100013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2" name="Gerade Verbindung 451"/>
          <p:cNvCxnSpPr>
            <a:stCxn id="30" idx="3"/>
            <a:endCxn id="40" idx="1"/>
          </p:cNvCxnSpPr>
          <p:nvPr/>
        </p:nvCxnSpPr>
        <p:spPr>
          <a:xfrm>
            <a:off x="4857752" y="3464719"/>
            <a:ext cx="1000132" cy="35719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Abgerundetes Rechteck 91"/>
          <p:cNvSpPr/>
          <p:nvPr/>
        </p:nvSpPr>
        <p:spPr>
          <a:xfrm>
            <a:off x="2857488" y="6072206"/>
            <a:ext cx="2000264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MolecularInteraction</a:t>
            </a:r>
            <a:endParaRPr lang="de-DE" sz="1200" dirty="0"/>
          </a:p>
        </p:txBody>
      </p:sp>
      <p:sp>
        <p:nvSpPr>
          <p:cNvPr id="93" name="Abgerundetes Rechteck 92"/>
          <p:cNvSpPr/>
          <p:nvPr/>
        </p:nvSpPr>
        <p:spPr>
          <a:xfrm>
            <a:off x="2857488" y="5786454"/>
            <a:ext cx="2000264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GeneticInteraction</a:t>
            </a:r>
            <a:endParaRPr lang="de-DE" sz="1200" dirty="0"/>
          </a:p>
        </p:txBody>
      </p:sp>
      <p:cxnSp>
        <p:nvCxnSpPr>
          <p:cNvPr id="95" name="Gerade Verbindung 94"/>
          <p:cNvCxnSpPr>
            <a:stCxn id="13" idx="2"/>
            <a:endCxn id="93" idx="1"/>
          </p:cNvCxnSpPr>
          <p:nvPr/>
        </p:nvCxnSpPr>
        <p:spPr>
          <a:xfrm rot="16200000" flipH="1">
            <a:off x="732216" y="3768338"/>
            <a:ext cx="2321735" cy="1928810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9" name="Gerade Verbindung 98"/>
          <p:cNvCxnSpPr>
            <a:stCxn id="13" idx="2"/>
            <a:endCxn id="92" idx="1"/>
          </p:cNvCxnSpPr>
          <p:nvPr/>
        </p:nvCxnSpPr>
        <p:spPr>
          <a:xfrm rot="16200000" flipH="1">
            <a:off x="589340" y="3911214"/>
            <a:ext cx="2607487" cy="1928810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03" name="Abgerundetes Rechteck 102"/>
          <p:cNvSpPr/>
          <p:nvPr/>
        </p:nvSpPr>
        <p:spPr>
          <a:xfrm>
            <a:off x="2857488" y="5500702"/>
            <a:ext cx="2000264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TemplateReaction</a:t>
            </a:r>
            <a:endParaRPr lang="de-DE" sz="1200" dirty="0"/>
          </a:p>
        </p:txBody>
      </p:sp>
      <p:cxnSp>
        <p:nvCxnSpPr>
          <p:cNvPr id="105" name="Gerade Verbindung 104"/>
          <p:cNvCxnSpPr>
            <a:stCxn id="13" idx="2"/>
            <a:endCxn id="103" idx="1"/>
          </p:cNvCxnSpPr>
          <p:nvPr/>
        </p:nvCxnSpPr>
        <p:spPr>
          <a:xfrm rot="16200000" flipH="1">
            <a:off x="875092" y="3625462"/>
            <a:ext cx="2035983" cy="1928810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68" name="Abgerundetes Rechteck 167"/>
          <p:cNvSpPr/>
          <p:nvPr/>
        </p:nvSpPr>
        <p:spPr>
          <a:xfrm>
            <a:off x="2857488" y="5072074"/>
            <a:ext cx="2000264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TemplateReactionRegulation</a:t>
            </a:r>
            <a:endParaRPr lang="de-DE" sz="1200" dirty="0"/>
          </a:p>
        </p:txBody>
      </p:sp>
      <p:cxnSp>
        <p:nvCxnSpPr>
          <p:cNvPr id="169" name="Gerade Verbindung 168"/>
          <p:cNvCxnSpPr>
            <a:stCxn id="15" idx="3"/>
            <a:endCxn id="168" idx="1"/>
          </p:cNvCxnSpPr>
          <p:nvPr/>
        </p:nvCxnSpPr>
        <p:spPr>
          <a:xfrm>
            <a:off x="2643174" y="4250537"/>
            <a:ext cx="214314" cy="928694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80" name="Abgerundetes Rechteck 179"/>
          <p:cNvSpPr/>
          <p:nvPr/>
        </p:nvSpPr>
        <p:spPr>
          <a:xfrm>
            <a:off x="2857488" y="4071942"/>
            <a:ext cx="2000264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Degradation</a:t>
            </a:r>
            <a:endParaRPr lang="de-DE" sz="1200" dirty="0"/>
          </a:p>
        </p:txBody>
      </p:sp>
      <p:cxnSp>
        <p:nvCxnSpPr>
          <p:cNvPr id="184" name="Gerade Verbindung 183"/>
          <p:cNvCxnSpPr>
            <a:endCxn id="180" idx="1"/>
          </p:cNvCxnSpPr>
          <p:nvPr/>
        </p:nvCxnSpPr>
        <p:spPr>
          <a:xfrm>
            <a:off x="2643174" y="3893347"/>
            <a:ext cx="214314" cy="285752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245" name="Abgerundetes Rechteck 244"/>
          <p:cNvSpPr/>
          <p:nvPr/>
        </p:nvSpPr>
        <p:spPr>
          <a:xfrm>
            <a:off x="2857488" y="2000240"/>
            <a:ext cx="1571636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RnaRegion</a:t>
            </a:r>
            <a:endParaRPr lang="de-DE" sz="1200" dirty="0"/>
          </a:p>
        </p:txBody>
      </p:sp>
      <p:sp>
        <p:nvSpPr>
          <p:cNvPr id="246" name="Abgerundetes Rechteck 245"/>
          <p:cNvSpPr/>
          <p:nvPr/>
        </p:nvSpPr>
        <p:spPr>
          <a:xfrm>
            <a:off x="2857488" y="2285992"/>
            <a:ext cx="1571636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S</a:t>
            </a:r>
            <a:r>
              <a:rPr lang="de-DE" sz="1200" dirty="0" err="1" smtClean="0"/>
              <a:t>mallMolecule</a:t>
            </a:r>
            <a:endParaRPr lang="de-DE" sz="1200" dirty="0"/>
          </a:p>
        </p:txBody>
      </p:sp>
      <p:cxnSp>
        <p:nvCxnSpPr>
          <p:cNvPr id="250" name="Gerade Verbindung 249"/>
          <p:cNvCxnSpPr>
            <a:stCxn id="245" idx="1"/>
            <a:endCxn id="5" idx="3"/>
          </p:cNvCxnSpPr>
          <p:nvPr/>
        </p:nvCxnSpPr>
        <p:spPr>
          <a:xfrm rot="10800000">
            <a:off x="2500298" y="1678769"/>
            <a:ext cx="357190" cy="428628"/>
          </a:xfrm>
          <a:prstGeom prst="line">
            <a:avLst/>
          </a:prstGeom>
          <a:ln>
            <a:headEnd type="none"/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51" name="Gerade Verbindung 250"/>
          <p:cNvCxnSpPr>
            <a:stCxn id="246" idx="1"/>
            <a:endCxn id="5" idx="3"/>
          </p:cNvCxnSpPr>
          <p:nvPr/>
        </p:nvCxnSpPr>
        <p:spPr>
          <a:xfrm rot="10800000">
            <a:off x="2500298" y="1678769"/>
            <a:ext cx="357190" cy="714380"/>
          </a:xfrm>
          <a:prstGeom prst="line">
            <a:avLst/>
          </a:prstGeom>
          <a:ln>
            <a:headEnd type="none"/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56" name="Gerade Verbindung 255"/>
          <p:cNvCxnSpPr>
            <a:stCxn id="245" idx="3"/>
            <a:endCxn id="39" idx="1"/>
          </p:cNvCxnSpPr>
          <p:nvPr/>
        </p:nvCxnSpPr>
        <p:spPr>
          <a:xfrm flipV="1">
            <a:off x="4429124" y="1464455"/>
            <a:ext cx="857256" cy="64294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9" name="Gerade Verbindung 258"/>
          <p:cNvCxnSpPr>
            <a:stCxn id="246" idx="3"/>
            <a:endCxn id="39" idx="1"/>
          </p:cNvCxnSpPr>
          <p:nvPr/>
        </p:nvCxnSpPr>
        <p:spPr>
          <a:xfrm flipV="1">
            <a:off x="4429124" y="1464455"/>
            <a:ext cx="857256" cy="92869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2" name="Gerade Verbindung 261"/>
          <p:cNvCxnSpPr>
            <a:stCxn id="93" idx="3"/>
            <a:endCxn id="51" idx="1"/>
          </p:cNvCxnSpPr>
          <p:nvPr/>
        </p:nvCxnSpPr>
        <p:spPr>
          <a:xfrm flipV="1">
            <a:off x="4857752" y="4893479"/>
            <a:ext cx="1000132" cy="100013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3" name="Gerade Verbindung 262"/>
          <p:cNvCxnSpPr>
            <a:stCxn id="92" idx="3"/>
            <a:endCxn id="51" idx="1"/>
          </p:cNvCxnSpPr>
          <p:nvPr/>
        </p:nvCxnSpPr>
        <p:spPr>
          <a:xfrm flipV="1">
            <a:off x="4857752" y="4893479"/>
            <a:ext cx="1000132" cy="128588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4" name="Gerade Verbindung 263"/>
          <p:cNvCxnSpPr>
            <a:stCxn id="168" idx="3"/>
            <a:endCxn id="51" idx="1"/>
          </p:cNvCxnSpPr>
          <p:nvPr/>
        </p:nvCxnSpPr>
        <p:spPr>
          <a:xfrm flipV="1">
            <a:off x="4857752" y="4893479"/>
            <a:ext cx="1000132" cy="28575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5" name="Gerade Verbindung 264"/>
          <p:cNvCxnSpPr>
            <a:stCxn id="180" idx="3"/>
            <a:endCxn id="51" idx="1"/>
          </p:cNvCxnSpPr>
          <p:nvPr/>
        </p:nvCxnSpPr>
        <p:spPr>
          <a:xfrm>
            <a:off x="4857752" y="4179099"/>
            <a:ext cx="1000132" cy="71438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6" name="Gerade Verbindung 265"/>
          <p:cNvCxnSpPr>
            <a:stCxn id="103" idx="3"/>
            <a:endCxn id="51" idx="1"/>
          </p:cNvCxnSpPr>
          <p:nvPr/>
        </p:nvCxnSpPr>
        <p:spPr>
          <a:xfrm flipV="1">
            <a:off x="4857752" y="4893479"/>
            <a:ext cx="1000132" cy="71438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7" name="Gerade Verbindung 266"/>
          <p:cNvCxnSpPr>
            <a:stCxn id="103" idx="3"/>
            <a:endCxn id="40" idx="1"/>
          </p:cNvCxnSpPr>
          <p:nvPr/>
        </p:nvCxnSpPr>
        <p:spPr>
          <a:xfrm flipV="1">
            <a:off x="4857752" y="3821909"/>
            <a:ext cx="1000132" cy="178595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8" name="Gerade Verbindung 267"/>
          <p:cNvCxnSpPr>
            <a:stCxn id="31" idx="3"/>
            <a:endCxn id="51" idx="1"/>
          </p:cNvCxnSpPr>
          <p:nvPr/>
        </p:nvCxnSpPr>
        <p:spPr>
          <a:xfrm>
            <a:off x="4857752" y="4607727"/>
            <a:ext cx="1000132" cy="285752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5" name="Gerade Verbindung 284"/>
          <p:cNvCxnSpPr>
            <a:stCxn id="32" idx="3"/>
            <a:endCxn id="40" idx="1"/>
          </p:cNvCxnSpPr>
          <p:nvPr/>
        </p:nvCxnSpPr>
        <p:spPr>
          <a:xfrm flipV="1">
            <a:off x="4857752" y="3821909"/>
            <a:ext cx="1000132" cy="107157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6" name="Gerade Verbindung 285"/>
          <p:cNvCxnSpPr>
            <a:stCxn id="31" idx="3"/>
            <a:endCxn id="40" idx="1"/>
          </p:cNvCxnSpPr>
          <p:nvPr/>
        </p:nvCxnSpPr>
        <p:spPr>
          <a:xfrm flipV="1">
            <a:off x="4857752" y="3821909"/>
            <a:ext cx="1000132" cy="78581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1" name="Gerade Verbindung 290"/>
          <p:cNvCxnSpPr>
            <a:stCxn id="32" idx="3"/>
            <a:endCxn id="51" idx="1"/>
          </p:cNvCxnSpPr>
          <p:nvPr/>
        </p:nvCxnSpPr>
        <p:spPr>
          <a:xfrm>
            <a:off x="4857752" y="4893479"/>
            <a:ext cx="1000132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Textfeld 105"/>
          <p:cNvSpPr txBox="1"/>
          <p:nvPr/>
        </p:nvSpPr>
        <p:spPr>
          <a:xfrm>
            <a:off x="7429520" y="5988626"/>
            <a:ext cx="1571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b="1" dirty="0" smtClean="0">
                <a:solidFill>
                  <a:schemeClr val="accent3"/>
                </a:solidFill>
              </a:rPr>
              <a:t>SBML </a:t>
            </a:r>
            <a:r>
              <a:rPr lang="de-DE" b="1" dirty="0" err="1" smtClean="0">
                <a:solidFill>
                  <a:schemeClr val="accent3"/>
                </a:solidFill>
              </a:rPr>
              <a:t>qual</a:t>
            </a:r>
            <a:endParaRPr lang="de-DE" b="1" dirty="0">
              <a:solidFill>
                <a:schemeClr val="accent3"/>
              </a:solidFill>
            </a:endParaRPr>
          </a:p>
        </p:txBody>
      </p:sp>
      <p:sp>
        <p:nvSpPr>
          <p:cNvPr id="108" name="Textfeld 107"/>
          <p:cNvSpPr txBox="1"/>
          <p:nvPr/>
        </p:nvSpPr>
        <p:spPr>
          <a:xfrm>
            <a:off x="142844" y="5988626"/>
            <a:ext cx="1571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>
                <a:solidFill>
                  <a:schemeClr val="accent1"/>
                </a:solidFill>
              </a:rPr>
              <a:t>Biopax</a:t>
            </a:r>
            <a:r>
              <a:rPr lang="de-DE" b="1" dirty="0" smtClean="0">
                <a:solidFill>
                  <a:schemeClr val="accent1"/>
                </a:solidFill>
              </a:rPr>
              <a:t> Level 3</a:t>
            </a:r>
            <a:endParaRPr lang="de-DE" b="1" dirty="0">
              <a:solidFill>
                <a:schemeClr val="accent1"/>
              </a:solidFill>
            </a:endParaRPr>
          </a:p>
        </p:txBody>
      </p:sp>
      <p:cxnSp>
        <p:nvCxnSpPr>
          <p:cNvPr id="109" name="Gerade Verbindung 108"/>
          <p:cNvCxnSpPr/>
          <p:nvPr/>
        </p:nvCxnSpPr>
        <p:spPr>
          <a:xfrm>
            <a:off x="214282" y="285728"/>
            <a:ext cx="35719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Gerade Verbindung 114"/>
          <p:cNvCxnSpPr/>
          <p:nvPr/>
        </p:nvCxnSpPr>
        <p:spPr>
          <a:xfrm>
            <a:off x="214282" y="571480"/>
            <a:ext cx="357190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" name="Textfeld 115"/>
          <p:cNvSpPr txBox="1"/>
          <p:nvPr/>
        </p:nvSpPr>
        <p:spPr>
          <a:xfrm>
            <a:off x="642910" y="182383"/>
            <a:ext cx="9829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err="1" smtClean="0"/>
              <a:t>Direct</a:t>
            </a:r>
            <a:r>
              <a:rPr lang="de-DE" sz="1000" dirty="0" smtClean="0"/>
              <a:t> </a:t>
            </a:r>
            <a:r>
              <a:rPr lang="de-DE" sz="1000" dirty="0" err="1" smtClean="0"/>
              <a:t>mapping</a:t>
            </a:r>
            <a:endParaRPr lang="de-DE" sz="1000" dirty="0"/>
          </a:p>
        </p:txBody>
      </p:sp>
      <p:sp>
        <p:nvSpPr>
          <p:cNvPr id="118" name="Textfeld 117"/>
          <p:cNvSpPr txBox="1"/>
          <p:nvPr/>
        </p:nvSpPr>
        <p:spPr>
          <a:xfrm>
            <a:off x="642910" y="381308"/>
            <a:ext cx="13147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/>
              <a:t>Mapping </a:t>
            </a:r>
            <a:r>
              <a:rPr lang="de-DE" sz="1000" dirty="0" err="1" smtClean="0"/>
              <a:t>depends</a:t>
            </a:r>
            <a:r>
              <a:rPr lang="de-DE" sz="1000" dirty="0" smtClean="0"/>
              <a:t> on </a:t>
            </a:r>
          </a:p>
          <a:p>
            <a:r>
              <a:rPr lang="de-DE" sz="1000" dirty="0" err="1" smtClean="0"/>
              <a:t>enclosed</a:t>
            </a:r>
            <a:r>
              <a:rPr lang="de-DE" sz="1000" dirty="0" smtClean="0"/>
              <a:t> </a:t>
            </a:r>
            <a:r>
              <a:rPr lang="de-DE" sz="1000" dirty="0" err="1" smtClean="0"/>
              <a:t>elements</a:t>
            </a:r>
            <a:endParaRPr lang="de-DE" sz="1000" dirty="0"/>
          </a:p>
        </p:txBody>
      </p:sp>
      <p:cxnSp>
        <p:nvCxnSpPr>
          <p:cNvPr id="119" name="Gerade Verbindung 118"/>
          <p:cNvCxnSpPr/>
          <p:nvPr/>
        </p:nvCxnSpPr>
        <p:spPr>
          <a:xfrm>
            <a:off x="214282" y="857232"/>
            <a:ext cx="357190" cy="0"/>
          </a:xfrm>
          <a:prstGeom prst="line">
            <a:avLst/>
          </a:prstGeom>
          <a:ln w="12700">
            <a:head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1" name="Textfeld 120"/>
          <p:cNvSpPr txBox="1"/>
          <p:nvPr/>
        </p:nvSpPr>
        <p:spPr>
          <a:xfrm>
            <a:off x="642910" y="753887"/>
            <a:ext cx="7793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err="1" smtClean="0"/>
              <a:t>Inheritance</a:t>
            </a:r>
            <a:endParaRPr lang="de-DE" sz="1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Abgerundetes Rechteck 106"/>
          <p:cNvSpPr/>
          <p:nvPr/>
        </p:nvSpPr>
        <p:spPr>
          <a:xfrm>
            <a:off x="71406" y="71414"/>
            <a:ext cx="4929222" cy="6357982"/>
          </a:xfrm>
          <a:prstGeom prst="roundRect">
            <a:avLst>
              <a:gd name="adj" fmla="val 5553"/>
            </a:avLst>
          </a:prstGeom>
          <a:noFill/>
          <a:ln w="254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2" name="Abgerundetes Rechteck 101"/>
          <p:cNvSpPr/>
          <p:nvPr/>
        </p:nvSpPr>
        <p:spPr>
          <a:xfrm>
            <a:off x="5143504" y="71414"/>
            <a:ext cx="3929090" cy="6357982"/>
          </a:xfrm>
          <a:prstGeom prst="roundRect">
            <a:avLst>
              <a:gd name="adj" fmla="val 5553"/>
            </a:avLst>
          </a:prstGeom>
          <a:noFill/>
          <a:ln w="2540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Abgerundetes Rechteck 3"/>
          <p:cNvSpPr/>
          <p:nvPr/>
        </p:nvSpPr>
        <p:spPr>
          <a:xfrm>
            <a:off x="142844" y="1571612"/>
            <a:ext cx="785818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E</a:t>
            </a:r>
            <a:r>
              <a:rPr lang="de-DE" sz="1200" dirty="0" err="1" smtClean="0"/>
              <a:t>ntity</a:t>
            </a:r>
            <a:endParaRPr lang="de-DE" sz="1200" dirty="0"/>
          </a:p>
        </p:txBody>
      </p:sp>
      <p:sp>
        <p:nvSpPr>
          <p:cNvPr id="5" name="Abgerundetes Rechteck 4"/>
          <p:cNvSpPr/>
          <p:nvPr/>
        </p:nvSpPr>
        <p:spPr>
          <a:xfrm>
            <a:off x="1357290" y="1571612"/>
            <a:ext cx="1143008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PhysicalEntity</a:t>
            </a:r>
            <a:endParaRPr lang="de-DE" sz="1200" dirty="0"/>
          </a:p>
        </p:txBody>
      </p:sp>
      <p:sp>
        <p:nvSpPr>
          <p:cNvPr id="6" name="Abgerundetes Rechteck 5"/>
          <p:cNvSpPr/>
          <p:nvPr/>
        </p:nvSpPr>
        <p:spPr>
          <a:xfrm>
            <a:off x="2857488" y="214290"/>
            <a:ext cx="1571636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Pathway</a:t>
            </a:r>
            <a:endParaRPr lang="de-DE" sz="1200" dirty="0"/>
          </a:p>
        </p:txBody>
      </p:sp>
      <p:sp>
        <p:nvSpPr>
          <p:cNvPr id="7" name="Abgerundetes Rechteck 6"/>
          <p:cNvSpPr/>
          <p:nvPr/>
        </p:nvSpPr>
        <p:spPr>
          <a:xfrm>
            <a:off x="214282" y="2357430"/>
            <a:ext cx="1000132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I</a:t>
            </a:r>
            <a:r>
              <a:rPr lang="de-DE" sz="1200" dirty="0" smtClean="0"/>
              <a:t>nteraction</a:t>
            </a:r>
            <a:endParaRPr lang="de-DE" sz="1200" dirty="0"/>
          </a:p>
        </p:txBody>
      </p:sp>
      <p:sp>
        <p:nvSpPr>
          <p:cNvPr id="8" name="Abgerundetes Rechteck 7"/>
          <p:cNvSpPr/>
          <p:nvPr/>
        </p:nvSpPr>
        <p:spPr>
          <a:xfrm>
            <a:off x="2857488" y="571480"/>
            <a:ext cx="1571636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Complex</a:t>
            </a:r>
            <a:endParaRPr lang="de-DE" sz="1200" dirty="0"/>
          </a:p>
        </p:txBody>
      </p:sp>
      <p:sp>
        <p:nvSpPr>
          <p:cNvPr id="9" name="Abgerundetes Rechteck 8"/>
          <p:cNvSpPr/>
          <p:nvPr/>
        </p:nvSpPr>
        <p:spPr>
          <a:xfrm>
            <a:off x="2857488" y="857232"/>
            <a:ext cx="1571636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Protein</a:t>
            </a:r>
            <a:endParaRPr lang="de-DE" sz="1200" dirty="0"/>
          </a:p>
        </p:txBody>
      </p:sp>
      <p:sp>
        <p:nvSpPr>
          <p:cNvPr id="10" name="Abgerundetes Rechteck 9"/>
          <p:cNvSpPr/>
          <p:nvPr/>
        </p:nvSpPr>
        <p:spPr>
          <a:xfrm>
            <a:off x="2857488" y="1142984"/>
            <a:ext cx="1571636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D</a:t>
            </a:r>
            <a:r>
              <a:rPr lang="de-DE" sz="1200" dirty="0" err="1" smtClean="0"/>
              <a:t>na</a:t>
            </a:r>
            <a:endParaRPr lang="de-DE" sz="1200" dirty="0"/>
          </a:p>
        </p:txBody>
      </p:sp>
      <p:sp>
        <p:nvSpPr>
          <p:cNvPr id="11" name="Abgerundetes Rechteck 10"/>
          <p:cNvSpPr/>
          <p:nvPr/>
        </p:nvSpPr>
        <p:spPr>
          <a:xfrm>
            <a:off x="2857488" y="1428736"/>
            <a:ext cx="1571636" cy="214314"/>
          </a:xfrm>
          <a:prstGeom prst="roundRect">
            <a:avLst/>
          </a:prstGeom>
          <a:solidFill>
            <a:srgbClr val="F7FAFF"/>
          </a:solidFill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DnaRegion</a:t>
            </a:r>
            <a:endParaRPr lang="de-DE" sz="1200" dirty="0"/>
          </a:p>
        </p:txBody>
      </p:sp>
      <p:sp>
        <p:nvSpPr>
          <p:cNvPr id="12" name="Abgerundetes Rechteck 11"/>
          <p:cNvSpPr/>
          <p:nvPr/>
        </p:nvSpPr>
        <p:spPr>
          <a:xfrm>
            <a:off x="2857488" y="1714488"/>
            <a:ext cx="1571636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Rna</a:t>
            </a:r>
            <a:endParaRPr lang="de-DE" sz="1200" dirty="0"/>
          </a:p>
        </p:txBody>
      </p:sp>
      <p:sp>
        <p:nvSpPr>
          <p:cNvPr id="13" name="Abgerundetes Rechteck 12"/>
          <p:cNvSpPr/>
          <p:nvPr/>
        </p:nvSpPr>
        <p:spPr>
          <a:xfrm>
            <a:off x="214314" y="3357562"/>
            <a:ext cx="1428728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PhysicalInteraction</a:t>
            </a:r>
            <a:endParaRPr lang="de-DE" sz="1200" dirty="0"/>
          </a:p>
        </p:txBody>
      </p:sp>
      <p:sp>
        <p:nvSpPr>
          <p:cNvPr id="14" name="Abgerundetes Rechteck 13"/>
          <p:cNvSpPr/>
          <p:nvPr/>
        </p:nvSpPr>
        <p:spPr>
          <a:xfrm>
            <a:off x="1714480" y="3714752"/>
            <a:ext cx="928694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Conversion</a:t>
            </a:r>
            <a:endParaRPr lang="de-DE" sz="1200" dirty="0"/>
          </a:p>
        </p:txBody>
      </p:sp>
      <p:sp>
        <p:nvSpPr>
          <p:cNvPr id="15" name="Abgerundetes Rechteck 14"/>
          <p:cNvSpPr/>
          <p:nvPr/>
        </p:nvSpPr>
        <p:spPr>
          <a:xfrm>
            <a:off x="1714480" y="4143380"/>
            <a:ext cx="928694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Control</a:t>
            </a:r>
            <a:endParaRPr lang="de-DE" sz="1200" dirty="0"/>
          </a:p>
        </p:txBody>
      </p:sp>
      <p:sp>
        <p:nvSpPr>
          <p:cNvPr id="16" name="Abgerundetes Rechteck 15"/>
          <p:cNvSpPr/>
          <p:nvPr/>
        </p:nvSpPr>
        <p:spPr>
          <a:xfrm>
            <a:off x="2857488" y="2928934"/>
            <a:ext cx="2000264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BiochemicalReaction</a:t>
            </a:r>
            <a:endParaRPr lang="de-DE" sz="1200" dirty="0"/>
          </a:p>
        </p:txBody>
      </p:sp>
      <p:sp>
        <p:nvSpPr>
          <p:cNvPr id="28" name="Abgerundetes Rechteck 27"/>
          <p:cNvSpPr/>
          <p:nvPr/>
        </p:nvSpPr>
        <p:spPr>
          <a:xfrm>
            <a:off x="2857488" y="2643182"/>
            <a:ext cx="2000264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ComplexAssembly</a:t>
            </a:r>
            <a:endParaRPr lang="de-DE" sz="1200" dirty="0"/>
          </a:p>
        </p:txBody>
      </p:sp>
      <p:sp>
        <p:nvSpPr>
          <p:cNvPr id="29" name="Abgerundetes Rechteck 28"/>
          <p:cNvSpPr/>
          <p:nvPr/>
        </p:nvSpPr>
        <p:spPr>
          <a:xfrm>
            <a:off x="2857488" y="3786190"/>
            <a:ext cx="2000264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Transport</a:t>
            </a:r>
            <a:endParaRPr lang="de-DE" sz="1200" dirty="0"/>
          </a:p>
        </p:txBody>
      </p:sp>
      <p:sp>
        <p:nvSpPr>
          <p:cNvPr id="30" name="Abgerundetes Rechteck 29"/>
          <p:cNvSpPr/>
          <p:nvPr/>
        </p:nvSpPr>
        <p:spPr>
          <a:xfrm>
            <a:off x="2857488" y="3286124"/>
            <a:ext cx="2000264" cy="357190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T</a:t>
            </a:r>
            <a:r>
              <a:rPr lang="de-DE" sz="1200" dirty="0" err="1" smtClean="0"/>
              <a:t>ransportWith</a:t>
            </a:r>
            <a:endParaRPr lang="de-DE" sz="1200" dirty="0" smtClean="0"/>
          </a:p>
          <a:p>
            <a:pPr algn="ctr"/>
            <a:r>
              <a:rPr lang="de-DE" sz="1200" dirty="0" err="1" smtClean="0"/>
              <a:t>BiochemicalReaction</a:t>
            </a:r>
            <a:endParaRPr lang="de-DE" sz="1200" dirty="0"/>
          </a:p>
        </p:txBody>
      </p:sp>
      <p:sp>
        <p:nvSpPr>
          <p:cNvPr id="31" name="Abgerundetes Rechteck 30"/>
          <p:cNvSpPr/>
          <p:nvPr/>
        </p:nvSpPr>
        <p:spPr>
          <a:xfrm>
            <a:off x="2857488" y="4500570"/>
            <a:ext cx="2000264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C</a:t>
            </a:r>
            <a:r>
              <a:rPr lang="de-DE" sz="1200" dirty="0" err="1" smtClean="0"/>
              <a:t>atalysis</a:t>
            </a:r>
            <a:endParaRPr lang="de-DE" sz="1200" dirty="0"/>
          </a:p>
        </p:txBody>
      </p:sp>
      <p:sp>
        <p:nvSpPr>
          <p:cNvPr id="32" name="Abgerundetes Rechteck 31"/>
          <p:cNvSpPr/>
          <p:nvPr/>
        </p:nvSpPr>
        <p:spPr>
          <a:xfrm>
            <a:off x="2857488" y="4786322"/>
            <a:ext cx="2000264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M</a:t>
            </a:r>
            <a:r>
              <a:rPr lang="de-DE" sz="1200" dirty="0" smtClean="0"/>
              <a:t>odulation</a:t>
            </a:r>
            <a:endParaRPr lang="de-DE" sz="1200" dirty="0"/>
          </a:p>
        </p:txBody>
      </p:sp>
      <p:sp>
        <p:nvSpPr>
          <p:cNvPr id="33" name="Abgerundetes Rechteck 32"/>
          <p:cNvSpPr/>
          <p:nvPr/>
        </p:nvSpPr>
        <p:spPr>
          <a:xfrm>
            <a:off x="8358214" y="928670"/>
            <a:ext cx="642942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SBase</a:t>
            </a:r>
            <a:endParaRPr lang="de-DE" sz="1200" dirty="0"/>
          </a:p>
        </p:txBody>
      </p:sp>
      <p:sp>
        <p:nvSpPr>
          <p:cNvPr id="34" name="Abgerundetes Rechteck 33"/>
          <p:cNvSpPr/>
          <p:nvPr/>
        </p:nvSpPr>
        <p:spPr>
          <a:xfrm>
            <a:off x="6858016" y="1357298"/>
            <a:ext cx="1143008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listOfSpecies</a:t>
            </a:r>
            <a:endParaRPr lang="de-DE" sz="1200" dirty="0"/>
          </a:p>
        </p:txBody>
      </p:sp>
      <p:sp>
        <p:nvSpPr>
          <p:cNvPr id="36" name="Abgerundetes Rechteck 35"/>
          <p:cNvSpPr/>
          <p:nvPr/>
        </p:nvSpPr>
        <p:spPr>
          <a:xfrm>
            <a:off x="6786578" y="3357562"/>
            <a:ext cx="1143008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listOfReaction</a:t>
            </a:r>
            <a:endParaRPr lang="de-DE" sz="1200" dirty="0"/>
          </a:p>
        </p:txBody>
      </p:sp>
      <p:sp>
        <p:nvSpPr>
          <p:cNvPr id="37" name="Abgerundetes Rechteck 36"/>
          <p:cNvSpPr/>
          <p:nvPr/>
        </p:nvSpPr>
        <p:spPr>
          <a:xfrm>
            <a:off x="5243514" y="214290"/>
            <a:ext cx="1328750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model</a:t>
            </a:r>
            <a:endParaRPr lang="de-DE" sz="1200" dirty="0"/>
          </a:p>
        </p:txBody>
      </p:sp>
      <p:sp>
        <p:nvSpPr>
          <p:cNvPr id="39" name="Abgerundetes Rechteck 38"/>
          <p:cNvSpPr/>
          <p:nvPr/>
        </p:nvSpPr>
        <p:spPr>
          <a:xfrm>
            <a:off x="5286380" y="1357298"/>
            <a:ext cx="1357322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species</a:t>
            </a:r>
            <a:endParaRPr lang="de-DE" sz="1200" dirty="0"/>
          </a:p>
        </p:txBody>
      </p:sp>
      <p:sp>
        <p:nvSpPr>
          <p:cNvPr id="40" name="Abgerundetes Rechteck 39"/>
          <p:cNvSpPr/>
          <p:nvPr/>
        </p:nvSpPr>
        <p:spPr>
          <a:xfrm>
            <a:off x="5857884" y="3714752"/>
            <a:ext cx="785818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reaction</a:t>
            </a:r>
            <a:endParaRPr lang="de-DE" sz="1200" dirty="0"/>
          </a:p>
        </p:txBody>
      </p:sp>
      <p:sp>
        <p:nvSpPr>
          <p:cNvPr id="41" name="Abgerundetes Rechteck 40"/>
          <p:cNvSpPr/>
          <p:nvPr/>
        </p:nvSpPr>
        <p:spPr>
          <a:xfrm>
            <a:off x="5243514" y="500042"/>
            <a:ext cx="1328750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qualitativeModel</a:t>
            </a:r>
            <a:endParaRPr lang="de-DE" sz="1200" dirty="0"/>
          </a:p>
        </p:txBody>
      </p:sp>
      <p:sp>
        <p:nvSpPr>
          <p:cNvPr id="46" name="Abgerundetes Rechteck 45"/>
          <p:cNvSpPr/>
          <p:nvPr/>
        </p:nvSpPr>
        <p:spPr>
          <a:xfrm>
            <a:off x="5286380" y="2071678"/>
            <a:ext cx="1357322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qualitativeSpecies</a:t>
            </a:r>
            <a:endParaRPr lang="de-DE" sz="1200" dirty="0"/>
          </a:p>
        </p:txBody>
      </p:sp>
      <p:sp>
        <p:nvSpPr>
          <p:cNvPr id="49" name="Abgerundetes Rechteck 48"/>
          <p:cNvSpPr/>
          <p:nvPr/>
        </p:nvSpPr>
        <p:spPr>
          <a:xfrm>
            <a:off x="6286512" y="1785926"/>
            <a:ext cx="1714512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listOfQualtiativeSpecies</a:t>
            </a:r>
            <a:endParaRPr lang="de-DE" sz="1200" dirty="0"/>
          </a:p>
        </p:txBody>
      </p:sp>
      <p:sp>
        <p:nvSpPr>
          <p:cNvPr id="50" name="Abgerundetes Rechteck 49"/>
          <p:cNvSpPr/>
          <p:nvPr/>
        </p:nvSpPr>
        <p:spPr>
          <a:xfrm>
            <a:off x="6786578" y="4429132"/>
            <a:ext cx="1143008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listOfTransition</a:t>
            </a:r>
            <a:endParaRPr lang="de-DE" sz="1200" dirty="0"/>
          </a:p>
        </p:txBody>
      </p:sp>
      <p:sp>
        <p:nvSpPr>
          <p:cNvPr id="51" name="Abgerundetes Rechteck 50"/>
          <p:cNvSpPr/>
          <p:nvPr/>
        </p:nvSpPr>
        <p:spPr>
          <a:xfrm>
            <a:off x="5857884" y="4786322"/>
            <a:ext cx="857256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transition</a:t>
            </a:r>
            <a:endParaRPr lang="de-DE" sz="1200" dirty="0"/>
          </a:p>
        </p:txBody>
      </p:sp>
      <p:cxnSp>
        <p:nvCxnSpPr>
          <p:cNvPr id="54" name="Gerade Verbindung 53"/>
          <p:cNvCxnSpPr>
            <a:stCxn id="4" idx="3"/>
            <a:endCxn id="5" idx="1"/>
          </p:cNvCxnSpPr>
          <p:nvPr/>
        </p:nvCxnSpPr>
        <p:spPr>
          <a:xfrm>
            <a:off x="928662" y="1678769"/>
            <a:ext cx="428628" cy="0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56" name="Gerade Verbindung 55"/>
          <p:cNvCxnSpPr>
            <a:stCxn id="4" idx="3"/>
            <a:endCxn id="6" idx="1"/>
          </p:cNvCxnSpPr>
          <p:nvPr/>
        </p:nvCxnSpPr>
        <p:spPr>
          <a:xfrm flipV="1">
            <a:off x="928662" y="321447"/>
            <a:ext cx="1928826" cy="1357322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60" name="Gerade Verbindung 59"/>
          <p:cNvCxnSpPr>
            <a:stCxn id="4" idx="2"/>
            <a:endCxn id="7" idx="0"/>
          </p:cNvCxnSpPr>
          <p:nvPr/>
        </p:nvCxnSpPr>
        <p:spPr>
          <a:xfrm rot="16200000" flipH="1">
            <a:off x="339298" y="1982380"/>
            <a:ext cx="571504" cy="178595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62" name="Gerade Verbindung 61"/>
          <p:cNvCxnSpPr>
            <a:stCxn id="7" idx="2"/>
            <a:endCxn id="13" idx="0"/>
          </p:cNvCxnSpPr>
          <p:nvPr/>
        </p:nvCxnSpPr>
        <p:spPr>
          <a:xfrm rot="16200000" flipH="1">
            <a:off x="428604" y="2857488"/>
            <a:ext cx="785818" cy="214330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64" name="Gerade Verbindung 63"/>
          <p:cNvCxnSpPr>
            <a:stCxn id="13" idx="2"/>
            <a:endCxn id="14" idx="1"/>
          </p:cNvCxnSpPr>
          <p:nvPr/>
        </p:nvCxnSpPr>
        <p:spPr>
          <a:xfrm rot="16200000" flipH="1">
            <a:off x="1196563" y="3303991"/>
            <a:ext cx="250033" cy="785802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66" name="Gerade Verbindung 65"/>
          <p:cNvCxnSpPr>
            <a:stCxn id="13" idx="2"/>
            <a:endCxn id="15" idx="1"/>
          </p:cNvCxnSpPr>
          <p:nvPr/>
        </p:nvCxnSpPr>
        <p:spPr>
          <a:xfrm rot="16200000" flipH="1">
            <a:off x="982249" y="3518305"/>
            <a:ext cx="678661" cy="785802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67" name="Gerade Verbindung 66"/>
          <p:cNvCxnSpPr>
            <a:stCxn id="8" idx="1"/>
            <a:endCxn id="5" idx="3"/>
          </p:cNvCxnSpPr>
          <p:nvPr/>
        </p:nvCxnSpPr>
        <p:spPr>
          <a:xfrm rot="10800000" flipV="1">
            <a:off x="2500298" y="678637"/>
            <a:ext cx="357190" cy="1000132"/>
          </a:xfrm>
          <a:prstGeom prst="line">
            <a:avLst/>
          </a:prstGeom>
          <a:ln>
            <a:headEnd type="none"/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70" name="Gerade Verbindung 69"/>
          <p:cNvCxnSpPr>
            <a:stCxn id="9" idx="1"/>
            <a:endCxn id="5" idx="3"/>
          </p:cNvCxnSpPr>
          <p:nvPr/>
        </p:nvCxnSpPr>
        <p:spPr>
          <a:xfrm rot="10800000" flipV="1">
            <a:off x="2500298" y="964389"/>
            <a:ext cx="357190" cy="714380"/>
          </a:xfrm>
          <a:prstGeom prst="line">
            <a:avLst/>
          </a:prstGeom>
          <a:ln>
            <a:headEnd type="none"/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73" name="Gerade Verbindung 72"/>
          <p:cNvCxnSpPr>
            <a:stCxn id="10" idx="1"/>
            <a:endCxn id="5" idx="3"/>
          </p:cNvCxnSpPr>
          <p:nvPr/>
        </p:nvCxnSpPr>
        <p:spPr>
          <a:xfrm rot="10800000" flipV="1">
            <a:off x="2500298" y="1250141"/>
            <a:ext cx="357190" cy="428628"/>
          </a:xfrm>
          <a:prstGeom prst="line">
            <a:avLst/>
          </a:prstGeom>
          <a:ln>
            <a:headEnd type="none"/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76" name="Gerade Verbindung 75"/>
          <p:cNvCxnSpPr>
            <a:stCxn id="11" idx="1"/>
            <a:endCxn id="5" idx="3"/>
          </p:cNvCxnSpPr>
          <p:nvPr/>
        </p:nvCxnSpPr>
        <p:spPr>
          <a:xfrm rot="10800000" flipV="1">
            <a:off x="2500298" y="1535893"/>
            <a:ext cx="357190" cy="142876"/>
          </a:xfrm>
          <a:prstGeom prst="line">
            <a:avLst/>
          </a:prstGeom>
          <a:ln>
            <a:headEnd type="none"/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79" name="Gerade Verbindung 78"/>
          <p:cNvCxnSpPr>
            <a:stCxn id="12" idx="1"/>
            <a:endCxn id="5" idx="3"/>
          </p:cNvCxnSpPr>
          <p:nvPr/>
        </p:nvCxnSpPr>
        <p:spPr>
          <a:xfrm rot="10800000">
            <a:off x="2500298" y="1678769"/>
            <a:ext cx="357190" cy="142876"/>
          </a:xfrm>
          <a:prstGeom prst="line">
            <a:avLst/>
          </a:prstGeom>
          <a:ln>
            <a:headEnd type="none"/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2" name="Gerade Verbindung 81"/>
          <p:cNvCxnSpPr>
            <a:endCxn id="16" idx="1"/>
          </p:cNvCxnSpPr>
          <p:nvPr/>
        </p:nvCxnSpPr>
        <p:spPr>
          <a:xfrm flipV="1">
            <a:off x="2643174" y="3036091"/>
            <a:ext cx="214314" cy="857256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5" name="Gerade Verbindung 84"/>
          <p:cNvCxnSpPr>
            <a:endCxn id="28" idx="1"/>
          </p:cNvCxnSpPr>
          <p:nvPr/>
        </p:nvCxnSpPr>
        <p:spPr>
          <a:xfrm flipV="1">
            <a:off x="2643174" y="2750339"/>
            <a:ext cx="214314" cy="1143008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8" name="Gerade Verbindung 87"/>
          <p:cNvCxnSpPr>
            <a:endCxn id="29" idx="1"/>
          </p:cNvCxnSpPr>
          <p:nvPr/>
        </p:nvCxnSpPr>
        <p:spPr>
          <a:xfrm>
            <a:off x="2643174" y="3893347"/>
            <a:ext cx="214314" cy="0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1" name="Gerade Verbindung 90"/>
          <p:cNvCxnSpPr>
            <a:stCxn id="15" idx="3"/>
            <a:endCxn id="31" idx="1"/>
          </p:cNvCxnSpPr>
          <p:nvPr/>
        </p:nvCxnSpPr>
        <p:spPr>
          <a:xfrm>
            <a:off x="2643174" y="4250537"/>
            <a:ext cx="214314" cy="357190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4" name="Gerade Verbindung 93"/>
          <p:cNvCxnSpPr>
            <a:stCxn id="15" idx="3"/>
            <a:endCxn id="32" idx="1"/>
          </p:cNvCxnSpPr>
          <p:nvPr/>
        </p:nvCxnSpPr>
        <p:spPr>
          <a:xfrm>
            <a:off x="2643174" y="4250537"/>
            <a:ext cx="214314" cy="642942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7" name="Gerade Verbindung 96"/>
          <p:cNvCxnSpPr>
            <a:stCxn id="30" idx="2"/>
            <a:endCxn id="29" idx="0"/>
          </p:cNvCxnSpPr>
          <p:nvPr/>
        </p:nvCxnSpPr>
        <p:spPr>
          <a:xfrm rot="5400000">
            <a:off x="3786182" y="3714752"/>
            <a:ext cx="142876" cy="0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01" name="Gerade Verbindung 100"/>
          <p:cNvCxnSpPr>
            <a:stCxn id="16" idx="2"/>
            <a:endCxn id="30" idx="0"/>
          </p:cNvCxnSpPr>
          <p:nvPr/>
        </p:nvCxnSpPr>
        <p:spPr>
          <a:xfrm rot="5400000">
            <a:off x="3786182" y="3214686"/>
            <a:ext cx="142876" cy="0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04" name="Gerade Verbindung 103"/>
          <p:cNvCxnSpPr>
            <a:stCxn id="33" idx="1"/>
            <a:endCxn id="34" idx="3"/>
          </p:cNvCxnSpPr>
          <p:nvPr/>
        </p:nvCxnSpPr>
        <p:spPr>
          <a:xfrm rot="10800000" flipV="1">
            <a:off x="8001024" y="1035827"/>
            <a:ext cx="357190" cy="428628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10" name="Gerade Verbindung 109"/>
          <p:cNvCxnSpPr>
            <a:stCxn id="33" idx="2"/>
            <a:endCxn id="36" idx="3"/>
          </p:cNvCxnSpPr>
          <p:nvPr/>
        </p:nvCxnSpPr>
        <p:spPr>
          <a:xfrm rot="5400000">
            <a:off x="7143769" y="1928802"/>
            <a:ext cx="2321735" cy="750099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13" name="Gerade Verbindung 112"/>
          <p:cNvCxnSpPr>
            <a:stCxn id="33" idx="1"/>
            <a:endCxn id="37" idx="3"/>
          </p:cNvCxnSpPr>
          <p:nvPr/>
        </p:nvCxnSpPr>
        <p:spPr>
          <a:xfrm rot="10800000">
            <a:off x="6572264" y="321447"/>
            <a:ext cx="1785950" cy="714380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17" name="Gerade Verbindung 116"/>
          <p:cNvCxnSpPr>
            <a:stCxn id="33" idx="1"/>
            <a:endCxn id="41" idx="3"/>
          </p:cNvCxnSpPr>
          <p:nvPr/>
        </p:nvCxnSpPr>
        <p:spPr>
          <a:xfrm rot="10800000">
            <a:off x="6572264" y="607199"/>
            <a:ext cx="1785950" cy="428628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20" name="Gerade Verbindung 119"/>
          <p:cNvCxnSpPr>
            <a:stCxn id="33" idx="2"/>
            <a:endCxn id="50" idx="3"/>
          </p:cNvCxnSpPr>
          <p:nvPr/>
        </p:nvCxnSpPr>
        <p:spPr>
          <a:xfrm rot="5400000">
            <a:off x="6607984" y="2464587"/>
            <a:ext cx="3393305" cy="750099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23" name="Gerade Verbindung 122"/>
          <p:cNvCxnSpPr>
            <a:stCxn id="33" idx="1"/>
            <a:endCxn id="49" idx="3"/>
          </p:cNvCxnSpPr>
          <p:nvPr/>
        </p:nvCxnSpPr>
        <p:spPr>
          <a:xfrm rot="10800000" flipV="1">
            <a:off x="8001024" y="1035827"/>
            <a:ext cx="357190" cy="857256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233" name="Gerade Verbindung 232"/>
          <p:cNvCxnSpPr>
            <a:stCxn id="34" idx="1"/>
            <a:endCxn id="39" idx="3"/>
          </p:cNvCxnSpPr>
          <p:nvPr/>
        </p:nvCxnSpPr>
        <p:spPr>
          <a:xfrm rot="10800000">
            <a:off x="6643702" y="1464455"/>
            <a:ext cx="214314" cy="0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239" name="Gerade Verbindung 238"/>
          <p:cNvCxnSpPr>
            <a:stCxn id="36" idx="2"/>
            <a:endCxn id="40" idx="3"/>
          </p:cNvCxnSpPr>
          <p:nvPr/>
        </p:nvCxnSpPr>
        <p:spPr>
          <a:xfrm rot="5400000">
            <a:off x="6875876" y="3339702"/>
            <a:ext cx="250033" cy="714380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278" name="Gerade Verbindung 277"/>
          <p:cNvCxnSpPr>
            <a:stCxn id="49" idx="2"/>
            <a:endCxn id="46" idx="3"/>
          </p:cNvCxnSpPr>
          <p:nvPr/>
        </p:nvCxnSpPr>
        <p:spPr>
          <a:xfrm rot="5400000">
            <a:off x="6804438" y="1839504"/>
            <a:ext cx="178595" cy="500066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281" name="Gerade Verbindung 280"/>
          <p:cNvCxnSpPr>
            <a:stCxn id="50" idx="2"/>
            <a:endCxn id="51" idx="3"/>
          </p:cNvCxnSpPr>
          <p:nvPr/>
        </p:nvCxnSpPr>
        <p:spPr>
          <a:xfrm rot="5400000">
            <a:off x="6911595" y="4446991"/>
            <a:ext cx="250033" cy="642942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335" name="Gerade Verbindung 334"/>
          <p:cNvCxnSpPr>
            <a:stCxn id="6" idx="3"/>
            <a:endCxn id="37" idx="1"/>
          </p:cNvCxnSpPr>
          <p:nvPr/>
        </p:nvCxnSpPr>
        <p:spPr>
          <a:xfrm>
            <a:off x="4429124" y="321447"/>
            <a:ext cx="81439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8" name="Gerade Verbindung 337"/>
          <p:cNvCxnSpPr>
            <a:stCxn id="6" idx="3"/>
            <a:endCxn id="41" idx="1"/>
          </p:cNvCxnSpPr>
          <p:nvPr/>
        </p:nvCxnSpPr>
        <p:spPr>
          <a:xfrm>
            <a:off x="4429124" y="321447"/>
            <a:ext cx="814390" cy="28575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4" name="Gerade Verbindung 353"/>
          <p:cNvCxnSpPr>
            <a:stCxn id="8" idx="3"/>
            <a:endCxn id="39" idx="1"/>
          </p:cNvCxnSpPr>
          <p:nvPr/>
        </p:nvCxnSpPr>
        <p:spPr>
          <a:xfrm>
            <a:off x="4429124" y="678637"/>
            <a:ext cx="857256" cy="78581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7" name="Gerade Verbindung 356"/>
          <p:cNvCxnSpPr>
            <a:stCxn id="8" idx="3"/>
            <a:endCxn id="46" idx="1"/>
          </p:cNvCxnSpPr>
          <p:nvPr/>
        </p:nvCxnSpPr>
        <p:spPr>
          <a:xfrm>
            <a:off x="4429124" y="678637"/>
            <a:ext cx="857256" cy="150019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8" name="Gerade Verbindung 357"/>
          <p:cNvCxnSpPr>
            <a:stCxn id="9" idx="3"/>
            <a:endCxn id="39" idx="1"/>
          </p:cNvCxnSpPr>
          <p:nvPr/>
        </p:nvCxnSpPr>
        <p:spPr>
          <a:xfrm>
            <a:off x="4429124" y="964389"/>
            <a:ext cx="857256" cy="50006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9" name="Gerade Verbindung 358"/>
          <p:cNvCxnSpPr>
            <a:stCxn id="9" idx="3"/>
            <a:endCxn id="46" idx="1"/>
          </p:cNvCxnSpPr>
          <p:nvPr/>
        </p:nvCxnSpPr>
        <p:spPr>
          <a:xfrm>
            <a:off x="4429124" y="964389"/>
            <a:ext cx="857256" cy="121444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4" name="Gerade Verbindung 363"/>
          <p:cNvCxnSpPr>
            <a:stCxn id="10" idx="3"/>
            <a:endCxn id="39" idx="1"/>
          </p:cNvCxnSpPr>
          <p:nvPr/>
        </p:nvCxnSpPr>
        <p:spPr>
          <a:xfrm>
            <a:off x="4429124" y="1250141"/>
            <a:ext cx="857256" cy="21431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5" name="Gerade Verbindung 364"/>
          <p:cNvCxnSpPr>
            <a:stCxn id="11" idx="3"/>
            <a:endCxn id="39" idx="1"/>
          </p:cNvCxnSpPr>
          <p:nvPr/>
        </p:nvCxnSpPr>
        <p:spPr>
          <a:xfrm flipV="1">
            <a:off x="4429124" y="1464455"/>
            <a:ext cx="857256" cy="7143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6" name="Gerade Verbindung 365"/>
          <p:cNvCxnSpPr>
            <a:stCxn id="12" idx="3"/>
            <a:endCxn id="39" idx="1"/>
          </p:cNvCxnSpPr>
          <p:nvPr/>
        </p:nvCxnSpPr>
        <p:spPr>
          <a:xfrm flipV="1">
            <a:off x="4429124" y="1464455"/>
            <a:ext cx="857256" cy="35719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7" name="Gerade Verbindung 366"/>
          <p:cNvCxnSpPr>
            <a:stCxn id="10" idx="3"/>
            <a:endCxn id="46" idx="1"/>
          </p:cNvCxnSpPr>
          <p:nvPr/>
        </p:nvCxnSpPr>
        <p:spPr>
          <a:xfrm>
            <a:off x="4429124" y="1250141"/>
            <a:ext cx="857256" cy="92869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9" name="Gerade Verbindung 378"/>
          <p:cNvCxnSpPr>
            <a:stCxn id="11" idx="3"/>
            <a:endCxn id="46" idx="1"/>
          </p:cNvCxnSpPr>
          <p:nvPr/>
        </p:nvCxnSpPr>
        <p:spPr>
          <a:xfrm>
            <a:off x="4429124" y="1535893"/>
            <a:ext cx="857256" cy="64294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0" name="Gerade Verbindung 379"/>
          <p:cNvCxnSpPr>
            <a:stCxn id="12" idx="3"/>
            <a:endCxn id="46" idx="1"/>
          </p:cNvCxnSpPr>
          <p:nvPr/>
        </p:nvCxnSpPr>
        <p:spPr>
          <a:xfrm>
            <a:off x="4429124" y="1821645"/>
            <a:ext cx="857256" cy="35719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9" name="Gerade Verbindung 428"/>
          <p:cNvCxnSpPr>
            <a:stCxn id="28" idx="3"/>
            <a:endCxn id="40" idx="1"/>
          </p:cNvCxnSpPr>
          <p:nvPr/>
        </p:nvCxnSpPr>
        <p:spPr>
          <a:xfrm>
            <a:off x="4857752" y="2750339"/>
            <a:ext cx="1000132" cy="107157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5" name="Gerade Verbindung 444"/>
          <p:cNvCxnSpPr>
            <a:stCxn id="16" idx="3"/>
            <a:endCxn id="40" idx="1"/>
          </p:cNvCxnSpPr>
          <p:nvPr/>
        </p:nvCxnSpPr>
        <p:spPr>
          <a:xfrm>
            <a:off x="4857752" y="3036091"/>
            <a:ext cx="1000132" cy="78581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8" name="Gerade Verbindung 447"/>
          <p:cNvCxnSpPr>
            <a:stCxn id="29" idx="3"/>
            <a:endCxn id="51" idx="1"/>
          </p:cNvCxnSpPr>
          <p:nvPr/>
        </p:nvCxnSpPr>
        <p:spPr>
          <a:xfrm>
            <a:off x="4857752" y="3893347"/>
            <a:ext cx="1000132" cy="100013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2" name="Gerade Verbindung 451"/>
          <p:cNvCxnSpPr>
            <a:stCxn id="30" idx="3"/>
            <a:endCxn id="40" idx="1"/>
          </p:cNvCxnSpPr>
          <p:nvPr/>
        </p:nvCxnSpPr>
        <p:spPr>
          <a:xfrm>
            <a:off x="4857752" y="3464719"/>
            <a:ext cx="1000132" cy="35719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Abgerundetes Rechteck 91"/>
          <p:cNvSpPr/>
          <p:nvPr/>
        </p:nvSpPr>
        <p:spPr>
          <a:xfrm>
            <a:off x="2857488" y="6072206"/>
            <a:ext cx="2000264" cy="214314"/>
          </a:xfrm>
          <a:prstGeom prst="roundRect">
            <a:avLst/>
          </a:prstGeom>
          <a:solidFill>
            <a:srgbClr val="F7FAFF"/>
          </a:solidFill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MolecularInteraction</a:t>
            </a:r>
            <a:endParaRPr lang="de-DE" sz="1200" dirty="0"/>
          </a:p>
        </p:txBody>
      </p:sp>
      <p:sp>
        <p:nvSpPr>
          <p:cNvPr id="93" name="Abgerundetes Rechteck 92"/>
          <p:cNvSpPr/>
          <p:nvPr/>
        </p:nvSpPr>
        <p:spPr>
          <a:xfrm>
            <a:off x="2857488" y="5786454"/>
            <a:ext cx="2000264" cy="214314"/>
          </a:xfrm>
          <a:prstGeom prst="roundRect">
            <a:avLst/>
          </a:prstGeom>
          <a:solidFill>
            <a:srgbClr val="F7FAFF"/>
          </a:solidFill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GeneticInteraction</a:t>
            </a:r>
            <a:endParaRPr lang="de-DE" sz="1200" dirty="0"/>
          </a:p>
        </p:txBody>
      </p:sp>
      <p:cxnSp>
        <p:nvCxnSpPr>
          <p:cNvPr id="95" name="Gerade Verbindung 94"/>
          <p:cNvCxnSpPr>
            <a:stCxn id="13" idx="2"/>
            <a:endCxn id="93" idx="1"/>
          </p:cNvCxnSpPr>
          <p:nvPr/>
        </p:nvCxnSpPr>
        <p:spPr>
          <a:xfrm rot="16200000" flipH="1">
            <a:off x="732216" y="3768338"/>
            <a:ext cx="2321735" cy="1928810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9" name="Gerade Verbindung 98"/>
          <p:cNvCxnSpPr>
            <a:stCxn id="13" idx="2"/>
            <a:endCxn id="92" idx="1"/>
          </p:cNvCxnSpPr>
          <p:nvPr/>
        </p:nvCxnSpPr>
        <p:spPr>
          <a:xfrm rot="16200000" flipH="1">
            <a:off x="589340" y="3911214"/>
            <a:ext cx="2607487" cy="1928810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03" name="Abgerundetes Rechteck 102"/>
          <p:cNvSpPr/>
          <p:nvPr/>
        </p:nvSpPr>
        <p:spPr>
          <a:xfrm>
            <a:off x="2857488" y="5500702"/>
            <a:ext cx="2000264" cy="214314"/>
          </a:xfrm>
          <a:prstGeom prst="roundRect">
            <a:avLst/>
          </a:prstGeom>
          <a:solidFill>
            <a:srgbClr val="F7FAFF"/>
          </a:solidFill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TemplateReaction</a:t>
            </a:r>
            <a:endParaRPr lang="de-DE" sz="1200" dirty="0"/>
          </a:p>
        </p:txBody>
      </p:sp>
      <p:cxnSp>
        <p:nvCxnSpPr>
          <p:cNvPr id="105" name="Gerade Verbindung 104"/>
          <p:cNvCxnSpPr>
            <a:stCxn id="13" idx="2"/>
            <a:endCxn id="103" idx="1"/>
          </p:cNvCxnSpPr>
          <p:nvPr/>
        </p:nvCxnSpPr>
        <p:spPr>
          <a:xfrm rot="16200000" flipH="1">
            <a:off x="875092" y="3625462"/>
            <a:ext cx="2035983" cy="1928810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68" name="Abgerundetes Rechteck 167"/>
          <p:cNvSpPr/>
          <p:nvPr/>
        </p:nvSpPr>
        <p:spPr>
          <a:xfrm>
            <a:off x="2857488" y="5072074"/>
            <a:ext cx="2000264" cy="214314"/>
          </a:xfrm>
          <a:prstGeom prst="roundRect">
            <a:avLst/>
          </a:prstGeom>
          <a:solidFill>
            <a:srgbClr val="F7FAFF"/>
          </a:solidFill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TemplateReactionRegulation</a:t>
            </a:r>
            <a:endParaRPr lang="de-DE" sz="1200" dirty="0"/>
          </a:p>
        </p:txBody>
      </p:sp>
      <p:cxnSp>
        <p:nvCxnSpPr>
          <p:cNvPr id="169" name="Gerade Verbindung 168"/>
          <p:cNvCxnSpPr>
            <a:stCxn id="15" idx="3"/>
            <a:endCxn id="168" idx="1"/>
          </p:cNvCxnSpPr>
          <p:nvPr/>
        </p:nvCxnSpPr>
        <p:spPr>
          <a:xfrm>
            <a:off x="2643174" y="4250537"/>
            <a:ext cx="214314" cy="928694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80" name="Abgerundetes Rechteck 179"/>
          <p:cNvSpPr/>
          <p:nvPr/>
        </p:nvSpPr>
        <p:spPr>
          <a:xfrm>
            <a:off x="2857488" y="4071942"/>
            <a:ext cx="2000264" cy="214314"/>
          </a:xfrm>
          <a:prstGeom prst="roundRect">
            <a:avLst/>
          </a:prstGeom>
          <a:solidFill>
            <a:srgbClr val="F7FAFF"/>
          </a:solidFill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Degradation</a:t>
            </a:r>
            <a:endParaRPr lang="de-DE" sz="1200" dirty="0"/>
          </a:p>
        </p:txBody>
      </p:sp>
      <p:cxnSp>
        <p:nvCxnSpPr>
          <p:cNvPr id="184" name="Gerade Verbindung 183"/>
          <p:cNvCxnSpPr>
            <a:endCxn id="180" idx="1"/>
          </p:cNvCxnSpPr>
          <p:nvPr/>
        </p:nvCxnSpPr>
        <p:spPr>
          <a:xfrm>
            <a:off x="2643174" y="3893347"/>
            <a:ext cx="214314" cy="285752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245" name="Abgerundetes Rechteck 244"/>
          <p:cNvSpPr/>
          <p:nvPr/>
        </p:nvSpPr>
        <p:spPr>
          <a:xfrm>
            <a:off x="2857488" y="2000240"/>
            <a:ext cx="1571636" cy="214314"/>
          </a:xfrm>
          <a:prstGeom prst="roundRect">
            <a:avLst/>
          </a:prstGeom>
          <a:solidFill>
            <a:srgbClr val="F7FAFF"/>
          </a:solidFill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RnaRegion</a:t>
            </a:r>
            <a:endParaRPr lang="de-DE" sz="1200" dirty="0"/>
          </a:p>
        </p:txBody>
      </p:sp>
      <p:sp>
        <p:nvSpPr>
          <p:cNvPr id="246" name="Abgerundetes Rechteck 245"/>
          <p:cNvSpPr/>
          <p:nvPr/>
        </p:nvSpPr>
        <p:spPr>
          <a:xfrm>
            <a:off x="2857488" y="2285992"/>
            <a:ext cx="1571636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S</a:t>
            </a:r>
            <a:r>
              <a:rPr lang="de-DE" sz="1200" dirty="0" err="1" smtClean="0"/>
              <a:t>mallMolecule</a:t>
            </a:r>
            <a:endParaRPr lang="de-DE" sz="1200" dirty="0"/>
          </a:p>
        </p:txBody>
      </p:sp>
      <p:cxnSp>
        <p:nvCxnSpPr>
          <p:cNvPr id="250" name="Gerade Verbindung 249"/>
          <p:cNvCxnSpPr>
            <a:stCxn id="245" idx="1"/>
            <a:endCxn id="5" idx="3"/>
          </p:cNvCxnSpPr>
          <p:nvPr/>
        </p:nvCxnSpPr>
        <p:spPr>
          <a:xfrm rot="10800000">
            <a:off x="2500298" y="1678769"/>
            <a:ext cx="357190" cy="428628"/>
          </a:xfrm>
          <a:prstGeom prst="line">
            <a:avLst/>
          </a:prstGeom>
          <a:ln>
            <a:headEnd type="none"/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51" name="Gerade Verbindung 250"/>
          <p:cNvCxnSpPr>
            <a:stCxn id="246" idx="1"/>
            <a:endCxn id="5" idx="3"/>
          </p:cNvCxnSpPr>
          <p:nvPr/>
        </p:nvCxnSpPr>
        <p:spPr>
          <a:xfrm rot="10800000">
            <a:off x="2500298" y="1678769"/>
            <a:ext cx="357190" cy="714380"/>
          </a:xfrm>
          <a:prstGeom prst="line">
            <a:avLst/>
          </a:prstGeom>
          <a:ln>
            <a:headEnd type="none"/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56" name="Gerade Verbindung 255"/>
          <p:cNvCxnSpPr>
            <a:stCxn id="245" idx="3"/>
            <a:endCxn id="39" idx="1"/>
          </p:cNvCxnSpPr>
          <p:nvPr/>
        </p:nvCxnSpPr>
        <p:spPr>
          <a:xfrm flipV="1">
            <a:off x="4429124" y="1464455"/>
            <a:ext cx="857256" cy="64294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9" name="Gerade Verbindung 258"/>
          <p:cNvCxnSpPr>
            <a:stCxn id="246" idx="3"/>
            <a:endCxn id="39" idx="1"/>
          </p:cNvCxnSpPr>
          <p:nvPr/>
        </p:nvCxnSpPr>
        <p:spPr>
          <a:xfrm flipV="1">
            <a:off x="4429124" y="1464455"/>
            <a:ext cx="857256" cy="92869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2" name="Gerade Verbindung 261"/>
          <p:cNvCxnSpPr>
            <a:stCxn id="93" idx="3"/>
            <a:endCxn id="51" idx="1"/>
          </p:cNvCxnSpPr>
          <p:nvPr/>
        </p:nvCxnSpPr>
        <p:spPr>
          <a:xfrm flipV="1">
            <a:off x="4857752" y="4893479"/>
            <a:ext cx="1000132" cy="100013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3" name="Gerade Verbindung 262"/>
          <p:cNvCxnSpPr>
            <a:stCxn id="92" idx="3"/>
            <a:endCxn id="51" idx="1"/>
          </p:cNvCxnSpPr>
          <p:nvPr/>
        </p:nvCxnSpPr>
        <p:spPr>
          <a:xfrm flipV="1">
            <a:off x="4857752" y="4893479"/>
            <a:ext cx="1000132" cy="128588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4" name="Gerade Verbindung 263"/>
          <p:cNvCxnSpPr>
            <a:stCxn id="168" idx="3"/>
            <a:endCxn id="51" idx="1"/>
          </p:cNvCxnSpPr>
          <p:nvPr/>
        </p:nvCxnSpPr>
        <p:spPr>
          <a:xfrm flipV="1">
            <a:off x="4857752" y="4893479"/>
            <a:ext cx="1000132" cy="28575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5" name="Gerade Verbindung 264"/>
          <p:cNvCxnSpPr>
            <a:stCxn id="180" idx="3"/>
            <a:endCxn id="51" idx="1"/>
          </p:cNvCxnSpPr>
          <p:nvPr/>
        </p:nvCxnSpPr>
        <p:spPr>
          <a:xfrm>
            <a:off x="4857752" y="4179099"/>
            <a:ext cx="1000132" cy="71438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6" name="Gerade Verbindung 265"/>
          <p:cNvCxnSpPr>
            <a:stCxn id="103" idx="3"/>
            <a:endCxn id="51" idx="1"/>
          </p:cNvCxnSpPr>
          <p:nvPr/>
        </p:nvCxnSpPr>
        <p:spPr>
          <a:xfrm flipV="1">
            <a:off x="4857752" y="4893479"/>
            <a:ext cx="1000132" cy="71438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7" name="Gerade Verbindung 266"/>
          <p:cNvCxnSpPr>
            <a:stCxn id="103" idx="3"/>
            <a:endCxn id="40" idx="1"/>
          </p:cNvCxnSpPr>
          <p:nvPr/>
        </p:nvCxnSpPr>
        <p:spPr>
          <a:xfrm flipV="1">
            <a:off x="4857752" y="3821909"/>
            <a:ext cx="1000132" cy="178595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8" name="Gerade Verbindung 267"/>
          <p:cNvCxnSpPr>
            <a:stCxn id="31" idx="3"/>
            <a:endCxn id="51" idx="1"/>
          </p:cNvCxnSpPr>
          <p:nvPr/>
        </p:nvCxnSpPr>
        <p:spPr>
          <a:xfrm>
            <a:off x="4857752" y="4607727"/>
            <a:ext cx="1000132" cy="285752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5" name="Gerade Verbindung 284"/>
          <p:cNvCxnSpPr>
            <a:stCxn id="32" idx="3"/>
            <a:endCxn id="40" idx="1"/>
          </p:cNvCxnSpPr>
          <p:nvPr/>
        </p:nvCxnSpPr>
        <p:spPr>
          <a:xfrm flipV="1">
            <a:off x="4857752" y="3821909"/>
            <a:ext cx="1000132" cy="107157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6" name="Gerade Verbindung 285"/>
          <p:cNvCxnSpPr>
            <a:stCxn id="31" idx="3"/>
            <a:endCxn id="40" idx="1"/>
          </p:cNvCxnSpPr>
          <p:nvPr/>
        </p:nvCxnSpPr>
        <p:spPr>
          <a:xfrm flipV="1">
            <a:off x="4857752" y="3821909"/>
            <a:ext cx="1000132" cy="78581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1" name="Gerade Verbindung 290"/>
          <p:cNvCxnSpPr>
            <a:stCxn id="32" idx="3"/>
            <a:endCxn id="51" idx="1"/>
          </p:cNvCxnSpPr>
          <p:nvPr/>
        </p:nvCxnSpPr>
        <p:spPr>
          <a:xfrm>
            <a:off x="4857752" y="4893479"/>
            <a:ext cx="1000132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Textfeld 105"/>
          <p:cNvSpPr txBox="1"/>
          <p:nvPr/>
        </p:nvSpPr>
        <p:spPr>
          <a:xfrm>
            <a:off x="7429520" y="5988626"/>
            <a:ext cx="1571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b="1" dirty="0" smtClean="0">
                <a:solidFill>
                  <a:schemeClr val="accent3"/>
                </a:solidFill>
              </a:rPr>
              <a:t>SBML </a:t>
            </a:r>
            <a:r>
              <a:rPr lang="de-DE" b="1" dirty="0" err="1" smtClean="0">
                <a:solidFill>
                  <a:schemeClr val="accent3"/>
                </a:solidFill>
              </a:rPr>
              <a:t>qual</a:t>
            </a:r>
            <a:endParaRPr lang="de-DE" b="1" dirty="0">
              <a:solidFill>
                <a:schemeClr val="accent3"/>
              </a:solidFill>
            </a:endParaRPr>
          </a:p>
        </p:txBody>
      </p:sp>
      <p:sp>
        <p:nvSpPr>
          <p:cNvPr id="108" name="Textfeld 107"/>
          <p:cNvSpPr txBox="1"/>
          <p:nvPr/>
        </p:nvSpPr>
        <p:spPr>
          <a:xfrm>
            <a:off x="142844" y="5988626"/>
            <a:ext cx="1571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>
                <a:solidFill>
                  <a:schemeClr val="accent1"/>
                </a:solidFill>
              </a:rPr>
              <a:t>Biopax</a:t>
            </a:r>
            <a:endParaRPr lang="de-DE" b="1" dirty="0">
              <a:solidFill>
                <a:schemeClr val="accent1"/>
              </a:solidFill>
            </a:endParaRPr>
          </a:p>
        </p:txBody>
      </p:sp>
      <p:cxnSp>
        <p:nvCxnSpPr>
          <p:cNvPr id="109" name="Gerade Verbindung 108"/>
          <p:cNvCxnSpPr/>
          <p:nvPr/>
        </p:nvCxnSpPr>
        <p:spPr>
          <a:xfrm>
            <a:off x="214282" y="642918"/>
            <a:ext cx="285752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Gerade Verbindung 114"/>
          <p:cNvCxnSpPr/>
          <p:nvPr/>
        </p:nvCxnSpPr>
        <p:spPr>
          <a:xfrm>
            <a:off x="214282" y="785794"/>
            <a:ext cx="285752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" name="Textfeld 115"/>
          <p:cNvSpPr txBox="1"/>
          <p:nvPr/>
        </p:nvSpPr>
        <p:spPr>
          <a:xfrm>
            <a:off x="500034" y="500042"/>
            <a:ext cx="9829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 err="1" smtClean="0"/>
              <a:t>Direct</a:t>
            </a:r>
            <a:r>
              <a:rPr lang="de-DE" sz="900" dirty="0" smtClean="0"/>
              <a:t> </a:t>
            </a:r>
            <a:r>
              <a:rPr lang="de-DE" sz="900" dirty="0" err="1" smtClean="0"/>
              <a:t>mapping</a:t>
            </a:r>
            <a:endParaRPr lang="de-DE" sz="900" dirty="0"/>
          </a:p>
        </p:txBody>
      </p:sp>
      <p:sp>
        <p:nvSpPr>
          <p:cNvPr id="118" name="Textfeld 117"/>
          <p:cNvSpPr txBox="1"/>
          <p:nvPr/>
        </p:nvSpPr>
        <p:spPr>
          <a:xfrm>
            <a:off x="500034" y="671436"/>
            <a:ext cx="1205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 smtClean="0"/>
              <a:t>Mapping </a:t>
            </a:r>
            <a:r>
              <a:rPr lang="de-DE" sz="900" dirty="0" err="1" smtClean="0"/>
              <a:t>depends</a:t>
            </a:r>
            <a:r>
              <a:rPr lang="de-DE" sz="900" dirty="0" smtClean="0"/>
              <a:t> on </a:t>
            </a:r>
          </a:p>
          <a:p>
            <a:r>
              <a:rPr lang="de-DE" sz="900" dirty="0" err="1" smtClean="0"/>
              <a:t>enclosed</a:t>
            </a:r>
            <a:r>
              <a:rPr lang="de-DE" sz="900" dirty="0" smtClean="0"/>
              <a:t> </a:t>
            </a:r>
            <a:r>
              <a:rPr lang="de-DE" sz="900" dirty="0" err="1" smtClean="0"/>
              <a:t>elements</a:t>
            </a:r>
            <a:endParaRPr lang="de-DE" sz="900" dirty="0"/>
          </a:p>
        </p:txBody>
      </p:sp>
      <p:cxnSp>
        <p:nvCxnSpPr>
          <p:cNvPr id="119" name="Gerade Verbindung 118"/>
          <p:cNvCxnSpPr/>
          <p:nvPr/>
        </p:nvCxnSpPr>
        <p:spPr>
          <a:xfrm>
            <a:off x="214282" y="1098000"/>
            <a:ext cx="288000" cy="0"/>
          </a:xfrm>
          <a:prstGeom prst="line">
            <a:avLst/>
          </a:prstGeom>
          <a:ln w="12700">
            <a:head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1" name="Textfeld 120"/>
          <p:cNvSpPr txBox="1"/>
          <p:nvPr/>
        </p:nvSpPr>
        <p:spPr>
          <a:xfrm>
            <a:off x="500034" y="968201"/>
            <a:ext cx="7200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 err="1" smtClean="0"/>
              <a:t>Inheritance</a:t>
            </a:r>
            <a:endParaRPr lang="de-DE" sz="900" dirty="0"/>
          </a:p>
        </p:txBody>
      </p:sp>
      <p:sp>
        <p:nvSpPr>
          <p:cNvPr id="111" name="Abgerundetes Rechteck 110"/>
          <p:cNvSpPr/>
          <p:nvPr/>
        </p:nvSpPr>
        <p:spPr>
          <a:xfrm>
            <a:off x="214282" y="389073"/>
            <a:ext cx="285752" cy="110969"/>
          </a:xfrm>
          <a:prstGeom prst="roundRect">
            <a:avLst/>
          </a:prstGeom>
          <a:solidFill>
            <a:srgbClr val="F7FAFF"/>
          </a:solidFill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200" dirty="0"/>
          </a:p>
        </p:txBody>
      </p:sp>
      <p:sp>
        <p:nvSpPr>
          <p:cNvPr id="112" name="Abgerundetes Rechteck 111"/>
          <p:cNvSpPr/>
          <p:nvPr/>
        </p:nvSpPr>
        <p:spPr>
          <a:xfrm>
            <a:off x="214282" y="206666"/>
            <a:ext cx="285752" cy="110969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200" dirty="0"/>
          </a:p>
        </p:txBody>
      </p:sp>
      <p:sp>
        <p:nvSpPr>
          <p:cNvPr id="114" name="Textfeld 113"/>
          <p:cNvSpPr txBox="1"/>
          <p:nvPr/>
        </p:nvSpPr>
        <p:spPr>
          <a:xfrm>
            <a:off x="500034" y="325259"/>
            <a:ext cx="9300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 smtClean="0"/>
              <a:t>Level 3 </a:t>
            </a:r>
            <a:r>
              <a:rPr lang="de-DE" sz="900" dirty="0" err="1" smtClean="0"/>
              <a:t>element</a:t>
            </a:r>
            <a:endParaRPr lang="de-DE" sz="900" dirty="0"/>
          </a:p>
        </p:txBody>
      </p:sp>
      <p:sp>
        <p:nvSpPr>
          <p:cNvPr id="122" name="Textfeld 121"/>
          <p:cNvSpPr txBox="1"/>
          <p:nvPr/>
        </p:nvSpPr>
        <p:spPr>
          <a:xfrm>
            <a:off x="500034" y="142852"/>
            <a:ext cx="14847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 smtClean="0"/>
              <a:t>Level 2 </a:t>
            </a:r>
            <a:r>
              <a:rPr lang="de-DE" sz="900" dirty="0" err="1" smtClean="0"/>
              <a:t>and</a:t>
            </a:r>
            <a:r>
              <a:rPr lang="de-DE" sz="900" dirty="0" smtClean="0"/>
              <a:t> Level 3 </a:t>
            </a:r>
            <a:r>
              <a:rPr lang="de-DE" sz="900" dirty="0" err="1" smtClean="0"/>
              <a:t>element</a:t>
            </a:r>
            <a:endParaRPr lang="de-DE" sz="9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Abgerundetes Rechteck 106"/>
          <p:cNvSpPr/>
          <p:nvPr/>
        </p:nvSpPr>
        <p:spPr>
          <a:xfrm>
            <a:off x="71406" y="71414"/>
            <a:ext cx="4929222" cy="6715172"/>
          </a:xfrm>
          <a:prstGeom prst="roundRect">
            <a:avLst>
              <a:gd name="adj" fmla="val 5553"/>
            </a:avLst>
          </a:prstGeom>
          <a:noFill/>
          <a:ln w="254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2" name="Abgerundetes Rechteck 101"/>
          <p:cNvSpPr/>
          <p:nvPr/>
        </p:nvSpPr>
        <p:spPr>
          <a:xfrm>
            <a:off x="5143504" y="71414"/>
            <a:ext cx="3929090" cy="6715172"/>
          </a:xfrm>
          <a:prstGeom prst="roundRect">
            <a:avLst>
              <a:gd name="adj" fmla="val 5553"/>
            </a:avLst>
          </a:prstGeom>
          <a:noFill/>
          <a:ln w="2540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Abgerundetes Rechteck 3"/>
          <p:cNvSpPr/>
          <p:nvPr/>
        </p:nvSpPr>
        <p:spPr>
          <a:xfrm>
            <a:off x="142844" y="1896439"/>
            <a:ext cx="785818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E</a:t>
            </a:r>
            <a:r>
              <a:rPr lang="de-DE" sz="1200" dirty="0" err="1" smtClean="0"/>
              <a:t>ntity</a:t>
            </a:r>
            <a:endParaRPr lang="de-DE" sz="1200" dirty="0"/>
          </a:p>
        </p:txBody>
      </p:sp>
      <p:sp>
        <p:nvSpPr>
          <p:cNvPr id="5" name="Abgerundetes Rechteck 4"/>
          <p:cNvSpPr/>
          <p:nvPr/>
        </p:nvSpPr>
        <p:spPr>
          <a:xfrm>
            <a:off x="1357290" y="1930064"/>
            <a:ext cx="1143008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PhysicalEntity</a:t>
            </a:r>
            <a:endParaRPr lang="de-DE" sz="1200" dirty="0"/>
          </a:p>
        </p:txBody>
      </p:sp>
      <p:sp>
        <p:nvSpPr>
          <p:cNvPr id="6" name="Abgerundetes Rechteck 5"/>
          <p:cNvSpPr/>
          <p:nvPr/>
        </p:nvSpPr>
        <p:spPr>
          <a:xfrm>
            <a:off x="2857488" y="142852"/>
            <a:ext cx="1571636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Pathway</a:t>
            </a:r>
            <a:endParaRPr lang="de-DE" sz="1200" dirty="0"/>
          </a:p>
        </p:txBody>
      </p:sp>
      <p:sp>
        <p:nvSpPr>
          <p:cNvPr id="7" name="Abgerundetes Rechteck 6"/>
          <p:cNvSpPr/>
          <p:nvPr/>
        </p:nvSpPr>
        <p:spPr>
          <a:xfrm>
            <a:off x="214282" y="2501568"/>
            <a:ext cx="1000132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I</a:t>
            </a:r>
            <a:r>
              <a:rPr lang="de-DE" sz="1200" dirty="0" smtClean="0"/>
              <a:t>nteraction</a:t>
            </a:r>
            <a:endParaRPr lang="de-DE" sz="1200" dirty="0"/>
          </a:p>
        </p:txBody>
      </p:sp>
      <p:sp>
        <p:nvSpPr>
          <p:cNvPr id="8" name="Abgerundetes Rechteck 7"/>
          <p:cNvSpPr/>
          <p:nvPr/>
        </p:nvSpPr>
        <p:spPr>
          <a:xfrm>
            <a:off x="2857488" y="785794"/>
            <a:ext cx="1571636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Complex</a:t>
            </a:r>
            <a:endParaRPr lang="de-DE" sz="1200" dirty="0"/>
          </a:p>
        </p:txBody>
      </p:sp>
      <p:sp>
        <p:nvSpPr>
          <p:cNvPr id="9" name="Abgerundetes Rechteck 8"/>
          <p:cNvSpPr/>
          <p:nvPr/>
        </p:nvSpPr>
        <p:spPr>
          <a:xfrm>
            <a:off x="2857488" y="1071546"/>
            <a:ext cx="1571636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Protein</a:t>
            </a:r>
            <a:endParaRPr lang="de-DE" sz="1200" dirty="0"/>
          </a:p>
        </p:txBody>
      </p:sp>
      <p:sp>
        <p:nvSpPr>
          <p:cNvPr id="10" name="Abgerundetes Rechteck 9"/>
          <p:cNvSpPr/>
          <p:nvPr/>
        </p:nvSpPr>
        <p:spPr>
          <a:xfrm>
            <a:off x="2857488" y="1357298"/>
            <a:ext cx="1571636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D</a:t>
            </a:r>
            <a:r>
              <a:rPr lang="de-DE" sz="1200" dirty="0" err="1" smtClean="0"/>
              <a:t>na</a:t>
            </a:r>
            <a:endParaRPr lang="de-DE" sz="1200" dirty="0"/>
          </a:p>
        </p:txBody>
      </p:sp>
      <p:sp>
        <p:nvSpPr>
          <p:cNvPr id="11" name="Abgerundetes Rechteck 10"/>
          <p:cNvSpPr/>
          <p:nvPr/>
        </p:nvSpPr>
        <p:spPr>
          <a:xfrm>
            <a:off x="2857488" y="1643050"/>
            <a:ext cx="1571636" cy="214314"/>
          </a:xfrm>
          <a:prstGeom prst="roundRect">
            <a:avLst/>
          </a:prstGeom>
          <a:solidFill>
            <a:srgbClr val="F7FAFF"/>
          </a:solidFill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DnaRegion</a:t>
            </a:r>
            <a:endParaRPr lang="de-DE" sz="1200" dirty="0"/>
          </a:p>
        </p:txBody>
      </p:sp>
      <p:sp>
        <p:nvSpPr>
          <p:cNvPr id="12" name="Abgerundetes Rechteck 11"/>
          <p:cNvSpPr/>
          <p:nvPr/>
        </p:nvSpPr>
        <p:spPr>
          <a:xfrm>
            <a:off x="2857488" y="1928802"/>
            <a:ext cx="1571636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Rna</a:t>
            </a:r>
            <a:endParaRPr lang="de-DE" sz="1200" dirty="0"/>
          </a:p>
        </p:txBody>
      </p:sp>
      <p:sp>
        <p:nvSpPr>
          <p:cNvPr id="13" name="Abgerundetes Rechteck 12"/>
          <p:cNvSpPr/>
          <p:nvPr/>
        </p:nvSpPr>
        <p:spPr>
          <a:xfrm>
            <a:off x="214314" y="3357562"/>
            <a:ext cx="1428728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PhysicalInteraction</a:t>
            </a:r>
            <a:endParaRPr lang="de-DE" sz="1200" dirty="0"/>
          </a:p>
        </p:txBody>
      </p:sp>
      <p:sp>
        <p:nvSpPr>
          <p:cNvPr id="14" name="Abgerundetes Rechteck 13"/>
          <p:cNvSpPr/>
          <p:nvPr/>
        </p:nvSpPr>
        <p:spPr>
          <a:xfrm>
            <a:off x="1511740" y="3929066"/>
            <a:ext cx="928694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Conversion</a:t>
            </a:r>
            <a:endParaRPr lang="de-DE" sz="1200" dirty="0"/>
          </a:p>
        </p:txBody>
      </p:sp>
      <p:sp>
        <p:nvSpPr>
          <p:cNvPr id="15" name="Abgerundetes Rechteck 14"/>
          <p:cNvSpPr/>
          <p:nvPr/>
        </p:nvSpPr>
        <p:spPr>
          <a:xfrm>
            <a:off x="1714480" y="4357694"/>
            <a:ext cx="928694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Control</a:t>
            </a:r>
            <a:endParaRPr lang="de-DE" sz="1200" dirty="0"/>
          </a:p>
        </p:txBody>
      </p:sp>
      <p:sp>
        <p:nvSpPr>
          <p:cNvPr id="16" name="Abgerundetes Rechteck 15"/>
          <p:cNvSpPr/>
          <p:nvPr/>
        </p:nvSpPr>
        <p:spPr>
          <a:xfrm>
            <a:off x="2857488" y="3103070"/>
            <a:ext cx="2000264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BiochemicalReaction</a:t>
            </a:r>
            <a:endParaRPr lang="de-DE" sz="1200" dirty="0"/>
          </a:p>
        </p:txBody>
      </p:sp>
      <p:sp>
        <p:nvSpPr>
          <p:cNvPr id="28" name="Abgerundetes Rechteck 27"/>
          <p:cNvSpPr/>
          <p:nvPr/>
        </p:nvSpPr>
        <p:spPr>
          <a:xfrm>
            <a:off x="2857488" y="2817318"/>
            <a:ext cx="2000264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ComplexAssembly</a:t>
            </a:r>
            <a:endParaRPr lang="de-DE" sz="1200" dirty="0"/>
          </a:p>
        </p:txBody>
      </p:sp>
      <p:sp>
        <p:nvSpPr>
          <p:cNvPr id="29" name="Abgerundetes Rechteck 28"/>
          <p:cNvSpPr/>
          <p:nvPr/>
        </p:nvSpPr>
        <p:spPr>
          <a:xfrm>
            <a:off x="2857488" y="4124476"/>
            <a:ext cx="2000264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Transport</a:t>
            </a:r>
            <a:endParaRPr lang="de-DE" sz="1200" dirty="0"/>
          </a:p>
        </p:txBody>
      </p:sp>
      <p:sp>
        <p:nvSpPr>
          <p:cNvPr id="30" name="Abgerundetes Rechteck 29"/>
          <p:cNvSpPr/>
          <p:nvPr/>
        </p:nvSpPr>
        <p:spPr>
          <a:xfrm>
            <a:off x="2857488" y="3531698"/>
            <a:ext cx="2000264" cy="357190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T</a:t>
            </a:r>
            <a:r>
              <a:rPr lang="de-DE" sz="1200" dirty="0" err="1" smtClean="0"/>
              <a:t>ransportWith</a:t>
            </a:r>
            <a:endParaRPr lang="de-DE" sz="1200" dirty="0" smtClean="0"/>
          </a:p>
          <a:p>
            <a:pPr algn="ctr"/>
            <a:r>
              <a:rPr lang="de-DE" sz="1200" dirty="0" err="1" smtClean="0"/>
              <a:t>BiochemicalReaction</a:t>
            </a:r>
            <a:endParaRPr lang="de-DE" sz="1200" dirty="0"/>
          </a:p>
        </p:txBody>
      </p:sp>
      <p:sp>
        <p:nvSpPr>
          <p:cNvPr id="31" name="Abgerundetes Rechteck 30"/>
          <p:cNvSpPr/>
          <p:nvPr/>
        </p:nvSpPr>
        <p:spPr>
          <a:xfrm>
            <a:off x="2857488" y="4857760"/>
            <a:ext cx="2000264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C</a:t>
            </a:r>
            <a:r>
              <a:rPr lang="de-DE" sz="1200" dirty="0" err="1" smtClean="0"/>
              <a:t>atalysis</a:t>
            </a:r>
            <a:endParaRPr lang="de-DE" sz="1200" dirty="0"/>
          </a:p>
        </p:txBody>
      </p:sp>
      <p:sp>
        <p:nvSpPr>
          <p:cNvPr id="32" name="Abgerundetes Rechteck 31"/>
          <p:cNvSpPr/>
          <p:nvPr/>
        </p:nvSpPr>
        <p:spPr>
          <a:xfrm>
            <a:off x="2857488" y="5143512"/>
            <a:ext cx="2000264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M</a:t>
            </a:r>
            <a:r>
              <a:rPr lang="de-DE" sz="1200" dirty="0" smtClean="0"/>
              <a:t>odulation</a:t>
            </a:r>
            <a:endParaRPr lang="de-DE" sz="1200" dirty="0"/>
          </a:p>
        </p:txBody>
      </p:sp>
      <p:sp>
        <p:nvSpPr>
          <p:cNvPr id="33" name="Abgerundetes Rechteck 32"/>
          <p:cNvSpPr/>
          <p:nvPr/>
        </p:nvSpPr>
        <p:spPr>
          <a:xfrm>
            <a:off x="8358214" y="1225024"/>
            <a:ext cx="642942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SBase</a:t>
            </a:r>
            <a:endParaRPr lang="de-DE" sz="1200" dirty="0"/>
          </a:p>
        </p:txBody>
      </p:sp>
      <p:sp>
        <p:nvSpPr>
          <p:cNvPr id="34" name="Abgerundetes Rechteck 33"/>
          <p:cNvSpPr/>
          <p:nvPr/>
        </p:nvSpPr>
        <p:spPr>
          <a:xfrm>
            <a:off x="6929454" y="1357298"/>
            <a:ext cx="1143008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listOfSpecies</a:t>
            </a:r>
            <a:endParaRPr lang="de-DE" sz="1200" dirty="0"/>
          </a:p>
        </p:txBody>
      </p:sp>
      <p:sp>
        <p:nvSpPr>
          <p:cNvPr id="36" name="Abgerundetes Rechteck 35"/>
          <p:cNvSpPr/>
          <p:nvPr/>
        </p:nvSpPr>
        <p:spPr>
          <a:xfrm>
            <a:off x="6858016" y="3357562"/>
            <a:ext cx="1143008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listOfReaction</a:t>
            </a:r>
            <a:endParaRPr lang="de-DE" sz="1200" dirty="0"/>
          </a:p>
        </p:txBody>
      </p:sp>
      <p:sp>
        <p:nvSpPr>
          <p:cNvPr id="37" name="Abgerundetes Rechteck 36"/>
          <p:cNvSpPr/>
          <p:nvPr/>
        </p:nvSpPr>
        <p:spPr>
          <a:xfrm>
            <a:off x="5243514" y="214290"/>
            <a:ext cx="1328750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model</a:t>
            </a:r>
            <a:endParaRPr lang="de-DE" sz="1200" dirty="0"/>
          </a:p>
        </p:txBody>
      </p:sp>
      <p:sp>
        <p:nvSpPr>
          <p:cNvPr id="39" name="Abgerundetes Rechteck 38"/>
          <p:cNvSpPr/>
          <p:nvPr/>
        </p:nvSpPr>
        <p:spPr>
          <a:xfrm>
            <a:off x="5286380" y="1357298"/>
            <a:ext cx="1357322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species</a:t>
            </a:r>
            <a:endParaRPr lang="de-DE" sz="1200" dirty="0"/>
          </a:p>
        </p:txBody>
      </p:sp>
      <p:sp>
        <p:nvSpPr>
          <p:cNvPr id="40" name="Abgerundetes Rechteck 39"/>
          <p:cNvSpPr/>
          <p:nvPr/>
        </p:nvSpPr>
        <p:spPr>
          <a:xfrm>
            <a:off x="5857884" y="3714752"/>
            <a:ext cx="785818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reaction</a:t>
            </a:r>
            <a:endParaRPr lang="de-DE" sz="1200" dirty="0"/>
          </a:p>
        </p:txBody>
      </p:sp>
      <p:sp>
        <p:nvSpPr>
          <p:cNvPr id="41" name="Abgerundetes Rechteck 40"/>
          <p:cNvSpPr/>
          <p:nvPr/>
        </p:nvSpPr>
        <p:spPr>
          <a:xfrm>
            <a:off x="5243514" y="500042"/>
            <a:ext cx="1328750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qualitativeModel</a:t>
            </a:r>
            <a:endParaRPr lang="de-DE" sz="1200" dirty="0"/>
          </a:p>
        </p:txBody>
      </p:sp>
      <p:sp>
        <p:nvSpPr>
          <p:cNvPr id="46" name="Abgerundetes Rechteck 45"/>
          <p:cNvSpPr/>
          <p:nvPr/>
        </p:nvSpPr>
        <p:spPr>
          <a:xfrm>
            <a:off x="5286380" y="2071678"/>
            <a:ext cx="1357322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qualitativeSpecies</a:t>
            </a:r>
            <a:endParaRPr lang="de-DE" sz="1200" dirty="0"/>
          </a:p>
        </p:txBody>
      </p:sp>
      <p:sp>
        <p:nvSpPr>
          <p:cNvPr id="49" name="Abgerundetes Rechteck 48"/>
          <p:cNvSpPr/>
          <p:nvPr/>
        </p:nvSpPr>
        <p:spPr>
          <a:xfrm>
            <a:off x="6357950" y="1785926"/>
            <a:ext cx="1714512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listOfQualtiativeSpecies</a:t>
            </a:r>
            <a:endParaRPr lang="de-DE" sz="1200" dirty="0"/>
          </a:p>
        </p:txBody>
      </p:sp>
      <p:sp>
        <p:nvSpPr>
          <p:cNvPr id="50" name="Abgerundetes Rechteck 49"/>
          <p:cNvSpPr/>
          <p:nvPr/>
        </p:nvSpPr>
        <p:spPr>
          <a:xfrm>
            <a:off x="6858016" y="4429132"/>
            <a:ext cx="1143008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listOfTransition</a:t>
            </a:r>
            <a:endParaRPr lang="de-DE" sz="1200" dirty="0"/>
          </a:p>
        </p:txBody>
      </p:sp>
      <p:sp>
        <p:nvSpPr>
          <p:cNvPr id="51" name="Abgerundetes Rechteck 50"/>
          <p:cNvSpPr/>
          <p:nvPr/>
        </p:nvSpPr>
        <p:spPr>
          <a:xfrm>
            <a:off x="5857884" y="4786322"/>
            <a:ext cx="857256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transition</a:t>
            </a:r>
            <a:endParaRPr lang="de-DE" sz="1200" dirty="0"/>
          </a:p>
        </p:txBody>
      </p:sp>
      <p:cxnSp>
        <p:nvCxnSpPr>
          <p:cNvPr id="56" name="Gerade Verbindung 55"/>
          <p:cNvCxnSpPr>
            <a:stCxn id="137" idx="3"/>
            <a:endCxn id="6" idx="1"/>
          </p:cNvCxnSpPr>
          <p:nvPr/>
        </p:nvCxnSpPr>
        <p:spPr>
          <a:xfrm flipV="1">
            <a:off x="1036662" y="250009"/>
            <a:ext cx="1820826" cy="1767669"/>
          </a:xfrm>
          <a:prstGeom prst="line">
            <a:avLst/>
          </a:prstGeom>
          <a:ln>
            <a:head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60" name="Gerade Verbindung 59"/>
          <p:cNvCxnSpPr>
            <a:stCxn id="163" idx="3"/>
            <a:endCxn id="7" idx="0"/>
          </p:cNvCxnSpPr>
          <p:nvPr/>
        </p:nvCxnSpPr>
        <p:spPr>
          <a:xfrm rot="16200000" flipH="1">
            <a:off x="482275" y="2269494"/>
            <a:ext cx="270301" cy="193846"/>
          </a:xfrm>
          <a:prstGeom prst="line">
            <a:avLst/>
          </a:prstGeom>
          <a:ln>
            <a:head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64" name="Gerade Verbindung 63"/>
          <p:cNvCxnSpPr>
            <a:stCxn id="174" idx="3"/>
            <a:endCxn id="14" idx="1"/>
          </p:cNvCxnSpPr>
          <p:nvPr/>
        </p:nvCxnSpPr>
        <p:spPr>
          <a:xfrm rot="16200000" flipH="1">
            <a:off x="994307" y="3518790"/>
            <a:ext cx="345596" cy="689269"/>
          </a:xfrm>
          <a:prstGeom prst="line">
            <a:avLst/>
          </a:prstGeom>
          <a:ln>
            <a:head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67" name="Gerade Verbindung 66"/>
          <p:cNvCxnSpPr>
            <a:stCxn id="8" idx="1"/>
            <a:endCxn id="226" idx="3"/>
          </p:cNvCxnSpPr>
          <p:nvPr/>
        </p:nvCxnSpPr>
        <p:spPr>
          <a:xfrm rot="10800000" flipV="1">
            <a:off x="2608298" y="892950"/>
            <a:ext cx="249190" cy="1143101"/>
          </a:xfrm>
          <a:prstGeom prst="line">
            <a:avLst/>
          </a:prstGeom>
          <a:ln>
            <a:head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70" name="Gerade Verbindung 69"/>
          <p:cNvCxnSpPr>
            <a:stCxn id="9" idx="1"/>
            <a:endCxn id="226" idx="3"/>
          </p:cNvCxnSpPr>
          <p:nvPr/>
        </p:nvCxnSpPr>
        <p:spPr>
          <a:xfrm rot="10800000" flipV="1">
            <a:off x="2608298" y="1178702"/>
            <a:ext cx="249190" cy="857349"/>
          </a:xfrm>
          <a:prstGeom prst="line">
            <a:avLst/>
          </a:prstGeom>
          <a:ln>
            <a:head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73" name="Gerade Verbindung 72"/>
          <p:cNvCxnSpPr>
            <a:stCxn id="10" idx="1"/>
            <a:endCxn id="226" idx="3"/>
          </p:cNvCxnSpPr>
          <p:nvPr/>
        </p:nvCxnSpPr>
        <p:spPr>
          <a:xfrm rot="10800000" flipV="1">
            <a:off x="2608298" y="1464454"/>
            <a:ext cx="249190" cy="571597"/>
          </a:xfrm>
          <a:prstGeom prst="line">
            <a:avLst/>
          </a:prstGeom>
          <a:ln>
            <a:head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76" name="Gerade Verbindung 75"/>
          <p:cNvCxnSpPr>
            <a:stCxn id="11" idx="1"/>
            <a:endCxn id="226" idx="3"/>
          </p:cNvCxnSpPr>
          <p:nvPr/>
        </p:nvCxnSpPr>
        <p:spPr>
          <a:xfrm rot="10800000" flipV="1">
            <a:off x="2608298" y="1750206"/>
            <a:ext cx="249190" cy="285845"/>
          </a:xfrm>
          <a:prstGeom prst="line">
            <a:avLst/>
          </a:prstGeom>
          <a:ln>
            <a:head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79" name="Gerade Verbindung 78"/>
          <p:cNvCxnSpPr>
            <a:stCxn id="12" idx="1"/>
            <a:endCxn id="226" idx="3"/>
          </p:cNvCxnSpPr>
          <p:nvPr/>
        </p:nvCxnSpPr>
        <p:spPr>
          <a:xfrm rot="10800000" flipV="1">
            <a:off x="2608298" y="2035958"/>
            <a:ext cx="249190" cy="93"/>
          </a:xfrm>
          <a:prstGeom prst="line">
            <a:avLst/>
          </a:prstGeom>
          <a:ln>
            <a:head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2" name="Gerade Verbindung 81"/>
          <p:cNvCxnSpPr>
            <a:stCxn id="153" idx="3"/>
            <a:endCxn id="16" idx="1"/>
          </p:cNvCxnSpPr>
          <p:nvPr/>
        </p:nvCxnSpPr>
        <p:spPr>
          <a:xfrm flipV="1">
            <a:off x="2571736" y="3210227"/>
            <a:ext cx="285752" cy="879153"/>
          </a:xfrm>
          <a:prstGeom prst="line">
            <a:avLst/>
          </a:prstGeom>
          <a:ln>
            <a:head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5" name="Gerade Verbindung 84"/>
          <p:cNvCxnSpPr>
            <a:stCxn id="153" idx="3"/>
            <a:endCxn id="28" idx="1"/>
          </p:cNvCxnSpPr>
          <p:nvPr/>
        </p:nvCxnSpPr>
        <p:spPr>
          <a:xfrm flipV="1">
            <a:off x="2571736" y="2924475"/>
            <a:ext cx="285752" cy="1164905"/>
          </a:xfrm>
          <a:prstGeom prst="line">
            <a:avLst/>
          </a:prstGeom>
          <a:ln>
            <a:head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1" name="Gerade Verbindung 90"/>
          <p:cNvCxnSpPr>
            <a:stCxn id="192" idx="3"/>
            <a:endCxn id="31" idx="1"/>
          </p:cNvCxnSpPr>
          <p:nvPr/>
        </p:nvCxnSpPr>
        <p:spPr>
          <a:xfrm rot="16200000" flipH="1">
            <a:off x="2480344" y="4587773"/>
            <a:ext cx="282532" cy="471755"/>
          </a:xfrm>
          <a:prstGeom prst="line">
            <a:avLst/>
          </a:prstGeom>
          <a:ln>
            <a:head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4" name="Gerade Verbindung 93"/>
          <p:cNvCxnSpPr>
            <a:stCxn id="192" idx="3"/>
            <a:endCxn id="32" idx="1"/>
          </p:cNvCxnSpPr>
          <p:nvPr/>
        </p:nvCxnSpPr>
        <p:spPr>
          <a:xfrm rot="16200000" flipH="1">
            <a:off x="2337468" y="4730649"/>
            <a:ext cx="568284" cy="471755"/>
          </a:xfrm>
          <a:prstGeom prst="line">
            <a:avLst/>
          </a:prstGeom>
          <a:ln>
            <a:head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7" name="Gerade Verbindung 96"/>
          <p:cNvCxnSpPr>
            <a:stCxn id="30" idx="2"/>
            <a:endCxn id="187" idx="3"/>
          </p:cNvCxnSpPr>
          <p:nvPr/>
        </p:nvCxnSpPr>
        <p:spPr>
          <a:xfrm rot="5400000">
            <a:off x="3803454" y="3941034"/>
            <a:ext cx="106313" cy="2020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01" name="Gerade Verbindung 100"/>
          <p:cNvCxnSpPr>
            <a:stCxn id="190" idx="3"/>
            <a:endCxn id="30" idx="0"/>
          </p:cNvCxnSpPr>
          <p:nvPr/>
        </p:nvCxnSpPr>
        <p:spPr>
          <a:xfrm rot="16200000" flipH="1">
            <a:off x="3803453" y="3477531"/>
            <a:ext cx="106314" cy="2020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04" name="Gerade Verbindung 103"/>
          <p:cNvCxnSpPr>
            <a:stCxn id="198" idx="3"/>
            <a:endCxn id="34" idx="3"/>
          </p:cNvCxnSpPr>
          <p:nvPr/>
        </p:nvCxnSpPr>
        <p:spPr>
          <a:xfrm rot="10800000" flipV="1">
            <a:off x="8072462" y="1329529"/>
            <a:ext cx="162122" cy="134925"/>
          </a:xfrm>
          <a:prstGeom prst="line">
            <a:avLst/>
          </a:prstGeom>
          <a:ln>
            <a:headEnd type="non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10" name="Gerade Verbindung 109"/>
          <p:cNvCxnSpPr>
            <a:stCxn id="196" idx="3"/>
            <a:endCxn id="36" idx="3"/>
          </p:cNvCxnSpPr>
          <p:nvPr/>
        </p:nvCxnSpPr>
        <p:spPr>
          <a:xfrm rot="5400000">
            <a:off x="7335318" y="2223341"/>
            <a:ext cx="1907084" cy="575672"/>
          </a:xfrm>
          <a:prstGeom prst="line">
            <a:avLst/>
          </a:prstGeom>
          <a:ln>
            <a:headEnd type="non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13" name="Gerade Verbindung 112"/>
          <p:cNvCxnSpPr>
            <a:stCxn id="198" idx="3"/>
            <a:endCxn id="37" idx="3"/>
          </p:cNvCxnSpPr>
          <p:nvPr/>
        </p:nvCxnSpPr>
        <p:spPr>
          <a:xfrm rot="10800000">
            <a:off x="6572264" y="321448"/>
            <a:ext cx="1662320" cy="1008083"/>
          </a:xfrm>
          <a:prstGeom prst="line">
            <a:avLst/>
          </a:prstGeom>
          <a:ln>
            <a:headEnd type="non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17" name="Gerade Verbindung 116"/>
          <p:cNvCxnSpPr>
            <a:stCxn id="198" idx="3"/>
            <a:endCxn id="41" idx="3"/>
          </p:cNvCxnSpPr>
          <p:nvPr/>
        </p:nvCxnSpPr>
        <p:spPr>
          <a:xfrm rot="10800000">
            <a:off x="6572264" y="607200"/>
            <a:ext cx="1662320" cy="722331"/>
          </a:xfrm>
          <a:prstGeom prst="line">
            <a:avLst/>
          </a:prstGeom>
          <a:ln>
            <a:headEnd type="non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20" name="Gerade Verbindung 119"/>
          <p:cNvCxnSpPr>
            <a:stCxn id="196" idx="3"/>
            <a:endCxn id="50" idx="3"/>
          </p:cNvCxnSpPr>
          <p:nvPr/>
        </p:nvCxnSpPr>
        <p:spPr>
          <a:xfrm rot="5400000">
            <a:off x="6799533" y="2759126"/>
            <a:ext cx="2978654" cy="575672"/>
          </a:xfrm>
          <a:prstGeom prst="line">
            <a:avLst/>
          </a:prstGeom>
          <a:ln>
            <a:headEnd type="non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23" name="Gerade Verbindung 122"/>
          <p:cNvCxnSpPr>
            <a:stCxn id="198" idx="3"/>
            <a:endCxn id="49" idx="3"/>
          </p:cNvCxnSpPr>
          <p:nvPr/>
        </p:nvCxnSpPr>
        <p:spPr>
          <a:xfrm rot="10800000" flipV="1">
            <a:off x="8072462" y="1329529"/>
            <a:ext cx="162122" cy="563553"/>
          </a:xfrm>
          <a:prstGeom prst="line">
            <a:avLst/>
          </a:prstGeom>
          <a:ln>
            <a:headEnd type="non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233" name="Gerade Verbindung 232"/>
          <p:cNvCxnSpPr>
            <a:stCxn id="211" idx="1"/>
            <a:endCxn id="39" idx="3"/>
          </p:cNvCxnSpPr>
          <p:nvPr/>
        </p:nvCxnSpPr>
        <p:spPr>
          <a:xfrm rot="10800000">
            <a:off x="6643702" y="1464456"/>
            <a:ext cx="158506" cy="2651"/>
          </a:xfrm>
          <a:prstGeom prst="line">
            <a:avLst/>
          </a:prstGeom>
          <a:ln>
            <a:headEnd type="non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239" name="Gerade Verbindung 238"/>
          <p:cNvCxnSpPr>
            <a:stCxn id="215" idx="1"/>
            <a:endCxn id="40" idx="3"/>
          </p:cNvCxnSpPr>
          <p:nvPr/>
        </p:nvCxnSpPr>
        <p:spPr>
          <a:xfrm rot="10800000" flipV="1">
            <a:off x="6643702" y="3641505"/>
            <a:ext cx="714380" cy="180403"/>
          </a:xfrm>
          <a:prstGeom prst="line">
            <a:avLst/>
          </a:prstGeom>
          <a:ln>
            <a:headEnd type="non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278" name="Gerade Verbindung 277"/>
          <p:cNvCxnSpPr>
            <a:stCxn id="213" idx="1"/>
            <a:endCxn id="46" idx="3"/>
          </p:cNvCxnSpPr>
          <p:nvPr/>
        </p:nvCxnSpPr>
        <p:spPr>
          <a:xfrm rot="10800000" flipV="1">
            <a:off x="6643702" y="2081301"/>
            <a:ext cx="500066" cy="97534"/>
          </a:xfrm>
          <a:prstGeom prst="line">
            <a:avLst/>
          </a:prstGeom>
          <a:ln>
            <a:headEnd type="non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281" name="Gerade Verbindung 280"/>
          <p:cNvCxnSpPr>
            <a:stCxn id="216" idx="1"/>
            <a:endCxn id="51" idx="3"/>
          </p:cNvCxnSpPr>
          <p:nvPr/>
        </p:nvCxnSpPr>
        <p:spPr>
          <a:xfrm rot="10800000" flipV="1">
            <a:off x="6715140" y="4713075"/>
            <a:ext cx="642942" cy="180403"/>
          </a:xfrm>
          <a:prstGeom prst="line">
            <a:avLst/>
          </a:prstGeom>
          <a:ln>
            <a:headEnd type="non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335" name="Gerade Verbindung 334"/>
          <p:cNvCxnSpPr>
            <a:stCxn id="6" idx="3"/>
            <a:endCxn id="37" idx="1"/>
          </p:cNvCxnSpPr>
          <p:nvPr/>
        </p:nvCxnSpPr>
        <p:spPr>
          <a:xfrm>
            <a:off x="4429124" y="250009"/>
            <a:ext cx="814390" cy="7143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8" name="Gerade Verbindung 337"/>
          <p:cNvCxnSpPr>
            <a:stCxn id="6" idx="3"/>
            <a:endCxn id="41" idx="1"/>
          </p:cNvCxnSpPr>
          <p:nvPr/>
        </p:nvCxnSpPr>
        <p:spPr>
          <a:xfrm>
            <a:off x="4429124" y="250009"/>
            <a:ext cx="814390" cy="35719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4" name="Gerade Verbindung 353"/>
          <p:cNvCxnSpPr>
            <a:stCxn id="8" idx="3"/>
            <a:endCxn id="39" idx="1"/>
          </p:cNvCxnSpPr>
          <p:nvPr/>
        </p:nvCxnSpPr>
        <p:spPr>
          <a:xfrm>
            <a:off x="4429124" y="892951"/>
            <a:ext cx="857256" cy="57150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7" name="Gerade Verbindung 356"/>
          <p:cNvCxnSpPr>
            <a:stCxn id="8" idx="3"/>
            <a:endCxn id="46" idx="1"/>
          </p:cNvCxnSpPr>
          <p:nvPr/>
        </p:nvCxnSpPr>
        <p:spPr>
          <a:xfrm>
            <a:off x="4429124" y="892951"/>
            <a:ext cx="857256" cy="128588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8" name="Gerade Verbindung 357"/>
          <p:cNvCxnSpPr>
            <a:stCxn id="9" idx="3"/>
            <a:endCxn id="39" idx="1"/>
          </p:cNvCxnSpPr>
          <p:nvPr/>
        </p:nvCxnSpPr>
        <p:spPr>
          <a:xfrm>
            <a:off x="4429124" y="1178703"/>
            <a:ext cx="857256" cy="28575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9" name="Gerade Verbindung 358"/>
          <p:cNvCxnSpPr>
            <a:stCxn id="9" idx="3"/>
            <a:endCxn id="46" idx="1"/>
          </p:cNvCxnSpPr>
          <p:nvPr/>
        </p:nvCxnSpPr>
        <p:spPr>
          <a:xfrm>
            <a:off x="4429124" y="1178703"/>
            <a:ext cx="857256" cy="100013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4" name="Gerade Verbindung 363"/>
          <p:cNvCxnSpPr>
            <a:stCxn id="10" idx="3"/>
            <a:endCxn id="39" idx="1"/>
          </p:cNvCxnSpPr>
          <p:nvPr/>
        </p:nvCxnSpPr>
        <p:spPr>
          <a:xfrm>
            <a:off x="4429124" y="1464455"/>
            <a:ext cx="857256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5" name="Gerade Verbindung 364"/>
          <p:cNvCxnSpPr>
            <a:stCxn id="11" idx="3"/>
            <a:endCxn id="39" idx="1"/>
          </p:cNvCxnSpPr>
          <p:nvPr/>
        </p:nvCxnSpPr>
        <p:spPr>
          <a:xfrm flipV="1">
            <a:off x="4429124" y="1464455"/>
            <a:ext cx="857256" cy="28575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6" name="Gerade Verbindung 365"/>
          <p:cNvCxnSpPr>
            <a:stCxn id="12" idx="3"/>
            <a:endCxn id="39" idx="1"/>
          </p:cNvCxnSpPr>
          <p:nvPr/>
        </p:nvCxnSpPr>
        <p:spPr>
          <a:xfrm flipV="1">
            <a:off x="4429124" y="1464455"/>
            <a:ext cx="857256" cy="57150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7" name="Gerade Verbindung 366"/>
          <p:cNvCxnSpPr>
            <a:stCxn id="10" idx="3"/>
            <a:endCxn id="46" idx="1"/>
          </p:cNvCxnSpPr>
          <p:nvPr/>
        </p:nvCxnSpPr>
        <p:spPr>
          <a:xfrm>
            <a:off x="4429124" y="1464455"/>
            <a:ext cx="857256" cy="71438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9" name="Gerade Verbindung 378"/>
          <p:cNvCxnSpPr>
            <a:stCxn id="11" idx="3"/>
            <a:endCxn id="46" idx="1"/>
          </p:cNvCxnSpPr>
          <p:nvPr/>
        </p:nvCxnSpPr>
        <p:spPr>
          <a:xfrm>
            <a:off x="4429124" y="1750207"/>
            <a:ext cx="857256" cy="42862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0" name="Gerade Verbindung 379"/>
          <p:cNvCxnSpPr>
            <a:stCxn id="12" idx="3"/>
            <a:endCxn id="46" idx="1"/>
          </p:cNvCxnSpPr>
          <p:nvPr/>
        </p:nvCxnSpPr>
        <p:spPr>
          <a:xfrm>
            <a:off x="4429124" y="2035959"/>
            <a:ext cx="857256" cy="14287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9" name="Gerade Verbindung 428"/>
          <p:cNvCxnSpPr>
            <a:stCxn id="28" idx="3"/>
            <a:endCxn id="40" idx="1"/>
          </p:cNvCxnSpPr>
          <p:nvPr/>
        </p:nvCxnSpPr>
        <p:spPr>
          <a:xfrm>
            <a:off x="4857752" y="2924475"/>
            <a:ext cx="1000132" cy="89743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5" name="Gerade Verbindung 444"/>
          <p:cNvCxnSpPr>
            <a:stCxn id="16" idx="3"/>
            <a:endCxn id="40" idx="1"/>
          </p:cNvCxnSpPr>
          <p:nvPr/>
        </p:nvCxnSpPr>
        <p:spPr>
          <a:xfrm>
            <a:off x="4857752" y="3210227"/>
            <a:ext cx="1000132" cy="61168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8" name="Gerade Verbindung 447"/>
          <p:cNvCxnSpPr>
            <a:stCxn id="29" idx="3"/>
            <a:endCxn id="51" idx="1"/>
          </p:cNvCxnSpPr>
          <p:nvPr/>
        </p:nvCxnSpPr>
        <p:spPr>
          <a:xfrm>
            <a:off x="4857752" y="4231633"/>
            <a:ext cx="1000132" cy="66184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2" name="Gerade Verbindung 451"/>
          <p:cNvCxnSpPr>
            <a:stCxn id="30" idx="3"/>
            <a:endCxn id="40" idx="1"/>
          </p:cNvCxnSpPr>
          <p:nvPr/>
        </p:nvCxnSpPr>
        <p:spPr>
          <a:xfrm>
            <a:off x="4857752" y="3710293"/>
            <a:ext cx="1000132" cy="11161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Abgerundetes Rechteck 91"/>
          <p:cNvSpPr/>
          <p:nvPr/>
        </p:nvSpPr>
        <p:spPr>
          <a:xfrm>
            <a:off x="2857488" y="6429396"/>
            <a:ext cx="2000264" cy="214314"/>
          </a:xfrm>
          <a:prstGeom prst="roundRect">
            <a:avLst/>
          </a:prstGeom>
          <a:solidFill>
            <a:srgbClr val="F7FAFF"/>
          </a:solidFill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MolecularInteraction</a:t>
            </a:r>
            <a:endParaRPr lang="de-DE" sz="1200" dirty="0"/>
          </a:p>
        </p:txBody>
      </p:sp>
      <p:sp>
        <p:nvSpPr>
          <p:cNvPr id="93" name="Abgerundetes Rechteck 92"/>
          <p:cNvSpPr/>
          <p:nvPr/>
        </p:nvSpPr>
        <p:spPr>
          <a:xfrm>
            <a:off x="2857488" y="6143644"/>
            <a:ext cx="2000264" cy="214314"/>
          </a:xfrm>
          <a:prstGeom prst="roundRect">
            <a:avLst/>
          </a:prstGeom>
          <a:solidFill>
            <a:srgbClr val="F7FAFF"/>
          </a:solidFill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GeneticInteraction</a:t>
            </a:r>
            <a:endParaRPr lang="de-DE" sz="1200" dirty="0"/>
          </a:p>
        </p:txBody>
      </p:sp>
      <p:cxnSp>
        <p:nvCxnSpPr>
          <p:cNvPr id="95" name="Gerade Verbindung 94"/>
          <p:cNvCxnSpPr>
            <a:stCxn id="174" idx="3"/>
            <a:endCxn id="93" idx="1"/>
          </p:cNvCxnSpPr>
          <p:nvPr/>
        </p:nvCxnSpPr>
        <p:spPr>
          <a:xfrm rot="16200000" flipH="1">
            <a:off x="559892" y="3953205"/>
            <a:ext cx="2560174" cy="2035017"/>
          </a:xfrm>
          <a:prstGeom prst="line">
            <a:avLst/>
          </a:prstGeom>
          <a:ln>
            <a:head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9" name="Gerade Verbindung 98"/>
          <p:cNvCxnSpPr>
            <a:stCxn id="174" idx="3"/>
            <a:endCxn id="92" idx="1"/>
          </p:cNvCxnSpPr>
          <p:nvPr/>
        </p:nvCxnSpPr>
        <p:spPr>
          <a:xfrm rot="16200000" flipH="1">
            <a:off x="417016" y="4096081"/>
            <a:ext cx="2845926" cy="2035017"/>
          </a:xfrm>
          <a:prstGeom prst="line">
            <a:avLst/>
          </a:prstGeom>
          <a:ln>
            <a:head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03" name="Abgerundetes Rechteck 102"/>
          <p:cNvSpPr/>
          <p:nvPr/>
        </p:nvSpPr>
        <p:spPr>
          <a:xfrm>
            <a:off x="2857488" y="5857892"/>
            <a:ext cx="2000264" cy="214314"/>
          </a:xfrm>
          <a:prstGeom prst="roundRect">
            <a:avLst/>
          </a:prstGeom>
          <a:solidFill>
            <a:srgbClr val="F7FAFF"/>
          </a:solidFill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TemplateReaction</a:t>
            </a:r>
            <a:endParaRPr lang="de-DE" sz="1200" dirty="0"/>
          </a:p>
        </p:txBody>
      </p:sp>
      <p:cxnSp>
        <p:nvCxnSpPr>
          <p:cNvPr id="105" name="Gerade Verbindung 104"/>
          <p:cNvCxnSpPr>
            <a:stCxn id="174" idx="3"/>
            <a:endCxn id="103" idx="1"/>
          </p:cNvCxnSpPr>
          <p:nvPr/>
        </p:nvCxnSpPr>
        <p:spPr>
          <a:xfrm rot="16200000" flipH="1">
            <a:off x="702768" y="3810329"/>
            <a:ext cx="2274422" cy="2035017"/>
          </a:xfrm>
          <a:prstGeom prst="line">
            <a:avLst/>
          </a:prstGeom>
          <a:ln>
            <a:head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68" name="Abgerundetes Rechteck 167"/>
          <p:cNvSpPr/>
          <p:nvPr/>
        </p:nvSpPr>
        <p:spPr>
          <a:xfrm>
            <a:off x="2857488" y="5429264"/>
            <a:ext cx="2000264" cy="214314"/>
          </a:xfrm>
          <a:prstGeom prst="roundRect">
            <a:avLst/>
          </a:prstGeom>
          <a:solidFill>
            <a:srgbClr val="F7FAFF"/>
          </a:solidFill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TemplateReactionRegulation</a:t>
            </a:r>
            <a:endParaRPr lang="de-DE" sz="1200" dirty="0"/>
          </a:p>
        </p:txBody>
      </p:sp>
      <p:cxnSp>
        <p:nvCxnSpPr>
          <p:cNvPr id="169" name="Gerade Verbindung 168"/>
          <p:cNvCxnSpPr>
            <a:stCxn id="192" idx="3"/>
            <a:endCxn id="168" idx="1"/>
          </p:cNvCxnSpPr>
          <p:nvPr/>
        </p:nvCxnSpPr>
        <p:spPr>
          <a:xfrm rot="16200000" flipH="1">
            <a:off x="2194592" y="4873525"/>
            <a:ext cx="854036" cy="471755"/>
          </a:xfrm>
          <a:prstGeom prst="line">
            <a:avLst/>
          </a:prstGeom>
          <a:ln>
            <a:head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80" name="Abgerundetes Rechteck 179"/>
          <p:cNvSpPr/>
          <p:nvPr/>
        </p:nvSpPr>
        <p:spPr>
          <a:xfrm>
            <a:off x="2857488" y="4429132"/>
            <a:ext cx="2000264" cy="214314"/>
          </a:xfrm>
          <a:prstGeom prst="roundRect">
            <a:avLst/>
          </a:prstGeom>
          <a:solidFill>
            <a:srgbClr val="F7FAFF"/>
          </a:solidFill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Degradation</a:t>
            </a:r>
            <a:endParaRPr lang="de-DE" sz="1200" dirty="0"/>
          </a:p>
        </p:txBody>
      </p:sp>
      <p:cxnSp>
        <p:nvCxnSpPr>
          <p:cNvPr id="184" name="Gerade Verbindung 183"/>
          <p:cNvCxnSpPr>
            <a:stCxn id="153" idx="3"/>
            <a:endCxn id="180" idx="1"/>
          </p:cNvCxnSpPr>
          <p:nvPr/>
        </p:nvCxnSpPr>
        <p:spPr>
          <a:xfrm>
            <a:off x="2571736" y="4089380"/>
            <a:ext cx="285752" cy="446909"/>
          </a:xfrm>
          <a:prstGeom prst="line">
            <a:avLst/>
          </a:prstGeom>
          <a:ln>
            <a:head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245" name="Abgerundetes Rechteck 244"/>
          <p:cNvSpPr/>
          <p:nvPr/>
        </p:nvSpPr>
        <p:spPr>
          <a:xfrm>
            <a:off x="2857488" y="2214554"/>
            <a:ext cx="1571636" cy="214314"/>
          </a:xfrm>
          <a:prstGeom prst="roundRect">
            <a:avLst/>
          </a:prstGeom>
          <a:solidFill>
            <a:srgbClr val="F7FAFF"/>
          </a:solidFill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RnaRegion</a:t>
            </a:r>
            <a:endParaRPr lang="de-DE" sz="1200" dirty="0"/>
          </a:p>
        </p:txBody>
      </p:sp>
      <p:sp>
        <p:nvSpPr>
          <p:cNvPr id="246" name="Abgerundetes Rechteck 245"/>
          <p:cNvSpPr/>
          <p:nvPr/>
        </p:nvSpPr>
        <p:spPr>
          <a:xfrm>
            <a:off x="2857488" y="2500306"/>
            <a:ext cx="1571636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SmallMolecule</a:t>
            </a:r>
            <a:endParaRPr lang="de-DE" sz="1200" dirty="0"/>
          </a:p>
        </p:txBody>
      </p:sp>
      <p:cxnSp>
        <p:nvCxnSpPr>
          <p:cNvPr id="250" name="Gerade Verbindung 249"/>
          <p:cNvCxnSpPr>
            <a:stCxn id="245" idx="1"/>
            <a:endCxn id="226" idx="3"/>
          </p:cNvCxnSpPr>
          <p:nvPr/>
        </p:nvCxnSpPr>
        <p:spPr>
          <a:xfrm rot="10800000">
            <a:off x="2608298" y="2036053"/>
            <a:ext cx="249190" cy="285659"/>
          </a:xfrm>
          <a:prstGeom prst="line">
            <a:avLst/>
          </a:prstGeom>
          <a:ln>
            <a:head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51" name="Gerade Verbindung 250"/>
          <p:cNvCxnSpPr>
            <a:stCxn id="246" idx="1"/>
            <a:endCxn id="226" idx="3"/>
          </p:cNvCxnSpPr>
          <p:nvPr/>
        </p:nvCxnSpPr>
        <p:spPr>
          <a:xfrm rot="10800000">
            <a:off x="2608298" y="2036053"/>
            <a:ext cx="249190" cy="571411"/>
          </a:xfrm>
          <a:prstGeom prst="line">
            <a:avLst/>
          </a:prstGeom>
          <a:ln>
            <a:head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56" name="Gerade Verbindung 255"/>
          <p:cNvCxnSpPr>
            <a:stCxn id="245" idx="3"/>
            <a:endCxn id="39" idx="1"/>
          </p:cNvCxnSpPr>
          <p:nvPr/>
        </p:nvCxnSpPr>
        <p:spPr>
          <a:xfrm flipV="1">
            <a:off x="4429124" y="1464455"/>
            <a:ext cx="857256" cy="85725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9" name="Gerade Verbindung 258"/>
          <p:cNvCxnSpPr>
            <a:stCxn id="246" idx="3"/>
            <a:endCxn id="39" idx="1"/>
          </p:cNvCxnSpPr>
          <p:nvPr/>
        </p:nvCxnSpPr>
        <p:spPr>
          <a:xfrm flipV="1">
            <a:off x="4429124" y="1464455"/>
            <a:ext cx="857256" cy="114300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2" name="Gerade Verbindung 261"/>
          <p:cNvCxnSpPr>
            <a:stCxn id="93" idx="3"/>
            <a:endCxn id="51" idx="1"/>
          </p:cNvCxnSpPr>
          <p:nvPr/>
        </p:nvCxnSpPr>
        <p:spPr>
          <a:xfrm flipV="1">
            <a:off x="4857752" y="4893479"/>
            <a:ext cx="1000132" cy="135732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3" name="Gerade Verbindung 262"/>
          <p:cNvCxnSpPr>
            <a:stCxn id="92" idx="3"/>
            <a:endCxn id="51" idx="1"/>
          </p:cNvCxnSpPr>
          <p:nvPr/>
        </p:nvCxnSpPr>
        <p:spPr>
          <a:xfrm flipV="1">
            <a:off x="4857752" y="4893479"/>
            <a:ext cx="1000132" cy="164307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4" name="Gerade Verbindung 263"/>
          <p:cNvCxnSpPr>
            <a:stCxn id="168" idx="3"/>
            <a:endCxn id="51" idx="1"/>
          </p:cNvCxnSpPr>
          <p:nvPr/>
        </p:nvCxnSpPr>
        <p:spPr>
          <a:xfrm flipV="1">
            <a:off x="4857752" y="4893479"/>
            <a:ext cx="1000132" cy="64294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5" name="Gerade Verbindung 264"/>
          <p:cNvCxnSpPr>
            <a:stCxn id="180" idx="3"/>
            <a:endCxn id="51" idx="1"/>
          </p:cNvCxnSpPr>
          <p:nvPr/>
        </p:nvCxnSpPr>
        <p:spPr>
          <a:xfrm>
            <a:off x="4857752" y="4536289"/>
            <a:ext cx="1000132" cy="35719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6" name="Gerade Verbindung 265"/>
          <p:cNvCxnSpPr>
            <a:stCxn id="103" idx="3"/>
            <a:endCxn id="51" idx="1"/>
          </p:cNvCxnSpPr>
          <p:nvPr/>
        </p:nvCxnSpPr>
        <p:spPr>
          <a:xfrm flipV="1">
            <a:off x="4857752" y="4893479"/>
            <a:ext cx="1000132" cy="107157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7" name="Gerade Verbindung 266"/>
          <p:cNvCxnSpPr>
            <a:stCxn id="103" idx="3"/>
            <a:endCxn id="40" idx="1"/>
          </p:cNvCxnSpPr>
          <p:nvPr/>
        </p:nvCxnSpPr>
        <p:spPr>
          <a:xfrm flipV="1">
            <a:off x="4857752" y="3821909"/>
            <a:ext cx="1000132" cy="214314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8" name="Gerade Verbindung 267"/>
          <p:cNvCxnSpPr>
            <a:stCxn id="31" idx="3"/>
            <a:endCxn id="51" idx="1"/>
          </p:cNvCxnSpPr>
          <p:nvPr/>
        </p:nvCxnSpPr>
        <p:spPr>
          <a:xfrm flipV="1">
            <a:off x="4857752" y="4893479"/>
            <a:ext cx="1000132" cy="7143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5" name="Gerade Verbindung 284"/>
          <p:cNvCxnSpPr>
            <a:stCxn id="32" idx="3"/>
            <a:endCxn id="40" idx="1"/>
          </p:cNvCxnSpPr>
          <p:nvPr/>
        </p:nvCxnSpPr>
        <p:spPr>
          <a:xfrm flipV="1">
            <a:off x="4857752" y="3821909"/>
            <a:ext cx="1000132" cy="142876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6" name="Gerade Verbindung 285"/>
          <p:cNvCxnSpPr>
            <a:stCxn id="31" idx="3"/>
            <a:endCxn id="40" idx="1"/>
          </p:cNvCxnSpPr>
          <p:nvPr/>
        </p:nvCxnSpPr>
        <p:spPr>
          <a:xfrm flipV="1">
            <a:off x="4857752" y="3821909"/>
            <a:ext cx="1000132" cy="114300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1" name="Gerade Verbindung 290"/>
          <p:cNvCxnSpPr>
            <a:stCxn id="32" idx="3"/>
            <a:endCxn id="51" idx="1"/>
          </p:cNvCxnSpPr>
          <p:nvPr/>
        </p:nvCxnSpPr>
        <p:spPr>
          <a:xfrm flipV="1">
            <a:off x="4857752" y="4893479"/>
            <a:ext cx="1000132" cy="35719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Textfeld 105"/>
          <p:cNvSpPr txBox="1"/>
          <p:nvPr/>
        </p:nvSpPr>
        <p:spPr>
          <a:xfrm>
            <a:off x="7429520" y="6333367"/>
            <a:ext cx="1571636" cy="381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b="1" dirty="0" smtClean="0">
                <a:solidFill>
                  <a:schemeClr val="accent3"/>
                </a:solidFill>
              </a:rPr>
              <a:t>SBML </a:t>
            </a:r>
            <a:r>
              <a:rPr lang="de-DE" b="1" dirty="0" err="1" smtClean="0">
                <a:solidFill>
                  <a:schemeClr val="accent3"/>
                </a:solidFill>
              </a:rPr>
              <a:t>qual</a:t>
            </a:r>
            <a:endParaRPr lang="de-DE" b="1" dirty="0">
              <a:solidFill>
                <a:schemeClr val="accent3"/>
              </a:solidFill>
            </a:endParaRPr>
          </a:p>
        </p:txBody>
      </p:sp>
      <p:sp>
        <p:nvSpPr>
          <p:cNvPr id="108" name="Textfeld 107"/>
          <p:cNvSpPr txBox="1"/>
          <p:nvPr/>
        </p:nvSpPr>
        <p:spPr>
          <a:xfrm>
            <a:off x="142844" y="6333367"/>
            <a:ext cx="1571636" cy="381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>
                <a:solidFill>
                  <a:schemeClr val="accent1"/>
                </a:solidFill>
              </a:rPr>
              <a:t>Biopax</a:t>
            </a:r>
            <a:endParaRPr lang="de-DE" b="1" dirty="0">
              <a:solidFill>
                <a:schemeClr val="accent1"/>
              </a:solidFill>
            </a:endParaRPr>
          </a:p>
        </p:txBody>
      </p:sp>
      <p:cxnSp>
        <p:nvCxnSpPr>
          <p:cNvPr id="109" name="Gerade Verbindung 108"/>
          <p:cNvCxnSpPr/>
          <p:nvPr/>
        </p:nvCxnSpPr>
        <p:spPr>
          <a:xfrm>
            <a:off x="214282" y="928670"/>
            <a:ext cx="285752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Gerade Verbindung 114"/>
          <p:cNvCxnSpPr/>
          <p:nvPr/>
        </p:nvCxnSpPr>
        <p:spPr>
          <a:xfrm>
            <a:off x="214282" y="1071546"/>
            <a:ext cx="285752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" name="Textfeld 115"/>
          <p:cNvSpPr txBox="1"/>
          <p:nvPr/>
        </p:nvSpPr>
        <p:spPr>
          <a:xfrm>
            <a:off x="500034" y="785794"/>
            <a:ext cx="9829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 err="1" smtClean="0"/>
              <a:t>Direct</a:t>
            </a:r>
            <a:r>
              <a:rPr lang="de-DE" sz="900" dirty="0" smtClean="0"/>
              <a:t> </a:t>
            </a:r>
            <a:r>
              <a:rPr lang="de-DE" sz="900" dirty="0" err="1" smtClean="0"/>
              <a:t>mapping</a:t>
            </a:r>
            <a:endParaRPr lang="de-DE" sz="900" dirty="0"/>
          </a:p>
        </p:txBody>
      </p:sp>
      <p:sp>
        <p:nvSpPr>
          <p:cNvPr id="118" name="Textfeld 117"/>
          <p:cNvSpPr txBox="1"/>
          <p:nvPr/>
        </p:nvSpPr>
        <p:spPr>
          <a:xfrm>
            <a:off x="500034" y="957188"/>
            <a:ext cx="1348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 smtClean="0"/>
              <a:t>Mapping </a:t>
            </a:r>
            <a:r>
              <a:rPr lang="de-DE" sz="900" dirty="0" err="1" smtClean="0"/>
              <a:t>depending</a:t>
            </a:r>
            <a:r>
              <a:rPr lang="de-DE" sz="900" dirty="0" smtClean="0"/>
              <a:t> </a:t>
            </a:r>
            <a:r>
              <a:rPr lang="de-DE" sz="900" dirty="0" smtClean="0"/>
              <a:t>on </a:t>
            </a:r>
          </a:p>
          <a:p>
            <a:r>
              <a:rPr lang="de-DE" sz="900" dirty="0" err="1" smtClean="0"/>
              <a:t>enclosed</a:t>
            </a:r>
            <a:r>
              <a:rPr lang="de-DE" sz="900" dirty="0" smtClean="0"/>
              <a:t> </a:t>
            </a:r>
            <a:r>
              <a:rPr lang="de-DE" sz="900" dirty="0" err="1" smtClean="0"/>
              <a:t>elements</a:t>
            </a:r>
            <a:endParaRPr lang="de-DE" sz="900" dirty="0"/>
          </a:p>
        </p:txBody>
      </p:sp>
      <p:sp>
        <p:nvSpPr>
          <p:cNvPr id="121" name="Textfeld 120"/>
          <p:cNvSpPr txBox="1"/>
          <p:nvPr/>
        </p:nvSpPr>
        <p:spPr>
          <a:xfrm>
            <a:off x="500034" y="500042"/>
            <a:ext cx="7200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 err="1" smtClean="0"/>
              <a:t>Inheritance</a:t>
            </a:r>
            <a:endParaRPr lang="de-DE" sz="900" dirty="0"/>
          </a:p>
        </p:txBody>
      </p:sp>
      <p:sp>
        <p:nvSpPr>
          <p:cNvPr id="111" name="Abgerundetes Rechteck 110"/>
          <p:cNvSpPr/>
          <p:nvPr/>
        </p:nvSpPr>
        <p:spPr>
          <a:xfrm>
            <a:off x="214282" y="389073"/>
            <a:ext cx="285752" cy="110969"/>
          </a:xfrm>
          <a:prstGeom prst="roundRect">
            <a:avLst/>
          </a:prstGeom>
          <a:solidFill>
            <a:srgbClr val="F7FAFF"/>
          </a:solidFill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200" dirty="0"/>
          </a:p>
        </p:txBody>
      </p:sp>
      <p:sp>
        <p:nvSpPr>
          <p:cNvPr id="112" name="Abgerundetes Rechteck 111"/>
          <p:cNvSpPr/>
          <p:nvPr/>
        </p:nvSpPr>
        <p:spPr>
          <a:xfrm>
            <a:off x="214282" y="206666"/>
            <a:ext cx="285752" cy="110969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200" dirty="0"/>
          </a:p>
        </p:txBody>
      </p:sp>
      <p:sp>
        <p:nvSpPr>
          <p:cNvPr id="114" name="Textfeld 113"/>
          <p:cNvSpPr txBox="1"/>
          <p:nvPr/>
        </p:nvSpPr>
        <p:spPr>
          <a:xfrm>
            <a:off x="500034" y="325259"/>
            <a:ext cx="9300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 smtClean="0"/>
              <a:t>Level 3 </a:t>
            </a:r>
            <a:r>
              <a:rPr lang="de-DE" sz="900" dirty="0" err="1" smtClean="0"/>
              <a:t>element</a:t>
            </a:r>
            <a:endParaRPr lang="de-DE" sz="900" dirty="0"/>
          </a:p>
        </p:txBody>
      </p:sp>
      <p:sp>
        <p:nvSpPr>
          <p:cNvPr id="122" name="Textfeld 121"/>
          <p:cNvSpPr txBox="1"/>
          <p:nvPr/>
        </p:nvSpPr>
        <p:spPr>
          <a:xfrm>
            <a:off x="500034" y="142852"/>
            <a:ext cx="14847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 smtClean="0"/>
              <a:t>Level 2 </a:t>
            </a:r>
            <a:r>
              <a:rPr lang="de-DE" sz="900" dirty="0" err="1" smtClean="0"/>
              <a:t>and</a:t>
            </a:r>
            <a:r>
              <a:rPr lang="de-DE" sz="900" dirty="0" smtClean="0"/>
              <a:t> Level 3 </a:t>
            </a:r>
            <a:r>
              <a:rPr lang="de-DE" sz="900" dirty="0" err="1" smtClean="0"/>
              <a:t>element</a:t>
            </a:r>
            <a:endParaRPr lang="de-DE" sz="900" dirty="0"/>
          </a:p>
        </p:txBody>
      </p:sp>
      <p:grpSp>
        <p:nvGrpSpPr>
          <p:cNvPr id="133" name="Gruppieren 132"/>
          <p:cNvGrpSpPr/>
          <p:nvPr/>
        </p:nvGrpSpPr>
        <p:grpSpPr>
          <a:xfrm>
            <a:off x="209754" y="593841"/>
            <a:ext cx="290280" cy="71438"/>
            <a:chOff x="209754" y="1071546"/>
            <a:chExt cx="290280" cy="71438"/>
          </a:xfrm>
        </p:grpSpPr>
        <p:sp>
          <p:nvSpPr>
            <p:cNvPr id="124" name="Gleichschenkliges Dreieck 123"/>
            <p:cNvSpPr/>
            <p:nvPr/>
          </p:nvSpPr>
          <p:spPr>
            <a:xfrm rot="16200000">
              <a:off x="209754" y="1071546"/>
              <a:ext cx="71438" cy="71438"/>
            </a:xfrm>
            <a:prstGeom prst="triangle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29" name="Gerade Verbindung 128"/>
            <p:cNvCxnSpPr/>
            <p:nvPr/>
          </p:nvCxnSpPr>
          <p:spPr>
            <a:xfrm>
              <a:off x="284034" y="1108800"/>
              <a:ext cx="21600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2" name="Gerade Verbindung 131"/>
          <p:cNvCxnSpPr/>
          <p:nvPr/>
        </p:nvCxnSpPr>
        <p:spPr>
          <a:xfrm>
            <a:off x="312120" y="793041"/>
            <a:ext cx="1980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aute 133"/>
          <p:cNvSpPr/>
          <p:nvPr/>
        </p:nvSpPr>
        <p:spPr>
          <a:xfrm>
            <a:off x="214282" y="746263"/>
            <a:ext cx="90000" cy="90000"/>
          </a:xfrm>
          <a:prstGeom prst="diamond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5" name="Textfeld 134"/>
          <p:cNvSpPr txBox="1"/>
          <p:nvPr/>
        </p:nvSpPr>
        <p:spPr>
          <a:xfrm>
            <a:off x="494345" y="652442"/>
            <a:ext cx="79861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 smtClean="0"/>
              <a:t>Containment</a:t>
            </a:r>
            <a:endParaRPr lang="de-DE" sz="900" dirty="0"/>
          </a:p>
        </p:txBody>
      </p:sp>
      <p:sp>
        <p:nvSpPr>
          <p:cNvPr id="137" name="Gleichschenkliges Dreieck 136"/>
          <p:cNvSpPr/>
          <p:nvPr/>
        </p:nvSpPr>
        <p:spPr>
          <a:xfrm rot="16200000">
            <a:off x="928662" y="1963678"/>
            <a:ext cx="108000" cy="108000"/>
          </a:xfrm>
          <a:prstGeom prst="triangl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/>
          </a:p>
        </p:txBody>
      </p:sp>
      <p:cxnSp>
        <p:nvCxnSpPr>
          <p:cNvPr id="138" name="Gerade Verbindung 137"/>
          <p:cNvCxnSpPr>
            <a:endCxn id="5" idx="1"/>
          </p:cNvCxnSpPr>
          <p:nvPr/>
        </p:nvCxnSpPr>
        <p:spPr>
          <a:xfrm>
            <a:off x="1036662" y="2034790"/>
            <a:ext cx="320628" cy="243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Gleichschenkliges Dreieck 152"/>
          <p:cNvSpPr/>
          <p:nvPr/>
        </p:nvSpPr>
        <p:spPr>
          <a:xfrm rot="16200000">
            <a:off x="2463736" y="4035380"/>
            <a:ext cx="108000" cy="108000"/>
          </a:xfrm>
          <a:prstGeom prst="triangl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/>
          </a:p>
        </p:txBody>
      </p:sp>
      <p:cxnSp>
        <p:nvCxnSpPr>
          <p:cNvPr id="154" name="Gerade Verbindung 153"/>
          <p:cNvCxnSpPr>
            <a:stCxn id="153" idx="3"/>
            <a:endCxn id="29" idx="1"/>
          </p:cNvCxnSpPr>
          <p:nvPr/>
        </p:nvCxnSpPr>
        <p:spPr>
          <a:xfrm>
            <a:off x="2571736" y="4089380"/>
            <a:ext cx="285752" cy="14225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Gleichschenkliges Dreieck 162"/>
          <p:cNvSpPr/>
          <p:nvPr/>
        </p:nvSpPr>
        <p:spPr>
          <a:xfrm rot="20220000">
            <a:off x="445403" y="2127560"/>
            <a:ext cx="108000" cy="108000"/>
          </a:xfrm>
          <a:prstGeom prst="triangl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/>
          </a:p>
        </p:txBody>
      </p:sp>
      <p:cxnSp>
        <p:nvCxnSpPr>
          <p:cNvPr id="166" name="Gerade Verbindung 165"/>
          <p:cNvCxnSpPr>
            <a:stCxn id="167" idx="3"/>
          </p:cNvCxnSpPr>
          <p:nvPr/>
        </p:nvCxnSpPr>
        <p:spPr>
          <a:xfrm rot="16200000" flipH="1">
            <a:off x="642594" y="2928618"/>
            <a:ext cx="521166" cy="336722"/>
          </a:xfrm>
          <a:prstGeom prst="line">
            <a:avLst/>
          </a:prstGeom>
          <a:ln>
            <a:head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67" name="Gleichschenkliges Dreieck 166"/>
          <p:cNvSpPr/>
          <p:nvPr/>
        </p:nvSpPr>
        <p:spPr>
          <a:xfrm rot="20220000">
            <a:off x="659717" y="2732689"/>
            <a:ext cx="108000" cy="108000"/>
          </a:xfrm>
          <a:prstGeom prst="triangl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/>
          </a:p>
        </p:txBody>
      </p:sp>
      <p:cxnSp>
        <p:nvCxnSpPr>
          <p:cNvPr id="173" name="Gerade Verbindung 172"/>
          <p:cNvCxnSpPr>
            <a:stCxn id="174" idx="3"/>
            <a:endCxn id="15" idx="1"/>
          </p:cNvCxnSpPr>
          <p:nvPr/>
        </p:nvCxnSpPr>
        <p:spPr>
          <a:xfrm rot="16200000" flipH="1">
            <a:off x="881363" y="3631734"/>
            <a:ext cx="774224" cy="892009"/>
          </a:xfrm>
          <a:prstGeom prst="line">
            <a:avLst/>
          </a:prstGeom>
          <a:ln>
            <a:head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74" name="Gleichschenkliges Dreieck 173"/>
          <p:cNvSpPr/>
          <p:nvPr/>
        </p:nvSpPr>
        <p:spPr>
          <a:xfrm rot="19380000">
            <a:off x="735973" y="3593501"/>
            <a:ext cx="108000" cy="108000"/>
          </a:xfrm>
          <a:prstGeom prst="triangl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/>
          </a:p>
        </p:txBody>
      </p:sp>
      <p:sp>
        <p:nvSpPr>
          <p:cNvPr id="187" name="Gleichschenkliges Dreieck 186"/>
          <p:cNvSpPr/>
          <p:nvPr/>
        </p:nvSpPr>
        <p:spPr>
          <a:xfrm rot="10800000">
            <a:off x="3801600" y="3995201"/>
            <a:ext cx="108000" cy="108000"/>
          </a:xfrm>
          <a:prstGeom prst="triangl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/>
          </a:p>
        </p:txBody>
      </p:sp>
      <p:sp>
        <p:nvSpPr>
          <p:cNvPr id="190" name="Gleichschenkliges Dreieck 189"/>
          <p:cNvSpPr/>
          <p:nvPr/>
        </p:nvSpPr>
        <p:spPr>
          <a:xfrm rot="10800000" flipH="1" flipV="1">
            <a:off x="3801600" y="3317384"/>
            <a:ext cx="108000" cy="108000"/>
          </a:xfrm>
          <a:prstGeom prst="triangl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/>
          </a:p>
        </p:txBody>
      </p:sp>
      <p:sp>
        <p:nvSpPr>
          <p:cNvPr id="192" name="Gleichschenkliges Dreieck 191"/>
          <p:cNvSpPr/>
          <p:nvPr/>
        </p:nvSpPr>
        <p:spPr>
          <a:xfrm rot="19380000">
            <a:off x="2299235" y="4585259"/>
            <a:ext cx="108000" cy="108000"/>
          </a:xfrm>
          <a:prstGeom prst="triangl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/>
          </a:p>
        </p:txBody>
      </p:sp>
      <p:sp>
        <p:nvSpPr>
          <p:cNvPr id="196" name="Gleichschenkliges Dreieck 195"/>
          <p:cNvSpPr/>
          <p:nvPr/>
        </p:nvSpPr>
        <p:spPr>
          <a:xfrm rot="22500000">
            <a:off x="8536672" y="1451475"/>
            <a:ext cx="108000" cy="108000"/>
          </a:xfrm>
          <a:prstGeom prst="triangl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b="1" dirty="0"/>
          </a:p>
        </p:txBody>
      </p:sp>
      <p:sp>
        <p:nvSpPr>
          <p:cNvPr id="198" name="Gleichschenkliges Dreieck 197"/>
          <p:cNvSpPr/>
          <p:nvPr/>
        </p:nvSpPr>
        <p:spPr>
          <a:xfrm rot="5400000" flipH="1">
            <a:off x="8234584" y="1275530"/>
            <a:ext cx="108000" cy="108000"/>
          </a:xfrm>
          <a:prstGeom prst="triangl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b="1" dirty="0"/>
          </a:p>
        </p:txBody>
      </p:sp>
      <p:sp>
        <p:nvSpPr>
          <p:cNvPr id="211" name="Raute 210"/>
          <p:cNvSpPr/>
          <p:nvPr/>
        </p:nvSpPr>
        <p:spPr>
          <a:xfrm>
            <a:off x="6802208" y="1413106"/>
            <a:ext cx="108000" cy="108000"/>
          </a:xfrm>
          <a:prstGeom prst="diamond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3" name="Raute 212"/>
          <p:cNvSpPr/>
          <p:nvPr/>
        </p:nvSpPr>
        <p:spPr>
          <a:xfrm>
            <a:off x="7143768" y="2027301"/>
            <a:ext cx="108000" cy="108000"/>
          </a:xfrm>
          <a:prstGeom prst="diamond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5" name="Raute 214"/>
          <p:cNvSpPr/>
          <p:nvPr/>
        </p:nvSpPr>
        <p:spPr>
          <a:xfrm>
            <a:off x="7358082" y="3587506"/>
            <a:ext cx="108000" cy="108000"/>
          </a:xfrm>
          <a:prstGeom prst="diamond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6" name="Raute 215"/>
          <p:cNvSpPr/>
          <p:nvPr/>
        </p:nvSpPr>
        <p:spPr>
          <a:xfrm>
            <a:off x="7358082" y="4659076"/>
            <a:ext cx="108000" cy="108000"/>
          </a:xfrm>
          <a:prstGeom prst="diamond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6" name="Gleichschenkliges Dreieck 225"/>
          <p:cNvSpPr/>
          <p:nvPr/>
        </p:nvSpPr>
        <p:spPr>
          <a:xfrm rot="16200000">
            <a:off x="2500298" y="1982052"/>
            <a:ext cx="108000" cy="108000"/>
          </a:xfrm>
          <a:prstGeom prst="triangl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/>
          </a:p>
        </p:txBody>
      </p:sp>
      <p:sp>
        <p:nvSpPr>
          <p:cNvPr id="136" name="Abgerundetes Rechteck 135"/>
          <p:cNvSpPr/>
          <p:nvPr/>
        </p:nvSpPr>
        <p:spPr>
          <a:xfrm>
            <a:off x="2857488" y="500042"/>
            <a:ext cx="1571636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Gene</a:t>
            </a:r>
            <a:endParaRPr lang="de-DE" sz="1200" dirty="0"/>
          </a:p>
        </p:txBody>
      </p:sp>
      <p:cxnSp>
        <p:nvCxnSpPr>
          <p:cNvPr id="139" name="Gerade Verbindung 138"/>
          <p:cNvCxnSpPr>
            <a:stCxn id="136" idx="1"/>
          </p:cNvCxnSpPr>
          <p:nvPr/>
        </p:nvCxnSpPr>
        <p:spPr>
          <a:xfrm rot="10800000" flipV="1">
            <a:off x="1036662" y="607198"/>
            <a:ext cx="1820826" cy="1427591"/>
          </a:xfrm>
          <a:prstGeom prst="line">
            <a:avLst/>
          </a:prstGeom>
          <a:ln>
            <a:head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42" name="Gerade Verbindung 141"/>
          <p:cNvCxnSpPr>
            <a:stCxn id="136" idx="3"/>
            <a:endCxn id="39" idx="1"/>
          </p:cNvCxnSpPr>
          <p:nvPr/>
        </p:nvCxnSpPr>
        <p:spPr>
          <a:xfrm>
            <a:off x="4429124" y="607199"/>
            <a:ext cx="857256" cy="85725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Gerade Verbindung 145"/>
          <p:cNvCxnSpPr>
            <a:stCxn id="136" idx="3"/>
            <a:endCxn id="46" idx="1"/>
          </p:cNvCxnSpPr>
          <p:nvPr/>
        </p:nvCxnSpPr>
        <p:spPr>
          <a:xfrm>
            <a:off x="4429124" y="607199"/>
            <a:ext cx="857256" cy="157163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291</Words>
  <Application>Microsoft Office PowerPoint</Application>
  <PresentationFormat>Bildschirmpräsentation (4:3)</PresentationFormat>
  <Paragraphs>243</Paragraphs>
  <Slides>6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7" baseType="lpstr">
      <vt:lpstr>Larissa-Design</vt:lpstr>
      <vt:lpstr>Folie 1</vt:lpstr>
      <vt:lpstr>Folie 2</vt:lpstr>
      <vt:lpstr>Folie 3</vt:lpstr>
      <vt:lpstr>Folie 4</vt:lpstr>
      <vt:lpstr>Folie 5</vt:lpstr>
      <vt:lpstr>Folie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buechel</dc:creator>
  <cp:lastModifiedBy>buechel</cp:lastModifiedBy>
  <cp:revision>37</cp:revision>
  <dcterms:created xsi:type="dcterms:W3CDTF">2012-03-19T08:01:07Z</dcterms:created>
  <dcterms:modified xsi:type="dcterms:W3CDTF">2012-03-23T11:08:38Z</dcterms:modified>
</cp:coreProperties>
</file>