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9" r:id="rId7"/>
    <p:sldId id="259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79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2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3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4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6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87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51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1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9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92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4ECE32-2AF3-488A-B28B-31FBCD5F3E4C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C2B7-FFDB-40D3-858B-77230213C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09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ademia.edu/18381861/SUPERCOMPUTADORES_-_Caracter%C3%ADsticas_e_aplica%C3%A7%C3%B5es_" TargetMode="External"/><Relationship Id="rId3" Type="http://schemas.openxmlformats.org/officeDocument/2006/relationships/hyperlink" Target="https://www.top500.org/" TargetMode="External"/><Relationship Id="rId7" Type="http://schemas.openxmlformats.org/officeDocument/2006/relationships/hyperlink" Target="https://en.wikipedia.org/wiki/Supercomputer" TargetMode="External"/><Relationship Id="rId2" Type="http://schemas.openxmlformats.org/officeDocument/2006/relationships/hyperlink" Target="https://www.hardware.com.br/dicas/entendendo-supercomputadore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LOPS" TargetMode="External"/><Relationship Id="rId5" Type="http://schemas.openxmlformats.org/officeDocument/2006/relationships/hyperlink" Target="https://prezi.com/bvcim1oqrlyi/arquitetura-de-supercomputadores/" TargetMode="External"/><Relationship Id="rId4" Type="http://schemas.openxmlformats.org/officeDocument/2006/relationships/hyperlink" Target="http://alvanista.com/fabianoreng/posts/3542258-os-15-consoles-de-videogame-mais-poderosos?locale=en" TargetMode="External"/><Relationship Id="rId9" Type="http://schemas.openxmlformats.org/officeDocument/2006/relationships/hyperlink" Target="https://sites.google.com/site/lhmcornachione/geracaopc/Pesquis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9A42-00D8-44C1-B446-AFE7CF45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77348"/>
          </a:xfrm>
        </p:spPr>
        <p:txBody>
          <a:bodyPr/>
          <a:lstStyle/>
          <a:p>
            <a:pPr algn="ctr"/>
            <a:r>
              <a:rPr lang="pt-BR" sz="6500" dirty="0"/>
              <a:t>Supercomputadores</a:t>
            </a:r>
          </a:p>
        </p:txBody>
      </p:sp>
    </p:spTree>
    <p:extLst>
      <p:ext uri="{BB962C8B-B14F-4D97-AF65-F5344CB8AC3E}">
        <p14:creationId xmlns:p14="http://schemas.microsoft.com/office/powerpoint/2010/main" val="229472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3A61-11EE-4883-A634-8DD56C0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2" y="109221"/>
            <a:ext cx="9460039" cy="1056970"/>
          </a:xfrm>
        </p:spPr>
        <p:txBody>
          <a:bodyPr/>
          <a:lstStyle/>
          <a:p>
            <a:r>
              <a:rPr lang="pt-BR" dirty="0"/>
              <a:t>Cray-1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BB104A-4D73-4F84-A6C3-CD6D75D9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82" y="1565523"/>
            <a:ext cx="3401063" cy="4808708"/>
          </a:xfrm>
        </p:spPr>
        <p:txBody>
          <a:bodyPr>
            <a:normAutofit/>
          </a:bodyPr>
          <a:lstStyle/>
          <a:p>
            <a:r>
              <a:rPr lang="pt-BR" sz="2000" dirty="0"/>
              <a:t>Operava a 80MHz</a:t>
            </a:r>
          </a:p>
          <a:p>
            <a:endParaRPr lang="pt-BR" sz="2000" dirty="0"/>
          </a:p>
          <a:p>
            <a:r>
              <a:rPr lang="pt-BR" sz="2000" dirty="0"/>
              <a:t>Desempenho de 160 megaflops, Similar a um Pentium III de 600MHz, porém atingido 23 anos antes</a:t>
            </a:r>
          </a:p>
          <a:p>
            <a:endParaRPr lang="pt-BR" sz="2000" dirty="0"/>
          </a:p>
          <a:p>
            <a:r>
              <a:rPr lang="pt-BR" sz="2000" dirty="0"/>
              <a:t>5.5 toneladas</a:t>
            </a:r>
          </a:p>
        </p:txBody>
      </p:sp>
      <p:pic>
        <p:nvPicPr>
          <p:cNvPr id="5124" name="Picture 4" descr="https://upload.wikimedia.org/wikipedia/commons/3/3b/Cray-1A-A1621b.jpg">
            <a:extLst>
              <a:ext uri="{FF2B5EF4-FFF2-40B4-BE49-F238E27FC236}">
                <a16:creationId xmlns:a16="http://schemas.microsoft.com/office/drawing/2014/main" id="{4B304454-DCA6-4FD8-A24E-5AD4BF93F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83" y="896074"/>
            <a:ext cx="3799388" cy="50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3EF1EEBE-DD13-4FAF-A4E0-B3FB7DB89489}"/>
              </a:ext>
            </a:extLst>
          </p:cNvPr>
          <p:cNvSpPr txBox="1">
            <a:spLocks/>
          </p:cNvSpPr>
          <p:nvPr/>
        </p:nvSpPr>
        <p:spPr>
          <a:xfrm>
            <a:off x="6231470" y="5961925"/>
            <a:ext cx="3967014" cy="55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/>
              <a:t>Fonte de energia</a:t>
            </a:r>
          </a:p>
        </p:txBody>
      </p:sp>
    </p:spTree>
    <p:extLst>
      <p:ext uri="{BB962C8B-B14F-4D97-AF65-F5344CB8AC3E}">
        <p14:creationId xmlns:p14="http://schemas.microsoft.com/office/powerpoint/2010/main" val="4271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3A61-11EE-4883-A634-8DD56C0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2" y="109221"/>
            <a:ext cx="9460039" cy="1056970"/>
          </a:xfrm>
        </p:spPr>
        <p:txBody>
          <a:bodyPr/>
          <a:lstStyle/>
          <a:p>
            <a:r>
              <a:rPr lang="pt-BR" dirty="0"/>
              <a:t>Cray-1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BB104A-4D73-4F84-A6C3-CD6D75D9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82" y="1525766"/>
            <a:ext cx="3401063" cy="4808708"/>
          </a:xfrm>
        </p:spPr>
        <p:txBody>
          <a:bodyPr>
            <a:normAutofit/>
          </a:bodyPr>
          <a:lstStyle/>
          <a:p>
            <a:r>
              <a:rPr lang="pt-BR" sz="2000" dirty="0"/>
              <a:t>Cray-1 marcou a época e deu a origem a uma familia bem sucessidade de supercomputadores comerciais como: </a:t>
            </a:r>
          </a:p>
          <a:p>
            <a:endParaRPr lang="pt-BR" sz="2000" dirty="0"/>
          </a:p>
          <a:p>
            <a:r>
              <a:rPr lang="pt-BR" sz="2000" dirty="0"/>
              <a:t>Cray XMP/4 – 1983: 1 Gigaflop</a:t>
            </a:r>
          </a:p>
          <a:p>
            <a:endParaRPr lang="pt-BR" sz="2000" dirty="0"/>
          </a:p>
          <a:p>
            <a:r>
              <a:rPr lang="pt-BR" sz="2000" dirty="0"/>
              <a:t>Cray 2/8 – 1985: 2.4 Gigaflops</a:t>
            </a:r>
          </a:p>
        </p:txBody>
      </p:sp>
      <p:pic>
        <p:nvPicPr>
          <p:cNvPr id="6146" name="Picture 2" descr="https://upload.wikimedia.org/wikipedia/commons/thumb/f/f4/Cray-1-p1010237.jpg/800px-Cray-1-p1010237.jpg">
            <a:extLst>
              <a:ext uri="{FF2B5EF4-FFF2-40B4-BE49-F238E27FC236}">
                <a16:creationId xmlns:a16="http://schemas.microsoft.com/office/drawing/2014/main" id="{16522161-5422-486B-91CF-95274AB38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28" y="1166191"/>
            <a:ext cx="6055553" cy="45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EF0B3F4C-C5B4-46A5-854A-137F10A6A912}"/>
              </a:ext>
            </a:extLst>
          </p:cNvPr>
          <p:cNvSpPr txBox="1">
            <a:spLocks/>
          </p:cNvSpPr>
          <p:nvPr/>
        </p:nvSpPr>
        <p:spPr>
          <a:xfrm>
            <a:off x="4744028" y="5910469"/>
            <a:ext cx="5941587" cy="59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/>
              <a:t>Sistema de refrigeração</a:t>
            </a:r>
          </a:p>
        </p:txBody>
      </p:sp>
    </p:spTree>
    <p:extLst>
      <p:ext uri="{BB962C8B-B14F-4D97-AF65-F5344CB8AC3E}">
        <p14:creationId xmlns:p14="http://schemas.microsoft.com/office/powerpoint/2010/main" val="401278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7352-406F-43AA-86A2-CD65A697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09221"/>
            <a:ext cx="9102230" cy="723900"/>
          </a:xfrm>
        </p:spPr>
        <p:txBody>
          <a:bodyPr/>
          <a:lstStyle/>
          <a:p>
            <a:r>
              <a:rPr lang="pt-BR" dirty="0"/>
              <a:t>Processamento Distribuido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997C39-FDB8-41B5-978E-6161645F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Autofit/>
          </a:bodyPr>
          <a:lstStyle/>
          <a:p>
            <a:r>
              <a:rPr lang="pt-BR" sz="1600" dirty="0"/>
              <a:t>Durante a década de 1990, os supercomputadores migraram para arquiteturas de processamento distribuido</a:t>
            </a:r>
          </a:p>
          <a:p>
            <a:endParaRPr lang="pt-BR" sz="1600" dirty="0"/>
          </a:p>
          <a:p>
            <a:r>
              <a:rPr lang="pt-BR" sz="1600" dirty="0"/>
              <a:t>Em vez de um único sistema são usados varios “pequenos” servidores chamados nós baseado em processadores Intel, AMD, PowerPC ou PowerXCell</a:t>
            </a:r>
          </a:p>
          <a:p>
            <a:endParaRPr lang="pt-BR" sz="1600" dirty="0"/>
          </a:p>
          <a:p>
            <a:r>
              <a:rPr lang="pt-BR" sz="1600" dirty="0"/>
              <a:t>Cada nó tem poder de processamento parecido a um computador doméstico ou um servidor</a:t>
            </a:r>
          </a:p>
        </p:txBody>
      </p:sp>
      <p:pic>
        <p:nvPicPr>
          <p:cNvPr id="7172" name="Picture 4" descr="https://www.top500.org/static/featured/bgl_exp04.jpg">
            <a:extLst>
              <a:ext uri="{FF2B5EF4-FFF2-40B4-BE49-F238E27FC236}">
                <a16:creationId xmlns:a16="http://schemas.microsoft.com/office/drawing/2014/main" id="{C8A0DD23-5571-4EFF-90A0-7D7B82B13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48" y="1683440"/>
            <a:ext cx="6594336" cy="34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982E85E-310E-4601-9228-B003B09B1F37}"/>
              </a:ext>
            </a:extLst>
          </p:cNvPr>
          <p:cNvSpPr txBox="1">
            <a:spLocks/>
          </p:cNvSpPr>
          <p:nvPr/>
        </p:nvSpPr>
        <p:spPr>
          <a:xfrm>
            <a:off x="5164948" y="5404511"/>
            <a:ext cx="6594336" cy="1344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/>
              <a:t>BLUEGENE/L -&gt; LAWRENCE LIVERMORE NATIONAL LABORATORY</a:t>
            </a:r>
          </a:p>
          <a:p>
            <a:r>
              <a:rPr lang="pt-BR" sz="1600" dirty="0"/>
              <a:t>No 1.  Novembro 2004 – Novembro 2007</a:t>
            </a:r>
          </a:p>
          <a:p>
            <a:r>
              <a:rPr lang="pt-BR" sz="1600" dirty="0"/>
              <a:t>70.72 Teraflops (Linpack benchmark)</a:t>
            </a:r>
          </a:p>
        </p:txBody>
      </p:sp>
    </p:spTree>
    <p:extLst>
      <p:ext uri="{BB962C8B-B14F-4D97-AF65-F5344CB8AC3E}">
        <p14:creationId xmlns:p14="http://schemas.microsoft.com/office/powerpoint/2010/main" val="39898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7352-406F-43AA-86A2-CD65A697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09221"/>
            <a:ext cx="9102230" cy="723900"/>
          </a:xfrm>
        </p:spPr>
        <p:txBody>
          <a:bodyPr/>
          <a:lstStyle/>
          <a:p>
            <a:r>
              <a:rPr lang="pt-BR" dirty="0"/>
              <a:t>Processamento Distribuido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997C39-FDB8-41B5-978E-6161645F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073426"/>
            <a:ext cx="3401063" cy="5539409"/>
          </a:xfrm>
        </p:spPr>
        <p:txBody>
          <a:bodyPr>
            <a:noAutofit/>
          </a:bodyPr>
          <a:lstStyle/>
          <a:p>
            <a:r>
              <a:rPr lang="pt-BR" sz="1600" dirty="0"/>
              <a:t>O grande segredo é a forma que são conectados, o que os torna partes do mesmo sistema, assim como neurônios para formar um cérebro</a:t>
            </a:r>
          </a:p>
          <a:p>
            <a:endParaRPr lang="pt-BR" sz="1600" dirty="0"/>
          </a:p>
          <a:p>
            <a:r>
              <a:rPr lang="pt-BR" sz="1600" dirty="0"/>
              <a:t>Adicionando mais nós, consegue-se mais processamento</a:t>
            </a:r>
          </a:p>
          <a:p>
            <a:endParaRPr lang="pt-BR" sz="1600" dirty="0"/>
          </a:p>
          <a:p>
            <a:r>
              <a:rPr lang="pt-BR" sz="1600" dirty="0"/>
              <a:t>Limite é o capital</a:t>
            </a:r>
          </a:p>
          <a:p>
            <a:endParaRPr lang="pt-BR" sz="1600" dirty="0"/>
          </a:p>
          <a:p>
            <a:r>
              <a:rPr lang="pt-BR" sz="1600" dirty="0"/>
              <a:t>Avanço muito mais rapido</a:t>
            </a:r>
          </a:p>
          <a:p>
            <a:endParaRPr lang="pt-BR" sz="1600" dirty="0"/>
          </a:p>
          <a:p>
            <a:r>
              <a:rPr lang="pt-BR" sz="1600" dirty="0"/>
              <a:t>Preço por teraflop muito inferior ao de um computador doméstico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982E85E-310E-4601-9228-B003B09B1F37}"/>
              </a:ext>
            </a:extLst>
          </p:cNvPr>
          <p:cNvSpPr txBox="1">
            <a:spLocks/>
          </p:cNvSpPr>
          <p:nvPr/>
        </p:nvSpPr>
        <p:spPr>
          <a:xfrm>
            <a:off x="5164948" y="5404511"/>
            <a:ext cx="6594336" cy="1344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/>
              <a:t>JAGUAR -&gt; OAK RIDGE NATIONAL LABORATORY</a:t>
            </a:r>
          </a:p>
          <a:p>
            <a:r>
              <a:rPr lang="pt-BR" sz="1600" dirty="0"/>
              <a:t>No 1.  November 2009 – Junho 2010</a:t>
            </a:r>
          </a:p>
          <a:p>
            <a:r>
              <a:rPr lang="pt-BR" sz="1600" dirty="0"/>
              <a:t>1.759 Petaflops (Linpack benchmark)</a:t>
            </a:r>
          </a:p>
        </p:txBody>
      </p:sp>
      <p:pic>
        <p:nvPicPr>
          <p:cNvPr id="8194" name="Picture 2" descr="Jaguar Petascale Supercomputer.jpg">
            <a:extLst>
              <a:ext uri="{FF2B5EF4-FFF2-40B4-BE49-F238E27FC236}">
                <a16:creationId xmlns:a16="http://schemas.microsoft.com/office/drawing/2014/main" id="{8E4CE578-85C8-45AA-9DD6-CDAFD1EC0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82" y="1272209"/>
            <a:ext cx="5928358" cy="39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804C6-B07B-490B-82FC-128BA5DA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447261"/>
          </a:xfrm>
        </p:spPr>
        <p:txBody>
          <a:bodyPr/>
          <a:lstStyle/>
          <a:p>
            <a:r>
              <a:rPr lang="pt-BR" dirty="0"/>
              <a:t>Arquiteturas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AC74437-D9A4-4D58-B7B3-78A813F0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067341"/>
            <a:ext cx="3401063" cy="3952459"/>
          </a:xfrm>
        </p:spPr>
        <p:txBody>
          <a:bodyPr>
            <a:normAutofit/>
          </a:bodyPr>
          <a:lstStyle/>
          <a:p>
            <a:r>
              <a:rPr lang="pt-BR" sz="1600" dirty="0"/>
              <a:t>Devido à utilização específica de cada supercomputador, é possivel criar essas máquinas com arquiteturas diferentes, mas basicamente são utilizadas as seguintes:</a:t>
            </a:r>
          </a:p>
        </p:txBody>
      </p:sp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D307A499-26AC-4C33-AD7C-30DB6910F67B}"/>
              </a:ext>
            </a:extLst>
          </p:cNvPr>
          <p:cNvSpPr txBox="1">
            <a:spLocks/>
          </p:cNvSpPr>
          <p:nvPr/>
        </p:nvSpPr>
        <p:spPr>
          <a:xfrm>
            <a:off x="4837043" y="2067341"/>
            <a:ext cx="6559827" cy="395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/>
              <a:t>SMP – Symmetric Multiprocessing (multiprocessamento simétrico)</a:t>
            </a:r>
          </a:p>
          <a:p>
            <a:endParaRPr lang="pt-BR" sz="1600" dirty="0"/>
          </a:p>
          <a:p>
            <a:r>
              <a:rPr lang="pt-BR" sz="1600" dirty="0"/>
              <a:t>MPP – Massively Parallel Processor (processamento maciçamente paralelo)</a:t>
            </a:r>
          </a:p>
          <a:p>
            <a:endParaRPr lang="pt-BR" sz="1600" dirty="0"/>
          </a:p>
          <a:p>
            <a:r>
              <a:rPr lang="pt-BR" sz="1600" dirty="0"/>
              <a:t>PVP – Parallel Vector Processors (processadores vetoriais paralelos)</a:t>
            </a:r>
          </a:p>
          <a:p>
            <a:endParaRPr lang="pt-BR" sz="1600" dirty="0"/>
          </a:p>
          <a:p>
            <a:r>
              <a:rPr lang="pt-BR" sz="1600" dirty="0"/>
              <a:t>DSM – Distributed Shared Memory (Memória compartilhada distribuida)</a:t>
            </a:r>
          </a:p>
        </p:txBody>
      </p:sp>
    </p:spTree>
    <p:extLst>
      <p:ext uri="{BB962C8B-B14F-4D97-AF65-F5344CB8AC3E}">
        <p14:creationId xmlns:p14="http://schemas.microsoft.com/office/powerpoint/2010/main" val="313671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D6151-3FDD-4264-9EB6-3AA2C472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dirty="0"/>
              <a:t>SMP – Multiprocessamento Simétrico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FF9C5E-7AD6-498E-8D41-847A9F71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91478"/>
            <a:ext cx="9404723" cy="4856921"/>
          </a:xfrm>
        </p:spPr>
        <p:txBody>
          <a:bodyPr/>
          <a:lstStyle/>
          <a:p>
            <a:r>
              <a:rPr lang="pt-BR" dirty="0"/>
              <a:t>Constituidos de processadores comerciais ligados a uma memória compartilhada</a:t>
            </a:r>
          </a:p>
          <a:p>
            <a:r>
              <a:rPr lang="pt-BR" dirty="0"/>
              <a:t>Utilizam amplamete memoria cache e todos os processadores tem igual acesso ao barramento e a memória compartilhada</a:t>
            </a:r>
          </a:p>
          <a:p>
            <a:r>
              <a:rPr lang="pt-BR" dirty="0"/>
              <a:t>Programação aproximada daquela feita em sistemas convencionais</a:t>
            </a:r>
          </a:p>
          <a:p>
            <a:r>
              <a:rPr lang="pt-BR" dirty="0"/>
              <a:t>Desvantagem é o uso de um barramento de interconexões, que permite apenas uma transação por vez</a:t>
            </a:r>
          </a:p>
          <a:p>
            <a:r>
              <a:rPr lang="pt-BR" dirty="0"/>
              <a:t>É mais facil programar esse tipo de máquina</a:t>
            </a:r>
          </a:p>
        </p:txBody>
      </p:sp>
    </p:spTree>
    <p:extLst>
      <p:ext uri="{BB962C8B-B14F-4D97-AF65-F5344CB8AC3E}">
        <p14:creationId xmlns:p14="http://schemas.microsoft.com/office/powerpoint/2010/main" val="108264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ultiprocessamento simetrico">
            <a:extLst>
              <a:ext uri="{FF2B5EF4-FFF2-40B4-BE49-F238E27FC236}">
                <a16:creationId xmlns:a16="http://schemas.microsoft.com/office/drawing/2014/main" id="{2474568A-0912-4C58-B226-DE2EA5CB8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96107"/>
            <a:ext cx="7964557" cy="59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8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7247-DB41-4263-B9CA-09014FE3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MPP -  Máquinas Maciçamente Paralelas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BE1857-A71A-4E9D-BF69-35D5C323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34540"/>
            <a:ext cx="9404723" cy="4213859"/>
          </a:xfrm>
        </p:spPr>
        <p:txBody>
          <a:bodyPr/>
          <a:lstStyle/>
          <a:p>
            <a:r>
              <a:rPr lang="pt-BR" dirty="0"/>
              <a:t>Multicomputadores NORMA(NO Remote Memory Access)</a:t>
            </a:r>
          </a:p>
          <a:p>
            <a:r>
              <a:rPr lang="pt-BR" dirty="0"/>
              <a:t>Milhares de processadores comerciais ligados por uma rede de alta velocidade</a:t>
            </a:r>
          </a:p>
          <a:p>
            <a:r>
              <a:rPr lang="pt-BR" dirty="0"/>
              <a:t>Grande número de processadores = Alto Desempenho</a:t>
            </a:r>
          </a:p>
          <a:p>
            <a:r>
              <a:rPr lang="pt-BR" dirty="0"/>
              <a:t>Comunicação feita por troca de mensagens o que torna a programação mais dificil que nos casos em que a memoria é compartilhada</a:t>
            </a:r>
          </a:p>
        </p:txBody>
      </p:sp>
    </p:spTree>
    <p:extLst>
      <p:ext uri="{BB962C8B-B14F-4D97-AF65-F5344CB8AC3E}">
        <p14:creationId xmlns:p14="http://schemas.microsoft.com/office/powerpoint/2010/main" val="391512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ulti computadores NORMA">
            <a:extLst>
              <a:ext uri="{FF2B5EF4-FFF2-40B4-BE49-F238E27FC236}">
                <a16:creationId xmlns:a16="http://schemas.microsoft.com/office/drawing/2014/main" id="{3B1C38A1-2D0B-4E6C-9AF6-93BBEE7EE2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7" y="490330"/>
            <a:ext cx="7677426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2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628E737-0108-4EAA-8A44-826C4A214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6" y="865584"/>
            <a:ext cx="9391495" cy="5126832"/>
          </a:xfrm>
        </p:spPr>
      </p:pic>
    </p:spTree>
    <p:extLst>
      <p:ext uri="{BB962C8B-B14F-4D97-AF65-F5344CB8AC3E}">
        <p14:creationId xmlns:p14="http://schemas.microsoft.com/office/powerpoint/2010/main" val="25174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62B1F-8C91-4EF7-942C-4FF2463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6F680A-D067-4320-888D-7222674B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8204"/>
            <a:ext cx="8946541" cy="1840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Poder de processamento milhares de vezes maior que um desktop doméstico usual.</a:t>
            </a:r>
          </a:p>
          <a:p>
            <a:pPr marL="0" indent="0">
              <a:buNone/>
            </a:pPr>
            <a:r>
              <a:rPr lang="pt-BR" dirty="0"/>
              <a:t>Unidade de medida é o Flops (Floating operation per second)</a:t>
            </a:r>
          </a:p>
          <a:p>
            <a:pPr marL="0" indent="0">
              <a:buNone/>
            </a:pPr>
            <a:r>
              <a:rPr lang="pt-BR" dirty="0"/>
              <a:t>Tem como base os componentes de computadores normais (Processadores, HDs, memórias), porém em escalas muito maiores</a:t>
            </a:r>
          </a:p>
        </p:txBody>
      </p:sp>
      <p:pic>
        <p:nvPicPr>
          <p:cNvPr id="4" name="Marcador de Posição de Conteúdo 6" descr="Uma imagem com interior, chão, teto, parede&#10;&#10;Descrição gerada com confiança muito alta">
            <a:extLst>
              <a:ext uri="{FF2B5EF4-FFF2-40B4-BE49-F238E27FC236}">
                <a16:creationId xmlns:a16="http://schemas.microsoft.com/office/drawing/2014/main" id="{E0FDA949-EE04-4FDB-AF5A-356B161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7" y="3729324"/>
            <a:ext cx="5033813" cy="2664960"/>
          </a:xfrm>
          <a:prstGeom prst="rect">
            <a:avLst/>
          </a:prstGeo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D315D4-FA04-4642-BCD5-4B44696C22C6}"/>
              </a:ext>
            </a:extLst>
          </p:cNvPr>
          <p:cNvSpPr txBox="1">
            <a:spLocks/>
          </p:cNvSpPr>
          <p:nvPr/>
        </p:nvSpPr>
        <p:spPr>
          <a:xfrm>
            <a:off x="7800917" y="4568852"/>
            <a:ext cx="3135082" cy="1825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sz="2000" dirty="0"/>
          </a:p>
          <a:p>
            <a:r>
              <a:rPr lang="pt-BR" dirty="0"/>
              <a:t>CM-5 -&gt; LOS ALAMOS NATIONAL LAB</a:t>
            </a:r>
          </a:p>
          <a:p>
            <a:r>
              <a:rPr lang="pt-BR" dirty="0"/>
              <a:t>No. 1 Junho 1993 – Novembro 1993</a:t>
            </a:r>
          </a:p>
          <a:p>
            <a:r>
              <a:rPr lang="pt-BR" dirty="0"/>
              <a:t>59.7 Gigaflops (Linpack benchmark)</a:t>
            </a:r>
          </a:p>
        </p:txBody>
      </p:sp>
    </p:spTree>
    <p:extLst>
      <p:ext uri="{BB962C8B-B14F-4D97-AF65-F5344CB8AC3E}">
        <p14:creationId xmlns:p14="http://schemas.microsoft.com/office/powerpoint/2010/main" val="16578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675-F87E-4818-A2F4-F4091D44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PVP – Processadores Vetoriais Paralelos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647D0B-7347-4373-BF9B-740D1C3D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r>
              <a:rPr lang="pt-BR" dirty="0"/>
              <a:t>Poucos Processadores Poderosos</a:t>
            </a:r>
          </a:p>
          <a:p>
            <a:r>
              <a:rPr lang="pt-BR" dirty="0"/>
              <a:t>Interconexão feita por uma matriz de chaveamento (crossbar) de alta vasão</a:t>
            </a:r>
          </a:p>
          <a:p>
            <a:r>
              <a:rPr lang="pt-BR" dirty="0"/>
              <a:t>Assim como no SMP sua memória é compartilhada</a:t>
            </a:r>
          </a:p>
          <a:p>
            <a:r>
              <a:rPr lang="pt-BR" dirty="0"/>
              <a:t>Grande número de registradores vetoriais e um buffer de instrução, no lugar da memória cache</a:t>
            </a:r>
          </a:p>
          <a:p>
            <a:r>
              <a:rPr lang="pt-BR" dirty="0"/>
              <a:t>Cray C-90 - máximo de 16 processadores</a:t>
            </a:r>
          </a:p>
          <a:p>
            <a:r>
              <a:rPr lang="pt-BR" dirty="0"/>
              <a:t>Cray T-90 - máximo de 32 processadores</a:t>
            </a:r>
          </a:p>
        </p:txBody>
      </p:sp>
    </p:spTree>
    <p:extLst>
      <p:ext uri="{BB962C8B-B14F-4D97-AF65-F5344CB8AC3E}">
        <p14:creationId xmlns:p14="http://schemas.microsoft.com/office/powerpoint/2010/main" val="3092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476B9-8F7D-4294-A720-618335F1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DSM – Memória Compartilhada Distribuída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5CBE82-012B-4079-86F3-CA158BA9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distribuida entre os nós</a:t>
            </a:r>
          </a:p>
          <a:p>
            <a:r>
              <a:rPr lang="pt-BR" dirty="0"/>
              <a:t>Todos processadores tem acesso a memória</a:t>
            </a:r>
          </a:p>
          <a:p>
            <a:r>
              <a:rPr lang="pt-BR" dirty="0"/>
              <a:t>Espaço de endereçamento único, o compartilhamento de dados e o controle de coerência da cache são conseguidos com software</a:t>
            </a:r>
          </a:p>
          <a:p>
            <a:r>
              <a:rPr lang="pt-BR" dirty="0"/>
              <a:t>Memórias entrelaçadas distribuída</a:t>
            </a:r>
          </a:p>
          <a:p>
            <a:r>
              <a:rPr lang="pt-BR" dirty="0"/>
              <a:t>Memórias ligadas através de adaptadores de rede a uma rede de interconexão específica, que permite o acesso a memórias remotas</a:t>
            </a:r>
          </a:p>
        </p:txBody>
      </p:sp>
    </p:spTree>
    <p:extLst>
      <p:ext uri="{BB962C8B-B14F-4D97-AF65-F5344CB8AC3E}">
        <p14:creationId xmlns:p14="http://schemas.microsoft.com/office/powerpoint/2010/main" val="272507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A07869-F43D-4EC3-A975-046ED49DB4B5}"/>
              </a:ext>
            </a:extLst>
          </p:cNvPr>
          <p:cNvSpPr txBox="1">
            <a:spLocks/>
          </p:cNvSpPr>
          <p:nvPr/>
        </p:nvSpPr>
        <p:spPr>
          <a:xfrm>
            <a:off x="565231" y="533400"/>
            <a:ext cx="6272891" cy="47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500" dirty="0"/>
              <a:t>Cluster ou Clustering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46C22A05-4151-45F0-A292-FC887FF17E0C}"/>
              </a:ext>
            </a:extLst>
          </p:cNvPr>
          <p:cNvSpPr txBox="1">
            <a:spLocks/>
          </p:cNvSpPr>
          <p:nvPr/>
        </p:nvSpPr>
        <p:spPr>
          <a:xfrm>
            <a:off x="909787" y="1007165"/>
            <a:ext cx="3401063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/>
              <a:t>Sistema que relaciona dois ou mais computadores parq que trabalhem de maneira conjunta para processar algo</a:t>
            </a:r>
          </a:p>
          <a:p>
            <a:r>
              <a:rPr lang="pt-BR" sz="1600" dirty="0"/>
              <a:t>Dividem entre si as atividades de processamento e executam este trabalho de maneira simultânea</a:t>
            </a:r>
          </a:p>
          <a:p>
            <a:r>
              <a:rPr lang="pt-BR" sz="1600" dirty="0"/>
              <a:t>Cada computador que faz parte do cluste recebe o nome de nó</a:t>
            </a:r>
          </a:p>
          <a:p>
            <a:endParaRPr lang="pt-BR" sz="1600" dirty="0"/>
          </a:p>
          <a:p>
            <a:r>
              <a:rPr lang="pt-BR" sz="1600" dirty="0"/>
              <a:t>Tipos:</a:t>
            </a:r>
          </a:p>
          <a:p>
            <a:r>
              <a:rPr lang="pt-BR" sz="1600" dirty="0"/>
              <a:t>Cluster de Alto Desempenho</a:t>
            </a:r>
          </a:p>
          <a:p>
            <a:r>
              <a:rPr lang="pt-BR" sz="1600" dirty="0"/>
              <a:t>Cluster de Alta Disponibilidade</a:t>
            </a:r>
          </a:p>
          <a:p>
            <a:r>
              <a:rPr lang="pt-BR" sz="1600" dirty="0"/>
              <a:t>Cluster para Balanceamente de Carga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94C433B3-DC3E-4D6B-8ECF-63364DB1A225}"/>
              </a:ext>
            </a:extLst>
          </p:cNvPr>
          <p:cNvSpPr txBox="1">
            <a:spLocks/>
          </p:cNvSpPr>
          <p:nvPr/>
        </p:nvSpPr>
        <p:spPr>
          <a:xfrm>
            <a:off x="5367983" y="1901687"/>
            <a:ext cx="3401063" cy="364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/>
              <a:t>Tipos de Cluster:</a:t>
            </a:r>
          </a:p>
          <a:p>
            <a:r>
              <a:rPr lang="pt-BR" sz="1600" dirty="0"/>
              <a:t>Centralizados: conjunto de PCs montado em uma grande estante em uma única sala</a:t>
            </a:r>
          </a:p>
          <a:p>
            <a:endParaRPr lang="pt-BR" sz="1600" dirty="0"/>
          </a:p>
          <a:p>
            <a:r>
              <a:rPr lang="pt-BR" sz="1600" dirty="0"/>
              <a:t>Descentralizados: conjunto de PCs espalhados por uma unidade, por exemplo, um edifício ou laboratório</a:t>
            </a:r>
          </a:p>
        </p:txBody>
      </p:sp>
    </p:spTree>
    <p:extLst>
      <p:ext uri="{BB962C8B-B14F-4D97-AF65-F5344CB8AC3E}">
        <p14:creationId xmlns:p14="http://schemas.microsoft.com/office/powerpoint/2010/main" val="84704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lustering supercomputador">
            <a:extLst>
              <a:ext uri="{FF2B5EF4-FFF2-40B4-BE49-F238E27FC236}">
                <a16:creationId xmlns:a16="http://schemas.microsoft.com/office/drawing/2014/main" id="{CD39A004-9C2D-4D3B-94B7-48045EF9E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5" y="522593"/>
            <a:ext cx="7750417" cy="58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04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F4AFE-9BA5-48A7-849F-D53D63C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500" dirty="0"/>
              <a:t>Infiniband</a:t>
            </a:r>
          </a:p>
        </p:txBody>
      </p:sp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0D50052D-5DFC-4437-B93D-44F1ED88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63956"/>
            <a:ext cx="3401063" cy="1139687"/>
          </a:xfrm>
        </p:spPr>
        <p:txBody>
          <a:bodyPr>
            <a:normAutofit/>
          </a:bodyPr>
          <a:lstStyle/>
          <a:p>
            <a:r>
              <a:rPr lang="pt-BR" sz="1600" dirty="0"/>
              <a:t>Barramento Serial que oferece 2.5 Gigabits por segundo por par de cabos, onde um envia e outro recebe dados.</a:t>
            </a:r>
          </a:p>
        </p:txBody>
      </p:sp>
      <p:pic>
        <p:nvPicPr>
          <p:cNvPr id="5122" name="Picture 2" descr="Image result for infiniband">
            <a:extLst>
              <a:ext uri="{FF2B5EF4-FFF2-40B4-BE49-F238E27FC236}">
                <a16:creationId xmlns:a16="http://schemas.microsoft.com/office/drawing/2014/main" id="{7ED4A02E-347F-4762-8C81-57506AB67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38" y="2153581"/>
            <a:ext cx="4986004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3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F83F3-1FF4-439E-8715-6EA78F18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1" y="440636"/>
            <a:ext cx="7737257" cy="566529"/>
          </a:xfrm>
        </p:spPr>
        <p:txBody>
          <a:bodyPr/>
          <a:lstStyle/>
          <a:p>
            <a:r>
              <a:rPr lang="pt-BR" dirty="0"/>
              <a:t>Atual No 1. </a:t>
            </a:r>
            <a:r>
              <a:rPr lang="pt-BR" cap="all" dirty="0"/>
              <a:t>SUNWAY TAIHULIGHT - WUXI</a:t>
            </a:r>
            <a:endParaRPr lang="pt-BR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4586F8-9704-4933-9176-D801A8C7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1" y="1447801"/>
            <a:ext cx="9485856" cy="1626703"/>
          </a:xfrm>
        </p:spPr>
        <p:txBody>
          <a:bodyPr>
            <a:normAutofit/>
          </a:bodyPr>
          <a:lstStyle/>
          <a:p>
            <a:r>
              <a:rPr lang="pt-BR" dirty="0"/>
              <a:t>Memoria: 1.31 PetaBytes                                    40.960 processadores cada processador </a:t>
            </a:r>
          </a:p>
          <a:p>
            <a:r>
              <a:rPr lang="pt-BR" dirty="0"/>
              <a:t>Armazenamento: 20 PetaBytes                         com 256 nucleos e 4 nucleos auxiliares </a:t>
            </a:r>
          </a:p>
          <a:p>
            <a:r>
              <a:rPr lang="pt-BR" dirty="0"/>
              <a:t>Preço: 273 milhões de dólares                           para administração de sistema</a:t>
            </a:r>
          </a:p>
          <a:p>
            <a:r>
              <a:rPr lang="pt-BR" dirty="0"/>
              <a:t>Processamento: 93 petaflops(linpack)             Um total de 10.649.600 nucleos de processador pelo sistema</a:t>
            </a:r>
          </a:p>
        </p:txBody>
      </p:sp>
      <p:pic>
        <p:nvPicPr>
          <p:cNvPr id="6148" name="Picture 4" descr="https://www.top500.org/static/featured/TaihuLight.jpg">
            <a:extLst>
              <a:ext uri="{FF2B5EF4-FFF2-40B4-BE49-F238E27FC236}">
                <a16:creationId xmlns:a16="http://schemas.microsoft.com/office/drawing/2014/main" id="{7EAC6F3D-E2AE-4CB2-852F-C2B7F66C84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93" y="3074504"/>
            <a:ext cx="8015821" cy="35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75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75DC8-BA7B-4850-AF86-184BBE2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6" y="387626"/>
            <a:ext cx="8772938" cy="445495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D41DFA-3827-4295-8E87-E7D188D3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636" y="1101699"/>
            <a:ext cx="9356034" cy="3496806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https://www.hardware.com.br/dicas/entendendo-supercomputadores.html</a:t>
            </a:r>
            <a:endParaRPr lang="pt-BR" dirty="0"/>
          </a:p>
          <a:p>
            <a:r>
              <a:rPr lang="pt-BR" dirty="0">
                <a:hlinkClick r:id="rId3"/>
              </a:rPr>
              <a:t>https://www.top500.org/</a:t>
            </a:r>
            <a:endParaRPr lang="pt-BR" dirty="0"/>
          </a:p>
          <a:p>
            <a:r>
              <a:rPr lang="pt-BR" dirty="0">
                <a:hlinkClick r:id="rId4"/>
              </a:rPr>
              <a:t>http://alvanista.com/fabianoreng/posts/3542258-os-15-consoles-de-videogame-mais-poderosos?locale=en</a:t>
            </a:r>
            <a:endParaRPr lang="pt-BR" dirty="0"/>
          </a:p>
          <a:p>
            <a:r>
              <a:rPr lang="pt-BR" dirty="0">
                <a:hlinkClick r:id="rId5"/>
              </a:rPr>
              <a:t>https://prezi.com/bvcim1oqrlyi/arquitetura-de-supercomputadores/</a:t>
            </a:r>
            <a:endParaRPr lang="pt-BR" dirty="0"/>
          </a:p>
          <a:p>
            <a:r>
              <a:rPr lang="pt-BR" dirty="0">
                <a:hlinkClick r:id="rId6"/>
              </a:rPr>
              <a:t>https://en.wikipedia.org/wiki/FLOPS</a:t>
            </a:r>
            <a:endParaRPr lang="pt-BR" dirty="0"/>
          </a:p>
          <a:p>
            <a:r>
              <a:rPr lang="pt-BR" dirty="0">
                <a:hlinkClick r:id="rId7"/>
              </a:rPr>
              <a:t>https://en.wikipedia.org/wiki/Supercomputer</a:t>
            </a:r>
            <a:endParaRPr lang="pt-BR" dirty="0"/>
          </a:p>
          <a:p>
            <a:r>
              <a:rPr lang="pt-BR" dirty="0">
                <a:hlinkClick r:id="rId8"/>
              </a:rPr>
              <a:t>http://www.academia.edu/18381861/SUPERCOMPUTADORES_-_Caracter%C3%ADsticas_e_aplica%C3%A7%C3%B5es_</a:t>
            </a:r>
            <a:endParaRPr lang="pt-BR" dirty="0"/>
          </a:p>
          <a:p>
            <a:r>
              <a:rPr lang="pt-BR" dirty="0">
                <a:hlinkClick r:id="rId9"/>
              </a:rPr>
              <a:t>https://sites.google.com/site/lhmcornachione/geracaopc/Pesquisa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89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1A07-1BD3-483F-8F4A-B7661199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434EFD-F0A7-47D3-A316-9C92FE1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Termo começou a ser usado na década de 1960 para diferenciar os processadores de alto e baixo processamento, tamanho e custo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Antes não faria sentido pois todos eram “supercomputadores”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Minicomputadores: Sistemas do tamanho de um armário, usados para tarefas especializadas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Microcomputadores: Surgimento dos computadores pessoais</a:t>
            </a:r>
          </a:p>
        </p:txBody>
      </p:sp>
    </p:spTree>
    <p:extLst>
      <p:ext uri="{BB962C8B-B14F-4D97-AF65-F5344CB8AC3E}">
        <p14:creationId xmlns:p14="http://schemas.microsoft.com/office/powerpoint/2010/main" val="375114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74420-6A59-4052-A53E-92480424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88" y="463716"/>
            <a:ext cx="9075725" cy="738809"/>
          </a:xfrm>
        </p:spPr>
        <p:txBody>
          <a:bodyPr/>
          <a:lstStyle/>
          <a:p>
            <a:r>
              <a:rPr lang="pt-BR" sz="4200" dirty="0"/>
              <a:t>Aplicação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B53890A-CE9F-4490-8FE1-68E676C9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187" y="1447801"/>
            <a:ext cx="9446787" cy="1676402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Usado para pesquisas científicas, aplicação militar, aplicativo financeiro, metereologia, simulações complexas, etc.</a:t>
            </a:r>
          </a:p>
          <a:p>
            <a:r>
              <a:rPr lang="pt-BR" sz="2000" dirty="0"/>
              <a:t>Permite analisar a ordem do genoma, o número pi, números complexos, o desenvolvimento de cálculos para problemas físicos que requerem uma baixíssima margem de erro, etc.</a:t>
            </a:r>
          </a:p>
          <a:p>
            <a:endParaRPr lang="pt-BR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7665BC4E-8803-40C8-AE50-DF3210B7987E}"/>
              </a:ext>
            </a:extLst>
          </p:cNvPr>
          <p:cNvSpPr txBox="1">
            <a:spLocks/>
          </p:cNvSpPr>
          <p:nvPr/>
        </p:nvSpPr>
        <p:spPr>
          <a:xfrm>
            <a:off x="7761161" y="4668133"/>
            <a:ext cx="3135082" cy="1825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sz="2000" dirty="0"/>
          </a:p>
          <a:p>
            <a:r>
              <a:rPr lang="pt-BR" dirty="0"/>
              <a:t>CP-PACS -&gt; UNIVERSITY OF TSUKUBA</a:t>
            </a:r>
          </a:p>
          <a:p>
            <a:r>
              <a:rPr lang="pt-BR" dirty="0"/>
              <a:t>No. 1 Novembro 1996 – Junho 1997</a:t>
            </a:r>
          </a:p>
          <a:p>
            <a:r>
              <a:rPr lang="pt-BR" dirty="0"/>
              <a:t>368.20 Gigaflops (Linpack benchmark)</a:t>
            </a:r>
          </a:p>
        </p:txBody>
      </p:sp>
      <p:pic>
        <p:nvPicPr>
          <p:cNvPr id="12" name="Marcador de Posição de Conteúdo 11" descr="Uma imagem com chão, interior&#10;&#10;Descrição gerada com confiança muito alta">
            <a:extLst>
              <a:ext uri="{FF2B5EF4-FFF2-40B4-BE49-F238E27FC236}">
                <a16:creationId xmlns:a16="http://schemas.microsoft.com/office/drawing/2014/main" id="{E9251EC9-C69B-4255-9BFF-A1656FE87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8" y="3124203"/>
            <a:ext cx="6364350" cy="3369362"/>
          </a:xfrm>
        </p:spPr>
      </p:pic>
    </p:spTree>
    <p:extLst>
      <p:ext uri="{BB962C8B-B14F-4D97-AF65-F5344CB8AC3E}">
        <p14:creationId xmlns:p14="http://schemas.microsoft.com/office/powerpoint/2010/main" val="129182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B08D0-11C9-4E46-ACA9-5D596E15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4D9C6-A6FD-4F32-A27C-485FA9F3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Playstation 3 – 2006 : 228.8 Gigaflops -&gt; HITACHI SR2201 – 1996: 232 Gigaflops</a:t>
            </a:r>
            <a:r>
              <a:rPr lang="pt-BR" cap="all" dirty="0"/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Playstation 4 – 2016: 4200 Gigaflops -&gt; ASCI WHITE – 2000: 4,9 Teraflops</a:t>
            </a:r>
          </a:p>
          <a:p>
            <a:pPr marL="0" indent="0">
              <a:buNone/>
            </a:pPr>
            <a:r>
              <a:rPr lang="pt-BR" dirty="0"/>
              <a:t>Xbox One – 2017: 6000 Gigaflops -&gt; THE EARTH SIMULTATOR – 2002: 35,86 Teraflops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Video games são projetados de forma parecida com os supercomputadores, pois o sistema é focado para executar operações especializadas</a:t>
            </a:r>
          </a:p>
          <a:p>
            <a:pPr marL="0" indent="0">
              <a:buNone/>
            </a:pPr>
            <a:r>
              <a:rPr lang="pt-BR" dirty="0"/>
              <a:t>Computadores domésticos não entram muito na comparação pois não são feitos tão especializadamente</a:t>
            </a:r>
          </a:p>
        </p:txBody>
      </p:sp>
    </p:spTree>
    <p:extLst>
      <p:ext uri="{BB962C8B-B14F-4D97-AF65-F5344CB8AC3E}">
        <p14:creationId xmlns:p14="http://schemas.microsoft.com/office/powerpoint/2010/main" val="129915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DF89-41EA-42A7-9271-15BF0E5E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 - Linpack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74B767-B6F5-4C91-8C0B-068C2F91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5" y="1575840"/>
            <a:ext cx="8946541" cy="482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Criado em 1979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Medida de força de computação de ponto flutuante do computador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denso sistema de equações lineares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Linpack 100, Linpack 1000 -&gt; Uso de Eliminação Gaussiana com pivoteamento parcial, o número é a ordem da matriz</a:t>
            </a:r>
          </a:p>
          <a:p>
            <a:pPr marL="0" indent="0">
              <a:buNone/>
            </a:pPr>
            <a:r>
              <a:rPr lang="pt-BR" dirty="0"/>
              <a:t>HPLinpack – Computadores paralelos -&gt; implementação: HPL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é perfeito</a:t>
            </a:r>
          </a:p>
        </p:txBody>
      </p:sp>
    </p:spTree>
    <p:extLst>
      <p:ext uri="{BB962C8B-B14F-4D97-AF65-F5344CB8AC3E}">
        <p14:creationId xmlns:p14="http://schemas.microsoft.com/office/powerpoint/2010/main" val="19743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729A-4EC3-4DCA-B07E-410B2BB7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86" y="478301"/>
            <a:ext cx="8612219" cy="590844"/>
          </a:xfrm>
        </p:spPr>
        <p:txBody>
          <a:bodyPr/>
          <a:lstStyle/>
          <a:p>
            <a:r>
              <a:rPr lang="pt-BR" sz="3200" dirty="0"/>
              <a:t>Primeiro Supercomputador – CDC 6600</a:t>
            </a:r>
          </a:p>
        </p:txBody>
      </p:sp>
      <p:pic>
        <p:nvPicPr>
          <p:cNvPr id="9" name="Marcador de Posição de Conteúdo 8" descr="Uma imagem com interior, chão, mesa, armário&#10;&#10;Descrição gerada com confiança muito alta">
            <a:extLst>
              <a:ext uri="{FF2B5EF4-FFF2-40B4-BE49-F238E27FC236}">
                <a16:creationId xmlns:a16="http://schemas.microsoft.com/office/drawing/2014/main" id="{D8627ADF-0743-462E-8B3F-6E9614E4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22" y="1631852"/>
            <a:ext cx="6667329" cy="4642387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84E3C0C-D4C6-4247-94DA-8EB90409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8681" y="1631852"/>
            <a:ext cx="3401063" cy="4642387"/>
          </a:xfrm>
        </p:spPr>
        <p:txBody>
          <a:bodyPr>
            <a:normAutofit/>
          </a:bodyPr>
          <a:lstStyle/>
          <a:p>
            <a:r>
              <a:rPr lang="pt-BR" sz="2000" dirty="0"/>
              <a:t>Lançado em 1964</a:t>
            </a:r>
          </a:p>
          <a:p>
            <a:endParaRPr lang="pt-BR" sz="2000" dirty="0"/>
          </a:p>
          <a:p>
            <a:r>
              <a:rPr lang="pt-BR" sz="2000" dirty="0"/>
              <a:t>Poder de processamento: cerca de 3 megaflops</a:t>
            </a:r>
          </a:p>
          <a:p>
            <a:endParaRPr lang="pt-BR" sz="2000" dirty="0"/>
          </a:p>
          <a:p>
            <a:r>
              <a:rPr lang="pt-BR" sz="2000" dirty="0"/>
              <a:t>Placa de circuitos com transistores individuais, não microchips</a:t>
            </a:r>
          </a:p>
        </p:txBody>
      </p:sp>
    </p:spTree>
    <p:extLst>
      <p:ext uri="{BB962C8B-B14F-4D97-AF65-F5344CB8AC3E}">
        <p14:creationId xmlns:p14="http://schemas.microsoft.com/office/powerpoint/2010/main" val="90461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729A-4EC3-4DCA-B07E-410B2BB7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86" y="478301"/>
            <a:ext cx="8612219" cy="590844"/>
          </a:xfrm>
        </p:spPr>
        <p:txBody>
          <a:bodyPr/>
          <a:lstStyle/>
          <a:p>
            <a:r>
              <a:rPr lang="pt-BR" sz="3200" dirty="0"/>
              <a:t>Primeiro Supercomputador – CDC 6600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84E3C0C-D4C6-4247-94DA-8EB90409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8681" y="1631852"/>
            <a:ext cx="3401063" cy="4642387"/>
          </a:xfrm>
        </p:spPr>
        <p:txBody>
          <a:bodyPr>
            <a:normAutofit/>
          </a:bodyPr>
          <a:lstStyle/>
          <a:p>
            <a:r>
              <a:rPr lang="pt-BR" sz="2000" dirty="0"/>
              <a:t>Usava um conjunto de instruções bastante simples</a:t>
            </a:r>
          </a:p>
          <a:p>
            <a:endParaRPr lang="pt-BR" sz="2000" dirty="0"/>
          </a:p>
          <a:p>
            <a:r>
              <a:rPr lang="pt-BR" sz="2000" dirty="0"/>
              <a:t>Inspirou os processadores RISC</a:t>
            </a:r>
          </a:p>
          <a:p>
            <a:endParaRPr lang="pt-BR" sz="2000" dirty="0"/>
          </a:p>
          <a:p>
            <a:r>
              <a:rPr lang="pt-BR" sz="2000" dirty="0"/>
              <a:t>Usava armazenamento em fita, impressoras, leitores de cartões perfurados e outros</a:t>
            </a:r>
          </a:p>
        </p:txBody>
      </p:sp>
      <p:pic>
        <p:nvPicPr>
          <p:cNvPr id="6" name="Marcador de Posição de Conteúdo 5" descr="Uma imagem com monitor, parede, ecrã, captura de ecrã&#10;&#10;Descrição gerada com confiança alta">
            <a:extLst>
              <a:ext uri="{FF2B5EF4-FFF2-40B4-BE49-F238E27FC236}">
                <a16:creationId xmlns:a16="http://schemas.microsoft.com/office/drawing/2014/main" id="{FFD20B3B-78DA-41FE-B356-E9B4C2E27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895061"/>
            <a:ext cx="6741752" cy="3746149"/>
          </a:xfrm>
        </p:spPr>
      </p:pic>
    </p:spTree>
    <p:extLst>
      <p:ext uri="{BB962C8B-B14F-4D97-AF65-F5344CB8AC3E}">
        <p14:creationId xmlns:p14="http://schemas.microsoft.com/office/powerpoint/2010/main" val="26507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3A61-11EE-4883-A634-8DD56C0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2" y="109221"/>
            <a:ext cx="9460039" cy="1056970"/>
          </a:xfrm>
        </p:spPr>
        <p:txBody>
          <a:bodyPr/>
          <a:lstStyle/>
          <a:p>
            <a:r>
              <a:rPr lang="pt-BR" dirty="0"/>
              <a:t>Cray-1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BB104A-4D73-4F84-A6C3-CD6D75D9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82" y="1565523"/>
            <a:ext cx="3401063" cy="480870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Lançado em 1976</a:t>
            </a:r>
          </a:p>
          <a:p>
            <a:endParaRPr lang="pt-BR" sz="2000" dirty="0"/>
          </a:p>
          <a:p>
            <a:r>
              <a:rPr lang="pt-BR" sz="2000" dirty="0"/>
              <a:t>Unidade de processamento composta por cerca de 250 mil transistores</a:t>
            </a:r>
          </a:p>
          <a:p>
            <a:endParaRPr lang="pt-BR" sz="2000" dirty="0"/>
          </a:p>
          <a:p>
            <a:r>
              <a:rPr lang="pt-BR" sz="2000" dirty="0"/>
              <a:t>Processava instruções de 64 bits</a:t>
            </a:r>
          </a:p>
          <a:p>
            <a:endParaRPr lang="pt-BR" sz="2000" dirty="0"/>
          </a:p>
          <a:p>
            <a:r>
              <a:rPr lang="pt-BR" sz="2000" dirty="0"/>
              <a:t>Formato em semi-circulo para que os circuitos ficassem mais proximos</a:t>
            </a:r>
          </a:p>
        </p:txBody>
      </p:sp>
      <p:pic>
        <p:nvPicPr>
          <p:cNvPr id="2050" name="Picture 2" descr="supercomputadores_html_m2a99f40e">
            <a:extLst>
              <a:ext uri="{FF2B5EF4-FFF2-40B4-BE49-F238E27FC236}">
                <a16:creationId xmlns:a16="http://schemas.microsoft.com/office/drawing/2014/main" id="{44DEEE49-CC59-4C23-83D1-FD889CD04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02" y="1565523"/>
            <a:ext cx="5878616" cy="48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6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733</TotalTime>
  <Words>1205</Words>
  <Application>Microsoft Office PowerPoint</Application>
  <PresentationFormat>Ecrã Panorâmico</PresentationFormat>
  <Paragraphs>160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Ião</vt:lpstr>
      <vt:lpstr>Supercomputadores</vt:lpstr>
      <vt:lpstr>O que é</vt:lpstr>
      <vt:lpstr>História</vt:lpstr>
      <vt:lpstr>Aplicação</vt:lpstr>
      <vt:lpstr>Comparação</vt:lpstr>
      <vt:lpstr>Benchmark - Linpack</vt:lpstr>
      <vt:lpstr>Primeiro Supercomputador – CDC 6600</vt:lpstr>
      <vt:lpstr>Primeiro Supercomputador – CDC 6600</vt:lpstr>
      <vt:lpstr>Cray-1</vt:lpstr>
      <vt:lpstr>Cray-1</vt:lpstr>
      <vt:lpstr>Cray-1</vt:lpstr>
      <vt:lpstr>Processamento Distribuido</vt:lpstr>
      <vt:lpstr>Processamento Distribuido</vt:lpstr>
      <vt:lpstr>Arquiteturas</vt:lpstr>
      <vt:lpstr>SMP – Multiprocessamento Simétrico</vt:lpstr>
      <vt:lpstr>Apresentação do PowerPoint</vt:lpstr>
      <vt:lpstr>MPP -  Máquinas Maciçamente Paralelas</vt:lpstr>
      <vt:lpstr>Apresentação do PowerPoint</vt:lpstr>
      <vt:lpstr>Apresentação do PowerPoint</vt:lpstr>
      <vt:lpstr>PVP – Processadores Vetoriais Paralelos</vt:lpstr>
      <vt:lpstr>DSM – Memória Compartilhada Distribuída</vt:lpstr>
      <vt:lpstr>Apresentação do PowerPoint</vt:lpstr>
      <vt:lpstr>Apresentação do PowerPoint</vt:lpstr>
      <vt:lpstr>Infiniband</vt:lpstr>
      <vt:lpstr>Atual No 1. SUNWAY TAIHULIGHT - WUXI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Supercomputadores</dc:title>
  <dc:creator>Mauricio Macario de Farias Junior</dc:creator>
  <cp:lastModifiedBy>Mauricio Macario de Farias Junior</cp:lastModifiedBy>
  <cp:revision>22</cp:revision>
  <dcterms:created xsi:type="dcterms:W3CDTF">2018-05-24T18:26:57Z</dcterms:created>
  <dcterms:modified xsi:type="dcterms:W3CDTF">2018-06-08T07:08:11Z</dcterms:modified>
</cp:coreProperties>
</file>