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b" ContentType="application/vnd.ms-excel.sheet.binary.macroEnabled.12"/>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7.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8.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theme/theme9.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10.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11.xml" ContentType="application/vnd.openxmlformats-officedocument.theme+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2.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13.xml" ContentType="application/vnd.openxmlformats-officedocument.them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heme/theme14.xml" ContentType="application/vnd.openxmlformats-officedocument.theme+xml"/>
  <Override PartName="/ppt/notesSlides/notesSlide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2.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3.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4.xml" ContentType="application/vnd.openxmlformats-officedocument.presentationml.notesSlide+xml"/>
  <Override PartName="/ppt/charts/chart2.xml" ContentType="application/vnd.openxmlformats-officedocument.drawingml.chart+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5.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ags/tag64.xml" ContentType="application/vnd.openxmlformats-officedocument.presentationml.tags+xml"/>
  <Override PartName="/ppt/tags/tag65.xml" ContentType="application/vnd.openxmlformats-officedocument.presentationml.tags+xml"/>
  <Override PartName="/ppt/notesSlides/notesSlide8.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9.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10.xml" ContentType="application/vnd.openxmlformats-officedocument.presentationml.notesSlide+xml"/>
  <Override PartName="/ppt/charts/chart4.xml" ContentType="application/vnd.openxmlformats-officedocument.drawingml.chart+xml"/>
  <Override PartName="/ppt/tags/tag72.xml" ContentType="application/vnd.openxmlformats-officedocument.presentationml.tags+xml"/>
  <Override PartName="/ppt/tags/tag73.xml" ContentType="application/vnd.openxmlformats-officedocument.presentationml.tags+xml"/>
  <Override PartName="/ppt/notesSlides/notesSlide11.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12.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13.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14.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15.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16.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17.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18.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 id="2147483660" r:id="rId4"/>
    <p:sldMasterId id="2147483670" r:id="rId5"/>
    <p:sldMasterId id="2147483680" r:id="rId6"/>
    <p:sldMasterId id="2147483689" r:id="rId7"/>
    <p:sldMasterId id="2147483702" r:id="rId8"/>
    <p:sldMasterId id="2147483715" r:id="rId9"/>
    <p:sldMasterId id="2147483731" r:id="rId10"/>
    <p:sldMasterId id="2147483755" r:id="rId11"/>
    <p:sldMasterId id="2147483823" r:id="rId12"/>
    <p:sldMasterId id="2147483833" r:id="rId13"/>
    <p:sldMasterId id="2147483843" r:id="rId14"/>
    <p:sldMasterId id="2147483852" r:id="rId15"/>
  </p:sldMasterIdLst>
  <p:notesMasterIdLst>
    <p:notesMasterId r:id="rId54"/>
  </p:notesMasterIdLst>
  <p:sldIdLst>
    <p:sldId id="300" r:id="rId16"/>
    <p:sldId id="256" r:id="rId17"/>
    <p:sldId id="257" r:id="rId18"/>
    <p:sldId id="271" r:id="rId19"/>
    <p:sldId id="307" r:id="rId20"/>
    <p:sldId id="308" r:id="rId21"/>
    <p:sldId id="10605" r:id="rId22"/>
    <p:sldId id="350" r:id="rId23"/>
    <p:sldId id="309" r:id="rId24"/>
    <p:sldId id="310" r:id="rId25"/>
    <p:sldId id="2147469335" r:id="rId26"/>
    <p:sldId id="312" r:id="rId27"/>
    <p:sldId id="313" r:id="rId28"/>
    <p:sldId id="10618" r:id="rId29"/>
    <p:sldId id="10612" r:id="rId30"/>
    <p:sldId id="10620" r:id="rId31"/>
    <p:sldId id="319" r:id="rId32"/>
    <p:sldId id="320" r:id="rId33"/>
    <p:sldId id="10613" r:id="rId34"/>
    <p:sldId id="321" r:id="rId35"/>
    <p:sldId id="2147469337" r:id="rId36"/>
    <p:sldId id="301" r:id="rId37"/>
    <p:sldId id="10614" r:id="rId38"/>
    <p:sldId id="323" r:id="rId39"/>
    <p:sldId id="269" r:id="rId40"/>
    <p:sldId id="327" r:id="rId41"/>
    <p:sldId id="328" r:id="rId42"/>
    <p:sldId id="302" r:id="rId43"/>
    <p:sldId id="10615" r:id="rId44"/>
    <p:sldId id="333" r:id="rId45"/>
    <p:sldId id="336" r:id="rId46"/>
    <p:sldId id="334" r:id="rId47"/>
    <p:sldId id="335" r:id="rId48"/>
    <p:sldId id="10608" r:id="rId49"/>
    <p:sldId id="10616" r:id="rId50"/>
    <p:sldId id="10609" r:id="rId51"/>
    <p:sldId id="10617" r:id="rId52"/>
    <p:sldId id="304" r:id="rId5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982" autoAdjust="0"/>
  </p:normalViewPr>
  <p:slideViewPr>
    <p:cSldViewPr snapToGrid="0">
      <p:cViewPr varScale="1">
        <p:scale>
          <a:sx n="106" d="100"/>
          <a:sy n="106" d="100"/>
        </p:scale>
        <p:origin x="7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1.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slide" Target="slides/slide24.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slide" Target="slides/slide32.xml"/><Relationship Id="rId50" Type="http://schemas.openxmlformats.org/officeDocument/2006/relationships/slide" Target="slides/slide35.xml"/><Relationship Id="rId55" Type="http://schemas.openxmlformats.org/officeDocument/2006/relationships/presProps" Target="presProps.xml"/><Relationship Id="rId7" Type="http://schemas.openxmlformats.org/officeDocument/2006/relationships/slideMaster" Target="slideMasters/slideMaster5.xml"/><Relationship Id="rId2" Type="http://schemas.openxmlformats.org/officeDocument/2006/relationships/customXml" Target="../customXml/item2.xml"/><Relationship Id="rId16" Type="http://schemas.openxmlformats.org/officeDocument/2006/relationships/slide" Target="slides/slide1.xml"/><Relationship Id="rId29" Type="http://schemas.openxmlformats.org/officeDocument/2006/relationships/slide" Target="slides/slide14.xml"/><Relationship Id="rId11" Type="http://schemas.openxmlformats.org/officeDocument/2006/relationships/slideMaster" Target="slideMasters/slideMaster9.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slide" Target="slides/slide38.xml"/><Relationship Id="rId58" Type="http://schemas.openxmlformats.org/officeDocument/2006/relationships/tableStyles" Target="tableStyles.xml"/><Relationship Id="rId5" Type="http://schemas.openxmlformats.org/officeDocument/2006/relationships/slideMaster" Target="slideMasters/slideMaster3.xml"/><Relationship Id="rId19" Type="http://schemas.openxmlformats.org/officeDocument/2006/relationships/slide" Target="slides/slide4.xml"/><Relationship Id="rId4" Type="http://schemas.openxmlformats.org/officeDocument/2006/relationships/slideMaster" Target="slideMasters/slideMaster2.xml"/><Relationship Id="rId9" Type="http://schemas.openxmlformats.org/officeDocument/2006/relationships/slideMaster" Target="slideMasters/slideMaster7.xml"/><Relationship Id="rId14" Type="http://schemas.openxmlformats.org/officeDocument/2006/relationships/slideMaster" Target="slideMasters/slideMaster12.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56" Type="http://schemas.openxmlformats.org/officeDocument/2006/relationships/viewProps" Target="viewProps.xml"/><Relationship Id="rId8" Type="http://schemas.openxmlformats.org/officeDocument/2006/relationships/slideMaster" Target="slideMasters/slideMaster6.xml"/><Relationship Id="rId51" Type="http://schemas.openxmlformats.org/officeDocument/2006/relationships/slide" Target="slides/slide36.xml"/><Relationship Id="rId3" Type="http://schemas.openxmlformats.org/officeDocument/2006/relationships/slideMaster" Target="slideMasters/slideMaster1.xml"/><Relationship Id="rId12" Type="http://schemas.openxmlformats.org/officeDocument/2006/relationships/slideMaster" Target="slideMasters/slideMaster10.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20" Type="http://schemas.openxmlformats.org/officeDocument/2006/relationships/slide" Target="slides/slide5.xml"/><Relationship Id="rId41" Type="http://schemas.openxmlformats.org/officeDocument/2006/relationships/slide" Target="slides/slide26.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4.xml"/><Relationship Id="rId15" Type="http://schemas.openxmlformats.org/officeDocument/2006/relationships/slideMaster" Target="slideMasters/slideMaster13.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slide" Target="slides/slide34.xml"/><Relationship Id="rId57" Type="http://schemas.openxmlformats.org/officeDocument/2006/relationships/theme" Target="theme/theme1.xml"/><Relationship Id="rId10" Type="http://schemas.openxmlformats.org/officeDocument/2006/relationships/slideMaster" Target="slideMasters/slideMaster8.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XXMQ4670\AppData\Roaming\Microsoft\Excel\result%20(version%201).xlsb"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3.xml.rels><?xml version="1.0" encoding="UTF-8" standalone="yes"?>
<Relationships xmlns="http://schemas.openxmlformats.org/package/2006/relationships"><Relationship Id="rId3" Type="http://schemas.openxmlformats.org/officeDocument/2006/relationships/oleObject" Target="file:///C:\Users\hwfj3140\Documents\SmartCapex\TDD\Resultats\Run_Pipeline_22052024\TRAIN\df_analyse_traf_xgb_FDD.csv"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Binary_Worksheet1.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pivotSource>
    <c:name>[result (version 1).xlsb]Feuil1!Tableau croisé dynamique1</c:name>
    <c:fmtId val="6"/>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Feuil1!$B$3:$B$4</c:f>
              <c:strCache>
                <c:ptCount val="1"/>
                <c:pt idx="0">
                  <c:v>histo</c:v>
                </c:pt>
              </c:strCache>
            </c:strRef>
          </c:tx>
          <c:spPr>
            <a:ln w="28575" cap="rnd">
              <a:solidFill>
                <a:schemeClr val="accent1"/>
              </a:solidFill>
              <a:round/>
            </a:ln>
            <a:effectLst/>
          </c:spPr>
          <c:marker>
            <c:symbol val="none"/>
          </c:marker>
          <c:cat>
            <c:strRef>
              <c:f>Feuil1!$A$5:$A$320</c:f>
              <c:strCache>
                <c:ptCount val="315"/>
                <c:pt idx="0">
                  <c:v>201901</c:v>
                </c:pt>
                <c:pt idx="1">
                  <c:v>201902</c:v>
                </c:pt>
                <c:pt idx="2">
                  <c:v>201905</c:v>
                </c:pt>
                <c:pt idx="3">
                  <c:v>201906</c:v>
                </c:pt>
                <c:pt idx="4">
                  <c:v>201907</c:v>
                </c:pt>
                <c:pt idx="5">
                  <c:v>201908</c:v>
                </c:pt>
                <c:pt idx="6">
                  <c:v>201909</c:v>
                </c:pt>
                <c:pt idx="7">
                  <c:v>201910</c:v>
                </c:pt>
                <c:pt idx="8">
                  <c:v>201911</c:v>
                </c:pt>
                <c:pt idx="9">
                  <c:v>201912</c:v>
                </c:pt>
                <c:pt idx="10">
                  <c:v>201913</c:v>
                </c:pt>
                <c:pt idx="11">
                  <c:v>201914</c:v>
                </c:pt>
                <c:pt idx="12">
                  <c:v>201915</c:v>
                </c:pt>
                <c:pt idx="13">
                  <c:v>201916</c:v>
                </c:pt>
                <c:pt idx="14">
                  <c:v>201917</c:v>
                </c:pt>
                <c:pt idx="15">
                  <c:v>201918</c:v>
                </c:pt>
                <c:pt idx="16">
                  <c:v>201919</c:v>
                </c:pt>
                <c:pt idx="17">
                  <c:v>201920</c:v>
                </c:pt>
                <c:pt idx="18">
                  <c:v>201921</c:v>
                </c:pt>
                <c:pt idx="19">
                  <c:v>201922</c:v>
                </c:pt>
                <c:pt idx="20">
                  <c:v>201923</c:v>
                </c:pt>
                <c:pt idx="21">
                  <c:v>201924</c:v>
                </c:pt>
                <c:pt idx="22">
                  <c:v>201925</c:v>
                </c:pt>
                <c:pt idx="23">
                  <c:v>201926</c:v>
                </c:pt>
                <c:pt idx="24">
                  <c:v>201927</c:v>
                </c:pt>
                <c:pt idx="25">
                  <c:v>201928</c:v>
                </c:pt>
                <c:pt idx="26">
                  <c:v>201929</c:v>
                </c:pt>
                <c:pt idx="27">
                  <c:v>201930</c:v>
                </c:pt>
                <c:pt idx="28">
                  <c:v>201931</c:v>
                </c:pt>
                <c:pt idx="29">
                  <c:v>201932</c:v>
                </c:pt>
                <c:pt idx="30">
                  <c:v>201933</c:v>
                </c:pt>
                <c:pt idx="31">
                  <c:v>201934</c:v>
                </c:pt>
                <c:pt idx="32">
                  <c:v>201935</c:v>
                </c:pt>
                <c:pt idx="33">
                  <c:v>201936</c:v>
                </c:pt>
                <c:pt idx="34">
                  <c:v>201937</c:v>
                </c:pt>
                <c:pt idx="35">
                  <c:v>201938</c:v>
                </c:pt>
                <c:pt idx="36">
                  <c:v>201939</c:v>
                </c:pt>
                <c:pt idx="37">
                  <c:v>201940</c:v>
                </c:pt>
                <c:pt idx="38">
                  <c:v>201941</c:v>
                </c:pt>
                <c:pt idx="39">
                  <c:v>201942</c:v>
                </c:pt>
                <c:pt idx="40">
                  <c:v>201943</c:v>
                </c:pt>
                <c:pt idx="41">
                  <c:v>201944</c:v>
                </c:pt>
                <c:pt idx="42">
                  <c:v>201945</c:v>
                </c:pt>
                <c:pt idx="43">
                  <c:v>201946</c:v>
                </c:pt>
                <c:pt idx="44">
                  <c:v>201947</c:v>
                </c:pt>
                <c:pt idx="45">
                  <c:v>201948</c:v>
                </c:pt>
                <c:pt idx="46">
                  <c:v>201949</c:v>
                </c:pt>
                <c:pt idx="47">
                  <c:v>201950</c:v>
                </c:pt>
                <c:pt idx="48">
                  <c:v>201951</c:v>
                </c:pt>
                <c:pt idx="49">
                  <c:v>201952</c:v>
                </c:pt>
                <c:pt idx="50">
                  <c:v>202001</c:v>
                </c:pt>
                <c:pt idx="51">
                  <c:v>202002</c:v>
                </c:pt>
                <c:pt idx="52">
                  <c:v>202003</c:v>
                </c:pt>
                <c:pt idx="53">
                  <c:v>202004</c:v>
                </c:pt>
                <c:pt idx="54">
                  <c:v>202005</c:v>
                </c:pt>
                <c:pt idx="55">
                  <c:v>202006</c:v>
                </c:pt>
                <c:pt idx="56">
                  <c:v>202007</c:v>
                </c:pt>
                <c:pt idx="57">
                  <c:v>202008</c:v>
                </c:pt>
                <c:pt idx="58">
                  <c:v>202009</c:v>
                </c:pt>
                <c:pt idx="59">
                  <c:v>202010</c:v>
                </c:pt>
                <c:pt idx="60">
                  <c:v>202011</c:v>
                </c:pt>
                <c:pt idx="61">
                  <c:v>202012</c:v>
                </c:pt>
                <c:pt idx="62">
                  <c:v>202013</c:v>
                </c:pt>
                <c:pt idx="63">
                  <c:v>202014</c:v>
                </c:pt>
                <c:pt idx="64">
                  <c:v>202015</c:v>
                </c:pt>
                <c:pt idx="65">
                  <c:v>202016</c:v>
                </c:pt>
                <c:pt idx="66">
                  <c:v>202017</c:v>
                </c:pt>
                <c:pt idx="67">
                  <c:v>202018</c:v>
                </c:pt>
                <c:pt idx="68">
                  <c:v>202019</c:v>
                </c:pt>
                <c:pt idx="69">
                  <c:v>202020</c:v>
                </c:pt>
                <c:pt idx="70">
                  <c:v>202021</c:v>
                </c:pt>
                <c:pt idx="71">
                  <c:v>202022</c:v>
                </c:pt>
                <c:pt idx="72">
                  <c:v>202023</c:v>
                </c:pt>
                <c:pt idx="73">
                  <c:v>202024</c:v>
                </c:pt>
                <c:pt idx="74">
                  <c:v>202025</c:v>
                </c:pt>
                <c:pt idx="75">
                  <c:v>202026</c:v>
                </c:pt>
                <c:pt idx="76">
                  <c:v>202027</c:v>
                </c:pt>
                <c:pt idx="77">
                  <c:v>202028</c:v>
                </c:pt>
                <c:pt idx="78">
                  <c:v>202029</c:v>
                </c:pt>
                <c:pt idx="79">
                  <c:v>202030</c:v>
                </c:pt>
                <c:pt idx="80">
                  <c:v>202031</c:v>
                </c:pt>
                <c:pt idx="81">
                  <c:v>202032</c:v>
                </c:pt>
                <c:pt idx="82">
                  <c:v>202033</c:v>
                </c:pt>
                <c:pt idx="83">
                  <c:v>202034</c:v>
                </c:pt>
                <c:pt idx="84">
                  <c:v>202035</c:v>
                </c:pt>
                <c:pt idx="85">
                  <c:v>202036</c:v>
                </c:pt>
                <c:pt idx="86">
                  <c:v>202037</c:v>
                </c:pt>
                <c:pt idx="87">
                  <c:v>202038</c:v>
                </c:pt>
                <c:pt idx="88">
                  <c:v>202039</c:v>
                </c:pt>
                <c:pt idx="89">
                  <c:v>202040</c:v>
                </c:pt>
                <c:pt idx="90">
                  <c:v>202041</c:v>
                </c:pt>
                <c:pt idx="91">
                  <c:v>202042</c:v>
                </c:pt>
                <c:pt idx="92">
                  <c:v>202043</c:v>
                </c:pt>
                <c:pt idx="93">
                  <c:v>202044</c:v>
                </c:pt>
                <c:pt idx="94">
                  <c:v>202045</c:v>
                </c:pt>
                <c:pt idx="95">
                  <c:v>202046</c:v>
                </c:pt>
                <c:pt idx="96">
                  <c:v>202047</c:v>
                </c:pt>
                <c:pt idx="97">
                  <c:v>202048</c:v>
                </c:pt>
                <c:pt idx="98">
                  <c:v>202049</c:v>
                </c:pt>
                <c:pt idx="99">
                  <c:v>202050</c:v>
                </c:pt>
                <c:pt idx="100">
                  <c:v>202051</c:v>
                </c:pt>
                <c:pt idx="101">
                  <c:v>202052</c:v>
                </c:pt>
                <c:pt idx="102">
                  <c:v>202101</c:v>
                </c:pt>
                <c:pt idx="103">
                  <c:v>202102</c:v>
                </c:pt>
                <c:pt idx="104">
                  <c:v>202103</c:v>
                </c:pt>
                <c:pt idx="105">
                  <c:v>202104</c:v>
                </c:pt>
                <c:pt idx="106">
                  <c:v>202105</c:v>
                </c:pt>
                <c:pt idx="107">
                  <c:v>202106</c:v>
                </c:pt>
                <c:pt idx="108">
                  <c:v>202107</c:v>
                </c:pt>
                <c:pt idx="109">
                  <c:v>202108</c:v>
                </c:pt>
                <c:pt idx="110">
                  <c:v>202109</c:v>
                </c:pt>
                <c:pt idx="111">
                  <c:v>202110</c:v>
                </c:pt>
                <c:pt idx="112">
                  <c:v>202111</c:v>
                </c:pt>
                <c:pt idx="113">
                  <c:v>202112</c:v>
                </c:pt>
                <c:pt idx="114">
                  <c:v>202113</c:v>
                </c:pt>
                <c:pt idx="115">
                  <c:v>202114</c:v>
                </c:pt>
                <c:pt idx="116">
                  <c:v>202115</c:v>
                </c:pt>
                <c:pt idx="117">
                  <c:v>202116</c:v>
                </c:pt>
                <c:pt idx="118">
                  <c:v>202117</c:v>
                </c:pt>
                <c:pt idx="119">
                  <c:v>202118</c:v>
                </c:pt>
                <c:pt idx="120">
                  <c:v>202119</c:v>
                </c:pt>
                <c:pt idx="121">
                  <c:v>202120</c:v>
                </c:pt>
                <c:pt idx="122">
                  <c:v>202121</c:v>
                </c:pt>
                <c:pt idx="123">
                  <c:v>202122</c:v>
                </c:pt>
                <c:pt idx="124">
                  <c:v>202123</c:v>
                </c:pt>
                <c:pt idx="125">
                  <c:v>202124</c:v>
                </c:pt>
                <c:pt idx="126">
                  <c:v>202125</c:v>
                </c:pt>
                <c:pt idx="127">
                  <c:v>202126</c:v>
                </c:pt>
                <c:pt idx="128">
                  <c:v>202127</c:v>
                </c:pt>
                <c:pt idx="129">
                  <c:v>202128</c:v>
                </c:pt>
                <c:pt idx="130">
                  <c:v>202129</c:v>
                </c:pt>
                <c:pt idx="131">
                  <c:v>202130</c:v>
                </c:pt>
                <c:pt idx="132">
                  <c:v>202131</c:v>
                </c:pt>
                <c:pt idx="133">
                  <c:v>202132</c:v>
                </c:pt>
                <c:pt idx="134">
                  <c:v>202133</c:v>
                </c:pt>
                <c:pt idx="135">
                  <c:v>202134</c:v>
                </c:pt>
                <c:pt idx="136">
                  <c:v>202135</c:v>
                </c:pt>
                <c:pt idx="137">
                  <c:v>202136</c:v>
                </c:pt>
                <c:pt idx="138">
                  <c:v>202137</c:v>
                </c:pt>
                <c:pt idx="139">
                  <c:v>202138</c:v>
                </c:pt>
                <c:pt idx="140">
                  <c:v>202139</c:v>
                </c:pt>
                <c:pt idx="141">
                  <c:v>202140</c:v>
                </c:pt>
                <c:pt idx="142">
                  <c:v>202141</c:v>
                </c:pt>
                <c:pt idx="143">
                  <c:v>202142</c:v>
                </c:pt>
                <c:pt idx="144">
                  <c:v>202143</c:v>
                </c:pt>
                <c:pt idx="145">
                  <c:v>202144</c:v>
                </c:pt>
                <c:pt idx="146">
                  <c:v>202145</c:v>
                </c:pt>
                <c:pt idx="147">
                  <c:v>202146</c:v>
                </c:pt>
                <c:pt idx="148">
                  <c:v>202147</c:v>
                </c:pt>
                <c:pt idx="149">
                  <c:v>202148</c:v>
                </c:pt>
                <c:pt idx="150">
                  <c:v>202149</c:v>
                </c:pt>
                <c:pt idx="151">
                  <c:v>202150</c:v>
                </c:pt>
                <c:pt idx="152">
                  <c:v>202151</c:v>
                </c:pt>
                <c:pt idx="153">
                  <c:v>202152</c:v>
                </c:pt>
                <c:pt idx="154">
                  <c:v>202201</c:v>
                </c:pt>
                <c:pt idx="155">
                  <c:v>202202</c:v>
                </c:pt>
                <c:pt idx="156">
                  <c:v>202203</c:v>
                </c:pt>
                <c:pt idx="157">
                  <c:v>202204</c:v>
                </c:pt>
                <c:pt idx="158">
                  <c:v>202205</c:v>
                </c:pt>
                <c:pt idx="159">
                  <c:v>202206</c:v>
                </c:pt>
                <c:pt idx="160">
                  <c:v>202207</c:v>
                </c:pt>
                <c:pt idx="161">
                  <c:v>202208</c:v>
                </c:pt>
                <c:pt idx="162">
                  <c:v>202209</c:v>
                </c:pt>
                <c:pt idx="163">
                  <c:v>202210</c:v>
                </c:pt>
                <c:pt idx="164">
                  <c:v>202211</c:v>
                </c:pt>
                <c:pt idx="165">
                  <c:v>202212</c:v>
                </c:pt>
                <c:pt idx="166">
                  <c:v>202213</c:v>
                </c:pt>
                <c:pt idx="167">
                  <c:v>202214</c:v>
                </c:pt>
                <c:pt idx="168">
                  <c:v>202215</c:v>
                </c:pt>
                <c:pt idx="169">
                  <c:v>202216</c:v>
                </c:pt>
                <c:pt idx="170">
                  <c:v>202217</c:v>
                </c:pt>
                <c:pt idx="171">
                  <c:v>202218</c:v>
                </c:pt>
                <c:pt idx="172">
                  <c:v>202219</c:v>
                </c:pt>
                <c:pt idx="173">
                  <c:v>202220</c:v>
                </c:pt>
                <c:pt idx="174">
                  <c:v>202221</c:v>
                </c:pt>
                <c:pt idx="175">
                  <c:v>202222</c:v>
                </c:pt>
                <c:pt idx="176">
                  <c:v>202223</c:v>
                </c:pt>
                <c:pt idx="177">
                  <c:v>202224</c:v>
                </c:pt>
                <c:pt idx="178">
                  <c:v>202225</c:v>
                </c:pt>
                <c:pt idx="179">
                  <c:v>202226</c:v>
                </c:pt>
                <c:pt idx="180">
                  <c:v>202227</c:v>
                </c:pt>
                <c:pt idx="181">
                  <c:v>202228</c:v>
                </c:pt>
                <c:pt idx="182">
                  <c:v>202229</c:v>
                </c:pt>
                <c:pt idx="183">
                  <c:v>202230</c:v>
                </c:pt>
                <c:pt idx="184">
                  <c:v>202231</c:v>
                </c:pt>
                <c:pt idx="185">
                  <c:v>202232</c:v>
                </c:pt>
                <c:pt idx="186">
                  <c:v>202233</c:v>
                </c:pt>
                <c:pt idx="187">
                  <c:v>202234</c:v>
                </c:pt>
                <c:pt idx="188">
                  <c:v>202235</c:v>
                </c:pt>
                <c:pt idx="189">
                  <c:v>202236</c:v>
                </c:pt>
                <c:pt idx="190">
                  <c:v>202237</c:v>
                </c:pt>
                <c:pt idx="191">
                  <c:v>202238</c:v>
                </c:pt>
                <c:pt idx="192">
                  <c:v>202239</c:v>
                </c:pt>
                <c:pt idx="193">
                  <c:v>202240</c:v>
                </c:pt>
                <c:pt idx="194">
                  <c:v>202241</c:v>
                </c:pt>
                <c:pt idx="195">
                  <c:v>202242</c:v>
                </c:pt>
                <c:pt idx="196">
                  <c:v>202243</c:v>
                </c:pt>
                <c:pt idx="197">
                  <c:v>202244</c:v>
                </c:pt>
                <c:pt idx="198">
                  <c:v>202245</c:v>
                </c:pt>
                <c:pt idx="199">
                  <c:v>202246</c:v>
                </c:pt>
                <c:pt idx="200">
                  <c:v>202247</c:v>
                </c:pt>
                <c:pt idx="201">
                  <c:v>202248</c:v>
                </c:pt>
                <c:pt idx="202">
                  <c:v>202249</c:v>
                </c:pt>
                <c:pt idx="203">
                  <c:v>202250</c:v>
                </c:pt>
                <c:pt idx="204">
                  <c:v>202251</c:v>
                </c:pt>
                <c:pt idx="205">
                  <c:v>202252</c:v>
                </c:pt>
                <c:pt idx="206">
                  <c:v>202253</c:v>
                </c:pt>
                <c:pt idx="207">
                  <c:v>202302</c:v>
                </c:pt>
                <c:pt idx="208">
                  <c:v>202303</c:v>
                </c:pt>
                <c:pt idx="209">
                  <c:v>202304</c:v>
                </c:pt>
                <c:pt idx="210">
                  <c:v>202305</c:v>
                </c:pt>
                <c:pt idx="211">
                  <c:v>202306</c:v>
                </c:pt>
                <c:pt idx="212">
                  <c:v>202307</c:v>
                </c:pt>
                <c:pt idx="213">
                  <c:v>202308</c:v>
                </c:pt>
                <c:pt idx="214">
                  <c:v>202309</c:v>
                </c:pt>
                <c:pt idx="215">
                  <c:v>202310</c:v>
                </c:pt>
                <c:pt idx="216">
                  <c:v>202311</c:v>
                </c:pt>
                <c:pt idx="217">
                  <c:v>202312</c:v>
                </c:pt>
                <c:pt idx="218">
                  <c:v>202313</c:v>
                </c:pt>
                <c:pt idx="219">
                  <c:v>202314</c:v>
                </c:pt>
                <c:pt idx="220">
                  <c:v>202315</c:v>
                </c:pt>
                <c:pt idx="221">
                  <c:v>202316</c:v>
                </c:pt>
                <c:pt idx="222">
                  <c:v>202317</c:v>
                </c:pt>
                <c:pt idx="223">
                  <c:v>202318</c:v>
                </c:pt>
                <c:pt idx="224">
                  <c:v>202319</c:v>
                </c:pt>
                <c:pt idx="225">
                  <c:v>202320</c:v>
                </c:pt>
                <c:pt idx="226">
                  <c:v>202321</c:v>
                </c:pt>
                <c:pt idx="227">
                  <c:v>202322</c:v>
                </c:pt>
                <c:pt idx="228">
                  <c:v>202323</c:v>
                </c:pt>
                <c:pt idx="229">
                  <c:v>202324</c:v>
                </c:pt>
                <c:pt idx="230">
                  <c:v>202325</c:v>
                </c:pt>
                <c:pt idx="231">
                  <c:v>202326</c:v>
                </c:pt>
                <c:pt idx="232">
                  <c:v>202327</c:v>
                </c:pt>
                <c:pt idx="233">
                  <c:v>202328</c:v>
                </c:pt>
                <c:pt idx="234">
                  <c:v>202329</c:v>
                </c:pt>
                <c:pt idx="235">
                  <c:v>202330</c:v>
                </c:pt>
                <c:pt idx="236">
                  <c:v>202331</c:v>
                </c:pt>
                <c:pt idx="237">
                  <c:v>202332</c:v>
                </c:pt>
                <c:pt idx="238">
                  <c:v>202333</c:v>
                </c:pt>
                <c:pt idx="239">
                  <c:v>202334</c:v>
                </c:pt>
                <c:pt idx="240">
                  <c:v>202335</c:v>
                </c:pt>
                <c:pt idx="241">
                  <c:v>202336</c:v>
                </c:pt>
                <c:pt idx="242">
                  <c:v>202337</c:v>
                </c:pt>
                <c:pt idx="243">
                  <c:v>202338</c:v>
                </c:pt>
                <c:pt idx="244">
                  <c:v>202339</c:v>
                </c:pt>
                <c:pt idx="245">
                  <c:v>202340</c:v>
                </c:pt>
                <c:pt idx="246">
                  <c:v>202341</c:v>
                </c:pt>
                <c:pt idx="247">
                  <c:v>202342</c:v>
                </c:pt>
                <c:pt idx="248">
                  <c:v>202343</c:v>
                </c:pt>
                <c:pt idx="249">
                  <c:v>202344</c:v>
                </c:pt>
                <c:pt idx="250">
                  <c:v>202345</c:v>
                </c:pt>
                <c:pt idx="251">
                  <c:v>202346</c:v>
                </c:pt>
                <c:pt idx="252">
                  <c:v>202347</c:v>
                </c:pt>
                <c:pt idx="253">
                  <c:v>202348</c:v>
                </c:pt>
                <c:pt idx="254">
                  <c:v>202349</c:v>
                </c:pt>
                <c:pt idx="255">
                  <c:v>202350</c:v>
                </c:pt>
                <c:pt idx="256">
                  <c:v>202351</c:v>
                </c:pt>
                <c:pt idx="257">
                  <c:v>202352</c:v>
                </c:pt>
                <c:pt idx="258">
                  <c:v>202401</c:v>
                </c:pt>
                <c:pt idx="259">
                  <c:v>202402</c:v>
                </c:pt>
                <c:pt idx="260">
                  <c:v>202403</c:v>
                </c:pt>
                <c:pt idx="261">
                  <c:v>202404</c:v>
                </c:pt>
                <c:pt idx="262">
                  <c:v>202405</c:v>
                </c:pt>
                <c:pt idx="263">
                  <c:v>202406</c:v>
                </c:pt>
                <c:pt idx="264">
                  <c:v>202407</c:v>
                </c:pt>
                <c:pt idx="265">
                  <c:v>202408</c:v>
                </c:pt>
                <c:pt idx="266">
                  <c:v>202409</c:v>
                </c:pt>
                <c:pt idx="267">
                  <c:v>202410</c:v>
                </c:pt>
                <c:pt idx="268">
                  <c:v>202411</c:v>
                </c:pt>
                <c:pt idx="269">
                  <c:v>202412</c:v>
                </c:pt>
                <c:pt idx="270">
                  <c:v>202413</c:v>
                </c:pt>
                <c:pt idx="271">
                  <c:v>202414</c:v>
                </c:pt>
                <c:pt idx="272">
                  <c:v>202415</c:v>
                </c:pt>
                <c:pt idx="273">
                  <c:v>202416</c:v>
                </c:pt>
                <c:pt idx="274">
                  <c:v>202417</c:v>
                </c:pt>
                <c:pt idx="275">
                  <c:v>202418</c:v>
                </c:pt>
                <c:pt idx="276">
                  <c:v>202419</c:v>
                </c:pt>
                <c:pt idx="277">
                  <c:v>202420</c:v>
                </c:pt>
                <c:pt idx="278">
                  <c:v>202421</c:v>
                </c:pt>
                <c:pt idx="279">
                  <c:v>202422</c:v>
                </c:pt>
                <c:pt idx="280">
                  <c:v>202423</c:v>
                </c:pt>
                <c:pt idx="281">
                  <c:v>202424</c:v>
                </c:pt>
                <c:pt idx="282">
                  <c:v>202425</c:v>
                </c:pt>
                <c:pt idx="283">
                  <c:v>202426</c:v>
                </c:pt>
                <c:pt idx="284">
                  <c:v>202427</c:v>
                </c:pt>
                <c:pt idx="285">
                  <c:v>202428</c:v>
                </c:pt>
                <c:pt idx="286">
                  <c:v>202429</c:v>
                </c:pt>
                <c:pt idx="287">
                  <c:v>202430</c:v>
                </c:pt>
                <c:pt idx="288">
                  <c:v>202431</c:v>
                </c:pt>
                <c:pt idx="289">
                  <c:v>202432</c:v>
                </c:pt>
                <c:pt idx="290">
                  <c:v>202433</c:v>
                </c:pt>
                <c:pt idx="291">
                  <c:v>202434</c:v>
                </c:pt>
                <c:pt idx="292">
                  <c:v>202435</c:v>
                </c:pt>
                <c:pt idx="293">
                  <c:v>202436</c:v>
                </c:pt>
                <c:pt idx="294">
                  <c:v>202437</c:v>
                </c:pt>
                <c:pt idx="295">
                  <c:v>202438</c:v>
                </c:pt>
                <c:pt idx="296">
                  <c:v>202439</c:v>
                </c:pt>
                <c:pt idx="297">
                  <c:v>202440</c:v>
                </c:pt>
                <c:pt idx="298">
                  <c:v>202441</c:v>
                </c:pt>
                <c:pt idx="299">
                  <c:v>202442</c:v>
                </c:pt>
                <c:pt idx="300">
                  <c:v>202443</c:v>
                </c:pt>
                <c:pt idx="301">
                  <c:v>202444</c:v>
                </c:pt>
                <c:pt idx="302">
                  <c:v>202445</c:v>
                </c:pt>
                <c:pt idx="303">
                  <c:v>202446</c:v>
                </c:pt>
                <c:pt idx="304">
                  <c:v>202447</c:v>
                </c:pt>
                <c:pt idx="305">
                  <c:v>202448</c:v>
                </c:pt>
                <c:pt idx="306">
                  <c:v>202449</c:v>
                </c:pt>
                <c:pt idx="307">
                  <c:v>202450</c:v>
                </c:pt>
                <c:pt idx="308">
                  <c:v>202451</c:v>
                </c:pt>
                <c:pt idx="309">
                  <c:v>202452</c:v>
                </c:pt>
                <c:pt idx="310">
                  <c:v>202501</c:v>
                </c:pt>
                <c:pt idx="311">
                  <c:v>202502</c:v>
                </c:pt>
                <c:pt idx="312">
                  <c:v>202503</c:v>
                </c:pt>
                <c:pt idx="313">
                  <c:v>202504</c:v>
                </c:pt>
                <c:pt idx="314">
                  <c:v>202505</c:v>
                </c:pt>
              </c:strCache>
            </c:strRef>
          </c:cat>
          <c:val>
            <c:numRef>
              <c:f>Feuil1!$B$5:$B$320</c:f>
              <c:numCache>
                <c:formatCode>General</c:formatCode>
                <c:ptCount val="315"/>
                <c:pt idx="0">
                  <c:v>254.06710084940997</c:v>
                </c:pt>
                <c:pt idx="1">
                  <c:v>209.154599746223</c:v>
                </c:pt>
                <c:pt idx="2">
                  <c:v>83.836699938430598</c:v>
                </c:pt>
                <c:pt idx="3">
                  <c:v>148.831699857415</c:v>
                </c:pt>
                <c:pt idx="4">
                  <c:v>136.04039959213603</c:v>
                </c:pt>
                <c:pt idx="5">
                  <c:v>259.70430120406598</c:v>
                </c:pt>
                <c:pt idx="6">
                  <c:v>277.80190011602804</c:v>
                </c:pt>
                <c:pt idx="7">
                  <c:v>155.582700209037</c:v>
                </c:pt>
                <c:pt idx="8">
                  <c:v>238.55059998139001</c:v>
                </c:pt>
                <c:pt idx="9">
                  <c:v>367.44670053181397</c:v>
                </c:pt>
                <c:pt idx="10">
                  <c:v>406.184399717487</c:v>
                </c:pt>
                <c:pt idx="11">
                  <c:v>449.98180092265801</c:v>
                </c:pt>
                <c:pt idx="12">
                  <c:v>465.51909836090601</c:v>
                </c:pt>
                <c:pt idx="13">
                  <c:v>287.85300065227699</c:v>
                </c:pt>
                <c:pt idx="14">
                  <c:v>170.73530042119</c:v>
                </c:pt>
                <c:pt idx="15">
                  <c:v>205.66720015479899</c:v>
                </c:pt>
                <c:pt idx="16">
                  <c:v>432.67900013597597</c:v>
                </c:pt>
                <c:pt idx="17">
                  <c:v>582.21509885787907</c:v>
                </c:pt>
                <c:pt idx="18">
                  <c:v>528.45179968024502</c:v>
                </c:pt>
                <c:pt idx="19">
                  <c:v>541.84090256690899</c:v>
                </c:pt>
                <c:pt idx="20">
                  <c:v>198.053799629211</c:v>
                </c:pt>
                <c:pt idx="21">
                  <c:v>506.16980272531498</c:v>
                </c:pt>
                <c:pt idx="22">
                  <c:v>415.48740012943705</c:v>
                </c:pt>
                <c:pt idx="23">
                  <c:v>513.39469869434799</c:v>
                </c:pt>
                <c:pt idx="24">
                  <c:v>584.96810081601097</c:v>
                </c:pt>
                <c:pt idx="25">
                  <c:v>544.304599953815</c:v>
                </c:pt>
                <c:pt idx="26">
                  <c:v>614.00269846478398</c:v>
                </c:pt>
                <c:pt idx="27">
                  <c:v>644.52010309137393</c:v>
                </c:pt>
                <c:pt idx="28">
                  <c:v>565.71479998528901</c:v>
                </c:pt>
                <c:pt idx="29">
                  <c:v>533.70659905146704</c:v>
                </c:pt>
                <c:pt idx="30">
                  <c:v>563.47960167378096</c:v>
                </c:pt>
                <c:pt idx="31">
                  <c:v>556.08760035037994</c:v>
                </c:pt>
                <c:pt idx="32">
                  <c:v>552.94070068839892</c:v>
                </c:pt>
                <c:pt idx="33">
                  <c:v>628.14710114896297</c:v>
                </c:pt>
                <c:pt idx="34">
                  <c:v>474.82650005631098</c:v>
                </c:pt>
                <c:pt idx="35">
                  <c:v>647.48110054293591</c:v>
                </c:pt>
                <c:pt idx="36">
                  <c:v>740.55940095707695</c:v>
                </c:pt>
                <c:pt idx="37">
                  <c:v>699.66580104455295</c:v>
                </c:pt>
                <c:pt idx="38">
                  <c:v>577.444501550577</c:v>
                </c:pt>
                <c:pt idx="39">
                  <c:v>567.69030049699302</c:v>
                </c:pt>
                <c:pt idx="40">
                  <c:v>471.09680019132702</c:v>
                </c:pt>
                <c:pt idx="41">
                  <c:v>582.21579970559003</c:v>
                </c:pt>
                <c:pt idx="42">
                  <c:v>398.42450237553498</c:v>
                </c:pt>
                <c:pt idx="43">
                  <c:v>584.84320077672601</c:v>
                </c:pt>
                <c:pt idx="44">
                  <c:v>519.90219990163996</c:v>
                </c:pt>
                <c:pt idx="45">
                  <c:v>517.95629979623402</c:v>
                </c:pt>
                <c:pt idx="46">
                  <c:v>455.27439893362998</c:v>
                </c:pt>
                <c:pt idx="47">
                  <c:v>342.034102356061</c:v>
                </c:pt>
                <c:pt idx="48">
                  <c:v>359.60089946584702</c:v>
                </c:pt>
                <c:pt idx="49">
                  <c:v>278.19460056675598</c:v>
                </c:pt>
                <c:pt idx="50">
                  <c:v>505.25839872658196</c:v>
                </c:pt>
                <c:pt idx="51">
                  <c:v>533.343002313748</c:v>
                </c:pt>
                <c:pt idx="52">
                  <c:v>215.33769974124101</c:v>
                </c:pt>
                <c:pt idx="53">
                  <c:v>311.52310033421901</c:v>
                </c:pt>
                <c:pt idx="54">
                  <c:v>354.15970018855296</c:v>
                </c:pt>
                <c:pt idx="55">
                  <c:v>315.21040075924202</c:v>
                </c:pt>
                <c:pt idx="56">
                  <c:v>292.888899090932</c:v>
                </c:pt>
                <c:pt idx="57">
                  <c:v>303.61060092109199</c:v>
                </c:pt>
                <c:pt idx="58">
                  <c:v>300.96630044816902</c:v>
                </c:pt>
                <c:pt idx="59">
                  <c:v>299.57529985858099</c:v>
                </c:pt>
                <c:pt idx="60">
                  <c:v>234.658098993539</c:v>
                </c:pt>
                <c:pt idx="61">
                  <c:v>371.26369960536198</c:v>
                </c:pt>
                <c:pt idx="62">
                  <c:v>480.08259947597895</c:v>
                </c:pt>
                <c:pt idx="63">
                  <c:v>406.86550046876005</c:v>
                </c:pt>
                <c:pt idx="64">
                  <c:v>371.74029877385999</c:v>
                </c:pt>
                <c:pt idx="65">
                  <c:v>409.75659969821498</c:v>
                </c:pt>
                <c:pt idx="66">
                  <c:v>430.71710018068501</c:v>
                </c:pt>
                <c:pt idx="67">
                  <c:v>374.86829985678202</c:v>
                </c:pt>
                <c:pt idx="68">
                  <c:v>307.60419974103496</c:v>
                </c:pt>
                <c:pt idx="69">
                  <c:v>322.35419923067002</c:v>
                </c:pt>
                <c:pt idx="70">
                  <c:v>554.96089830994595</c:v>
                </c:pt>
                <c:pt idx="71">
                  <c:v>531.55079972743897</c:v>
                </c:pt>
                <c:pt idx="72">
                  <c:v>463.15899881720503</c:v>
                </c:pt>
                <c:pt idx="73">
                  <c:v>566.30789911746899</c:v>
                </c:pt>
                <c:pt idx="74">
                  <c:v>443.182399213314</c:v>
                </c:pt>
                <c:pt idx="75">
                  <c:v>444.73080105893297</c:v>
                </c:pt>
                <c:pt idx="76">
                  <c:v>440.01159994304101</c:v>
                </c:pt>
                <c:pt idx="77">
                  <c:v>462.471199162304</c:v>
                </c:pt>
                <c:pt idx="78">
                  <c:v>464.36850044876297</c:v>
                </c:pt>
                <c:pt idx="79">
                  <c:v>416.06159958848701</c:v>
                </c:pt>
                <c:pt idx="80">
                  <c:v>503.75619944185001</c:v>
                </c:pt>
                <c:pt idx="81">
                  <c:v>537.08629854768492</c:v>
                </c:pt>
                <c:pt idx="82">
                  <c:v>463.77149949595298</c:v>
                </c:pt>
                <c:pt idx="83">
                  <c:v>497.06540093198396</c:v>
                </c:pt>
                <c:pt idx="84">
                  <c:v>427.473199566826</c:v>
                </c:pt>
                <c:pt idx="85">
                  <c:v>456.44770112633699</c:v>
                </c:pt>
                <c:pt idx="86">
                  <c:v>463.89430052507601</c:v>
                </c:pt>
                <c:pt idx="87">
                  <c:v>416.172900479286</c:v>
                </c:pt>
                <c:pt idx="88">
                  <c:v>522.77560010552406</c:v>
                </c:pt>
                <c:pt idx="89">
                  <c:v>444.47609991463798</c:v>
                </c:pt>
                <c:pt idx="90">
                  <c:v>357.10879938304402</c:v>
                </c:pt>
                <c:pt idx="91">
                  <c:v>335.32319954037598</c:v>
                </c:pt>
                <c:pt idx="92">
                  <c:v>405.61349934339501</c:v>
                </c:pt>
                <c:pt idx="93">
                  <c:v>445.77959762513603</c:v>
                </c:pt>
                <c:pt idx="94">
                  <c:v>392.88150025228902</c:v>
                </c:pt>
                <c:pt idx="95">
                  <c:v>407.89759931899601</c:v>
                </c:pt>
                <c:pt idx="96">
                  <c:v>498.314398795366</c:v>
                </c:pt>
                <c:pt idx="97">
                  <c:v>405.81500067748101</c:v>
                </c:pt>
                <c:pt idx="98">
                  <c:v>454.73160171974405</c:v>
                </c:pt>
                <c:pt idx="99">
                  <c:v>563.72960007190693</c:v>
                </c:pt>
                <c:pt idx="100">
                  <c:v>451.74939914792702</c:v>
                </c:pt>
                <c:pt idx="101">
                  <c:v>461.49890029430304</c:v>
                </c:pt>
                <c:pt idx="102">
                  <c:v>815.06099957227696</c:v>
                </c:pt>
                <c:pt idx="103">
                  <c:v>833.842902600765</c:v>
                </c:pt>
                <c:pt idx="104">
                  <c:v>500.01960080303201</c:v>
                </c:pt>
                <c:pt idx="105">
                  <c:v>501.80859989672899</c:v>
                </c:pt>
                <c:pt idx="106">
                  <c:v>498.11840085638596</c:v>
                </c:pt>
                <c:pt idx="107">
                  <c:v>592.72009858489002</c:v>
                </c:pt>
                <c:pt idx="108">
                  <c:v>613.31110125035002</c:v>
                </c:pt>
                <c:pt idx="109">
                  <c:v>570.77540051937001</c:v>
                </c:pt>
                <c:pt idx="110">
                  <c:v>668.37690152227799</c:v>
                </c:pt>
                <c:pt idx="111">
                  <c:v>691.09189809858799</c:v>
                </c:pt>
                <c:pt idx="112">
                  <c:v>692.69319782592299</c:v>
                </c:pt>
                <c:pt idx="113">
                  <c:v>495.76879946840904</c:v>
                </c:pt>
                <c:pt idx="114">
                  <c:v>631.31139899045195</c:v>
                </c:pt>
                <c:pt idx="115">
                  <c:v>573.59719944000199</c:v>
                </c:pt>
                <c:pt idx="116">
                  <c:v>680.70300116389899</c:v>
                </c:pt>
                <c:pt idx="117">
                  <c:v>738.91900113224892</c:v>
                </c:pt>
                <c:pt idx="118">
                  <c:v>709.732999682426</c:v>
                </c:pt>
                <c:pt idx="119">
                  <c:v>705.86850216984703</c:v>
                </c:pt>
                <c:pt idx="120">
                  <c:v>559.44349938631001</c:v>
                </c:pt>
                <c:pt idx="121">
                  <c:v>563.911600172519</c:v>
                </c:pt>
                <c:pt idx="122">
                  <c:v>611.3375985920419</c:v>
                </c:pt>
                <c:pt idx="123">
                  <c:v>516.73780021816492</c:v>
                </c:pt>
                <c:pt idx="124">
                  <c:v>601.88859953731298</c:v>
                </c:pt>
                <c:pt idx="125">
                  <c:v>665.05479918420292</c:v>
                </c:pt>
                <c:pt idx="126">
                  <c:v>635.36669970303706</c:v>
                </c:pt>
                <c:pt idx="127">
                  <c:v>749.44339877367008</c:v>
                </c:pt>
                <c:pt idx="128">
                  <c:v>607.37580054998398</c:v>
                </c:pt>
                <c:pt idx="129">
                  <c:v>801.56259848177399</c:v>
                </c:pt>
                <c:pt idx="130">
                  <c:v>701.44690207764506</c:v>
                </c:pt>
                <c:pt idx="131">
                  <c:v>650.34710107743695</c:v>
                </c:pt>
                <c:pt idx="132">
                  <c:v>967.23330281674805</c:v>
                </c:pt>
                <c:pt idx="133">
                  <c:v>1129.9950977563799</c:v>
                </c:pt>
                <c:pt idx="134">
                  <c:v>961.197399616241</c:v>
                </c:pt>
                <c:pt idx="135">
                  <c:v>1005.0207007527301</c:v>
                </c:pt>
                <c:pt idx="136">
                  <c:v>880.83170035481396</c:v>
                </c:pt>
                <c:pt idx="137">
                  <c:v>808.03649804368604</c:v>
                </c:pt>
                <c:pt idx="138">
                  <c:v>1140.9639990329702</c:v>
                </c:pt>
                <c:pt idx="139">
                  <c:v>841.522199873928</c:v>
                </c:pt>
                <c:pt idx="140">
                  <c:v>1031.2855963110901</c:v>
                </c:pt>
                <c:pt idx="141">
                  <c:v>990.16410332918099</c:v>
                </c:pt>
                <c:pt idx="142">
                  <c:v>710.68980190157799</c:v>
                </c:pt>
                <c:pt idx="143">
                  <c:v>666.33319956669504</c:v>
                </c:pt>
                <c:pt idx="144">
                  <c:v>754.67550182342507</c:v>
                </c:pt>
                <c:pt idx="145">
                  <c:v>753.790000654756</c:v>
                </c:pt>
                <c:pt idx="146">
                  <c:v>854.36810135841301</c:v>
                </c:pt>
                <c:pt idx="147">
                  <c:v>820.62040296196903</c:v>
                </c:pt>
                <c:pt idx="148">
                  <c:v>939.18920233845699</c:v>
                </c:pt>
                <c:pt idx="149">
                  <c:v>806.79000201821304</c:v>
                </c:pt>
                <c:pt idx="150">
                  <c:v>1045.7546987682499</c:v>
                </c:pt>
                <c:pt idx="151">
                  <c:v>1067.4967932552099</c:v>
                </c:pt>
                <c:pt idx="152">
                  <c:v>789.39600140601397</c:v>
                </c:pt>
                <c:pt idx="153">
                  <c:v>886.07969909906308</c:v>
                </c:pt>
                <c:pt idx="154">
                  <c:v>760.09860039409205</c:v>
                </c:pt>
                <c:pt idx="155">
                  <c:v>251.516101837158</c:v>
                </c:pt>
                <c:pt idx="156">
                  <c:v>653.74340164661407</c:v>
                </c:pt>
                <c:pt idx="157">
                  <c:v>1102.1232035569799</c:v>
                </c:pt>
                <c:pt idx="158">
                  <c:v>1111.41529819369</c:v>
                </c:pt>
                <c:pt idx="159">
                  <c:v>801.91280038654804</c:v>
                </c:pt>
                <c:pt idx="160">
                  <c:v>761.81840012967507</c:v>
                </c:pt>
                <c:pt idx="161">
                  <c:v>733.10899910330693</c:v>
                </c:pt>
                <c:pt idx="162">
                  <c:v>842.35560002923</c:v>
                </c:pt>
                <c:pt idx="163">
                  <c:v>906.19000262580801</c:v>
                </c:pt>
                <c:pt idx="164">
                  <c:v>860.51160061359394</c:v>
                </c:pt>
                <c:pt idx="165">
                  <c:v>766.34299984574295</c:v>
                </c:pt>
                <c:pt idx="166">
                  <c:v>653.19029898941506</c:v>
                </c:pt>
                <c:pt idx="167">
                  <c:v>737.62719920277596</c:v>
                </c:pt>
                <c:pt idx="168">
                  <c:v>596.43500141799404</c:v>
                </c:pt>
                <c:pt idx="169">
                  <c:v>546.01609963178601</c:v>
                </c:pt>
                <c:pt idx="170">
                  <c:v>695.46390008926392</c:v>
                </c:pt>
                <c:pt idx="171">
                  <c:v>457.52150228619496</c:v>
                </c:pt>
                <c:pt idx="172">
                  <c:v>735.28660020604696</c:v>
                </c:pt>
                <c:pt idx="173">
                  <c:v>639.04810094833294</c:v>
                </c:pt>
                <c:pt idx="174">
                  <c:v>485.621998034417</c:v>
                </c:pt>
                <c:pt idx="175">
                  <c:v>433.38559906184599</c:v>
                </c:pt>
                <c:pt idx="176">
                  <c:v>672.57359924679599</c:v>
                </c:pt>
                <c:pt idx="177">
                  <c:v>658.43869875371399</c:v>
                </c:pt>
                <c:pt idx="178">
                  <c:v>492.77100091427502</c:v>
                </c:pt>
                <c:pt idx="179">
                  <c:v>652.107501542195</c:v>
                </c:pt>
                <c:pt idx="180">
                  <c:v>512.60000154748502</c:v>
                </c:pt>
                <c:pt idx="181">
                  <c:v>590.42599991708903</c:v>
                </c:pt>
                <c:pt idx="182">
                  <c:v>529.95489969849496</c:v>
                </c:pt>
                <c:pt idx="183">
                  <c:v>669.48399859666802</c:v>
                </c:pt>
                <c:pt idx="184">
                  <c:v>596.99330078065304</c:v>
                </c:pt>
                <c:pt idx="185">
                  <c:v>606.0454994142051</c:v>
                </c:pt>
                <c:pt idx="186">
                  <c:v>945.77950217574801</c:v>
                </c:pt>
                <c:pt idx="187">
                  <c:v>691.6999995708461</c:v>
                </c:pt>
                <c:pt idx="188">
                  <c:v>917.03389986976902</c:v>
                </c:pt>
                <c:pt idx="189">
                  <c:v>644.69909982383206</c:v>
                </c:pt>
                <c:pt idx="190">
                  <c:v>616.857999018393</c:v>
                </c:pt>
                <c:pt idx="191">
                  <c:v>695.990199498832</c:v>
                </c:pt>
                <c:pt idx="192">
                  <c:v>578.98810000717606</c:v>
                </c:pt>
                <c:pt idx="193">
                  <c:v>786.90549981594006</c:v>
                </c:pt>
                <c:pt idx="194">
                  <c:v>707.43580161780096</c:v>
                </c:pt>
                <c:pt idx="195">
                  <c:v>779.92599981278101</c:v>
                </c:pt>
                <c:pt idx="196">
                  <c:v>630.58499874174504</c:v>
                </c:pt>
                <c:pt idx="197">
                  <c:v>553.28250102326206</c:v>
                </c:pt>
                <c:pt idx="198">
                  <c:v>684.117097299546</c:v>
                </c:pt>
                <c:pt idx="199">
                  <c:v>759.99560073018006</c:v>
                </c:pt>
                <c:pt idx="200">
                  <c:v>846.27409714832902</c:v>
                </c:pt>
                <c:pt idx="201">
                  <c:v>958.74140233546495</c:v>
                </c:pt>
                <c:pt idx="202">
                  <c:v>902.29300311207703</c:v>
                </c:pt>
                <c:pt idx="203">
                  <c:v>876.60389730334202</c:v>
                </c:pt>
                <c:pt idx="204">
                  <c:v>728.672201212495</c:v>
                </c:pt>
                <c:pt idx="205">
                  <c:v>681.75939857400897</c:v>
                </c:pt>
                <c:pt idx="206">
                  <c:v>761.03249946236599</c:v>
                </c:pt>
                <c:pt idx="207">
                  <c:v>688.48270121961798</c:v>
                </c:pt>
                <c:pt idx="208">
                  <c:v>855.46860010921898</c:v>
                </c:pt>
                <c:pt idx="209">
                  <c:v>790.82769843935898</c:v>
                </c:pt>
                <c:pt idx="210">
                  <c:v>725.20909893512692</c:v>
                </c:pt>
                <c:pt idx="211">
                  <c:v>700.24170076847008</c:v>
                </c:pt>
              </c:numCache>
            </c:numRef>
          </c:val>
          <c:smooth val="0"/>
          <c:extLst>
            <c:ext xmlns:c16="http://schemas.microsoft.com/office/drawing/2014/chart" uri="{C3380CC4-5D6E-409C-BE32-E72D297353CC}">
              <c16:uniqueId val="{00000000-6BE7-45D3-8E54-6203366A6295}"/>
            </c:ext>
          </c:extLst>
        </c:ser>
        <c:ser>
          <c:idx val="1"/>
          <c:order val="1"/>
          <c:tx>
            <c:strRef>
              <c:f>Feuil1!$C$3:$C$4</c:f>
              <c:strCache>
                <c:ptCount val="1"/>
                <c:pt idx="0">
                  <c:v>prediction</c:v>
                </c:pt>
              </c:strCache>
            </c:strRef>
          </c:tx>
          <c:spPr>
            <a:ln w="28575" cap="rnd">
              <a:solidFill>
                <a:schemeClr val="accent2"/>
              </a:solidFill>
              <a:round/>
            </a:ln>
            <a:effectLst/>
          </c:spPr>
          <c:marker>
            <c:symbol val="none"/>
          </c:marker>
          <c:cat>
            <c:strRef>
              <c:f>Feuil1!$A$5:$A$320</c:f>
              <c:strCache>
                <c:ptCount val="315"/>
                <c:pt idx="0">
                  <c:v>201901</c:v>
                </c:pt>
                <c:pt idx="1">
                  <c:v>201902</c:v>
                </c:pt>
                <c:pt idx="2">
                  <c:v>201905</c:v>
                </c:pt>
                <c:pt idx="3">
                  <c:v>201906</c:v>
                </c:pt>
                <c:pt idx="4">
                  <c:v>201907</c:v>
                </c:pt>
                <c:pt idx="5">
                  <c:v>201908</c:v>
                </c:pt>
                <c:pt idx="6">
                  <c:v>201909</c:v>
                </c:pt>
                <c:pt idx="7">
                  <c:v>201910</c:v>
                </c:pt>
                <c:pt idx="8">
                  <c:v>201911</c:v>
                </c:pt>
                <c:pt idx="9">
                  <c:v>201912</c:v>
                </c:pt>
                <c:pt idx="10">
                  <c:v>201913</c:v>
                </c:pt>
                <c:pt idx="11">
                  <c:v>201914</c:v>
                </c:pt>
                <c:pt idx="12">
                  <c:v>201915</c:v>
                </c:pt>
                <c:pt idx="13">
                  <c:v>201916</c:v>
                </c:pt>
                <c:pt idx="14">
                  <c:v>201917</c:v>
                </c:pt>
                <c:pt idx="15">
                  <c:v>201918</c:v>
                </c:pt>
                <c:pt idx="16">
                  <c:v>201919</c:v>
                </c:pt>
                <c:pt idx="17">
                  <c:v>201920</c:v>
                </c:pt>
                <c:pt idx="18">
                  <c:v>201921</c:v>
                </c:pt>
                <c:pt idx="19">
                  <c:v>201922</c:v>
                </c:pt>
                <c:pt idx="20">
                  <c:v>201923</c:v>
                </c:pt>
                <c:pt idx="21">
                  <c:v>201924</c:v>
                </c:pt>
                <c:pt idx="22">
                  <c:v>201925</c:v>
                </c:pt>
                <c:pt idx="23">
                  <c:v>201926</c:v>
                </c:pt>
                <c:pt idx="24">
                  <c:v>201927</c:v>
                </c:pt>
                <c:pt idx="25">
                  <c:v>201928</c:v>
                </c:pt>
                <c:pt idx="26">
                  <c:v>201929</c:v>
                </c:pt>
                <c:pt idx="27">
                  <c:v>201930</c:v>
                </c:pt>
                <c:pt idx="28">
                  <c:v>201931</c:v>
                </c:pt>
                <c:pt idx="29">
                  <c:v>201932</c:v>
                </c:pt>
                <c:pt idx="30">
                  <c:v>201933</c:v>
                </c:pt>
                <c:pt idx="31">
                  <c:v>201934</c:v>
                </c:pt>
                <c:pt idx="32">
                  <c:v>201935</c:v>
                </c:pt>
                <c:pt idx="33">
                  <c:v>201936</c:v>
                </c:pt>
                <c:pt idx="34">
                  <c:v>201937</c:v>
                </c:pt>
                <c:pt idx="35">
                  <c:v>201938</c:v>
                </c:pt>
                <c:pt idx="36">
                  <c:v>201939</c:v>
                </c:pt>
                <c:pt idx="37">
                  <c:v>201940</c:v>
                </c:pt>
                <c:pt idx="38">
                  <c:v>201941</c:v>
                </c:pt>
                <c:pt idx="39">
                  <c:v>201942</c:v>
                </c:pt>
                <c:pt idx="40">
                  <c:v>201943</c:v>
                </c:pt>
                <c:pt idx="41">
                  <c:v>201944</c:v>
                </c:pt>
                <c:pt idx="42">
                  <c:v>201945</c:v>
                </c:pt>
                <c:pt idx="43">
                  <c:v>201946</c:v>
                </c:pt>
                <c:pt idx="44">
                  <c:v>201947</c:v>
                </c:pt>
                <c:pt idx="45">
                  <c:v>201948</c:v>
                </c:pt>
                <c:pt idx="46">
                  <c:v>201949</c:v>
                </c:pt>
                <c:pt idx="47">
                  <c:v>201950</c:v>
                </c:pt>
                <c:pt idx="48">
                  <c:v>201951</c:v>
                </c:pt>
                <c:pt idx="49">
                  <c:v>201952</c:v>
                </c:pt>
                <c:pt idx="50">
                  <c:v>202001</c:v>
                </c:pt>
                <c:pt idx="51">
                  <c:v>202002</c:v>
                </c:pt>
                <c:pt idx="52">
                  <c:v>202003</c:v>
                </c:pt>
                <c:pt idx="53">
                  <c:v>202004</c:v>
                </c:pt>
                <c:pt idx="54">
                  <c:v>202005</c:v>
                </c:pt>
                <c:pt idx="55">
                  <c:v>202006</c:v>
                </c:pt>
                <c:pt idx="56">
                  <c:v>202007</c:v>
                </c:pt>
                <c:pt idx="57">
                  <c:v>202008</c:v>
                </c:pt>
                <c:pt idx="58">
                  <c:v>202009</c:v>
                </c:pt>
                <c:pt idx="59">
                  <c:v>202010</c:v>
                </c:pt>
                <c:pt idx="60">
                  <c:v>202011</c:v>
                </c:pt>
                <c:pt idx="61">
                  <c:v>202012</c:v>
                </c:pt>
                <c:pt idx="62">
                  <c:v>202013</c:v>
                </c:pt>
                <c:pt idx="63">
                  <c:v>202014</c:v>
                </c:pt>
                <c:pt idx="64">
                  <c:v>202015</c:v>
                </c:pt>
                <c:pt idx="65">
                  <c:v>202016</c:v>
                </c:pt>
                <c:pt idx="66">
                  <c:v>202017</c:v>
                </c:pt>
                <c:pt idx="67">
                  <c:v>202018</c:v>
                </c:pt>
                <c:pt idx="68">
                  <c:v>202019</c:v>
                </c:pt>
                <c:pt idx="69">
                  <c:v>202020</c:v>
                </c:pt>
                <c:pt idx="70">
                  <c:v>202021</c:v>
                </c:pt>
                <c:pt idx="71">
                  <c:v>202022</c:v>
                </c:pt>
                <c:pt idx="72">
                  <c:v>202023</c:v>
                </c:pt>
                <c:pt idx="73">
                  <c:v>202024</c:v>
                </c:pt>
                <c:pt idx="74">
                  <c:v>202025</c:v>
                </c:pt>
                <c:pt idx="75">
                  <c:v>202026</c:v>
                </c:pt>
                <c:pt idx="76">
                  <c:v>202027</c:v>
                </c:pt>
                <c:pt idx="77">
                  <c:v>202028</c:v>
                </c:pt>
                <c:pt idx="78">
                  <c:v>202029</c:v>
                </c:pt>
                <c:pt idx="79">
                  <c:v>202030</c:v>
                </c:pt>
                <c:pt idx="80">
                  <c:v>202031</c:v>
                </c:pt>
                <c:pt idx="81">
                  <c:v>202032</c:v>
                </c:pt>
                <c:pt idx="82">
                  <c:v>202033</c:v>
                </c:pt>
                <c:pt idx="83">
                  <c:v>202034</c:v>
                </c:pt>
                <c:pt idx="84">
                  <c:v>202035</c:v>
                </c:pt>
                <c:pt idx="85">
                  <c:v>202036</c:v>
                </c:pt>
                <c:pt idx="86">
                  <c:v>202037</c:v>
                </c:pt>
                <c:pt idx="87">
                  <c:v>202038</c:v>
                </c:pt>
                <c:pt idx="88">
                  <c:v>202039</c:v>
                </c:pt>
                <c:pt idx="89">
                  <c:v>202040</c:v>
                </c:pt>
                <c:pt idx="90">
                  <c:v>202041</c:v>
                </c:pt>
                <c:pt idx="91">
                  <c:v>202042</c:v>
                </c:pt>
                <c:pt idx="92">
                  <c:v>202043</c:v>
                </c:pt>
                <c:pt idx="93">
                  <c:v>202044</c:v>
                </c:pt>
                <c:pt idx="94">
                  <c:v>202045</c:v>
                </c:pt>
                <c:pt idx="95">
                  <c:v>202046</c:v>
                </c:pt>
                <c:pt idx="96">
                  <c:v>202047</c:v>
                </c:pt>
                <c:pt idx="97">
                  <c:v>202048</c:v>
                </c:pt>
                <c:pt idx="98">
                  <c:v>202049</c:v>
                </c:pt>
                <c:pt idx="99">
                  <c:v>202050</c:v>
                </c:pt>
                <c:pt idx="100">
                  <c:v>202051</c:v>
                </c:pt>
                <c:pt idx="101">
                  <c:v>202052</c:v>
                </c:pt>
                <c:pt idx="102">
                  <c:v>202101</c:v>
                </c:pt>
                <c:pt idx="103">
                  <c:v>202102</c:v>
                </c:pt>
                <c:pt idx="104">
                  <c:v>202103</c:v>
                </c:pt>
                <c:pt idx="105">
                  <c:v>202104</c:v>
                </c:pt>
                <c:pt idx="106">
                  <c:v>202105</c:v>
                </c:pt>
                <c:pt idx="107">
                  <c:v>202106</c:v>
                </c:pt>
                <c:pt idx="108">
                  <c:v>202107</c:v>
                </c:pt>
                <c:pt idx="109">
                  <c:v>202108</c:v>
                </c:pt>
                <c:pt idx="110">
                  <c:v>202109</c:v>
                </c:pt>
                <c:pt idx="111">
                  <c:v>202110</c:v>
                </c:pt>
                <c:pt idx="112">
                  <c:v>202111</c:v>
                </c:pt>
                <c:pt idx="113">
                  <c:v>202112</c:v>
                </c:pt>
                <c:pt idx="114">
                  <c:v>202113</c:v>
                </c:pt>
                <c:pt idx="115">
                  <c:v>202114</c:v>
                </c:pt>
                <c:pt idx="116">
                  <c:v>202115</c:v>
                </c:pt>
                <c:pt idx="117">
                  <c:v>202116</c:v>
                </c:pt>
                <c:pt idx="118">
                  <c:v>202117</c:v>
                </c:pt>
                <c:pt idx="119">
                  <c:v>202118</c:v>
                </c:pt>
                <c:pt idx="120">
                  <c:v>202119</c:v>
                </c:pt>
                <c:pt idx="121">
                  <c:v>202120</c:v>
                </c:pt>
                <c:pt idx="122">
                  <c:v>202121</c:v>
                </c:pt>
                <c:pt idx="123">
                  <c:v>202122</c:v>
                </c:pt>
                <c:pt idx="124">
                  <c:v>202123</c:v>
                </c:pt>
                <c:pt idx="125">
                  <c:v>202124</c:v>
                </c:pt>
                <c:pt idx="126">
                  <c:v>202125</c:v>
                </c:pt>
                <c:pt idx="127">
                  <c:v>202126</c:v>
                </c:pt>
                <c:pt idx="128">
                  <c:v>202127</c:v>
                </c:pt>
                <c:pt idx="129">
                  <c:v>202128</c:v>
                </c:pt>
                <c:pt idx="130">
                  <c:v>202129</c:v>
                </c:pt>
                <c:pt idx="131">
                  <c:v>202130</c:v>
                </c:pt>
                <c:pt idx="132">
                  <c:v>202131</c:v>
                </c:pt>
                <c:pt idx="133">
                  <c:v>202132</c:v>
                </c:pt>
                <c:pt idx="134">
                  <c:v>202133</c:v>
                </c:pt>
                <c:pt idx="135">
                  <c:v>202134</c:v>
                </c:pt>
                <c:pt idx="136">
                  <c:v>202135</c:v>
                </c:pt>
                <c:pt idx="137">
                  <c:v>202136</c:v>
                </c:pt>
                <c:pt idx="138">
                  <c:v>202137</c:v>
                </c:pt>
                <c:pt idx="139">
                  <c:v>202138</c:v>
                </c:pt>
                <c:pt idx="140">
                  <c:v>202139</c:v>
                </c:pt>
                <c:pt idx="141">
                  <c:v>202140</c:v>
                </c:pt>
                <c:pt idx="142">
                  <c:v>202141</c:v>
                </c:pt>
                <c:pt idx="143">
                  <c:v>202142</c:v>
                </c:pt>
                <c:pt idx="144">
                  <c:v>202143</c:v>
                </c:pt>
                <c:pt idx="145">
                  <c:v>202144</c:v>
                </c:pt>
                <c:pt idx="146">
                  <c:v>202145</c:v>
                </c:pt>
                <c:pt idx="147">
                  <c:v>202146</c:v>
                </c:pt>
                <c:pt idx="148">
                  <c:v>202147</c:v>
                </c:pt>
                <c:pt idx="149">
                  <c:v>202148</c:v>
                </c:pt>
                <c:pt idx="150">
                  <c:v>202149</c:v>
                </c:pt>
                <c:pt idx="151">
                  <c:v>202150</c:v>
                </c:pt>
                <c:pt idx="152">
                  <c:v>202151</c:v>
                </c:pt>
                <c:pt idx="153">
                  <c:v>202152</c:v>
                </c:pt>
                <c:pt idx="154">
                  <c:v>202201</c:v>
                </c:pt>
                <c:pt idx="155">
                  <c:v>202202</c:v>
                </c:pt>
                <c:pt idx="156">
                  <c:v>202203</c:v>
                </c:pt>
                <c:pt idx="157">
                  <c:v>202204</c:v>
                </c:pt>
                <c:pt idx="158">
                  <c:v>202205</c:v>
                </c:pt>
                <c:pt idx="159">
                  <c:v>202206</c:v>
                </c:pt>
                <c:pt idx="160">
                  <c:v>202207</c:v>
                </c:pt>
                <c:pt idx="161">
                  <c:v>202208</c:v>
                </c:pt>
                <c:pt idx="162">
                  <c:v>202209</c:v>
                </c:pt>
                <c:pt idx="163">
                  <c:v>202210</c:v>
                </c:pt>
                <c:pt idx="164">
                  <c:v>202211</c:v>
                </c:pt>
                <c:pt idx="165">
                  <c:v>202212</c:v>
                </c:pt>
                <c:pt idx="166">
                  <c:v>202213</c:v>
                </c:pt>
                <c:pt idx="167">
                  <c:v>202214</c:v>
                </c:pt>
                <c:pt idx="168">
                  <c:v>202215</c:v>
                </c:pt>
                <c:pt idx="169">
                  <c:v>202216</c:v>
                </c:pt>
                <c:pt idx="170">
                  <c:v>202217</c:v>
                </c:pt>
                <c:pt idx="171">
                  <c:v>202218</c:v>
                </c:pt>
                <c:pt idx="172">
                  <c:v>202219</c:v>
                </c:pt>
                <c:pt idx="173">
                  <c:v>202220</c:v>
                </c:pt>
                <c:pt idx="174">
                  <c:v>202221</c:v>
                </c:pt>
                <c:pt idx="175">
                  <c:v>202222</c:v>
                </c:pt>
                <c:pt idx="176">
                  <c:v>202223</c:v>
                </c:pt>
                <c:pt idx="177">
                  <c:v>202224</c:v>
                </c:pt>
                <c:pt idx="178">
                  <c:v>202225</c:v>
                </c:pt>
                <c:pt idx="179">
                  <c:v>202226</c:v>
                </c:pt>
                <c:pt idx="180">
                  <c:v>202227</c:v>
                </c:pt>
                <c:pt idx="181">
                  <c:v>202228</c:v>
                </c:pt>
                <c:pt idx="182">
                  <c:v>202229</c:v>
                </c:pt>
                <c:pt idx="183">
                  <c:v>202230</c:v>
                </c:pt>
                <c:pt idx="184">
                  <c:v>202231</c:v>
                </c:pt>
                <c:pt idx="185">
                  <c:v>202232</c:v>
                </c:pt>
                <c:pt idx="186">
                  <c:v>202233</c:v>
                </c:pt>
                <c:pt idx="187">
                  <c:v>202234</c:v>
                </c:pt>
                <c:pt idx="188">
                  <c:v>202235</c:v>
                </c:pt>
                <c:pt idx="189">
                  <c:v>202236</c:v>
                </c:pt>
                <c:pt idx="190">
                  <c:v>202237</c:v>
                </c:pt>
                <c:pt idx="191">
                  <c:v>202238</c:v>
                </c:pt>
                <c:pt idx="192">
                  <c:v>202239</c:v>
                </c:pt>
                <c:pt idx="193">
                  <c:v>202240</c:v>
                </c:pt>
                <c:pt idx="194">
                  <c:v>202241</c:v>
                </c:pt>
                <c:pt idx="195">
                  <c:v>202242</c:v>
                </c:pt>
                <c:pt idx="196">
                  <c:v>202243</c:v>
                </c:pt>
                <c:pt idx="197">
                  <c:v>202244</c:v>
                </c:pt>
                <c:pt idx="198">
                  <c:v>202245</c:v>
                </c:pt>
                <c:pt idx="199">
                  <c:v>202246</c:v>
                </c:pt>
                <c:pt idx="200">
                  <c:v>202247</c:v>
                </c:pt>
                <c:pt idx="201">
                  <c:v>202248</c:v>
                </c:pt>
                <c:pt idx="202">
                  <c:v>202249</c:v>
                </c:pt>
                <c:pt idx="203">
                  <c:v>202250</c:v>
                </c:pt>
                <c:pt idx="204">
                  <c:v>202251</c:v>
                </c:pt>
                <c:pt idx="205">
                  <c:v>202252</c:v>
                </c:pt>
                <c:pt idx="206">
                  <c:v>202253</c:v>
                </c:pt>
                <c:pt idx="207">
                  <c:v>202302</c:v>
                </c:pt>
                <c:pt idx="208">
                  <c:v>202303</c:v>
                </c:pt>
                <c:pt idx="209">
                  <c:v>202304</c:v>
                </c:pt>
                <c:pt idx="210">
                  <c:v>202305</c:v>
                </c:pt>
                <c:pt idx="211">
                  <c:v>202306</c:v>
                </c:pt>
                <c:pt idx="212">
                  <c:v>202307</c:v>
                </c:pt>
                <c:pt idx="213">
                  <c:v>202308</c:v>
                </c:pt>
                <c:pt idx="214">
                  <c:v>202309</c:v>
                </c:pt>
                <c:pt idx="215">
                  <c:v>202310</c:v>
                </c:pt>
                <c:pt idx="216">
                  <c:v>202311</c:v>
                </c:pt>
                <c:pt idx="217">
                  <c:v>202312</c:v>
                </c:pt>
                <c:pt idx="218">
                  <c:v>202313</c:v>
                </c:pt>
                <c:pt idx="219">
                  <c:v>202314</c:v>
                </c:pt>
                <c:pt idx="220">
                  <c:v>202315</c:v>
                </c:pt>
                <c:pt idx="221">
                  <c:v>202316</c:v>
                </c:pt>
                <c:pt idx="222">
                  <c:v>202317</c:v>
                </c:pt>
                <c:pt idx="223">
                  <c:v>202318</c:v>
                </c:pt>
                <c:pt idx="224">
                  <c:v>202319</c:v>
                </c:pt>
                <c:pt idx="225">
                  <c:v>202320</c:v>
                </c:pt>
                <c:pt idx="226">
                  <c:v>202321</c:v>
                </c:pt>
                <c:pt idx="227">
                  <c:v>202322</c:v>
                </c:pt>
                <c:pt idx="228">
                  <c:v>202323</c:v>
                </c:pt>
                <c:pt idx="229">
                  <c:v>202324</c:v>
                </c:pt>
                <c:pt idx="230">
                  <c:v>202325</c:v>
                </c:pt>
                <c:pt idx="231">
                  <c:v>202326</c:v>
                </c:pt>
                <c:pt idx="232">
                  <c:v>202327</c:v>
                </c:pt>
                <c:pt idx="233">
                  <c:v>202328</c:v>
                </c:pt>
                <c:pt idx="234">
                  <c:v>202329</c:v>
                </c:pt>
                <c:pt idx="235">
                  <c:v>202330</c:v>
                </c:pt>
                <c:pt idx="236">
                  <c:v>202331</c:v>
                </c:pt>
                <c:pt idx="237">
                  <c:v>202332</c:v>
                </c:pt>
                <c:pt idx="238">
                  <c:v>202333</c:v>
                </c:pt>
                <c:pt idx="239">
                  <c:v>202334</c:v>
                </c:pt>
                <c:pt idx="240">
                  <c:v>202335</c:v>
                </c:pt>
                <c:pt idx="241">
                  <c:v>202336</c:v>
                </c:pt>
                <c:pt idx="242">
                  <c:v>202337</c:v>
                </c:pt>
                <c:pt idx="243">
                  <c:v>202338</c:v>
                </c:pt>
                <c:pt idx="244">
                  <c:v>202339</c:v>
                </c:pt>
                <c:pt idx="245">
                  <c:v>202340</c:v>
                </c:pt>
                <c:pt idx="246">
                  <c:v>202341</c:v>
                </c:pt>
                <c:pt idx="247">
                  <c:v>202342</c:v>
                </c:pt>
                <c:pt idx="248">
                  <c:v>202343</c:v>
                </c:pt>
                <c:pt idx="249">
                  <c:v>202344</c:v>
                </c:pt>
                <c:pt idx="250">
                  <c:v>202345</c:v>
                </c:pt>
                <c:pt idx="251">
                  <c:v>202346</c:v>
                </c:pt>
                <c:pt idx="252">
                  <c:v>202347</c:v>
                </c:pt>
                <c:pt idx="253">
                  <c:v>202348</c:v>
                </c:pt>
                <c:pt idx="254">
                  <c:v>202349</c:v>
                </c:pt>
                <c:pt idx="255">
                  <c:v>202350</c:v>
                </c:pt>
                <c:pt idx="256">
                  <c:v>202351</c:v>
                </c:pt>
                <c:pt idx="257">
                  <c:v>202352</c:v>
                </c:pt>
                <c:pt idx="258">
                  <c:v>202401</c:v>
                </c:pt>
                <c:pt idx="259">
                  <c:v>202402</c:v>
                </c:pt>
                <c:pt idx="260">
                  <c:v>202403</c:v>
                </c:pt>
                <c:pt idx="261">
                  <c:v>202404</c:v>
                </c:pt>
                <c:pt idx="262">
                  <c:v>202405</c:v>
                </c:pt>
                <c:pt idx="263">
                  <c:v>202406</c:v>
                </c:pt>
                <c:pt idx="264">
                  <c:v>202407</c:v>
                </c:pt>
                <c:pt idx="265">
                  <c:v>202408</c:v>
                </c:pt>
                <c:pt idx="266">
                  <c:v>202409</c:v>
                </c:pt>
                <c:pt idx="267">
                  <c:v>202410</c:v>
                </c:pt>
                <c:pt idx="268">
                  <c:v>202411</c:v>
                </c:pt>
                <c:pt idx="269">
                  <c:v>202412</c:v>
                </c:pt>
                <c:pt idx="270">
                  <c:v>202413</c:v>
                </c:pt>
                <c:pt idx="271">
                  <c:v>202414</c:v>
                </c:pt>
                <c:pt idx="272">
                  <c:v>202415</c:v>
                </c:pt>
                <c:pt idx="273">
                  <c:v>202416</c:v>
                </c:pt>
                <c:pt idx="274">
                  <c:v>202417</c:v>
                </c:pt>
                <c:pt idx="275">
                  <c:v>202418</c:v>
                </c:pt>
                <c:pt idx="276">
                  <c:v>202419</c:v>
                </c:pt>
                <c:pt idx="277">
                  <c:v>202420</c:v>
                </c:pt>
                <c:pt idx="278">
                  <c:v>202421</c:v>
                </c:pt>
                <c:pt idx="279">
                  <c:v>202422</c:v>
                </c:pt>
                <c:pt idx="280">
                  <c:v>202423</c:v>
                </c:pt>
                <c:pt idx="281">
                  <c:v>202424</c:v>
                </c:pt>
                <c:pt idx="282">
                  <c:v>202425</c:v>
                </c:pt>
                <c:pt idx="283">
                  <c:v>202426</c:v>
                </c:pt>
                <c:pt idx="284">
                  <c:v>202427</c:v>
                </c:pt>
                <c:pt idx="285">
                  <c:v>202428</c:v>
                </c:pt>
                <c:pt idx="286">
                  <c:v>202429</c:v>
                </c:pt>
                <c:pt idx="287">
                  <c:v>202430</c:v>
                </c:pt>
                <c:pt idx="288">
                  <c:v>202431</c:v>
                </c:pt>
                <c:pt idx="289">
                  <c:v>202432</c:v>
                </c:pt>
                <c:pt idx="290">
                  <c:v>202433</c:v>
                </c:pt>
                <c:pt idx="291">
                  <c:v>202434</c:v>
                </c:pt>
                <c:pt idx="292">
                  <c:v>202435</c:v>
                </c:pt>
                <c:pt idx="293">
                  <c:v>202436</c:v>
                </c:pt>
                <c:pt idx="294">
                  <c:v>202437</c:v>
                </c:pt>
                <c:pt idx="295">
                  <c:v>202438</c:v>
                </c:pt>
                <c:pt idx="296">
                  <c:v>202439</c:v>
                </c:pt>
                <c:pt idx="297">
                  <c:v>202440</c:v>
                </c:pt>
                <c:pt idx="298">
                  <c:v>202441</c:v>
                </c:pt>
                <c:pt idx="299">
                  <c:v>202442</c:v>
                </c:pt>
                <c:pt idx="300">
                  <c:v>202443</c:v>
                </c:pt>
                <c:pt idx="301">
                  <c:v>202444</c:v>
                </c:pt>
                <c:pt idx="302">
                  <c:v>202445</c:v>
                </c:pt>
                <c:pt idx="303">
                  <c:v>202446</c:v>
                </c:pt>
                <c:pt idx="304">
                  <c:v>202447</c:v>
                </c:pt>
                <c:pt idx="305">
                  <c:v>202448</c:v>
                </c:pt>
                <c:pt idx="306">
                  <c:v>202449</c:v>
                </c:pt>
                <c:pt idx="307">
                  <c:v>202450</c:v>
                </c:pt>
                <c:pt idx="308">
                  <c:v>202451</c:v>
                </c:pt>
                <c:pt idx="309">
                  <c:v>202452</c:v>
                </c:pt>
                <c:pt idx="310">
                  <c:v>202501</c:v>
                </c:pt>
                <c:pt idx="311">
                  <c:v>202502</c:v>
                </c:pt>
                <c:pt idx="312">
                  <c:v>202503</c:v>
                </c:pt>
                <c:pt idx="313">
                  <c:v>202504</c:v>
                </c:pt>
                <c:pt idx="314">
                  <c:v>202505</c:v>
                </c:pt>
              </c:strCache>
            </c:strRef>
          </c:cat>
          <c:val>
            <c:numRef>
              <c:f>Feuil1!$C$5:$C$320</c:f>
              <c:numCache>
                <c:formatCode>General</c:formatCode>
                <c:ptCount val="315"/>
                <c:pt idx="211">
                  <c:v>625.17617579225805</c:v>
                </c:pt>
                <c:pt idx="212">
                  <c:v>599.92303315510401</c:v>
                </c:pt>
                <c:pt idx="213">
                  <c:v>724.05657772299696</c:v>
                </c:pt>
                <c:pt idx="214">
                  <c:v>746.10989415352901</c:v>
                </c:pt>
                <c:pt idx="215">
                  <c:v>666.33481041602795</c:v>
                </c:pt>
                <c:pt idx="216">
                  <c:v>673.815210032393</c:v>
                </c:pt>
                <c:pt idx="217">
                  <c:v>690.21741378210095</c:v>
                </c:pt>
                <c:pt idx="218">
                  <c:v>712.00461645306302</c:v>
                </c:pt>
                <c:pt idx="219">
                  <c:v>764.60833018993299</c:v>
                </c:pt>
                <c:pt idx="220">
                  <c:v>800.91417062758501</c:v>
                </c:pt>
                <c:pt idx="221">
                  <c:v>692.72053270088804</c:v>
                </c:pt>
                <c:pt idx="222">
                  <c:v>677.49907203218004</c:v>
                </c:pt>
                <c:pt idx="223">
                  <c:v>676.59899123712398</c:v>
                </c:pt>
                <c:pt idx="224">
                  <c:v>631.74887343511102</c:v>
                </c:pt>
                <c:pt idx="225">
                  <c:v>638.70952185388398</c:v>
                </c:pt>
                <c:pt idx="226">
                  <c:v>749.834295437386</c:v>
                </c:pt>
                <c:pt idx="227">
                  <c:v>753.59679889330198</c:v>
                </c:pt>
                <c:pt idx="228">
                  <c:v>693.304798490645</c:v>
                </c:pt>
                <c:pt idx="229">
                  <c:v>725.40491677154398</c:v>
                </c:pt>
                <c:pt idx="230">
                  <c:v>718.45664349481797</c:v>
                </c:pt>
                <c:pt idx="231">
                  <c:v>726.48437567971496</c:v>
                </c:pt>
                <c:pt idx="232">
                  <c:v>777.79529382524299</c:v>
                </c:pt>
                <c:pt idx="233">
                  <c:v>817.95499879001204</c:v>
                </c:pt>
                <c:pt idx="234">
                  <c:v>758.25358073755501</c:v>
                </c:pt>
                <c:pt idx="235">
                  <c:v>814.53015561350799</c:v>
                </c:pt>
                <c:pt idx="236">
                  <c:v>843.74796888859896</c:v>
                </c:pt>
                <c:pt idx="237">
                  <c:v>794.21224607721695</c:v>
                </c:pt>
                <c:pt idx="238">
                  <c:v>801.84742583560399</c:v>
                </c:pt>
                <c:pt idx="239">
                  <c:v>879.67823269641303</c:v>
                </c:pt>
                <c:pt idx="240">
                  <c:v>860.25479464129501</c:v>
                </c:pt>
                <c:pt idx="241">
                  <c:v>816.76862383980495</c:v>
                </c:pt>
                <c:pt idx="242">
                  <c:v>872.40168288124403</c:v>
                </c:pt>
                <c:pt idx="243">
                  <c:v>858.96350446561996</c:v>
                </c:pt>
                <c:pt idx="244">
                  <c:v>858.90284408493198</c:v>
                </c:pt>
                <c:pt idx="245">
                  <c:v>860.70583042420697</c:v>
                </c:pt>
                <c:pt idx="246">
                  <c:v>808.76601150616398</c:v>
                </c:pt>
                <c:pt idx="247">
                  <c:v>697.83398787480098</c:v>
                </c:pt>
                <c:pt idx="248">
                  <c:v>746.52606305551205</c:v>
                </c:pt>
                <c:pt idx="249">
                  <c:v>768.61569920092995</c:v>
                </c:pt>
                <c:pt idx="250">
                  <c:v>716.93555220659903</c:v>
                </c:pt>
                <c:pt idx="251">
                  <c:v>751.356619896658</c:v>
                </c:pt>
                <c:pt idx="252">
                  <c:v>847.56781643181796</c:v>
                </c:pt>
                <c:pt idx="253">
                  <c:v>874.57522766939303</c:v>
                </c:pt>
                <c:pt idx="254">
                  <c:v>874.74804806367604</c:v>
                </c:pt>
                <c:pt idx="255">
                  <c:v>894.37053762660503</c:v>
                </c:pt>
                <c:pt idx="256">
                  <c:v>778.26579079165401</c:v>
                </c:pt>
                <c:pt idx="257">
                  <c:v>724.35786104387898</c:v>
                </c:pt>
                <c:pt idx="258">
                  <c:v>744.33582902749799</c:v>
                </c:pt>
                <c:pt idx="259">
                  <c:v>760.37349393089301</c:v>
                </c:pt>
                <c:pt idx="260">
                  <c:v>744.01097653744205</c:v>
                </c:pt>
                <c:pt idx="261">
                  <c:v>816.53393100191499</c:v>
                </c:pt>
                <c:pt idx="262">
                  <c:v>772.63016762555196</c:v>
                </c:pt>
                <c:pt idx="263">
                  <c:v>648.84218354735594</c:v>
                </c:pt>
                <c:pt idx="264">
                  <c:v>662.664096277407</c:v>
                </c:pt>
                <c:pt idx="265">
                  <c:v>741.041300869015</c:v>
                </c:pt>
                <c:pt idx="266">
                  <c:v>775.19242064492903</c:v>
                </c:pt>
                <c:pt idx="267">
                  <c:v>795.48211135316399</c:v>
                </c:pt>
                <c:pt idx="268">
                  <c:v>828.73217461445802</c:v>
                </c:pt>
                <c:pt idx="269">
                  <c:v>750.75818777470897</c:v>
                </c:pt>
                <c:pt idx="270">
                  <c:v>770.24464788101295</c:v>
                </c:pt>
                <c:pt idx="271">
                  <c:v>808.44953792090598</c:v>
                </c:pt>
                <c:pt idx="272">
                  <c:v>766.62453731063704</c:v>
                </c:pt>
                <c:pt idx="273">
                  <c:v>704.42771708877501</c:v>
                </c:pt>
                <c:pt idx="274">
                  <c:v>761.57380553319001</c:v>
                </c:pt>
                <c:pt idx="275">
                  <c:v>747.91971413141505</c:v>
                </c:pt>
                <c:pt idx="276">
                  <c:v>687.69274294508898</c:v>
                </c:pt>
                <c:pt idx="277">
                  <c:v>737.979992948068</c:v>
                </c:pt>
                <c:pt idx="278">
                  <c:v>773.09795553248796</c:v>
                </c:pt>
                <c:pt idx="279">
                  <c:v>777.24367162091198</c:v>
                </c:pt>
                <c:pt idx="280">
                  <c:v>805.87123553632796</c:v>
                </c:pt>
                <c:pt idx="281">
                  <c:v>824.39039859228603</c:v>
                </c:pt>
                <c:pt idx="282">
                  <c:v>777.05109006684904</c:v>
                </c:pt>
                <c:pt idx="283">
                  <c:v>804.71379399795899</c:v>
                </c:pt>
                <c:pt idx="284">
                  <c:v>1210.9215958347199</c:v>
                </c:pt>
                <c:pt idx="285">
                  <c:v>767.232257434997</c:v>
                </c:pt>
                <c:pt idx="286">
                  <c:v>757.75375662276701</c:v>
                </c:pt>
                <c:pt idx="287">
                  <c:v>871.96251146088105</c:v>
                </c:pt>
                <c:pt idx="288">
                  <c:v>905.70258381327096</c:v>
                </c:pt>
                <c:pt idx="289">
                  <c:v>885.04057504767604</c:v>
                </c:pt>
                <c:pt idx="290">
                  <c:v>937.99521789324399</c:v>
                </c:pt>
                <c:pt idx="291">
                  <c:v>916.81596432215497</c:v>
                </c:pt>
                <c:pt idx="292">
                  <c:v>886.93844487295496</c:v>
                </c:pt>
                <c:pt idx="293">
                  <c:v>908.08206760176097</c:v>
                </c:pt>
                <c:pt idx="294">
                  <c:v>1025.13329340003</c:v>
                </c:pt>
                <c:pt idx="295">
                  <c:v>904.83854431003499</c:v>
                </c:pt>
                <c:pt idx="296">
                  <c:v>953.79475921309995</c:v>
                </c:pt>
                <c:pt idx="297">
                  <c:v>922.98759550851798</c:v>
                </c:pt>
                <c:pt idx="298">
                  <c:v>779.47146211541599</c:v>
                </c:pt>
                <c:pt idx="299">
                  <c:v>715.81225497473895</c:v>
                </c:pt>
                <c:pt idx="300">
                  <c:v>788.67470245140601</c:v>
                </c:pt>
                <c:pt idx="301">
                  <c:v>819.86851396148097</c:v>
                </c:pt>
                <c:pt idx="302">
                  <c:v>830.67729514779796</c:v>
                </c:pt>
                <c:pt idx="303">
                  <c:v>905.94938886942202</c:v>
                </c:pt>
                <c:pt idx="304">
                  <c:v>888.96312322192102</c:v>
                </c:pt>
                <c:pt idx="305">
                  <c:v>901.40756753936603</c:v>
                </c:pt>
                <c:pt idx="306">
                  <c:v>945.84026331010296</c:v>
                </c:pt>
                <c:pt idx="307">
                  <c:v>935.11697905546703</c:v>
                </c:pt>
                <c:pt idx="308">
                  <c:v>823.34890788152097</c:v>
                </c:pt>
                <c:pt idx="309">
                  <c:v>828.44778598138703</c:v>
                </c:pt>
                <c:pt idx="310">
                  <c:v>804.73538007169896</c:v>
                </c:pt>
                <c:pt idx="311">
                  <c:v>738.04359628242503</c:v>
                </c:pt>
                <c:pt idx="312">
                  <c:v>774.65015329778896</c:v>
                </c:pt>
                <c:pt idx="313">
                  <c:v>850.40656602384502</c:v>
                </c:pt>
                <c:pt idx="314">
                  <c:v>824.87344519707301</c:v>
                </c:pt>
              </c:numCache>
            </c:numRef>
          </c:val>
          <c:smooth val="0"/>
          <c:extLst>
            <c:ext xmlns:c16="http://schemas.microsoft.com/office/drawing/2014/chart" uri="{C3380CC4-5D6E-409C-BE32-E72D297353CC}">
              <c16:uniqueId val="{00000001-6BE7-45D3-8E54-6203366A6295}"/>
            </c:ext>
          </c:extLst>
        </c:ser>
        <c:dLbls>
          <c:showLegendKey val="0"/>
          <c:showVal val="0"/>
          <c:showCatName val="0"/>
          <c:showSerName val="0"/>
          <c:showPercent val="0"/>
          <c:showBubbleSize val="0"/>
        </c:dLbls>
        <c:smooth val="0"/>
        <c:axId val="862286639"/>
        <c:axId val="374178479"/>
      </c:lineChart>
      <c:catAx>
        <c:axId val="86228663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dirty="0"/>
                  <a:t>Week </a:t>
                </a:r>
                <a:r>
                  <a:rPr lang="fr-FR" dirty="0" err="1"/>
                  <a:t>period</a:t>
                </a:r>
                <a:endParaRPr lang="fr-FR"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4178479"/>
        <c:crosses val="autoZero"/>
        <c:auto val="1"/>
        <c:lblAlgn val="ctr"/>
        <c:lblOffset val="100"/>
        <c:noMultiLvlLbl val="0"/>
      </c:catAx>
      <c:valAx>
        <c:axId val="3741784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dirty="0"/>
                  <a:t>Data</a:t>
                </a:r>
                <a:r>
                  <a:rPr lang="fr-FR" baseline="0" dirty="0"/>
                  <a:t> </a:t>
                </a:r>
                <a:r>
                  <a:rPr lang="fr-FR" baseline="0" dirty="0" err="1"/>
                  <a:t>traffic</a:t>
                </a:r>
                <a:r>
                  <a:rPr lang="fr-FR" baseline="0" dirty="0"/>
                  <a:t> DL GB</a:t>
                </a:r>
                <a:endParaRPr lang="fr-FR"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22866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297431648715824"/>
          <c:y val="6.1862678450033994E-2"/>
          <c:w val="0.84548467274233641"/>
          <c:h val="0.87627464309993197"/>
        </c:manualLayout>
      </c:layout>
      <c:lineChart>
        <c:grouping val="standard"/>
        <c:varyColors val="0"/>
        <c:ser>
          <c:idx val="0"/>
          <c:order val="0"/>
          <c:spPr>
            <a:ln w="28575" algn="ctr">
              <a:solidFill>
                <a:srgbClr val="9A9A9A"/>
              </a:solidFill>
              <a:prstDash val="solid"/>
            </a:ln>
          </c:spPr>
          <c:marker>
            <c:symbol val="none"/>
          </c:marker>
          <c:val>
            <c:numRef>
              <c:f>Sheet1!$A$1:$O$1</c:f>
              <c:numCache>
                <c:formatCode>General</c:formatCode>
                <c:ptCount val="15"/>
                <c:pt idx="0">
                  <c:v>2</c:v>
                </c:pt>
                <c:pt idx="1">
                  <c:v>4</c:v>
                </c:pt>
                <c:pt idx="2">
                  <c:v>6</c:v>
                </c:pt>
                <c:pt idx="3">
                  <c:v>8</c:v>
                </c:pt>
                <c:pt idx="4">
                  <c:v>10</c:v>
                </c:pt>
                <c:pt idx="5">
                  <c:v>10</c:v>
                </c:pt>
                <c:pt idx="6">
                  <c:v>10</c:v>
                </c:pt>
                <c:pt idx="7">
                  <c:v>10</c:v>
                </c:pt>
                <c:pt idx="8">
                  <c:v>10</c:v>
                </c:pt>
                <c:pt idx="9">
                  <c:v>10</c:v>
                </c:pt>
                <c:pt idx="10">
                  <c:v>10</c:v>
                </c:pt>
                <c:pt idx="11">
                  <c:v>10</c:v>
                </c:pt>
                <c:pt idx="12">
                  <c:v>10</c:v>
                </c:pt>
                <c:pt idx="13">
                  <c:v>10</c:v>
                </c:pt>
                <c:pt idx="14">
                  <c:v>10</c:v>
                </c:pt>
              </c:numCache>
            </c:numRef>
          </c:val>
          <c:smooth val="0"/>
          <c:extLst>
            <c:ext xmlns:c16="http://schemas.microsoft.com/office/drawing/2014/chart" uri="{C3380CC4-5D6E-409C-BE32-E72D297353CC}">
              <c16:uniqueId val="{00000000-237D-4DEB-84A5-AB38C1B50771}"/>
            </c:ext>
          </c:extLst>
        </c:ser>
        <c:ser>
          <c:idx val="1"/>
          <c:order val="1"/>
          <c:spPr>
            <a:ln w="28575" algn="ctr">
              <a:solidFill>
                <a:srgbClr val="C8C8C8"/>
              </a:solidFill>
              <a:prstDash val="solid"/>
            </a:ln>
          </c:spPr>
          <c:marker>
            <c:symbol val="none"/>
          </c:marker>
          <c:val>
            <c:numRef>
              <c:f>Sheet1!$A$2:$O$2</c:f>
              <c:numCache>
                <c:formatCode>General</c:formatCode>
                <c:ptCount val="15"/>
                <c:pt idx="6">
                  <c:v>14</c:v>
                </c:pt>
                <c:pt idx="7">
                  <c:v>16</c:v>
                </c:pt>
                <c:pt idx="8">
                  <c:v>18</c:v>
                </c:pt>
                <c:pt idx="9">
                  <c:v>20</c:v>
                </c:pt>
                <c:pt idx="10">
                  <c:v>22</c:v>
                </c:pt>
                <c:pt idx="11">
                  <c:v>22</c:v>
                </c:pt>
                <c:pt idx="12">
                  <c:v>22</c:v>
                </c:pt>
                <c:pt idx="13">
                  <c:v>22</c:v>
                </c:pt>
                <c:pt idx="14">
                  <c:v>22</c:v>
                </c:pt>
              </c:numCache>
            </c:numRef>
          </c:val>
          <c:smooth val="0"/>
          <c:extLst>
            <c:ext xmlns:c16="http://schemas.microsoft.com/office/drawing/2014/chart" uri="{C3380CC4-5D6E-409C-BE32-E72D297353CC}">
              <c16:uniqueId val="{00000001-237D-4DEB-84A5-AB38C1B50771}"/>
            </c:ext>
          </c:extLst>
        </c:ser>
        <c:dLbls>
          <c:showLegendKey val="0"/>
          <c:showVal val="0"/>
          <c:showCatName val="0"/>
          <c:showSerName val="0"/>
          <c:showPercent val="0"/>
          <c:showBubbleSize val="0"/>
        </c:dLbls>
        <c:smooth val="0"/>
        <c:axId val="434795440"/>
        <c:axId val="434792696"/>
      </c:lineChart>
      <c:catAx>
        <c:axId val="434795440"/>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434792696"/>
        <c:crosses val="min"/>
        <c:auto val="0"/>
        <c:lblAlgn val="ctr"/>
        <c:lblOffset val="100"/>
        <c:noMultiLvlLbl val="0"/>
      </c:catAx>
      <c:valAx>
        <c:axId val="434792696"/>
        <c:scaling>
          <c:orientation val="minMax"/>
          <c:max val="30"/>
          <c:min val="0"/>
        </c:scaling>
        <c:delete val="0"/>
        <c:axPos val="l"/>
        <c:majorGridlines>
          <c:spPr>
            <a:ln>
              <a:noFill/>
            </a:ln>
          </c:spPr>
        </c:majorGridlines>
        <c:numFmt formatCode="#,##0;&quot;-&quot;#,##0" sourceLinked="0"/>
        <c:majorTickMark val="out"/>
        <c:minorTickMark val="none"/>
        <c:tickLblPos val="nextTo"/>
        <c:spPr>
          <a:ln w="9525" algn="ctr">
            <a:solidFill>
              <a:srgbClr val="7F7F7F"/>
            </a:solidFill>
            <a:prstDash val="solid"/>
          </a:ln>
        </c:spPr>
        <c:txPr>
          <a:bodyPr wrap="none"/>
          <a:lstStyle/>
          <a:p>
            <a:pPr>
              <a:defRPr sz="1600">
                <a:solidFill>
                  <a:schemeClr val="tx1"/>
                </a:solidFill>
                <a:latin typeface="+mn-lt"/>
                <a:ea typeface="+mn-ea"/>
                <a:cs typeface="+mn-cs"/>
                <a:sym typeface="+mn-lt"/>
              </a:defRPr>
            </a:pPr>
            <a:endParaRPr lang="en-US"/>
          </a:p>
        </c:txPr>
        <c:crossAx val="434795440"/>
        <c:crosses val="min"/>
        <c:crossBetween val="between"/>
        <c:majorUnit val="10"/>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Data</a:t>
            </a:r>
            <a:r>
              <a:rPr lang="en-US" baseline="0"/>
              <a:t> Downlink</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458092738407698"/>
          <c:y val="0.16708333333333336"/>
          <c:w val="0.83319685039370084"/>
          <c:h val="0.72088764946048411"/>
        </c:manualLayout>
      </c:layout>
      <c:scatterChart>
        <c:scatterStyle val="lineMarker"/>
        <c:varyColors val="0"/>
        <c:ser>
          <c:idx val="0"/>
          <c:order val="0"/>
          <c:tx>
            <c:strRef>
              <c:f>df_analyse_traf_xgb_FDD!$G$1</c:f>
              <c:strCache>
                <c:ptCount val="1"/>
                <c:pt idx="0">
                  <c:v>prediction</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1"/>
            <c:dispEq val="1"/>
            <c:trendlineLbl>
              <c:layout>
                <c:manualLayout>
                  <c:x val="0.11804046369203849"/>
                  <c:y val="-0.16708333333333333"/>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df_analyse_traf_xgb_FDD!$E$2:$E$710</c:f>
              <c:numCache>
                <c:formatCode>General</c:formatCode>
                <c:ptCount val="71"/>
                <c:pt idx="0">
                  <c:v>571.43937491070096</c:v>
                </c:pt>
                <c:pt idx="1">
                  <c:v>3813.6987430601698</c:v>
                </c:pt>
                <c:pt idx="2">
                  <c:v>632.23254375823001</c:v>
                </c:pt>
                <c:pt idx="3">
                  <c:v>3616.86672589318</c:v>
                </c:pt>
                <c:pt idx="4">
                  <c:v>2335.4004552391698</c:v>
                </c:pt>
                <c:pt idx="5">
                  <c:v>5050.9503995687701</c:v>
                </c:pt>
                <c:pt idx="6">
                  <c:v>4366.8000549211602</c:v>
                </c:pt>
                <c:pt idx="7">
                  <c:v>2895.2304885937401</c:v>
                </c:pt>
                <c:pt idx="8">
                  <c:v>2526.9752363560701</c:v>
                </c:pt>
                <c:pt idx="9">
                  <c:v>3362.7302260933302</c:v>
                </c:pt>
                <c:pt idx="10">
                  <c:v>4314.7768766356303</c:v>
                </c:pt>
                <c:pt idx="11">
                  <c:v>1189.4437813285999</c:v>
                </c:pt>
                <c:pt idx="12">
                  <c:v>7816.4947321846103</c:v>
                </c:pt>
                <c:pt idx="13">
                  <c:v>980.121942972944</c:v>
                </c:pt>
                <c:pt idx="14">
                  <c:v>991.90344989182495</c:v>
                </c:pt>
                <c:pt idx="15">
                  <c:v>2515.61030859941</c:v>
                </c:pt>
                <c:pt idx="16">
                  <c:v>3032.1828060286998</c:v>
                </c:pt>
                <c:pt idx="17">
                  <c:v>6584.7411256578198</c:v>
                </c:pt>
                <c:pt idx="18">
                  <c:v>5806.0244004792903</c:v>
                </c:pt>
                <c:pt idx="19">
                  <c:v>5690.3735823530897</c:v>
                </c:pt>
                <c:pt idx="20">
                  <c:v>4670.1860427234496</c:v>
                </c:pt>
                <c:pt idx="21">
                  <c:v>3620.5480748669702</c:v>
                </c:pt>
                <c:pt idx="22">
                  <c:v>1489.1215750377901</c:v>
                </c:pt>
                <c:pt idx="23">
                  <c:v>5495.0564010947401</c:v>
                </c:pt>
                <c:pt idx="24">
                  <c:v>1851.95213152212</c:v>
                </c:pt>
                <c:pt idx="25">
                  <c:v>4852.8560194121701</c:v>
                </c:pt>
                <c:pt idx="26">
                  <c:v>4300.0971807133501</c:v>
                </c:pt>
                <c:pt idx="27">
                  <c:v>1423.22716891187</c:v>
                </c:pt>
                <c:pt idx="28">
                  <c:v>2839.1524499891998</c:v>
                </c:pt>
                <c:pt idx="29">
                  <c:v>4975.7054505346896</c:v>
                </c:pt>
                <c:pt idx="30">
                  <c:v>2420.71683148076</c:v>
                </c:pt>
                <c:pt idx="31">
                  <c:v>5536.7964261247698</c:v>
                </c:pt>
                <c:pt idx="32">
                  <c:v>2846.4316508707002</c:v>
                </c:pt>
                <c:pt idx="33">
                  <c:v>2173.2401711431999</c:v>
                </c:pt>
                <c:pt idx="34">
                  <c:v>1768.5499001817</c:v>
                </c:pt>
                <c:pt idx="35">
                  <c:v>1537.4042012361399</c:v>
                </c:pt>
                <c:pt idx="36">
                  <c:v>3506.05102462484</c:v>
                </c:pt>
                <c:pt idx="37">
                  <c:v>2298.5535687653401</c:v>
                </c:pt>
                <c:pt idx="38">
                  <c:v>3340.1585871531302</c:v>
                </c:pt>
                <c:pt idx="39">
                  <c:v>5433.0346883725897</c:v>
                </c:pt>
                <c:pt idx="40">
                  <c:v>4117.4335175247097</c:v>
                </c:pt>
                <c:pt idx="41">
                  <c:v>3266.76788112039</c:v>
                </c:pt>
                <c:pt idx="42">
                  <c:v>8802.9332510695494</c:v>
                </c:pt>
                <c:pt idx="43">
                  <c:v>6057.4974055986204</c:v>
                </c:pt>
                <c:pt idx="44">
                  <c:v>3899.0323662471501</c:v>
                </c:pt>
                <c:pt idx="45">
                  <c:v>1443.6613500256301</c:v>
                </c:pt>
                <c:pt idx="46">
                  <c:v>970.76256276434196</c:v>
                </c:pt>
                <c:pt idx="47">
                  <c:v>3579.0043505741601</c:v>
                </c:pt>
                <c:pt idx="48">
                  <c:v>766.22121871086495</c:v>
                </c:pt>
                <c:pt idx="49">
                  <c:v>3342.6855690382099</c:v>
                </c:pt>
                <c:pt idx="50">
                  <c:v>2321.3486939115801</c:v>
                </c:pt>
                <c:pt idx="51">
                  <c:v>4666.1680568861602</c:v>
                </c:pt>
                <c:pt idx="52">
                  <c:v>1532.4472993987299</c:v>
                </c:pt>
                <c:pt idx="53">
                  <c:v>10100.1082928742</c:v>
                </c:pt>
                <c:pt idx="54">
                  <c:v>8369.4745346365598</c:v>
                </c:pt>
                <c:pt idx="55">
                  <c:v>2397.1923869288298</c:v>
                </c:pt>
                <c:pt idx="56">
                  <c:v>2344.3625946740799</c:v>
                </c:pt>
                <c:pt idx="57">
                  <c:v>3852.1013382597198</c:v>
                </c:pt>
                <c:pt idx="58">
                  <c:v>2666.7460258881601</c:v>
                </c:pt>
                <c:pt idx="59">
                  <c:v>2259.6344993868202</c:v>
                </c:pt>
                <c:pt idx="60">
                  <c:v>1779.63613195372</c:v>
                </c:pt>
                <c:pt idx="61">
                  <c:v>2906.92212415521</c:v>
                </c:pt>
                <c:pt idx="62">
                  <c:v>4383.28686214347</c:v>
                </c:pt>
                <c:pt idx="63">
                  <c:v>736.81118122756698</c:v>
                </c:pt>
                <c:pt idx="64">
                  <c:v>3802.3917453056602</c:v>
                </c:pt>
                <c:pt idx="65">
                  <c:v>4600.2052141457398</c:v>
                </c:pt>
                <c:pt idx="66">
                  <c:v>876.50144999045699</c:v>
                </c:pt>
                <c:pt idx="67">
                  <c:v>3290.8055380305</c:v>
                </c:pt>
                <c:pt idx="68">
                  <c:v>6015.3460371491201</c:v>
                </c:pt>
                <c:pt idx="69">
                  <c:v>5455.2571836766901</c:v>
                </c:pt>
                <c:pt idx="70">
                  <c:v>2858.0957631985202</c:v>
                </c:pt>
              </c:numCache>
            </c:numRef>
          </c:xVal>
          <c:yVal>
            <c:numRef>
              <c:f>df_analyse_traf_xgb_FDD!$G$2:$G$710</c:f>
              <c:numCache>
                <c:formatCode>General</c:formatCode>
                <c:ptCount val="71"/>
                <c:pt idx="0">
                  <c:v>1326.9949999999999</c:v>
                </c:pt>
                <c:pt idx="1">
                  <c:v>2729.06</c:v>
                </c:pt>
                <c:pt idx="2">
                  <c:v>1090.3324</c:v>
                </c:pt>
                <c:pt idx="3">
                  <c:v>4122.1369999999997</c:v>
                </c:pt>
                <c:pt idx="4">
                  <c:v>3750.2102</c:v>
                </c:pt>
                <c:pt idx="5">
                  <c:v>4626.9880000000003</c:v>
                </c:pt>
                <c:pt idx="6">
                  <c:v>4372.8019999999997</c:v>
                </c:pt>
                <c:pt idx="7">
                  <c:v>3267.2145999999998</c:v>
                </c:pt>
                <c:pt idx="8">
                  <c:v>2163.7042999999999</c:v>
                </c:pt>
                <c:pt idx="9">
                  <c:v>3124.192</c:v>
                </c:pt>
                <c:pt idx="10">
                  <c:v>4029.5392999999999</c:v>
                </c:pt>
                <c:pt idx="11">
                  <c:v>747.37256000000002</c:v>
                </c:pt>
                <c:pt idx="12">
                  <c:v>7654.5420000000004</c:v>
                </c:pt>
                <c:pt idx="13">
                  <c:v>919.66723999999999</c:v>
                </c:pt>
                <c:pt idx="14">
                  <c:v>1085.3081999999999</c:v>
                </c:pt>
                <c:pt idx="15">
                  <c:v>3418.8481000000002</c:v>
                </c:pt>
                <c:pt idx="16">
                  <c:v>2746.5830000000001</c:v>
                </c:pt>
                <c:pt idx="17">
                  <c:v>6603.5379999999996</c:v>
                </c:pt>
                <c:pt idx="18">
                  <c:v>5367.4633999999996</c:v>
                </c:pt>
                <c:pt idx="19">
                  <c:v>5001.7304999999997</c:v>
                </c:pt>
                <c:pt idx="20">
                  <c:v>4533.6369999999997</c:v>
                </c:pt>
                <c:pt idx="21">
                  <c:v>2452.788</c:v>
                </c:pt>
                <c:pt idx="22">
                  <c:v>1635.9988000000001</c:v>
                </c:pt>
                <c:pt idx="23">
                  <c:v>4494.7114000000001</c:v>
                </c:pt>
                <c:pt idx="24">
                  <c:v>2345.3726000000001</c:v>
                </c:pt>
                <c:pt idx="25">
                  <c:v>5244.7407000000003</c:v>
                </c:pt>
                <c:pt idx="26">
                  <c:v>4133.1206000000002</c:v>
                </c:pt>
                <c:pt idx="27">
                  <c:v>1434.0187000000001</c:v>
                </c:pt>
                <c:pt idx="28">
                  <c:v>2836.6194</c:v>
                </c:pt>
                <c:pt idx="29">
                  <c:v>4860.835</c:v>
                </c:pt>
                <c:pt idx="30">
                  <c:v>2068.3948</c:v>
                </c:pt>
                <c:pt idx="31">
                  <c:v>4880.7060000000001</c:v>
                </c:pt>
                <c:pt idx="32">
                  <c:v>2539.0221999999999</c:v>
                </c:pt>
                <c:pt idx="33">
                  <c:v>2606.6758</c:v>
                </c:pt>
                <c:pt idx="34">
                  <c:v>1698.1790000000001</c:v>
                </c:pt>
                <c:pt idx="35">
                  <c:v>893.28905999999995</c:v>
                </c:pt>
                <c:pt idx="36">
                  <c:v>3605.4580000000001</c:v>
                </c:pt>
                <c:pt idx="37">
                  <c:v>2247.5945000000002</c:v>
                </c:pt>
                <c:pt idx="38">
                  <c:v>3008.6792</c:v>
                </c:pt>
                <c:pt idx="39">
                  <c:v>5572.5502999999999</c:v>
                </c:pt>
                <c:pt idx="40">
                  <c:v>4270.4849999999997</c:v>
                </c:pt>
                <c:pt idx="41">
                  <c:v>3170.1747999999998</c:v>
                </c:pt>
                <c:pt idx="42">
                  <c:v>7552.4639999999999</c:v>
                </c:pt>
                <c:pt idx="43">
                  <c:v>5348.2730000000001</c:v>
                </c:pt>
                <c:pt idx="44">
                  <c:v>3198.0875999999998</c:v>
                </c:pt>
                <c:pt idx="45">
                  <c:v>1543.9829999999999</c:v>
                </c:pt>
                <c:pt idx="46">
                  <c:v>1324.6865</c:v>
                </c:pt>
                <c:pt idx="47">
                  <c:v>3515.7912999999999</c:v>
                </c:pt>
                <c:pt idx="48">
                  <c:v>1212.4027000000001</c:v>
                </c:pt>
                <c:pt idx="49">
                  <c:v>6141.7573000000002</c:v>
                </c:pt>
                <c:pt idx="50">
                  <c:v>1954.5514000000001</c:v>
                </c:pt>
                <c:pt idx="51">
                  <c:v>4106.1484</c:v>
                </c:pt>
                <c:pt idx="52">
                  <c:v>2356.4783000000002</c:v>
                </c:pt>
                <c:pt idx="53">
                  <c:v>9054.1679999999997</c:v>
                </c:pt>
                <c:pt idx="54">
                  <c:v>8114.9966000000004</c:v>
                </c:pt>
                <c:pt idx="55">
                  <c:v>1968.4882</c:v>
                </c:pt>
                <c:pt idx="56">
                  <c:v>1373.4195999999999</c:v>
                </c:pt>
                <c:pt idx="57">
                  <c:v>4530.9740000000002</c:v>
                </c:pt>
                <c:pt idx="58">
                  <c:v>3386.0623000000001</c:v>
                </c:pt>
                <c:pt idx="59">
                  <c:v>2788.9077000000002</c:v>
                </c:pt>
                <c:pt idx="60">
                  <c:v>1723.8416</c:v>
                </c:pt>
                <c:pt idx="61">
                  <c:v>3124.8728000000001</c:v>
                </c:pt>
                <c:pt idx="62">
                  <c:v>4659.049</c:v>
                </c:pt>
                <c:pt idx="63">
                  <c:v>3352.5747000000001</c:v>
                </c:pt>
                <c:pt idx="64">
                  <c:v>3238.1309000000001</c:v>
                </c:pt>
                <c:pt idx="65">
                  <c:v>3566.3566999999998</c:v>
                </c:pt>
                <c:pt idx="66">
                  <c:v>1591.5079000000001</c:v>
                </c:pt>
                <c:pt idx="67">
                  <c:v>2967.93</c:v>
                </c:pt>
                <c:pt idx="68">
                  <c:v>5330.6840000000002</c:v>
                </c:pt>
                <c:pt idx="69">
                  <c:v>5848.9076999999997</c:v>
                </c:pt>
                <c:pt idx="70">
                  <c:v>2716.7964000000002</c:v>
                </c:pt>
              </c:numCache>
            </c:numRef>
          </c:yVal>
          <c:smooth val="0"/>
          <c:extLst>
            <c:ext xmlns:c16="http://schemas.microsoft.com/office/drawing/2014/chart" uri="{C3380CC4-5D6E-409C-BE32-E72D297353CC}">
              <c16:uniqueId val="{00000002-79E6-4D0A-B78C-8E188F92FC12}"/>
            </c:ext>
          </c:extLst>
        </c:ser>
        <c:dLbls>
          <c:showLegendKey val="0"/>
          <c:showVal val="0"/>
          <c:showCatName val="0"/>
          <c:showSerName val="0"/>
          <c:showPercent val="0"/>
          <c:showBubbleSize val="0"/>
        </c:dLbls>
        <c:axId val="1519853184"/>
        <c:axId val="1660283952"/>
      </c:scatterChart>
      <c:valAx>
        <c:axId val="151985318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n_traffic_after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0283952"/>
        <c:crosses val="autoZero"/>
        <c:crossBetween val="midCat"/>
      </c:valAx>
      <c:valAx>
        <c:axId val="1660283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Prediction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98531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297431648715824"/>
          <c:y val="6.1862678450033994E-2"/>
          <c:w val="0.84548467274233641"/>
          <c:h val="0.87627464309993197"/>
        </c:manualLayout>
      </c:layout>
      <c:lineChart>
        <c:grouping val="standard"/>
        <c:varyColors val="0"/>
        <c:ser>
          <c:idx val="0"/>
          <c:order val="0"/>
          <c:spPr>
            <a:ln w="28575" algn="ctr">
              <a:solidFill>
                <a:srgbClr val="9A9A9A"/>
              </a:solidFill>
              <a:prstDash val="solid"/>
            </a:ln>
          </c:spPr>
          <c:marker>
            <c:symbol val="none"/>
          </c:marker>
          <c:val>
            <c:numRef>
              <c:f>Sheet1!$A$1:$O$1</c:f>
              <c:numCache>
                <c:formatCode>General</c:formatCode>
                <c:ptCount val="15"/>
                <c:pt idx="0">
                  <c:v>2</c:v>
                </c:pt>
                <c:pt idx="1">
                  <c:v>4</c:v>
                </c:pt>
                <c:pt idx="2">
                  <c:v>6</c:v>
                </c:pt>
                <c:pt idx="3">
                  <c:v>8</c:v>
                </c:pt>
                <c:pt idx="4">
                  <c:v>10</c:v>
                </c:pt>
                <c:pt idx="5">
                  <c:v>10</c:v>
                </c:pt>
                <c:pt idx="6">
                  <c:v>10</c:v>
                </c:pt>
                <c:pt idx="7">
                  <c:v>10</c:v>
                </c:pt>
                <c:pt idx="8">
                  <c:v>10</c:v>
                </c:pt>
                <c:pt idx="9">
                  <c:v>10</c:v>
                </c:pt>
                <c:pt idx="10">
                  <c:v>10</c:v>
                </c:pt>
                <c:pt idx="11">
                  <c:v>10</c:v>
                </c:pt>
                <c:pt idx="12">
                  <c:v>10</c:v>
                </c:pt>
                <c:pt idx="13">
                  <c:v>10</c:v>
                </c:pt>
                <c:pt idx="14">
                  <c:v>10</c:v>
                </c:pt>
              </c:numCache>
            </c:numRef>
          </c:val>
          <c:smooth val="0"/>
          <c:extLst>
            <c:ext xmlns:c16="http://schemas.microsoft.com/office/drawing/2014/chart" uri="{C3380CC4-5D6E-409C-BE32-E72D297353CC}">
              <c16:uniqueId val="{00000000-846C-42AE-8E84-BBDD33CC3720}"/>
            </c:ext>
          </c:extLst>
        </c:ser>
        <c:ser>
          <c:idx val="1"/>
          <c:order val="1"/>
          <c:spPr>
            <a:ln w="28575" algn="ctr">
              <a:solidFill>
                <a:srgbClr val="C8C8C8"/>
              </a:solidFill>
              <a:prstDash val="solid"/>
            </a:ln>
          </c:spPr>
          <c:marker>
            <c:symbol val="none"/>
          </c:marker>
          <c:val>
            <c:numRef>
              <c:f>Sheet1!$A$2:$O$2</c:f>
              <c:numCache>
                <c:formatCode>General</c:formatCode>
                <c:ptCount val="15"/>
                <c:pt idx="6">
                  <c:v>14</c:v>
                </c:pt>
                <c:pt idx="7">
                  <c:v>16</c:v>
                </c:pt>
                <c:pt idx="8">
                  <c:v>18</c:v>
                </c:pt>
                <c:pt idx="9">
                  <c:v>20</c:v>
                </c:pt>
                <c:pt idx="10">
                  <c:v>22</c:v>
                </c:pt>
                <c:pt idx="11">
                  <c:v>22</c:v>
                </c:pt>
                <c:pt idx="12">
                  <c:v>22</c:v>
                </c:pt>
                <c:pt idx="13">
                  <c:v>22</c:v>
                </c:pt>
                <c:pt idx="14">
                  <c:v>22</c:v>
                </c:pt>
              </c:numCache>
            </c:numRef>
          </c:val>
          <c:smooth val="0"/>
          <c:extLst>
            <c:ext xmlns:c16="http://schemas.microsoft.com/office/drawing/2014/chart" uri="{C3380CC4-5D6E-409C-BE32-E72D297353CC}">
              <c16:uniqueId val="{00000001-846C-42AE-8E84-BBDD33CC3720}"/>
            </c:ext>
          </c:extLst>
        </c:ser>
        <c:dLbls>
          <c:showLegendKey val="0"/>
          <c:showVal val="0"/>
          <c:showCatName val="0"/>
          <c:showSerName val="0"/>
          <c:showPercent val="0"/>
          <c:showBubbleSize val="0"/>
        </c:dLbls>
        <c:smooth val="0"/>
        <c:axId val="706705072"/>
        <c:axId val="706709776"/>
      </c:lineChart>
      <c:catAx>
        <c:axId val="706705072"/>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706709776"/>
        <c:crosses val="min"/>
        <c:auto val="0"/>
        <c:lblAlgn val="ctr"/>
        <c:lblOffset val="100"/>
        <c:noMultiLvlLbl val="0"/>
      </c:catAx>
      <c:valAx>
        <c:axId val="706709776"/>
        <c:scaling>
          <c:orientation val="minMax"/>
          <c:max val="30"/>
          <c:min val="0"/>
        </c:scaling>
        <c:delete val="0"/>
        <c:axPos val="l"/>
        <c:majorGridlines>
          <c:spPr>
            <a:ln>
              <a:noFill/>
            </a:ln>
          </c:spPr>
        </c:majorGridlines>
        <c:numFmt formatCode="#,##0;&quot;-&quot;#,##0" sourceLinked="0"/>
        <c:majorTickMark val="out"/>
        <c:minorTickMark val="none"/>
        <c:tickLblPos val="nextTo"/>
        <c:spPr>
          <a:ln w="9525" algn="ctr">
            <a:solidFill>
              <a:srgbClr val="7F7F7F"/>
            </a:solidFill>
            <a:prstDash val="solid"/>
          </a:ln>
        </c:spPr>
        <c:txPr>
          <a:bodyPr wrap="none"/>
          <a:lstStyle/>
          <a:p>
            <a:pPr>
              <a:defRPr sz="1600">
                <a:solidFill>
                  <a:schemeClr val="tx1"/>
                </a:solidFill>
                <a:latin typeface="+mn-lt"/>
                <a:ea typeface="+mn-ea"/>
                <a:cs typeface="+mn-cs"/>
                <a:sym typeface="+mn-lt"/>
              </a:defRPr>
            </a:pPr>
            <a:endParaRPr lang="en-US"/>
          </a:p>
        </c:txPr>
        <c:crossAx val="706705072"/>
        <c:crosses val="min"/>
        <c:crossBetween val="between"/>
        <c:majorUnit val="10"/>
      </c:valAx>
    </c:plotArea>
    <c:plotVisOnly val="0"/>
    <c:dispBlanksAs val="gap"/>
    <c:showDLblsOverMax val="1"/>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0.60938</cdr:x>
      <cdr:y>0.37722</cdr:y>
    </cdr:from>
    <cdr:to>
      <cdr:x>0.71322</cdr:x>
      <cdr:y>0.37722</cdr:y>
    </cdr:to>
    <cdr:cxnSp macro="">
      <cdr:nvCxnSpPr>
        <cdr:cNvPr id="3" name="Connecteur droit 2">
          <a:extLst xmlns:a="http://schemas.openxmlformats.org/drawingml/2006/main">
            <a:ext uri="{FF2B5EF4-FFF2-40B4-BE49-F238E27FC236}">
              <a16:creationId xmlns:a16="http://schemas.microsoft.com/office/drawing/2014/main" id="{C840FD79-25FC-EAB2-A8E8-32AFFE763AF5}"/>
            </a:ext>
          </a:extLst>
        </cdr:cNvPr>
        <cdr:cNvCxnSpPr/>
      </cdr:nvCxnSpPr>
      <cdr:spPr>
        <a:xfrm xmlns:a="http://schemas.openxmlformats.org/drawingml/2006/main">
          <a:off x="4998028" y="1034801"/>
          <a:ext cx="851708" cy="0"/>
        </a:xfrm>
        <a:prstGeom xmlns:a="http://schemas.openxmlformats.org/drawingml/2006/main" prst="line">
          <a:avLst/>
        </a:prstGeom>
        <a:ln xmlns:a="http://schemas.openxmlformats.org/drawingml/2006/main"/>
      </cdr:spPr>
      <cdr:style>
        <a:lnRef xmlns:a="http://schemas.openxmlformats.org/drawingml/2006/main" idx="2">
          <a:schemeClr val="accent6"/>
        </a:lnRef>
        <a:fillRef xmlns:a="http://schemas.openxmlformats.org/drawingml/2006/main" idx="0">
          <a:schemeClr val="accent6"/>
        </a:fillRef>
        <a:effectRef xmlns:a="http://schemas.openxmlformats.org/drawingml/2006/main" idx="1">
          <a:schemeClr val="accent6"/>
        </a:effectRef>
        <a:fontRef xmlns:a="http://schemas.openxmlformats.org/drawingml/2006/main" idx="minor">
          <a:schemeClr val="tx1"/>
        </a:fontRef>
      </cdr:style>
    </cdr:cxnSp>
  </cdr:relSizeAnchor>
  <cdr:relSizeAnchor xmlns:cdr="http://schemas.openxmlformats.org/drawingml/2006/chartDrawing">
    <cdr:from>
      <cdr:x>0.71438</cdr:x>
      <cdr:y>0.28303</cdr:y>
    </cdr:from>
    <cdr:to>
      <cdr:x>0.71438</cdr:x>
      <cdr:y>0.37817</cdr:y>
    </cdr:to>
    <cdr:cxnSp macro="">
      <cdr:nvCxnSpPr>
        <cdr:cNvPr id="5" name="Connecteur droit 4">
          <a:extLst xmlns:a="http://schemas.openxmlformats.org/drawingml/2006/main">
            <a:ext uri="{FF2B5EF4-FFF2-40B4-BE49-F238E27FC236}">
              <a16:creationId xmlns:a16="http://schemas.microsoft.com/office/drawing/2014/main" id="{1CAB8991-0BAD-0F2E-0303-4B041AF7AD2B}"/>
            </a:ext>
          </a:extLst>
        </cdr:cNvPr>
        <cdr:cNvCxnSpPr/>
      </cdr:nvCxnSpPr>
      <cdr:spPr>
        <a:xfrm xmlns:a="http://schemas.openxmlformats.org/drawingml/2006/main" flipV="1">
          <a:off x="5859261" y="776414"/>
          <a:ext cx="0" cy="260985"/>
        </a:xfrm>
        <a:prstGeom xmlns:a="http://schemas.openxmlformats.org/drawingml/2006/main" prst="line">
          <a:avLst/>
        </a:prstGeom>
        <a:ln xmlns:a="http://schemas.openxmlformats.org/drawingml/2006/main"/>
      </cdr:spPr>
      <cdr:style>
        <a:lnRef xmlns:a="http://schemas.openxmlformats.org/drawingml/2006/main" idx="2">
          <a:schemeClr val="accent6"/>
        </a:lnRef>
        <a:fillRef xmlns:a="http://schemas.openxmlformats.org/drawingml/2006/main" idx="0">
          <a:schemeClr val="accent6"/>
        </a:fillRef>
        <a:effectRef xmlns:a="http://schemas.openxmlformats.org/drawingml/2006/main" idx="1">
          <a:schemeClr val="accent6"/>
        </a:effectRef>
        <a:fontRef xmlns:a="http://schemas.openxmlformats.org/drawingml/2006/main" idx="minor">
          <a:schemeClr val="tx1"/>
        </a:fontRef>
      </cdr:style>
    </cdr:cxnSp>
  </cdr:relSizeAnchor>
  <cdr:relSizeAnchor xmlns:cdr="http://schemas.openxmlformats.org/drawingml/2006/chartDrawing">
    <cdr:from>
      <cdr:x>0.88331</cdr:x>
      <cdr:y>0.38763</cdr:y>
    </cdr:from>
    <cdr:to>
      <cdr:x>0.91236</cdr:x>
      <cdr:y>0.38763</cdr:y>
    </cdr:to>
    <cdr:cxnSp macro="">
      <cdr:nvCxnSpPr>
        <cdr:cNvPr id="2" name="Connecteur droit 1">
          <a:extLst xmlns:a="http://schemas.openxmlformats.org/drawingml/2006/main">
            <a:ext uri="{FF2B5EF4-FFF2-40B4-BE49-F238E27FC236}">
              <a16:creationId xmlns:a16="http://schemas.microsoft.com/office/drawing/2014/main" id="{E6AE71B1-D50C-EE97-FEED-4202DF11B59F}"/>
            </a:ext>
          </a:extLst>
        </cdr:cNvPr>
        <cdr:cNvCxnSpPr/>
      </cdr:nvCxnSpPr>
      <cdr:spPr>
        <a:xfrm xmlns:a="http://schemas.openxmlformats.org/drawingml/2006/main">
          <a:off x="7244824" y="1063360"/>
          <a:ext cx="238247" cy="0"/>
        </a:xfrm>
        <a:prstGeom xmlns:a="http://schemas.openxmlformats.org/drawingml/2006/main" prst="line">
          <a:avLst/>
        </a:prstGeom>
        <a:ln xmlns:a="http://schemas.openxmlformats.org/drawingml/2006/main"/>
      </cdr:spPr>
      <cdr:style>
        <a:lnRef xmlns:a="http://schemas.openxmlformats.org/drawingml/2006/main" idx="2">
          <a:schemeClr val="accent6"/>
        </a:lnRef>
        <a:fillRef xmlns:a="http://schemas.openxmlformats.org/drawingml/2006/main" idx="0">
          <a:schemeClr val="accent6"/>
        </a:fillRef>
        <a:effectRef xmlns:a="http://schemas.openxmlformats.org/drawingml/2006/main" idx="1">
          <a:schemeClr val="accent6"/>
        </a:effectRef>
        <a:fontRef xmlns:a="http://schemas.openxmlformats.org/drawingml/2006/main" idx="minor">
          <a:schemeClr val="tx1"/>
        </a:fontRef>
      </cdr:style>
    </cdr:cxnSp>
  </cdr:relSizeAnchor>
  <cdr:relSizeAnchor xmlns:cdr="http://schemas.openxmlformats.org/drawingml/2006/chartDrawing">
    <cdr:from>
      <cdr:x>0.91598</cdr:x>
      <cdr:y>0.37133</cdr:y>
    </cdr:from>
    <cdr:to>
      <cdr:x>0.98732</cdr:x>
      <cdr:y>0.41621</cdr:y>
    </cdr:to>
    <cdr:sp macro="" textlink="">
      <cdr:nvSpPr>
        <cdr:cNvPr id="6" name="ZoneTexte 5">
          <a:extLst xmlns:a="http://schemas.openxmlformats.org/drawingml/2006/main">
            <a:ext uri="{FF2B5EF4-FFF2-40B4-BE49-F238E27FC236}">
              <a16:creationId xmlns:a16="http://schemas.microsoft.com/office/drawing/2014/main" id="{D68A7A75-839B-CA98-9ED0-12A182813AC1}"/>
            </a:ext>
          </a:extLst>
        </cdr:cNvPr>
        <cdr:cNvSpPr txBox="1"/>
      </cdr:nvSpPr>
      <cdr:spPr>
        <a:xfrm xmlns:a="http://schemas.openxmlformats.org/drawingml/2006/main">
          <a:off x="7512754" y="1018624"/>
          <a:ext cx="585097" cy="123111"/>
        </a:xfrm>
        <a:prstGeom xmlns:a="http://schemas.openxmlformats.org/drawingml/2006/main" prst="rect">
          <a:avLst/>
        </a:prstGeom>
      </cdr:spPr>
      <cdr:txBody>
        <a:bodyPr xmlns:a="http://schemas.openxmlformats.org/drawingml/2006/main" vertOverflow="clip" wrap="none" lIns="0" tIns="0" rIns="0" bIns="0" rtlCol="0">
          <a:spAutoFit/>
        </a:bodyPr>
        <a:lstStyle xmlns:a="http://schemas.openxmlformats.org/drawingml/2006/main"/>
        <a:p xmlns:a="http://schemas.openxmlformats.org/drawingml/2006/main">
          <a:r>
            <a:rPr lang="fr-FR" sz="800" dirty="0"/>
            <a:t>Time </a:t>
          </a:r>
          <a:r>
            <a:rPr lang="fr-FR" sz="800" dirty="0" err="1"/>
            <a:t>period</a:t>
          </a:r>
          <a:endParaRPr lang="fr-FR" sz="8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334337-235A-44F9-8BDB-DE860CAC8944}" type="datetimeFigureOut">
              <a:rPr lang="fr-FR" smtClean="0"/>
              <a:t>27/05/2024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6D9F10-EBE1-44D9-A432-ED4A9994EDF8}" type="slidenum">
              <a:rPr lang="fr-FR" smtClean="0"/>
              <a:t>‹N°›</a:t>
            </a:fld>
            <a:endParaRPr lang="fr-FR"/>
          </a:p>
        </p:txBody>
      </p:sp>
    </p:spTree>
    <p:extLst>
      <p:ext uri="{BB962C8B-B14F-4D97-AF65-F5344CB8AC3E}">
        <p14:creationId xmlns:p14="http://schemas.microsoft.com/office/powerpoint/2010/main" val="971508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56D9F10-EBE1-44D9-A432-ED4A9994EDF8}" type="slidenum">
              <a:rPr lang="fr-FR" smtClean="0"/>
              <a:t>1</a:t>
            </a:fld>
            <a:endParaRPr lang="fr-FR"/>
          </a:p>
        </p:txBody>
      </p:sp>
    </p:spTree>
    <p:extLst>
      <p:ext uri="{BB962C8B-B14F-4D97-AF65-F5344CB8AC3E}">
        <p14:creationId xmlns:p14="http://schemas.microsoft.com/office/powerpoint/2010/main" val="3632182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56D9F10-EBE1-44D9-A432-ED4A9994EDF8}" type="slidenum">
              <a:rPr lang="fr-FR" smtClean="0"/>
              <a:t>27</a:t>
            </a:fld>
            <a:endParaRPr lang="fr-FR"/>
          </a:p>
        </p:txBody>
      </p:sp>
    </p:spTree>
    <p:extLst>
      <p:ext uri="{BB962C8B-B14F-4D97-AF65-F5344CB8AC3E}">
        <p14:creationId xmlns:p14="http://schemas.microsoft.com/office/powerpoint/2010/main" val="15311823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6688" y="617538"/>
            <a:ext cx="7113588" cy="40020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solidFill>
                  <a:srgbClr val="6E6F73"/>
                </a:solidFill>
                <a:latin typeface="Trebuchet MS"/>
              </a:rPr>
              <a:t>Notes view: </a:t>
            </a:r>
            <a:fld id="{128CEAFE-FA94-43E5-B0FF-D47E1CCDD1B4}" type="slidenum">
              <a:rPr lang="en-US" smtClean="0">
                <a:solidFill>
                  <a:srgbClr val="6E6F73"/>
                </a:solidFill>
                <a:latin typeface="Trebuchet MS"/>
              </a:rPr>
              <a:pPr/>
              <a:t>29</a:t>
            </a:fld>
            <a:endParaRPr lang="en-US" dirty="0">
              <a:solidFill>
                <a:srgbClr val="6E6F73"/>
              </a:solidFill>
              <a:latin typeface="Trebuchet MS"/>
            </a:endParaRPr>
          </a:p>
        </p:txBody>
      </p:sp>
    </p:spTree>
    <p:extLst>
      <p:ext uri="{BB962C8B-B14F-4D97-AF65-F5344CB8AC3E}">
        <p14:creationId xmlns:p14="http://schemas.microsoft.com/office/powerpoint/2010/main" val="1813220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r>
              <a:rPr lang="en-US">
                <a:solidFill>
                  <a:srgbClr val="6E6F73"/>
                </a:solidFill>
                <a:latin typeface="Trebuchet MS"/>
              </a:rPr>
              <a:t>Notes view: </a:t>
            </a:r>
            <a:fld id="{128CEAFE-FA94-43E5-B0FF-D47E1CCDD1B4}" type="slidenum">
              <a:rPr lang="en-US" smtClean="0">
                <a:solidFill>
                  <a:srgbClr val="6E6F73"/>
                </a:solidFill>
                <a:latin typeface="Trebuchet MS"/>
              </a:rPr>
              <a:pPr/>
              <a:t>30</a:t>
            </a:fld>
            <a:endParaRPr lang="en-US" dirty="0">
              <a:solidFill>
                <a:srgbClr val="6E6F73"/>
              </a:solidFill>
              <a:latin typeface="Trebuchet MS"/>
            </a:endParaRPr>
          </a:p>
        </p:txBody>
      </p:sp>
    </p:spTree>
    <p:extLst>
      <p:ext uri="{BB962C8B-B14F-4D97-AF65-F5344CB8AC3E}">
        <p14:creationId xmlns:p14="http://schemas.microsoft.com/office/powerpoint/2010/main" val="4012932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6688" y="617538"/>
            <a:ext cx="7113588" cy="40020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solidFill>
                  <a:srgbClr val="6E6F73"/>
                </a:solidFill>
                <a:latin typeface="Trebuchet MS"/>
              </a:rPr>
              <a:t>Notes view: </a:t>
            </a:r>
            <a:fld id="{128CEAFE-FA94-43E5-B0FF-D47E1CCDD1B4}" type="slidenum">
              <a:rPr lang="en-US" smtClean="0">
                <a:solidFill>
                  <a:srgbClr val="6E6F73"/>
                </a:solidFill>
                <a:latin typeface="Trebuchet MS"/>
              </a:rPr>
              <a:pPr/>
              <a:t>31</a:t>
            </a:fld>
            <a:endParaRPr lang="en-US" dirty="0">
              <a:solidFill>
                <a:srgbClr val="6E6F73"/>
              </a:solidFill>
              <a:latin typeface="Trebuchet MS"/>
            </a:endParaRPr>
          </a:p>
        </p:txBody>
      </p:sp>
    </p:spTree>
    <p:extLst>
      <p:ext uri="{BB962C8B-B14F-4D97-AF65-F5344CB8AC3E}">
        <p14:creationId xmlns:p14="http://schemas.microsoft.com/office/powerpoint/2010/main" val="1907253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6688" y="617538"/>
            <a:ext cx="7113588" cy="40020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solidFill>
                  <a:srgbClr val="6E6F73"/>
                </a:solidFill>
                <a:latin typeface="Trebuchet MS"/>
              </a:rPr>
              <a:t>Notes view: </a:t>
            </a:r>
            <a:fld id="{128CEAFE-FA94-43E5-B0FF-D47E1CCDD1B4}" type="slidenum">
              <a:rPr lang="en-US" smtClean="0">
                <a:solidFill>
                  <a:srgbClr val="6E6F73"/>
                </a:solidFill>
                <a:latin typeface="Trebuchet MS"/>
              </a:rPr>
              <a:pPr/>
              <a:t>32</a:t>
            </a:fld>
            <a:endParaRPr lang="en-US" dirty="0">
              <a:solidFill>
                <a:srgbClr val="6E6F73"/>
              </a:solidFill>
              <a:latin typeface="Trebuchet MS"/>
            </a:endParaRPr>
          </a:p>
        </p:txBody>
      </p:sp>
    </p:spTree>
    <p:extLst>
      <p:ext uri="{BB962C8B-B14F-4D97-AF65-F5344CB8AC3E}">
        <p14:creationId xmlns:p14="http://schemas.microsoft.com/office/powerpoint/2010/main" val="606009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6688" y="617538"/>
            <a:ext cx="7113588" cy="40020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solidFill>
                  <a:srgbClr val="6E6F73"/>
                </a:solidFill>
                <a:latin typeface="Trebuchet MS"/>
              </a:rPr>
              <a:t>Notes view: </a:t>
            </a:r>
            <a:fld id="{128CEAFE-FA94-43E5-B0FF-D47E1CCDD1B4}" type="slidenum">
              <a:rPr lang="en-US" smtClean="0">
                <a:solidFill>
                  <a:srgbClr val="6E6F73"/>
                </a:solidFill>
                <a:latin typeface="Trebuchet MS"/>
              </a:rPr>
              <a:pPr/>
              <a:t>33</a:t>
            </a:fld>
            <a:endParaRPr lang="en-US" dirty="0">
              <a:solidFill>
                <a:srgbClr val="6E6F73"/>
              </a:solidFill>
              <a:latin typeface="Trebuchet MS"/>
            </a:endParaRPr>
          </a:p>
        </p:txBody>
      </p:sp>
    </p:spTree>
    <p:extLst>
      <p:ext uri="{BB962C8B-B14F-4D97-AF65-F5344CB8AC3E}">
        <p14:creationId xmlns:p14="http://schemas.microsoft.com/office/powerpoint/2010/main" val="34596194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6688" y="617538"/>
            <a:ext cx="7113588" cy="40020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solidFill>
                  <a:srgbClr val="6E6F73"/>
                </a:solidFill>
                <a:latin typeface="Trebuchet MS"/>
              </a:rPr>
              <a:t>Notes view: </a:t>
            </a:r>
            <a:fld id="{128CEAFE-FA94-43E5-B0FF-D47E1CCDD1B4}" type="slidenum">
              <a:rPr lang="en-US" smtClean="0">
                <a:solidFill>
                  <a:srgbClr val="6E6F73"/>
                </a:solidFill>
                <a:latin typeface="Trebuchet MS"/>
              </a:rPr>
              <a:pPr/>
              <a:t>34</a:t>
            </a:fld>
            <a:endParaRPr lang="en-US" dirty="0">
              <a:solidFill>
                <a:srgbClr val="6E6F73"/>
              </a:solidFill>
              <a:latin typeface="Trebuchet MS"/>
            </a:endParaRPr>
          </a:p>
        </p:txBody>
      </p:sp>
    </p:spTree>
    <p:extLst>
      <p:ext uri="{BB962C8B-B14F-4D97-AF65-F5344CB8AC3E}">
        <p14:creationId xmlns:p14="http://schemas.microsoft.com/office/powerpoint/2010/main" val="2205888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6688" y="617538"/>
            <a:ext cx="7113588" cy="40020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solidFill>
                  <a:srgbClr val="6E6F73"/>
                </a:solidFill>
                <a:latin typeface="Trebuchet MS"/>
              </a:rPr>
              <a:t>Notes view: </a:t>
            </a:r>
            <a:fld id="{128CEAFE-FA94-43E5-B0FF-D47E1CCDD1B4}" type="slidenum">
              <a:rPr lang="en-US" smtClean="0">
                <a:solidFill>
                  <a:srgbClr val="6E6F73"/>
                </a:solidFill>
                <a:latin typeface="Trebuchet MS"/>
              </a:rPr>
              <a:pPr/>
              <a:t>35</a:t>
            </a:fld>
            <a:endParaRPr lang="en-US" dirty="0">
              <a:solidFill>
                <a:srgbClr val="6E6F73"/>
              </a:solidFill>
              <a:latin typeface="Trebuchet MS"/>
            </a:endParaRPr>
          </a:p>
        </p:txBody>
      </p:sp>
    </p:spTree>
    <p:extLst>
      <p:ext uri="{BB962C8B-B14F-4D97-AF65-F5344CB8AC3E}">
        <p14:creationId xmlns:p14="http://schemas.microsoft.com/office/powerpoint/2010/main" val="7138017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6688" y="617538"/>
            <a:ext cx="7113588" cy="40020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solidFill>
                  <a:srgbClr val="6E6F73"/>
                </a:solidFill>
                <a:latin typeface="Trebuchet MS"/>
              </a:rPr>
              <a:t>Notes view: </a:t>
            </a:r>
            <a:fld id="{128CEAFE-FA94-43E5-B0FF-D47E1CCDD1B4}" type="slidenum">
              <a:rPr lang="en-US" smtClean="0">
                <a:solidFill>
                  <a:srgbClr val="6E6F73"/>
                </a:solidFill>
                <a:latin typeface="Trebuchet MS"/>
              </a:rPr>
              <a:pPr/>
              <a:t>36</a:t>
            </a:fld>
            <a:endParaRPr lang="en-US" dirty="0">
              <a:solidFill>
                <a:srgbClr val="6E6F73"/>
              </a:solidFill>
              <a:latin typeface="Trebuchet MS"/>
            </a:endParaRPr>
          </a:p>
        </p:txBody>
      </p:sp>
    </p:spTree>
    <p:extLst>
      <p:ext uri="{BB962C8B-B14F-4D97-AF65-F5344CB8AC3E}">
        <p14:creationId xmlns:p14="http://schemas.microsoft.com/office/powerpoint/2010/main" val="2852905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6688" y="617538"/>
            <a:ext cx="7113588" cy="40020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solidFill>
                  <a:srgbClr val="6E6F73"/>
                </a:solidFill>
                <a:latin typeface="Trebuchet MS"/>
              </a:rPr>
              <a:t>Notes view: </a:t>
            </a:r>
            <a:fld id="{128CEAFE-FA94-43E5-B0FF-D47E1CCDD1B4}" type="slidenum">
              <a:rPr lang="en-US" smtClean="0">
                <a:solidFill>
                  <a:srgbClr val="6E6F73"/>
                </a:solidFill>
                <a:latin typeface="Trebuchet MS"/>
              </a:rPr>
              <a:pPr/>
              <a:t>37</a:t>
            </a:fld>
            <a:endParaRPr lang="en-US" dirty="0">
              <a:solidFill>
                <a:srgbClr val="6E6F73"/>
              </a:solidFill>
              <a:latin typeface="Trebuchet MS"/>
            </a:endParaRPr>
          </a:p>
        </p:txBody>
      </p:sp>
    </p:spTree>
    <p:extLst>
      <p:ext uri="{BB962C8B-B14F-4D97-AF65-F5344CB8AC3E}">
        <p14:creationId xmlns:p14="http://schemas.microsoft.com/office/powerpoint/2010/main" val="2584805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6688" y="617538"/>
            <a:ext cx="7113588" cy="40020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solidFill>
                  <a:srgbClr val="6E6F73"/>
                </a:solidFill>
                <a:latin typeface="Trebuchet MS"/>
              </a:rPr>
              <a:t>Notes view: </a:t>
            </a:r>
            <a:fld id="{128CEAFE-FA94-43E5-B0FF-D47E1CCDD1B4}" type="slidenum">
              <a:rPr lang="en-US" smtClean="0">
                <a:solidFill>
                  <a:srgbClr val="6E6F73"/>
                </a:solidFill>
                <a:latin typeface="Trebuchet MS"/>
              </a:rPr>
              <a:pPr/>
              <a:t>7</a:t>
            </a:fld>
            <a:endParaRPr lang="en-US" dirty="0">
              <a:solidFill>
                <a:srgbClr val="6E6F73"/>
              </a:solidFill>
              <a:latin typeface="Trebuchet MS"/>
            </a:endParaRPr>
          </a:p>
        </p:txBody>
      </p:sp>
    </p:spTree>
    <p:extLst>
      <p:ext uri="{BB962C8B-B14F-4D97-AF65-F5344CB8AC3E}">
        <p14:creationId xmlns:p14="http://schemas.microsoft.com/office/powerpoint/2010/main" val="3087320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6688" y="617538"/>
            <a:ext cx="7113588" cy="40020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solidFill>
                  <a:srgbClr val="6E6F73"/>
                </a:solidFill>
                <a:latin typeface="Trebuchet MS"/>
              </a:rPr>
              <a:t>Notes view: </a:t>
            </a:r>
            <a:fld id="{128CEAFE-FA94-43E5-B0FF-D47E1CCDD1B4}" type="slidenum">
              <a:rPr lang="en-US" smtClean="0">
                <a:solidFill>
                  <a:srgbClr val="6E6F73"/>
                </a:solidFill>
                <a:latin typeface="Trebuchet MS"/>
              </a:rPr>
              <a:pPr/>
              <a:t>9</a:t>
            </a:fld>
            <a:endParaRPr lang="en-US" dirty="0">
              <a:solidFill>
                <a:srgbClr val="6E6F73"/>
              </a:solidFill>
              <a:latin typeface="Trebuchet MS"/>
            </a:endParaRPr>
          </a:p>
        </p:txBody>
      </p:sp>
    </p:spTree>
    <p:extLst>
      <p:ext uri="{BB962C8B-B14F-4D97-AF65-F5344CB8AC3E}">
        <p14:creationId xmlns:p14="http://schemas.microsoft.com/office/powerpoint/2010/main" val="552370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6688" y="617538"/>
            <a:ext cx="7113588" cy="40020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solidFill>
                  <a:srgbClr val="6E6F73"/>
                </a:solidFill>
                <a:latin typeface="Trebuchet MS"/>
              </a:rPr>
              <a:t>Notes view: </a:t>
            </a:r>
            <a:fld id="{128CEAFE-FA94-43E5-B0FF-D47E1CCDD1B4}" type="slidenum">
              <a:rPr lang="en-US" smtClean="0">
                <a:solidFill>
                  <a:srgbClr val="6E6F73"/>
                </a:solidFill>
                <a:latin typeface="Trebuchet MS"/>
              </a:rPr>
              <a:pPr/>
              <a:t>18</a:t>
            </a:fld>
            <a:endParaRPr lang="en-US" dirty="0">
              <a:solidFill>
                <a:srgbClr val="6E6F73"/>
              </a:solidFill>
              <a:latin typeface="Trebuchet MS"/>
            </a:endParaRPr>
          </a:p>
        </p:txBody>
      </p:sp>
    </p:spTree>
    <p:extLst>
      <p:ext uri="{BB962C8B-B14F-4D97-AF65-F5344CB8AC3E}">
        <p14:creationId xmlns:p14="http://schemas.microsoft.com/office/powerpoint/2010/main" val="1464361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6688" y="617538"/>
            <a:ext cx="7113588" cy="40020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solidFill>
                  <a:srgbClr val="6E6F73"/>
                </a:solidFill>
                <a:latin typeface="Trebuchet MS"/>
              </a:rPr>
              <a:t>Notes view: </a:t>
            </a:r>
            <a:fld id="{128CEAFE-FA94-43E5-B0FF-D47E1CCDD1B4}" type="slidenum">
              <a:rPr lang="en-US" smtClean="0">
                <a:solidFill>
                  <a:srgbClr val="6E6F73"/>
                </a:solidFill>
                <a:latin typeface="Trebuchet MS"/>
              </a:rPr>
              <a:pPr/>
              <a:t>19</a:t>
            </a:fld>
            <a:endParaRPr lang="en-US" dirty="0">
              <a:solidFill>
                <a:srgbClr val="6E6F73"/>
              </a:solidFill>
              <a:latin typeface="Trebuchet MS"/>
            </a:endParaRPr>
          </a:p>
        </p:txBody>
      </p:sp>
    </p:spTree>
    <p:extLst>
      <p:ext uri="{BB962C8B-B14F-4D97-AF65-F5344CB8AC3E}">
        <p14:creationId xmlns:p14="http://schemas.microsoft.com/office/powerpoint/2010/main" val="466533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6688" y="617538"/>
            <a:ext cx="7113588" cy="400208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solidFill>
                  <a:srgbClr val="6E6F73"/>
                </a:solidFill>
                <a:latin typeface="Trebuchet MS"/>
              </a:rPr>
              <a:t>Notes view: </a:t>
            </a:r>
            <a:fld id="{128CEAFE-FA94-43E5-B0FF-D47E1CCDD1B4}" type="slidenum">
              <a:rPr lang="en-US" smtClean="0">
                <a:solidFill>
                  <a:srgbClr val="6E6F73"/>
                </a:solidFill>
                <a:latin typeface="Trebuchet MS"/>
              </a:rPr>
              <a:pPr/>
              <a:t>20</a:t>
            </a:fld>
            <a:endParaRPr lang="en-US" dirty="0">
              <a:solidFill>
                <a:srgbClr val="6E6F73"/>
              </a:solidFill>
              <a:latin typeface="Trebuchet MS"/>
            </a:endParaRPr>
          </a:p>
        </p:txBody>
      </p:sp>
    </p:spTree>
    <p:extLst>
      <p:ext uri="{BB962C8B-B14F-4D97-AF65-F5344CB8AC3E}">
        <p14:creationId xmlns:p14="http://schemas.microsoft.com/office/powerpoint/2010/main" val="75552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7C27C3D-10B1-4122-88A8-C83F6296E0F3}" type="slidenum">
              <a:rPr lang="fr-FR" smtClean="0"/>
              <a:t>21</a:t>
            </a:fld>
            <a:endParaRPr lang="fr-FR"/>
          </a:p>
        </p:txBody>
      </p:sp>
    </p:spTree>
    <p:extLst>
      <p:ext uri="{BB962C8B-B14F-4D97-AF65-F5344CB8AC3E}">
        <p14:creationId xmlns:p14="http://schemas.microsoft.com/office/powerpoint/2010/main" val="1282946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6688" y="617538"/>
            <a:ext cx="7113588" cy="40020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solidFill>
                  <a:srgbClr val="6E6F73"/>
                </a:solidFill>
                <a:latin typeface="Trebuchet MS"/>
              </a:rPr>
              <a:t>Notes view: </a:t>
            </a:r>
            <a:fld id="{128CEAFE-FA94-43E5-B0FF-D47E1CCDD1B4}" type="slidenum">
              <a:rPr lang="en-US" smtClean="0">
                <a:solidFill>
                  <a:srgbClr val="6E6F73"/>
                </a:solidFill>
                <a:latin typeface="Trebuchet MS"/>
              </a:rPr>
              <a:pPr/>
              <a:t>23</a:t>
            </a:fld>
            <a:endParaRPr lang="en-US" dirty="0">
              <a:solidFill>
                <a:srgbClr val="6E6F73"/>
              </a:solidFill>
              <a:latin typeface="Trebuchet MS"/>
            </a:endParaRPr>
          </a:p>
        </p:txBody>
      </p:sp>
    </p:spTree>
    <p:extLst>
      <p:ext uri="{BB962C8B-B14F-4D97-AF65-F5344CB8AC3E}">
        <p14:creationId xmlns:p14="http://schemas.microsoft.com/office/powerpoint/2010/main" val="758680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6688" y="617538"/>
            <a:ext cx="7113588" cy="40020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solidFill>
                  <a:prstClr val="black"/>
                </a:solidFill>
              </a:rPr>
              <a:t>Notes view: </a:t>
            </a:r>
            <a:fld id="{128CEAFE-FA94-43E5-B0FF-D47E1CCDD1B4}"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3165613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9.xml"/><Relationship Id="rId1" Type="http://schemas.openxmlformats.org/officeDocument/2006/relationships/tags" Target="../tags/tag4.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9.xml"/><Relationship Id="rId1" Type="http://schemas.openxmlformats.org/officeDocument/2006/relationships/tags" Target="../tags/tag5.xml"/><Relationship Id="rId5" Type="http://schemas.openxmlformats.org/officeDocument/2006/relationships/image" Target="../media/image8.png"/><Relationship Id="rId4" Type="http://schemas.openxmlformats.org/officeDocument/2006/relationships/image" Target="../media/image6.emf"/></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9.jp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4.emf"/><Relationship Id="rId5" Type="http://schemas.openxmlformats.org/officeDocument/2006/relationships/oleObject" Target="../embeddings/oleObject5.bin"/><Relationship Id="rId4"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1.xml"/><Relationship Id="rId7" Type="http://schemas.openxmlformats.org/officeDocument/2006/relationships/image" Target="../media/image4.emf"/><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oleObject" Target="../embeddings/oleObject6.bin"/><Relationship Id="rId5" Type="http://schemas.openxmlformats.org/officeDocument/2006/relationships/slideMaster" Target="../slideMasters/slideMaster9.xml"/><Relationship Id="rId4" Type="http://schemas.openxmlformats.org/officeDocument/2006/relationships/tags" Target="../tags/tag12.xml"/><Relationship Id="rId9" Type="http://schemas.openxmlformats.org/officeDocument/2006/relationships/image" Target="../media/image9.jp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2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9.xml"/><Relationship Id="rId1" Type="http://schemas.openxmlformats.org/officeDocument/2006/relationships/tags" Target="../tags/tag13.xml"/><Relationship Id="rId5" Type="http://schemas.openxmlformats.org/officeDocument/2006/relationships/image" Target="../media/image5.png"/><Relationship Id="rId4" Type="http://schemas.openxmlformats.org/officeDocument/2006/relationships/image" Target="../media/image6.emf"/></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9.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4.emf"/></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9.jp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4.emf"/><Relationship Id="rId5" Type="http://schemas.openxmlformats.org/officeDocument/2006/relationships/oleObject" Target="../embeddings/oleObject9.bin"/><Relationship Id="rId4"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3.emf"/><Relationship Id="rId4" Type="http://schemas.openxmlformats.org/officeDocument/2006/relationships/oleObject" Target="../embeddings/oleObject10.bin"/></Relationships>
</file>

<file path=ppt/slideLayouts/_rels/slideLayout14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9.xml"/><Relationship Id="rId1" Type="http://schemas.openxmlformats.org/officeDocument/2006/relationships/tags" Target="../tags/tag20.xml"/><Relationship Id="rId4" Type="http://schemas.openxmlformats.org/officeDocument/2006/relationships/image" Target="../media/image3.emf"/></Relationships>
</file>

<file path=ppt/slideLayouts/_rels/slideLayout14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9.xml"/><Relationship Id="rId1" Type="http://schemas.openxmlformats.org/officeDocument/2006/relationships/tags" Target="../tags/tag21.xml"/><Relationship Id="rId4" Type="http://schemas.openxmlformats.org/officeDocument/2006/relationships/image" Target="../media/image3.emf"/></Relationships>
</file>

<file path=ppt/slideLayouts/_rels/slideLayout14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9.xml"/><Relationship Id="rId1" Type="http://schemas.openxmlformats.org/officeDocument/2006/relationships/tags" Target="../tags/tag22.xml"/><Relationship Id="rId5" Type="http://schemas.openxmlformats.org/officeDocument/2006/relationships/image" Target="../media/image1.png"/><Relationship Id="rId4" Type="http://schemas.openxmlformats.org/officeDocument/2006/relationships/image" Target="../media/image3.emf"/></Relationships>
</file>

<file path=ppt/slideLayouts/_rels/slideLayout149.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3.emf"/><Relationship Id="rId4" Type="http://schemas.openxmlformats.org/officeDocument/2006/relationships/oleObject" Target="../embeddings/oleObject14.bin"/></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9.xml"/><Relationship Id="rId1" Type="http://schemas.openxmlformats.org/officeDocument/2006/relationships/tags" Target="../tags/tag25.xml"/><Relationship Id="rId4" Type="http://schemas.openxmlformats.org/officeDocument/2006/relationships/image" Target="../media/image3.emf"/></Relationships>
</file>

<file path=ppt/slideLayouts/_rels/slideLayout15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9.xml"/><Relationship Id="rId1" Type="http://schemas.openxmlformats.org/officeDocument/2006/relationships/tags" Target="../tags/tag26.xml"/><Relationship Id="rId4" Type="http://schemas.openxmlformats.org/officeDocument/2006/relationships/image" Target="../media/image3.emf"/></Relationships>
</file>

<file path=ppt/slideLayouts/_rels/slideLayout15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9.xml"/><Relationship Id="rId1" Type="http://schemas.openxmlformats.org/officeDocument/2006/relationships/tags" Target="../tags/tag27.xml"/><Relationship Id="rId5" Type="http://schemas.openxmlformats.org/officeDocument/2006/relationships/image" Target="../media/image1.png"/><Relationship Id="rId4" Type="http://schemas.openxmlformats.org/officeDocument/2006/relationships/image" Target="../media/image3.emf"/></Relationships>
</file>

<file path=ppt/slideLayouts/_rels/slideLayout15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9.xml"/><Relationship Id="rId1" Type="http://schemas.openxmlformats.org/officeDocument/2006/relationships/tags" Target="../tags/tag28.xml"/><Relationship Id="rId5" Type="http://schemas.openxmlformats.org/officeDocument/2006/relationships/image" Target="../media/image5.png"/><Relationship Id="rId4" Type="http://schemas.openxmlformats.org/officeDocument/2006/relationships/image" Target="../media/image3.emf"/></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3.xml"/><Relationship Id="rId1" Type="http://schemas.openxmlformats.org/officeDocument/2006/relationships/tags" Target="../tags/tag30.xml"/></Relationships>
</file>

<file path=ppt/slideLayouts/_rels/slideLayout181.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tags" Target="../tags/tag31.xml"/></Relationships>
</file>

<file path=ppt/slideLayouts/_rels/slideLayout182.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tags" Target="../tags/tag32.xml"/></Relationships>
</file>

<file path=ppt/slideLayouts/_rels/slideLayout183.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tags" Target="../tags/tag33.xml"/></Relationships>
</file>

<file path=ppt/slideLayouts/_rels/slideLayout184.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tags" Target="../tags/tag34.xml"/></Relationships>
</file>

<file path=ppt/slideLayouts/_rels/slideLayout185.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tags" Target="../tags/tag35.xml"/></Relationships>
</file>

<file path=ppt/slideLayouts/_rels/slideLayout186.xml.rels><?xml version="1.0" encoding="UTF-8" standalone="yes"?>
<Relationships xmlns="http://schemas.openxmlformats.org/package/2006/relationships"><Relationship Id="rId2" Type="http://schemas.openxmlformats.org/officeDocument/2006/relationships/slideMaster" Target="../slideMasters/slideMaster13.xml"/><Relationship Id="rId1" Type="http://schemas.openxmlformats.org/officeDocument/2006/relationships/tags" Target="../tags/tag3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11.emf"/><Relationship Id="rId4" Type="http://schemas.openxmlformats.org/officeDocument/2006/relationships/oleObject" Target="../embeddings/oleObject19.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4.emf"/><Relationship Id="rId4" Type="http://schemas.openxmlformats.org/officeDocument/2006/relationships/oleObject" Target="../embeddings/oleObject2.bin"/></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ED898BD-7930-4445-ADD1-E1F83A156613}" type="datetimeFigureOut">
              <a:rPr lang="fr-FR" smtClean="0"/>
              <a:t>27/05/2024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A72EBF-8598-44F2-9CC1-15FA3EB7822D}" type="slidenum">
              <a:rPr lang="fr-FR" smtClean="0"/>
              <a:t>‹N°›</a:t>
            </a:fld>
            <a:endParaRPr lang="fr-FR"/>
          </a:p>
        </p:txBody>
      </p:sp>
    </p:spTree>
    <p:extLst>
      <p:ext uri="{BB962C8B-B14F-4D97-AF65-F5344CB8AC3E}">
        <p14:creationId xmlns:p14="http://schemas.microsoft.com/office/powerpoint/2010/main" val="3932692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ED898BD-7930-4445-ADD1-E1F83A156613}" type="datetimeFigureOut">
              <a:rPr lang="fr-FR" smtClean="0"/>
              <a:t>27/05/2024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A72EBF-8598-44F2-9CC1-15FA3EB7822D}" type="slidenum">
              <a:rPr lang="fr-FR" smtClean="0"/>
              <a:t>‹N°›</a:t>
            </a:fld>
            <a:endParaRPr lang="fr-FR"/>
          </a:p>
        </p:txBody>
      </p:sp>
    </p:spTree>
    <p:extLst>
      <p:ext uri="{BB962C8B-B14F-4D97-AF65-F5344CB8AC3E}">
        <p14:creationId xmlns:p14="http://schemas.microsoft.com/office/powerpoint/2010/main" val="429378606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800" dirty="0">
              <a:solidFill>
                <a:prstClr val="white"/>
              </a:solidFill>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Boston Consulting Group. All rights reserved.</a:t>
            </a:r>
            <a:endParaRPr lang="en-US" sz="700" dirty="0">
              <a:solidFill>
                <a:prstClr val="white"/>
              </a:solidFill>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07761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‹N°›</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123722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1000" dirty="0">
              <a:solidFill>
                <a:prstClr val="white"/>
              </a:solidFill>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3523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‹N°›</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397299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10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3904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‹N°›</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0132373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Boston Consulting Group. All rights reserved.</a:t>
            </a:r>
            <a:endParaRPr lang="en-US" sz="700" dirty="0">
              <a:solidFill>
                <a:prstClr val="white"/>
              </a:solidFill>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138252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42368580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1000" dirty="0">
              <a:solidFill>
                <a:prstClr val="white"/>
              </a:solidFill>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31356468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Boston Consulting Group. All rights reserved.</a:t>
            </a:r>
            <a:endParaRPr lang="en-US" sz="700" dirty="0">
              <a:solidFill>
                <a:prstClr val="white"/>
              </a:solidFill>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9531580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ED898BD-7930-4445-ADD1-E1F83A156613}" type="datetimeFigureOut">
              <a:rPr lang="fr-FR" smtClean="0"/>
              <a:t>27/05/2024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A72EBF-8598-44F2-9CC1-15FA3EB7822D}" type="slidenum">
              <a:rPr lang="fr-FR" smtClean="0"/>
              <a:t>‹N°›</a:t>
            </a:fld>
            <a:endParaRPr lang="fr-FR"/>
          </a:p>
        </p:txBody>
      </p:sp>
    </p:spTree>
    <p:extLst>
      <p:ext uri="{BB962C8B-B14F-4D97-AF65-F5344CB8AC3E}">
        <p14:creationId xmlns:p14="http://schemas.microsoft.com/office/powerpoint/2010/main" val="1303042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892764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Boston Consulting Group. All rights reserved.</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774204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latin typeface="Helvetica 55 Roman"/>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0061553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34596514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75757"/>
                </a:solidFill>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xxxx  2. xxxx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6509814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en-US" sz="5400" dirty="0">
              <a:solidFill>
                <a:srgbClr val="FFFFFF"/>
              </a:solidFill>
              <a:latin typeface="Trebuchet MS" panose="020B0603020202020204" pitchFamily="34" charset="0"/>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34812920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42861762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36923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0038859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30809511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223935" y="5958766"/>
            <a:ext cx="5649816" cy="645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360" fontAlgn="base">
              <a:spcBef>
                <a:spcPct val="0"/>
              </a:spcBef>
              <a:spcAft>
                <a:spcPct val="0"/>
              </a:spcAft>
            </a:pPr>
            <a:endParaRPr lang="en-GB" sz="1867" dirty="0">
              <a:solidFill>
                <a:srgbClr val="000000"/>
              </a:solidFill>
            </a:endParaRPr>
          </a:p>
        </p:txBody>
      </p:sp>
      <p:grpSp>
        <p:nvGrpSpPr>
          <p:cNvPr id="6" name="Group 5"/>
          <p:cNvGrpSpPr/>
          <p:nvPr userDrawn="1"/>
        </p:nvGrpSpPr>
        <p:grpSpPr>
          <a:xfrm>
            <a:off x="452967" y="5507566"/>
            <a:ext cx="902404" cy="902404"/>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rgbClr val="FF6600"/>
                </a:solidFill>
                <a:latin typeface="Helvetica 75 Bold" panose="020B0804020202020204" pitchFamily="34" charset="0"/>
                <a:ea typeface="ＭＳ Ｐゴシック" pitchFamily="34" charset="-128"/>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latin typeface="Helvetica 75 Bold" panose="020B0804020202020204" pitchFamily="34" charset="0"/>
                <a:ea typeface="ＭＳ Ｐゴシック" pitchFamily="34" charset="-128"/>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latin typeface="Helvetica 75 Bold" panose="020B0804020202020204" pitchFamily="34" charset="0"/>
                <a:ea typeface="ＭＳ Ｐゴシック" pitchFamily="34" charset="-128"/>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latin typeface="Helvetica 75 Bold" panose="020B0804020202020204" pitchFamily="34" charset="0"/>
                <a:ea typeface="ＭＳ Ｐゴシック" pitchFamily="34" charset="-128"/>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latin typeface="Helvetica 75 Bold" panose="020B0804020202020204" pitchFamily="34" charset="0"/>
                <a:ea typeface="ＭＳ Ｐゴシック" pitchFamily="34" charset="-128"/>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latin typeface="Helvetica 75 Bold" panose="020B0804020202020204" pitchFamily="34" charset="0"/>
                <a:ea typeface="ＭＳ Ｐゴシック" pitchFamily="34" charset="-128"/>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latin typeface="Helvetica 75 Bold" panose="020B0804020202020204" pitchFamily="34" charset="0"/>
                <a:ea typeface="ＭＳ Ｐゴシック" pitchFamily="34" charset="-128"/>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latin typeface="Helvetica 75 Bold" panose="020B0804020202020204" pitchFamily="34" charset="0"/>
                <a:ea typeface="ＭＳ Ｐゴシック" pitchFamily="34" charset="-128"/>
              </a:endParaRPr>
            </a:p>
          </p:txBody>
        </p:sp>
      </p:grpSp>
      <p:sp>
        <p:nvSpPr>
          <p:cNvPr id="5" name="Text Placeholder 4"/>
          <p:cNvSpPr>
            <a:spLocks noGrp="1"/>
          </p:cNvSpPr>
          <p:nvPr>
            <p:ph type="body" sz="quarter" idx="11" hasCustomPrompt="1"/>
          </p:nvPr>
        </p:nvSpPr>
        <p:spPr>
          <a:xfrm>
            <a:off x="452968" y="452967"/>
            <a:ext cx="7776633" cy="4614333"/>
          </a:xfrm>
        </p:spPr>
        <p:txBody>
          <a:bodyPr/>
          <a:lstStyle>
            <a:lvl1pPr>
              <a:lnSpc>
                <a:spcPct val="85000"/>
              </a:lnSpc>
              <a:spcAft>
                <a:spcPts val="4267"/>
              </a:spcAft>
              <a:defRPr sz="7333">
                <a:solidFill>
                  <a:schemeClr val="tx1"/>
                </a:solidFill>
                <a:latin typeface="Helvetica 75 Bold" panose="020B0804020202020204" pitchFamily="34" charset="0"/>
              </a:defRPr>
            </a:lvl1pPr>
            <a:lvl2pPr>
              <a:lnSpc>
                <a:spcPct val="90000"/>
              </a:lnSpc>
              <a:spcAft>
                <a:spcPts val="32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8678334" y="452967"/>
            <a:ext cx="3069167" cy="4614333"/>
          </a:xfrm>
        </p:spPr>
        <p:txBody>
          <a:bodyPr tIns="109728"/>
          <a:lstStyle>
            <a:lvl1pPr>
              <a:spcAft>
                <a:spcPts val="3200"/>
              </a:spcAft>
              <a:defRPr baseline="0">
                <a:latin typeface="Helvetica 75 Bold" panose="020B0804020202020204" pitchFamily="34" charset="0"/>
              </a:defRPr>
            </a:lvl1pPr>
            <a:lvl2pPr>
              <a:spcAft>
                <a:spcPts val="32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1818863137"/>
      </p:ext>
    </p:extLst>
  </p:cSld>
  <p:clrMapOvr>
    <a:masterClrMapping/>
  </p:clrMapOvr>
  <p:transition spd="med">
    <p:fade/>
  </p:transition>
  <p:hf sldNum="0" hdr="0" ftr="0"/>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9185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1000" dirty="0">
              <a:solidFill>
                <a:prstClr val="white"/>
              </a:solidFill>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Boston Consulting Group. All rights reserved.</a:t>
            </a:r>
            <a:endParaRPr lang="en-US" sz="700" dirty="0">
              <a:solidFill>
                <a:prstClr val="white"/>
              </a:solidFill>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6103623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1000" dirty="0">
              <a:solidFill>
                <a:prstClr val="white"/>
              </a:solidFill>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Boston Consulting Group.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423814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10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7713495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‹N°›</a:t>
            </a:fld>
            <a:endParaRPr lang="en-US" sz="10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9442679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‹N°›</a:t>
            </a:fld>
            <a:endParaRPr lang="en-US" sz="800" dirty="0">
              <a:solidFill>
                <a:prstClr val="white">
                  <a:lumMod val="50000"/>
                </a:prstClr>
              </a:solidFill>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9007752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‹N°›</a:t>
            </a:fld>
            <a:endParaRPr lang="en-US" sz="8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8035431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Boston Consulting Group. All rights reserved.</a:t>
            </a:r>
            <a:endParaRPr lang="en-US" sz="700" dirty="0">
              <a:solidFill>
                <a:prstClr val="white"/>
              </a:solidFill>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1000" dirty="0">
              <a:solidFill>
                <a:prstClr val="white"/>
              </a:solidFill>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274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‹N°›</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8083747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800" dirty="0">
              <a:solidFill>
                <a:prstClr val="white"/>
              </a:solidFill>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Boston Consulting Group. All rights reserved.</a:t>
            </a:r>
            <a:endParaRPr lang="en-US" sz="700" dirty="0">
              <a:solidFill>
                <a:prstClr val="white"/>
              </a:solidFill>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7869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2969" y="452967"/>
            <a:ext cx="11294532" cy="5507567"/>
          </a:xfrm>
        </p:spPr>
        <p:txBody>
          <a:bodyPr/>
          <a:lstStyle>
            <a:lvl1pPr>
              <a:lnSpc>
                <a:spcPct val="85000"/>
              </a:lnSpc>
              <a:spcAft>
                <a:spcPts val="0"/>
              </a:spcAft>
              <a:defRPr sz="4000">
                <a:solidFill>
                  <a:srgbClr val="FF6600"/>
                </a:solidFill>
                <a:latin typeface="Helvetica 75 Bold" panose="020B0804020202020204" pitchFamily="34" charset="0"/>
              </a:defRPr>
            </a:lvl1pPr>
            <a:lvl2pPr marL="535504" marR="0" indent="-535504" algn="l" defTabSz="685783" rtl="0" eaLnBrk="1" fontAlgn="base" latinLnBrk="0" hangingPunct="1">
              <a:lnSpc>
                <a:spcPct val="85000"/>
              </a:lnSpc>
              <a:spcBef>
                <a:spcPct val="0"/>
              </a:spcBef>
              <a:spcAft>
                <a:spcPts val="0"/>
              </a:spcAft>
              <a:buClrTx/>
              <a:buSzTx/>
              <a:buFont typeface="+mj-lt"/>
              <a:buAutoNum type="arabicPeriod"/>
              <a:tabLst/>
              <a:defRPr lang="fr-FR" sz="4000" kern="1200" dirty="0" smtClean="0">
                <a:solidFill>
                  <a:schemeClr val="tx1"/>
                </a:solidFill>
                <a:latin typeface="Helvetica 75 Bold" panose="020B0804020202020204" pitchFamily="34" charset="0"/>
                <a:ea typeface="ＭＳ Ｐゴシック" pitchFamily="34" charset="-128"/>
                <a:cs typeface="+mn-cs"/>
              </a:defRPr>
            </a:lvl2pPr>
            <a:lvl3pPr marL="535504" indent="-535504">
              <a:lnSpc>
                <a:spcPct val="85000"/>
              </a:lnSpc>
              <a:spcAft>
                <a:spcPts val="1067"/>
              </a:spcAft>
              <a:buFont typeface="+mj-lt"/>
              <a:buNone/>
              <a:defRPr sz="4000"/>
            </a:lvl3pPr>
            <a:lvl4pPr marL="535504" indent="-535504">
              <a:lnSpc>
                <a:spcPct val="85000"/>
              </a:lnSpc>
              <a:spcAft>
                <a:spcPts val="1067"/>
              </a:spcAft>
              <a:buFont typeface="+mj-lt"/>
              <a:buNone/>
              <a:defRPr sz="4000"/>
            </a:lvl4pPr>
            <a:lvl5pPr marL="0" indent="0">
              <a:lnSpc>
                <a:spcPct val="85000"/>
              </a:lnSpc>
              <a:spcAft>
                <a:spcPts val="1067"/>
              </a:spcAft>
              <a:buFont typeface="+mj-lt"/>
              <a:buNone/>
              <a:defRPr sz="4000"/>
            </a:lvl5pPr>
          </a:lstStyle>
          <a:p>
            <a:pPr lvl="0"/>
            <a:r>
              <a:rPr lang="fr-FR" dirty="0"/>
              <a:t>Modifiez le texte du masque</a:t>
            </a:r>
          </a:p>
          <a:p>
            <a:pPr lvl="1"/>
            <a:r>
              <a:rPr lang="fr-FR" dirty="0"/>
              <a:t>Deuxième niveau</a:t>
            </a:r>
          </a:p>
          <a:p>
            <a:pPr lvl="1"/>
            <a:r>
              <a:rPr lang="fr-FR" dirty="0"/>
              <a:t>Troisième niveau</a:t>
            </a:r>
          </a:p>
          <a:p>
            <a:pPr marL="535504" lvl="1" indent="-535504" algn="l" defTabSz="685783" rtl="0" eaLnBrk="1" fontAlgn="base" hangingPunct="1">
              <a:lnSpc>
                <a:spcPct val="90000"/>
              </a:lnSpc>
              <a:spcBef>
                <a:spcPct val="0"/>
              </a:spcBef>
              <a:spcAft>
                <a:spcPts val="533"/>
              </a:spcAft>
              <a:buFont typeface="+mj-lt"/>
              <a:buAutoNum type="arabicPeriod"/>
            </a:pPr>
            <a:r>
              <a:rPr lang="fr-FR" dirty="0"/>
              <a:t>Quatrième niveau</a:t>
            </a:r>
          </a:p>
          <a:p>
            <a:pPr marL="535504" marR="0" lvl="1" indent="-535504" algn="l" defTabSz="685783" rtl="0" eaLnBrk="1" fontAlgn="base" latinLnBrk="0" hangingPunct="1">
              <a:lnSpc>
                <a:spcPct val="90000"/>
              </a:lnSpc>
              <a:spcBef>
                <a:spcPct val="0"/>
              </a:spcBef>
              <a:spcAft>
                <a:spcPts val="533"/>
              </a:spcAft>
              <a:buClrTx/>
              <a:buSzTx/>
              <a:buFont typeface="+mj-lt"/>
              <a:buAutoNum type="arabicPeriod"/>
              <a:tabLst/>
              <a:defRPr/>
            </a:pPr>
            <a:r>
              <a:rPr lang="fr-FR" dirty="0"/>
              <a:t>Cinquième niveau</a:t>
            </a:r>
          </a:p>
          <a:p>
            <a:pPr marL="535504" lvl="1" indent="-535504" algn="l" defTabSz="685783" rtl="0" eaLnBrk="1" fontAlgn="base" hangingPunct="1">
              <a:lnSpc>
                <a:spcPct val="90000"/>
              </a:lnSpc>
              <a:spcBef>
                <a:spcPct val="0"/>
              </a:spcBef>
              <a:spcAft>
                <a:spcPts val="533"/>
              </a:spcAft>
              <a:buFont typeface="+mj-lt"/>
              <a:buAutoNum type="arabicPeriod"/>
            </a:pPr>
            <a:endParaRPr lang="fr-FR" dirty="0"/>
          </a:p>
        </p:txBody>
      </p:sp>
    </p:spTree>
    <p:extLst>
      <p:ext uri="{BB962C8B-B14F-4D97-AF65-F5344CB8AC3E}">
        <p14:creationId xmlns:p14="http://schemas.microsoft.com/office/powerpoint/2010/main" val="845936196"/>
      </p:ext>
    </p:extLst>
  </p:cSld>
  <p:clrMapOvr>
    <a:masterClrMapping/>
  </p:clrMapOvr>
  <p:transition spd="med">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solidFill>
            <a:srgbClr val="FF7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‹N°›</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7634846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Boston Consulting Group. All rights reserved.</a:t>
            </a:r>
            <a:endParaRPr lang="en-US" sz="700" dirty="0">
              <a:solidFill>
                <a:prstClr val="white"/>
              </a:solidFill>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1000" dirty="0">
              <a:solidFill>
                <a:prstClr val="white"/>
              </a:solidFill>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4091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‹N°›</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7507288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10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2799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‹N°›</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0413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Boston Consulting Group. All rights reserved.</a:t>
            </a:r>
            <a:endParaRPr lang="en-US" sz="700" dirty="0">
              <a:solidFill>
                <a:prstClr val="white"/>
              </a:solidFill>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1000" dirty="0">
              <a:solidFill>
                <a:prstClr val="white"/>
              </a:solidFill>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1444568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03433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7739988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Boston Consulting Group.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41000857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Boston Consulting Group. All rights reserved.</a:t>
            </a:r>
            <a:endParaRPr lang="en-US" sz="700" dirty="0">
              <a:solidFill>
                <a:prstClr val="white"/>
              </a:solidFill>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1000" dirty="0">
              <a:solidFill>
                <a:prstClr val="white"/>
              </a:solidFill>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9998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2969" y="452967"/>
            <a:ext cx="11294532" cy="5507567"/>
          </a:xfrm>
        </p:spPr>
        <p:txBody>
          <a:bodyPr/>
          <a:lstStyle>
            <a:lvl1pPr>
              <a:lnSpc>
                <a:spcPct val="85000"/>
              </a:lnSpc>
              <a:spcAft>
                <a:spcPts val="4267"/>
              </a:spcAft>
              <a:defRPr sz="7333">
                <a:solidFill>
                  <a:schemeClr val="tx1"/>
                </a:solidFill>
                <a:latin typeface="Helvetica 75 Bold" panose="020B0804020202020204" pitchFamily="34" charset="0"/>
              </a:defRPr>
            </a:lvl1pPr>
            <a:lvl2pPr>
              <a:lnSpc>
                <a:spcPct val="90000"/>
              </a:lnSpc>
              <a:spcAft>
                <a:spcPts val="3200"/>
              </a:spcAft>
              <a:defRPr sz="1867">
                <a:latin typeface="Helvetica 75 Bold" panose="020B0804020202020204" pitchFamily="34" charset="0"/>
              </a:defRPr>
            </a:lvl2pPr>
            <a:lvl3pPr marL="0" indent="0">
              <a:lnSpc>
                <a:spcPct val="85000"/>
              </a:lnSpc>
              <a:spcAft>
                <a:spcPts val="1067"/>
              </a:spcAft>
              <a:buNone/>
              <a:defRPr sz="1600"/>
            </a:lvl3pPr>
            <a:lvl4pPr>
              <a:lnSpc>
                <a:spcPct val="85000"/>
              </a:lnSpc>
              <a:spcAft>
                <a:spcPts val="1067"/>
              </a:spcAft>
              <a:defRPr sz="7333"/>
            </a:lvl4pPr>
            <a:lvl5pPr>
              <a:lnSpc>
                <a:spcPct val="85000"/>
              </a:lnSpc>
              <a:spcAft>
                <a:spcPts val="1067"/>
              </a:spcAft>
              <a:defRPr sz="7333"/>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2977653833"/>
      </p:ext>
    </p:extLst>
  </p:cSld>
  <p:clrMapOvr>
    <a:masterClrMapping/>
  </p:clrMapOvr>
  <p:transition spd="med">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Boston Consulting Group. All rights reserved.</a:t>
            </a:r>
            <a:endParaRPr lang="en-US" sz="700" dirty="0">
              <a:solidFill>
                <a:prstClr val="white"/>
              </a:solidFill>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10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1713576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7629809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latin typeface="Helvetica 55 Roman"/>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3271650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2194764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75757"/>
                </a:solidFill>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xxxx  2. xxxx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930699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latin typeface="Trebuchet MS" panose="020B0603020202020204" pitchFamily="34" charset="0"/>
                <a:sym typeface="Trebuchet MS" panose="020B0603020202020204" pitchFamily="34" charset="0"/>
              </a:rPr>
              <a:pPr algn="r">
                <a:defRPr/>
              </a:pPr>
              <a:t>‹N°›</a:t>
            </a:fld>
            <a:endParaRPr lang="en-US" sz="1000" dirty="0">
              <a:solidFill>
                <a:prstClr val="white"/>
              </a:solidFill>
              <a:latin typeface="Trebuchet MS" panose="020B0603020202020204" pitchFamily="34" charset="0"/>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prstClr val="white"/>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prstClr val="white"/>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a:lnSpc>
                <a:spcPct val="95000"/>
              </a:lnSpc>
            </a:pPr>
            <a:r>
              <a:rPr lang="en-US" sz="5400" dirty="0">
                <a:solidFill>
                  <a:prstClr val="white"/>
                </a:solidFill>
                <a:latin typeface="Helvetica 65 Medium"/>
              </a:rPr>
              <a:t>Agenda</a:t>
            </a:r>
          </a:p>
        </p:txBody>
      </p:sp>
    </p:spTree>
    <p:extLst>
      <p:ext uri="{BB962C8B-B14F-4D97-AF65-F5344CB8AC3E}">
        <p14:creationId xmlns:p14="http://schemas.microsoft.com/office/powerpoint/2010/main" val="20109988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latin typeface="Trebuchet MS" panose="020B0603020202020204" pitchFamily="34" charset="0"/>
                <a:sym typeface="Trebuchet MS" panose="020B0603020202020204" pitchFamily="34" charset="0"/>
              </a:rPr>
              <a:pPr algn="r">
                <a:defRPr/>
              </a:pPr>
              <a:t>‹N°›</a:t>
            </a:fld>
            <a:endParaRPr lang="en-US" sz="1000" dirty="0">
              <a:solidFill>
                <a:prstClr val="white"/>
              </a:solidFill>
              <a:latin typeface="Trebuchet MS" panose="020B0603020202020204" pitchFamily="34" charset="0"/>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prstClr val="white"/>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28207120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latin typeface="Trebuchet MS" panose="020B0603020202020204" pitchFamily="34" charset="0"/>
                <a:sym typeface="Trebuchet MS" panose="020B0603020202020204" pitchFamily="34" charset="0"/>
              </a:rPr>
              <a:pPr algn="r">
                <a:defRPr/>
              </a:pPr>
              <a:t>‹N°›</a:t>
            </a:fld>
            <a:endParaRPr lang="en-US" sz="1000" dirty="0">
              <a:solidFill>
                <a:prstClr val="white"/>
              </a:solidFill>
              <a:latin typeface="Trebuchet MS" panose="020B0603020202020204" pitchFamily="34" charset="0"/>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prstClr val="white"/>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prstClr val="white"/>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669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‹N°›</a:t>
            </a:fld>
            <a:endParaRPr lang="en-US" sz="1000" dirty="0">
              <a:solidFill>
                <a:prstClr val="white">
                  <a:lumMod val="50000"/>
                </a:prstClr>
              </a:solidFill>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prstClr val="white"/>
                </a:solidFill>
              </a:rPr>
              <a:t>Agenda</a:t>
            </a:r>
          </a:p>
        </p:txBody>
      </p:sp>
    </p:spTree>
    <p:extLst>
      <p:ext uri="{BB962C8B-B14F-4D97-AF65-F5344CB8AC3E}">
        <p14:creationId xmlns:p14="http://schemas.microsoft.com/office/powerpoint/2010/main" val="738933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prstClr val="white">
                  <a:lumMod val="50000"/>
                </a:prst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rgbClr val="3EAD92"/>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solidFill>
                  <a:srgbClr val="3EAD92"/>
                </a:solidFill>
              </a:rPr>
              <a:t>Agenda</a:t>
            </a:r>
          </a:p>
        </p:txBody>
      </p:sp>
    </p:spTree>
    <p:extLst>
      <p:ext uri="{BB962C8B-B14F-4D97-AF65-F5344CB8AC3E}">
        <p14:creationId xmlns:p14="http://schemas.microsoft.com/office/powerpoint/2010/main" val="193813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2967" y="452967"/>
            <a:ext cx="11294533" cy="831851"/>
          </a:xfrm>
        </p:spPr>
        <p:txBody>
          <a:bodyPr/>
          <a:lstStyle>
            <a:lvl1pPr>
              <a:lnSpc>
                <a:spcPct val="90000"/>
              </a:lnSpc>
              <a:spcAft>
                <a:spcPts val="0"/>
              </a:spcAft>
              <a:defRPr sz="2667">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452969" y="1739900"/>
            <a:ext cx="11294532" cy="4220633"/>
          </a:xfrm>
        </p:spPr>
        <p:txBody>
          <a:bodyPr/>
          <a:lstStyle>
            <a:lvl1pPr>
              <a:lnSpc>
                <a:spcPct val="90000"/>
              </a:lnSpc>
              <a:spcAft>
                <a:spcPts val="1067"/>
              </a:spcAft>
              <a:defRPr sz="1867" baseline="0">
                <a:solidFill>
                  <a:srgbClr val="FF6600"/>
                </a:solidFill>
                <a:latin typeface="Helvetica 75 Bold" panose="020B0804020202020204" pitchFamily="34" charset="0"/>
              </a:defRPr>
            </a:lvl1pPr>
            <a:lvl2pPr>
              <a:lnSpc>
                <a:spcPct val="90000"/>
              </a:lnSpc>
              <a:spcAft>
                <a:spcPts val="1067"/>
              </a:spcAft>
              <a:defRPr sz="1867">
                <a:latin typeface="Helvetica 75 Bold" panose="020B0804020202020204" pitchFamily="34" charset="0"/>
              </a:defRPr>
            </a:lvl2pPr>
            <a:lvl3pPr>
              <a:lnSpc>
                <a:spcPct val="90000"/>
              </a:lnSpc>
              <a:spcAft>
                <a:spcPts val="1067"/>
              </a:spcAft>
              <a:defRPr sz="1867">
                <a:latin typeface="Helvetica 75 Bold" panose="020B0804020202020204" pitchFamily="34" charset="0"/>
              </a:defRPr>
            </a:lvl3pPr>
            <a:lvl4pPr>
              <a:lnSpc>
                <a:spcPct val="90000"/>
              </a:lnSpc>
              <a:spcAft>
                <a:spcPts val="1067"/>
              </a:spcAft>
              <a:defRPr sz="1867">
                <a:latin typeface="Helvetica 75 Bold" panose="020B0804020202020204" pitchFamily="34" charset="0"/>
              </a:defRPr>
            </a:lvl4pPr>
            <a:lvl5pPr>
              <a:lnSpc>
                <a:spcPct val="90000"/>
              </a:lnSpc>
              <a:spcAft>
                <a:spcPts val="1067"/>
              </a:spcAft>
              <a:defRPr sz="1867">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28026306"/>
      </p:ext>
    </p:extLst>
  </p:cSld>
  <p:clrMapOvr>
    <a:masterClrMapping/>
  </p:clrMapOvr>
  <p:transition spd="med">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prstClr val="white">
                  <a:lumMod val="50000"/>
                </a:prst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10510746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prstClr val="white">
                  <a:lumMod val="50000"/>
                </a:prst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rgbClr val="3EAD92"/>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0215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‹N°›</a:t>
            </a:fld>
            <a:endParaRPr lang="en-US" sz="1000" dirty="0">
              <a:solidFill>
                <a:prstClr val="white">
                  <a:lumMod val="50000"/>
                </a:prstClr>
              </a:solidFill>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prstClr val="white"/>
                </a:solidFill>
              </a:rPr>
              <a:t>Agenda</a:t>
            </a:r>
          </a:p>
        </p:txBody>
      </p:sp>
    </p:spTree>
    <p:extLst>
      <p:ext uri="{BB962C8B-B14F-4D97-AF65-F5344CB8AC3E}">
        <p14:creationId xmlns:p14="http://schemas.microsoft.com/office/powerpoint/2010/main" val="272099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prstClr val="white"/>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latin typeface="Trebuchet MS" panose="020B0603020202020204" pitchFamily="34" charset="0"/>
                <a:sym typeface="Trebuchet MS" panose="020B0603020202020204" pitchFamily="34" charset="0"/>
              </a:rPr>
              <a:pPr algn="r">
                <a:defRPr/>
              </a:pPr>
              <a:t>‹N°›</a:t>
            </a:fld>
            <a:endParaRPr lang="en-US" sz="1000" dirty="0">
              <a:solidFill>
                <a:prstClr val="white"/>
              </a:solidFill>
              <a:latin typeface="Trebuchet MS" panose="020B0603020202020204" pitchFamily="34" charset="0"/>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1734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19100" y="1579034"/>
            <a:ext cx="11353800" cy="4487333"/>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p>
            <a:r>
              <a:rPr lang="fr-FR" noProof="0" dirty="0"/>
              <a:t>Cliquez pour modifier le titre</a:t>
            </a:r>
            <a:endParaRPr lang="en-GB" dirty="0"/>
          </a:p>
        </p:txBody>
      </p:sp>
      <p:sp>
        <p:nvSpPr>
          <p:cNvPr id="6" name="TextBox 5"/>
          <p:cNvSpPr txBox="1"/>
          <p:nvPr userDrawn="1"/>
        </p:nvSpPr>
        <p:spPr>
          <a:xfrm>
            <a:off x="826060" y="6332195"/>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3527385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9102" y="357719"/>
            <a:ext cx="6437997" cy="3069165"/>
          </a:xfrm>
        </p:spPr>
        <p:txBody>
          <a:bodyPr>
            <a:noAutofit/>
          </a:bodyPr>
          <a:lstStyle>
            <a:lvl1pPr algn="l">
              <a:lnSpc>
                <a:spcPct val="85000"/>
              </a:lnSpc>
              <a:defRPr sz="7333"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7734300" y="355602"/>
            <a:ext cx="4038600" cy="4538133"/>
          </a:xfrm>
        </p:spPr>
        <p:txBody>
          <a:bodyPr/>
          <a:lstStyle>
            <a:lvl1pPr>
              <a:defRPr/>
            </a:lvl1pPr>
          </a:lstStyle>
          <a:p>
            <a:pPr lvl="0"/>
            <a:r>
              <a:rPr lang="fr-FR" noProof="0" dirty="0"/>
              <a:t>Cliquez pour modifier le texte</a:t>
            </a:r>
          </a:p>
          <a:p>
            <a:pPr lvl="1"/>
            <a:r>
              <a:rPr lang="fr-FR" noProof="0" dirty="0"/>
              <a:t>Deuxième niveau</a:t>
            </a:r>
          </a:p>
        </p:txBody>
      </p:sp>
      <p:sp>
        <p:nvSpPr>
          <p:cNvPr id="42" name="Subtitle 2"/>
          <p:cNvSpPr>
            <a:spLocks noGrp="1"/>
          </p:cNvSpPr>
          <p:nvPr>
            <p:ph type="subTitle" idx="1" hasCustomPrompt="1"/>
          </p:nvPr>
        </p:nvSpPr>
        <p:spPr>
          <a:xfrm>
            <a:off x="414250" y="3605525"/>
            <a:ext cx="6441580" cy="1288208"/>
          </a:xfrm>
        </p:spPr>
        <p:txBody>
          <a:bodyPr/>
          <a:lstStyle>
            <a:lvl1pPr marL="0" indent="0" algn="l">
              <a:buNone/>
              <a:defRPr baseline="0">
                <a:solidFill>
                  <a:schemeClr val="tx1"/>
                </a:solidFill>
              </a:defRPr>
            </a:lvl1pPr>
            <a:lvl2pPr marL="241294" indent="-241294" algn="l">
              <a:buClr>
                <a:schemeClr val="bg2"/>
              </a:buClr>
              <a:buSzPct val="100000"/>
              <a:buFont typeface="Wingdings" panose="05000000000000000000" pitchFamily="2" charset="2"/>
              <a:buChar char="§"/>
              <a:defRPr>
                <a:solidFill>
                  <a:schemeClr val="tx1"/>
                </a:solidFill>
              </a:defRPr>
            </a:lvl2pPr>
            <a:lvl3pPr marL="542386" indent="-254394" algn="l">
              <a:spcBef>
                <a:spcPts val="448"/>
              </a:spcBef>
              <a:buClrTx/>
              <a:buFont typeface="Helvetica 55 Roman" panose="020B0604020202020204" pitchFamily="34" charset="0"/>
              <a:buChar char="–"/>
              <a:defRPr>
                <a:solidFill>
                  <a:schemeClr val="tx1"/>
                </a:solidFill>
                <a:latin typeface="Helvetica 55 Roman" panose="020B0604020202020204" pitchFamily="34" charset="0"/>
              </a:defRPr>
            </a:lvl3pPr>
            <a:lvl4pPr marL="791980" indent="-230394" algn="l">
              <a:spcBef>
                <a:spcPts val="32"/>
              </a:spcBef>
              <a:buFont typeface="Helvetica 55 Roman" panose="020B0604020202020204" pitchFamily="34" charset="0"/>
              <a:buChar char="–"/>
              <a:defRPr>
                <a:solidFill>
                  <a:schemeClr val="tx1"/>
                </a:solidFill>
              </a:defRPr>
            </a:lvl4pPr>
            <a:lvl5pPr marL="1065573" indent="-254394" algn="l">
              <a:buFont typeface="Helvetica 55 Roman" panose="020B0604020202020204" pitchFamily="34" charset="0"/>
              <a:buChar char="–"/>
              <a:defRPr>
                <a:solidFill>
                  <a:schemeClr val="tx1"/>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dirty="0"/>
              <a:t>Cliquez pour modifier le nom du présentateur</a:t>
            </a:r>
          </a:p>
        </p:txBody>
      </p:sp>
      <p:grpSp>
        <p:nvGrpSpPr>
          <p:cNvPr id="3" name="Group 2"/>
          <p:cNvGrpSpPr/>
          <p:nvPr userDrawn="1"/>
        </p:nvGrpSpPr>
        <p:grpSpPr>
          <a:xfrm>
            <a:off x="418048" y="5645152"/>
            <a:ext cx="817033" cy="817033"/>
            <a:chOff x="313535" y="4233863"/>
            <a:chExt cx="612775" cy="612775"/>
          </a:xfrm>
        </p:grpSpPr>
        <p:sp>
          <p:nvSpPr>
            <p:cNvPr id="43"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4"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5"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6"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7"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8"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9"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50"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grpSp>
    </p:spTree>
    <p:extLst>
      <p:ext uri="{BB962C8B-B14F-4D97-AF65-F5344CB8AC3E}">
        <p14:creationId xmlns:p14="http://schemas.microsoft.com/office/powerpoint/2010/main" val="32401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419101" y="357717"/>
            <a:ext cx="11353799" cy="5708649"/>
          </a:xfrm>
        </p:spPr>
        <p:txBody>
          <a:bodyPr/>
          <a:lstStyle>
            <a:lvl1pPr>
              <a:spcBef>
                <a:spcPts val="0"/>
              </a:spcBef>
              <a:defRPr sz="4000"/>
            </a:lvl1pPr>
            <a:lvl2pPr marL="478355" indent="-478355">
              <a:spcBef>
                <a:spcPts val="0"/>
              </a:spcBef>
              <a:buClrTx/>
              <a:buSzPct val="100000"/>
              <a:buFont typeface="+mj-lt"/>
              <a:buAutoNum type="arabicPeriod"/>
              <a:defRPr sz="4000"/>
            </a:lvl2pPr>
            <a:lvl3pPr>
              <a:defRPr sz="2400"/>
            </a:lvl3pPr>
            <a:lvl4pPr>
              <a:defRPr sz="2400"/>
            </a:lvl4pPr>
            <a:lvl5pPr>
              <a:defRPr sz="2400"/>
            </a:lvl5pPr>
          </a:lstStyle>
          <a:p>
            <a:pPr lvl="0"/>
            <a:r>
              <a:rPr lang="fr-FR" noProof="0" dirty="0"/>
              <a:t>Cliquez pour modifier le contenu</a:t>
            </a:r>
          </a:p>
          <a:p>
            <a:pPr lvl="1"/>
            <a:r>
              <a:rPr lang="fr-FR" noProof="0" dirty="0"/>
              <a:t>Deuxième niveau</a:t>
            </a:r>
          </a:p>
        </p:txBody>
      </p:sp>
      <p:sp>
        <p:nvSpPr>
          <p:cNvPr id="5" name="TextBox 4"/>
          <p:cNvSpPr txBox="1"/>
          <p:nvPr userDrawn="1"/>
        </p:nvSpPr>
        <p:spPr>
          <a:xfrm>
            <a:off x="826060" y="6332195"/>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149965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418359" y="357717"/>
            <a:ext cx="8129119" cy="5708649"/>
          </a:xfrm>
        </p:spPr>
        <p:txBody>
          <a:bodyPr>
            <a:normAutofit/>
          </a:bodyPr>
          <a:lstStyle>
            <a:lvl1pPr>
              <a:lnSpc>
                <a:spcPct val="85000"/>
              </a:lnSpc>
              <a:spcBef>
                <a:spcPts val="0"/>
              </a:spcBef>
              <a:buNone/>
              <a:defRPr sz="7333" baseline="0"/>
            </a:lvl1pPr>
            <a:lvl2pPr>
              <a:lnSpc>
                <a:spcPct val="85000"/>
              </a:lnSpc>
              <a:spcBef>
                <a:spcPts val="0"/>
              </a:spcBef>
              <a:defRPr sz="7333"/>
            </a:lvl2pPr>
            <a:lvl3pPr>
              <a:defRPr sz="7333"/>
            </a:lvl3pPr>
            <a:lvl4pPr>
              <a:defRPr sz="7333"/>
            </a:lvl4pPr>
            <a:lvl5pPr>
              <a:defRPr sz="7333"/>
            </a:lvl5pPr>
          </a:lstStyle>
          <a:p>
            <a:pPr lvl="0"/>
            <a:r>
              <a:rPr lang="fr-FR" noProof="0" dirty="0"/>
              <a:t>Cliquez pour modifier le nom de la section </a:t>
            </a:r>
          </a:p>
          <a:p>
            <a:pPr lvl="1"/>
            <a:r>
              <a:rPr lang="fr-FR" noProof="0" dirty="0"/>
              <a:t>Deuxième niveau</a:t>
            </a:r>
          </a:p>
        </p:txBody>
      </p:sp>
      <p:sp>
        <p:nvSpPr>
          <p:cNvPr id="4" name="TextBox 3"/>
          <p:cNvSpPr txBox="1"/>
          <p:nvPr userDrawn="1"/>
        </p:nvSpPr>
        <p:spPr>
          <a:xfrm>
            <a:off x="826060" y="6332195"/>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391594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19101" y="1579034"/>
            <a:ext cx="5289240" cy="4487332"/>
          </a:xfrm>
        </p:spPr>
        <p:txBody>
          <a:bodyPr>
            <a:normAutofit/>
          </a:bodyPr>
          <a:lstStyle>
            <a:lvl1pPr>
              <a:defRPr sz="1867" baseline="0"/>
            </a:lvl1pPr>
            <a:lvl2pPr>
              <a:defRPr sz="1867" baseline="0">
                <a:solidFill>
                  <a:schemeClr val="tx1"/>
                </a:solidFill>
              </a:defRPr>
            </a:lvl2pPr>
            <a:lvl3pPr>
              <a:defRPr sz="1867" baseline="0">
                <a:solidFill>
                  <a:schemeClr val="tx1"/>
                </a:solidFill>
              </a:defRPr>
            </a:lvl3pPr>
            <a:lvl4pPr>
              <a:defRPr sz="1867" baseline="0">
                <a:solidFill>
                  <a:schemeClr val="tx1"/>
                </a:solidFill>
              </a:defRPr>
            </a:lvl4pPr>
            <a:lvl5pPr>
              <a:defRPr sz="1867" baseline="0">
                <a:solidFill>
                  <a:schemeClr val="tx1"/>
                </a:solidFill>
              </a:defRPr>
            </a:lvl5pPr>
            <a:lvl6pPr>
              <a:defRPr sz="1867"/>
            </a:lvl6pPr>
            <a:lvl7pPr>
              <a:defRPr sz="2400"/>
            </a:lvl7pPr>
            <a:lvl8pPr>
              <a:defRPr sz="2400"/>
            </a:lvl8pPr>
            <a:lvl9pPr>
              <a:defRPr sz="24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6486393" y="1578264"/>
            <a:ext cx="5286507" cy="4485891"/>
          </a:xfrm>
        </p:spPr>
        <p:txBody>
          <a:bodyPr>
            <a:normAutofit/>
          </a:bodyPr>
          <a:lstStyle>
            <a:lvl1pPr>
              <a:defRPr sz="1867"/>
            </a:lvl1pPr>
            <a:lvl2pPr>
              <a:defRPr sz="1867">
                <a:solidFill>
                  <a:schemeClr val="tx1"/>
                </a:solidFill>
              </a:defRPr>
            </a:lvl2pPr>
            <a:lvl3pPr>
              <a:defRPr sz="1867">
                <a:solidFill>
                  <a:schemeClr val="tx1"/>
                </a:solidFill>
              </a:defRPr>
            </a:lvl3pPr>
            <a:lvl4pPr>
              <a:defRPr sz="1867">
                <a:solidFill>
                  <a:schemeClr val="tx1"/>
                </a:solidFill>
              </a:defRPr>
            </a:lvl4pPr>
            <a:lvl5pPr>
              <a:defRPr sz="1867">
                <a:solidFill>
                  <a:schemeClr val="tx1"/>
                </a:solidFill>
              </a:defRPr>
            </a:lvl5pPr>
            <a:lvl6pPr>
              <a:defRPr sz="1867"/>
            </a:lvl6pPr>
            <a:lvl7pPr>
              <a:defRPr sz="2400"/>
            </a:lvl7pPr>
            <a:lvl8pPr>
              <a:defRPr sz="2400"/>
            </a:lvl8pPr>
            <a:lvl9pPr>
              <a:defRPr sz="24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a:t>Cliquez pour modifier le titre</a:t>
            </a:r>
            <a:endParaRPr lang="en-GB" dirty="0"/>
          </a:p>
        </p:txBody>
      </p:sp>
      <p:sp>
        <p:nvSpPr>
          <p:cNvPr id="7" name="TextBox 6"/>
          <p:cNvSpPr txBox="1"/>
          <p:nvPr userDrawn="1"/>
        </p:nvSpPr>
        <p:spPr>
          <a:xfrm>
            <a:off x="826060" y="6332195"/>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26014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826060" y="6332195"/>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3819564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2967" y="452966"/>
            <a:ext cx="11294533" cy="831852"/>
          </a:xfrm>
        </p:spPr>
        <p:txBody>
          <a:bodyPr/>
          <a:lstStyle>
            <a:lvl1pPr>
              <a:lnSpc>
                <a:spcPct val="90000"/>
              </a:lnSpc>
              <a:spcAft>
                <a:spcPts val="0"/>
              </a:spcAft>
              <a:defRPr sz="2667">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452966" y="1739900"/>
            <a:ext cx="5420785" cy="4220632"/>
          </a:xfrm>
        </p:spPr>
        <p:txBody>
          <a:bodyPr/>
          <a:lstStyle>
            <a:lvl1pPr>
              <a:lnSpc>
                <a:spcPct val="90000"/>
              </a:lnSpc>
              <a:spcAft>
                <a:spcPts val="1067"/>
              </a:spcAft>
              <a:defRPr baseline="0">
                <a:solidFill>
                  <a:srgbClr val="FF6600"/>
                </a:solidFill>
                <a:latin typeface="Helvetica 75 Bold" panose="020B0804020202020204" pitchFamily="34" charset="0"/>
              </a:defRPr>
            </a:lvl1pPr>
            <a:lvl2pPr>
              <a:lnSpc>
                <a:spcPct val="90000"/>
              </a:lnSpc>
              <a:spcAft>
                <a:spcPts val="1067"/>
              </a:spcAft>
              <a:defRPr>
                <a:latin typeface="Helvetica 75 Bold" panose="020B0804020202020204" pitchFamily="34" charset="0"/>
              </a:defRPr>
            </a:lvl2pPr>
            <a:lvl3pPr>
              <a:lnSpc>
                <a:spcPct val="90000"/>
              </a:lnSpc>
              <a:spcAft>
                <a:spcPts val="1067"/>
              </a:spcAft>
              <a:defRPr>
                <a:latin typeface="Helvetica 75 Bold" panose="020B0804020202020204" pitchFamily="34" charset="0"/>
              </a:defRPr>
            </a:lvl3pPr>
            <a:lvl4pPr>
              <a:lnSpc>
                <a:spcPct val="90000"/>
              </a:lnSpc>
              <a:spcAft>
                <a:spcPts val="1067"/>
              </a:spcAft>
              <a:defRPr>
                <a:latin typeface="Helvetica 75 Bold" panose="020B0804020202020204" pitchFamily="34" charset="0"/>
              </a:defRPr>
            </a:lvl4pPr>
            <a:lvl5pPr>
              <a:lnSpc>
                <a:spcPct val="90000"/>
              </a:lnSpc>
              <a:spcAft>
                <a:spcPts val="1067"/>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6318252" y="1739900"/>
            <a:ext cx="5420785" cy="4220632"/>
          </a:xfrm>
        </p:spPr>
        <p:txBody>
          <a:bodyPr/>
          <a:lstStyle>
            <a:lvl1pPr>
              <a:lnSpc>
                <a:spcPct val="90000"/>
              </a:lnSpc>
              <a:spcAft>
                <a:spcPts val="1067"/>
              </a:spcAft>
              <a:defRPr baseline="0">
                <a:solidFill>
                  <a:srgbClr val="FF6600"/>
                </a:solidFill>
                <a:latin typeface="Helvetica 75 Bold" panose="020B0804020202020204" pitchFamily="34" charset="0"/>
              </a:defRPr>
            </a:lvl1pPr>
            <a:lvl2pPr>
              <a:lnSpc>
                <a:spcPct val="90000"/>
              </a:lnSpc>
              <a:spcAft>
                <a:spcPts val="1067"/>
              </a:spcAft>
              <a:defRPr>
                <a:latin typeface="Helvetica 75 Bold" panose="020B0804020202020204" pitchFamily="34" charset="0"/>
              </a:defRPr>
            </a:lvl2pPr>
            <a:lvl3pPr>
              <a:lnSpc>
                <a:spcPct val="90000"/>
              </a:lnSpc>
              <a:spcAft>
                <a:spcPts val="1067"/>
              </a:spcAft>
              <a:defRPr>
                <a:latin typeface="Helvetica 75 Bold" panose="020B0804020202020204" pitchFamily="34" charset="0"/>
              </a:defRPr>
            </a:lvl3pPr>
            <a:lvl4pPr>
              <a:lnSpc>
                <a:spcPct val="90000"/>
              </a:lnSpc>
              <a:spcAft>
                <a:spcPts val="1067"/>
              </a:spcAft>
              <a:defRPr>
                <a:latin typeface="Helvetica 75 Bold" panose="020B0804020202020204" pitchFamily="34" charset="0"/>
              </a:defRPr>
            </a:lvl4pPr>
            <a:lvl5pPr>
              <a:lnSpc>
                <a:spcPct val="90000"/>
              </a:lnSpc>
              <a:spcAft>
                <a:spcPts val="1067"/>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642732231"/>
      </p:ext>
    </p:extLst>
  </p:cSld>
  <p:clrMapOvr>
    <a:masterClrMapping/>
  </p:clrMapOvr>
  <p:transition spd="med">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Image pleine page">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12192000" cy="68580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a:t>Cliquez pour modifier le titre</a:t>
            </a:r>
            <a:endParaRPr lang="en-GB" dirty="0"/>
          </a:p>
        </p:txBody>
      </p:sp>
    </p:spTree>
    <p:extLst>
      <p:ext uri="{BB962C8B-B14F-4D97-AF65-F5344CB8AC3E}">
        <p14:creationId xmlns:p14="http://schemas.microsoft.com/office/powerpoint/2010/main" val="245244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826060" y="6332195"/>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327195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1"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srgbClr val="FFFFFF">
                  <a:lumMod val="50000"/>
                </a:srgb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defTabSz="914377">
              <a:defRPr/>
            </a:pPr>
            <a:fld id="{DFCF27A5-1A5B-48D3-A060-2758FFBB1ADD}" type="slidenum">
              <a:rPr lang="en-US" sz="1000" smtClean="0">
                <a:solidFill>
                  <a:srgbClr val="FFFFFF">
                    <a:lumMod val="50000"/>
                  </a:srgbClr>
                </a:solidFill>
                <a:sym typeface="Trebuchet MS" panose="020B0603020202020204" pitchFamily="34" charset="0"/>
              </a:rPr>
              <a:pPr algn="r" defTabSz="914377">
                <a:defRPr/>
              </a:pPr>
              <a:t>‹N°›</a:t>
            </a:fld>
            <a:endParaRPr lang="en-US" sz="1000" dirty="0">
              <a:solidFill>
                <a:srgbClr val="FFFFFF">
                  <a:lumMod val="50000"/>
                </a:srgbClr>
              </a:solidFill>
              <a:sym typeface="Trebuchet MS" panose="020B0603020202020204" pitchFamily="34" charset="0"/>
            </a:endParaRPr>
          </a:p>
        </p:txBody>
      </p:sp>
      <p:sp>
        <p:nvSpPr>
          <p:cNvPr id="15"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rgbClr val="FFFFFF">
                    <a:lumMod val="50000"/>
                  </a:srgbClr>
                </a:solidFill>
                <a:sym typeface="Trebuchet MS" panose="020B0603020202020204" pitchFamily="34" charset="0"/>
              </a:rPr>
              <a:t>Copyright © 2021 by Boston Consulting Group. All rights reserved.</a:t>
            </a:r>
            <a:endParaRPr lang="en-US" sz="700" dirty="0">
              <a:solidFill>
                <a:srgbClr val="FFFFFF">
                  <a:lumMod val="50000"/>
                </a:srgb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1"/>
            <a:ext cx="2694667"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3503220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223935" y="5958767"/>
            <a:ext cx="5649816" cy="645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336" fontAlgn="base">
              <a:spcBef>
                <a:spcPct val="0"/>
              </a:spcBef>
              <a:spcAft>
                <a:spcPct val="0"/>
              </a:spcAft>
            </a:pPr>
            <a:endParaRPr lang="en-GB" sz="1867" dirty="0">
              <a:solidFill>
                <a:srgbClr val="000000"/>
              </a:solidFill>
            </a:endParaRPr>
          </a:p>
        </p:txBody>
      </p:sp>
      <p:grpSp>
        <p:nvGrpSpPr>
          <p:cNvPr id="6" name="Group 5"/>
          <p:cNvGrpSpPr/>
          <p:nvPr userDrawn="1"/>
        </p:nvGrpSpPr>
        <p:grpSpPr>
          <a:xfrm>
            <a:off x="452967" y="5507567"/>
            <a:ext cx="902404" cy="902404"/>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rgbClr val="FF6600"/>
                </a:solidFill>
                <a:latin typeface="Helvetica 75 Bold" panose="020B0804020202020204" pitchFamily="34" charset="0"/>
                <a:ea typeface="ＭＳ Ｐゴシック" pitchFamily="34" charset="-128"/>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latin typeface="Helvetica 75 Bold" panose="020B0804020202020204" pitchFamily="34" charset="0"/>
                <a:ea typeface="ＭＳ Ｐゴシック" pitchFamily="34" charset="-128"/>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latin typeface="Helvetica 75 Bold" panose="020B0804020202020204" pitchFamily="34" charset="0"/>
                <a:ea typeface="ＭＳ Ｐゴシック" pitchFamily="34" charset="-128"/>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latin typeface="Helvetica 75 Bold" panose="020B0804020202020204" pitchFamily="34" charset="0"/>
                <a:ea typeface="ＭＳ Ｐゴシック" pitchFamily="34" charset="-128"/>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latin typeface="Helvetica 75 Bold" panose="020B0804020202020204" pitchFamily="34" charset="0"/>
                <a:ea typeface="ＭＳ Ｐゴシック" pitchFamily="34" charset="-128"/>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latin typeface="Helvetica 75 Bold" panose="020B0804020202020204" pitchFamily="34" charset="0"/>
                <a:ea typeface="ＭＳ Ｐゴシック" pitchFamily="34" charset="-128"/>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latin typeface="Helvetica 75 Bold" panose="020B0804020202020204" pitchFamily="34" charset="0"/>
                <a:ea typeface="ＭＳ Ｐゴシック" pitchFamily="34" charset="-128"/>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latin typeface="Helvetica 75 Bold" panose="020B0804020202020204" pitchFamily="34" charset="0"/>
                <a:ea typeface="ＭＳ Ｐゴシック" pitchFamily="34" charset="-128"/>
              </a:endParaRPr>
            </a:p>
          </p:txBody>
        </p:sp>
      </p:grpSp>
      <p:sp>
        <p:nvSpPr>
          <p:cNvPr id="5" name="Text Placeholder 4"/>
          <p:cNvSpPr>
            <a:spLocks noGrp="1"/>
          </p:cNvSpPr>
          <p:nvPr>
            <p:ph type="body" sz="quarter" idx="11" hasCustomPrompt="1"/>
          </p:nvPr>
        </p:nvSpPr>
        <p:spPr>
          <a:xfrm>
            <a:off x="452969" y="452968"/>
            <a:ext cx="7776633" cy="4614333"/>
          </a:xfrm>
        </p:spPr>
        <p:txBody>
          <a:bodyPr/>
          <a:lstStyle>
            <a:lvl1pPr>
              <a:lnSpc>
                <a:spcPct val="85000"/>
              </a:lnSpc>
              <a:spcAft>
                <a:spcPts val="4267"/>
              </a:spcAft>
              <a:defRPr sz="7333">
                <a:solidFill>
                  <a:schemeClr val="tx1"/>
                </a:solidFill>
                <a:latin typeface="Helvetica 75 Bold" panose="020B0804020202020204" pitchFamily="34" charset="0"/>
              </a:defRPr>
            </a:lvl1pPr>
            <a:lvl2pPr>
              <a:lnSpc>
                <a:spcPct val="90000"/>
              </a:lnSpc>
              <a:spcAft>
                <a:spcPts val="32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8678335" y="452968"/>
            <a:ext cx="3069167" cy="4614333"/>
          </a:xfrm>
        </p:spPr>
        <p:txBody>
          <a:bodyPr tIns="109728"/>
          <a:lstStyle>
            <a:lvl1pPr>
              <a:spcAft>
                <a:spcPts val="3200"/>
              </a:spcAft>
              <a:defRPr baseline="0">
                <a:latin typeface="Helvetica 75 Bold" panose="020B0804020202020204" pitchFamily="34" charset="0"/>
              </a:defRPr>
            </a:lvl1pPr>
            <a:lvl2pPr>
              <a:spcAft>
                <a:spcPts val="32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2623519270"/>
      </p:ext>
    </p:extLst>
  </p:cSld>
  <p:clrMapOvr>
    <a:masterClrMapping/>
  </p:clrMapOvr>
  <p:transition spd="med">
    <p:fade/>
  </p:transition>
  <p:hf sldNum="0" hdr="0" ftr="0"/>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2970" y="452969"/>
            <a:ext cx="11294532" cy="5507567"/>
          </a:xfrm>
        </p:spPr>
        <p:txBody>
          <a:bodyPr/>
          <a:lstStyle>
            <a:lvl1pPr>
              <a:lnSpc>
                <a:spcPct val="85000"/>
              </a:lnSpc>
              <a:spcAft>
                <a:spcPts val="0"/>
              </a:spcAft>
              <a:defRPr sz="4000">
                <a:solidFill>
                  <a:srgbClr val="FF6600"/>
                </a:solidFill>
                <a:latin typeface="Helvetica 75 Bold" panose="020B0804020202020204" pitchFamily="34" charset="0"/>
              </a:defRPr>
            </a:lvl1pPr>
            <a:lvl2pPr marL="535491" marR="0" indent="-535491" algn="l" defTabSz="685766" rtl="0" eaLnBrk="1" fontAlgn="base" latinLnBrk="0" hangingPunct="1">
              <a:lnSpc>
                <a:spcPct val="85000"/>
              </a:lnSpc>
              <a:spcBef>
                <a:spcPct val="0"/>
              </a:spcBef>
              <a:spcAft>
                <a:spcPts val="0"/>
              </a:spcAft>
              <a:buClrTx/>
              <a:buSzTx/>
              <a:buFont typeface="+mj-lt"/>
              <a:buAutoNum type="arabicPeriod"/>
              <a:tabLst/>
              <a:defRPr lang="fr-FR" sz="4000" kern="1200" dirty="0" smtClean="0">
                <a:solidFill>
                  <a:schemeClr val="tx1"/>
                </a:solidFill>
                <a:latin typeface="Helvetica 75 Bold" panose="020B0804020202020204" pitchFamily="34" charset="0"/>
                <a:ea typeface="ＭＳ Ｐゴシック" pitchFamily="34" charset="-128"/>
                <a:cs typeface="+mn-cs"/>
              </a:defRPr>
            </a:lvl2pPr>
            <a:lvl3pPr marL="535491" indent="-535491">
              <a:lnSpc>
                <a:spcPct val="85000"/>
              </a:lnSpc>
              <a:spcAft>
                <a:spcPts val="1067"/>
              </a:spcAft>
              <a:buFont typeface="+mj-lt"/>
              <a:buNone/>
              <a:defRPr sz="4000"/>
            </a:lvl3pPr>
            <a:lvl4pPr marL="535491" indent="-535491">
              <a:lnSpc>
                <a:spcPct val="85000"/>
              </a:lnSpc>
              <a:spcAft>
                <a:spcPts val="1067"/>
              </a:spcAft>
              <a:buFont typeface="+mj-lt"/>
              <a:buNone/>
              <a:defRPr sz="4000"/>
            </a:lvl4pPr>
            <a:lvl5pPr marL="0" indent="0">
              <a:lnSpc>
                <a:spcPct val="85000"/>
              </a:lnSpc>
              <a:spcAft>
                <a:spcPts val="1067"/>
              </a:spcAft>
              <a:buFont typeface="+mj-lt"/>
              <a:buNone/>
              <a:defRPr sz="4000"/>
            </a:lvl5pPr>
          </a:lstStyle>
          <a:p>
            <a:pPr lvl="0"/>
            <a:r>
              <a:rPr lang="fr-FR" dirty="0"/>
              <a:t>Modifiez le texte du masque</a:t>
            </a:r>
          </a:p>
          <a:p>
            <a:pPr lvl="1"/>
            <a:r>
              <a:rPr lang="fr-FR" dirty="0"/>
              <a:t>Deuxième niveau</a:t>
            </a:r>
          </a:p>
          <a:p>
            <a:pPr lvl="1"/>
            <a:r>
              <a:rPr lang="fr-FR" dirty="0"/>
              <a:t>Troisième niveau</a:t>
            </a:r>
          </a:p>
          <a:p>
            <a:pPr marL="535491" lvl="1" indent="-535491" algn="l" defTabSz="685766" rtl="0" eaLnBrk="1" fontAlgn="base" hangingPunct="1">
              <a:lnSpc>
                <a:spcPct val="90000"/>
              </a:lnSpc>
              <a:spcBef>
                <a:spcPct val="0"/>
              </a:spcBef>
              <a:spcAft>
                <a:spcPts val="533"/>
              </a:spcAft>
              <a:buFont typeface="+mj-lt"/>
              <a:buAutoNum type="arabicPeriod"/>
            </a:pPr>
            <a:r>
              <a:rPr lang="fr-FR" dirty="0"/>
              <a:t>Quatrième niveau</a:t>
            </a:r>
          </a:p>
          <a:p>
            <a:pPr marL="535491" marR="0" lvl="1" indent="-535491" algn="l" defTabSz="685766" rtl="0" eaLnBrk="1" fontAlgn="base" latinLnBrk="0" hangingPunct="1">
              <a:lnSpc>
                <a:spcPct val="90000"/>
              </a:lnSpc>
              <a:spcBef>
                <a:spcPct val="0"/>
              </a:spcBef>
              <a:spcAft>
                <a:spcPts val="533"/>
              </a:spcAft>
              <a:buClrTx/>
              <a:buSzTx/>
              <a:buFont typeface="+mj-lt"/>
              <a:buAutoNum type="arabicPeriod"/>
              <a:tabLst/>
              <a:defRPr/>
            </a:pPr>
            <a:r>
              <a:rPr lang="fr-FR" dirty="0"/>
              <a:t>Cinquième niveau</a:t>
            </a:r>
          </a:p>
          <a:p>
            <a:pPr marL="535491" lvl="1" indent="-535491" algn="l" defTabSz="685766" rtl="0" eaLnBrk="1" fontAlgn="base" hangingPunct="1">
              <a:lnSpc>
                <a:spcPct val="90000"/>
              </a:lnSpc>
              <a:spcBef>
                <a:spcPct val="0"/>
              </a:spcBef>
              <a:spcAft>
                <a:spcPts val="533"/>
              </a:spcAft>
              <a:buFont typeface="+mj-lt"/>
              <a:buAutoNum type="arabicPeriod"/>
            </a:pPr>
            <a:endParaRPr lang="fr-FR" dirty="0"/>
          </a:p>
        </p:txBody>
      </p:sp>
    </p:spTree>
    <p:extLst>
      <p:ext uri="{BB962C8B-B14F-4D97-AF65-F5344CB8AC3E}">
        <p14:creationId xmlns:p14="http://schemas.microsoft.com/office/powerpoint/2010/main" val="8613142"/>
      </p:ext>
    </p:extLst>
  </p:cSld>
  <p:clrMapOvr>
    <a:masterClrMapping/>
  </p:clrMapOvr>
  <p:transition spd="med">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2970" y="452969"/>
            <a:ext cx="11294532" cy="5507567"/>
          </a:xfrm>
        </p:spPr>
        <p:txBody>
          <a:bodyPr/>
          <a:lstStyle>
            <a:lvl1pPr>
              <a:lnSpc>
                <a:spcPct val="85000"/>
              </a:lnSpc>
              <a:spcAft>
                <a:spcPts val="4267"/>
              </a:spcAft>
              <a:defRPr sz="7333">
                <a:solidFill>
                  <a:schemeClr val="tx1"/>
                </a:solidFill>
                <a:latin typeface="Helvetica 75 Bold" panose="020B0804020202020204" pitchFamily="34" charset="0"/>
              </a:defRPr>
            </a:lvl1pPr>
            <a:lvl2pPr>
              <a:lnSpc>
                <a:spcPct val="90000"/>
              </a:lnSpc>
              <a:spcAft>
                <a:spcPts val="3200"/>
              </a:spcAft>
              <a:defRPr sz="1867">
                <a:latin typeface="Helvetica 75 Bold" panose="020B0804020202020204" pitchFamily="34" charset="0"/>
              </a:defRPr>
            </a:lvl2pPr>
            <a:lvl3pPr marL="0" indent="0">
              <a:lnSpc>
                <a:spcPct val="85000"/>
              </a:lnSpc>
              <a:spcAft>
                <a:spcPts val="1067"/>
              </a:spcAft>
              <a:buNone/>
              <a:defRPr sz="1600"/>
            </a:lvl3pPr>
            <a:lvl4pPr>
              <a:lnSpc>
                <a:spcPct val="85000"/>
              </a:lnSpc>
              <a:spcAft>
                <a:spcPts val="1067"/>
              </a:spcAft>
              <a:defRPr sz="7333"/>
            </a:lvl4pPr>
            <a:lvl5pPr>
              <a:lnSpc>
                <a:spcPct val="85000"/>
              </a:lnSpc>
              <a:spcAft>
                <a:spcPts val="1067"/>
              </a:spcAft>
              <a:defRPr sz="7333"/>
            </a:lvl5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019321404"/>
      </p:ext>
    </p:extLst>
  </p:cSld>
  <p:clrMapOvr>
    <a:masterClrMapping/>
  </p:clrMapOvr>
  <p:transition spd="med">
    <p:fad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2968" y="452968"/>
            <a:ext cx="11294533" cy="831851"/>
          </a:xfrm>
        </p:spPr>
        <p:txBody>
          <a:bodyPr/>
          <a:lstStyle>
            <a:lvl1pPr>
              <a:lnSpc>
                <a:spcPct val="90000"/>
              </a:lnSpc>
              <a:spcAft>
                <a:spcPts val="0"/>
              </a:spcAft>
              <a:defRPr sz="2667">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452970" y="1739901"/>
            <a:ext cx="11294532" cy="4220633"/>
          </a:xfrm>
        </p:spPr>
        <p:txBody>
          <a:bodyPr/>
          <a:lstStyle>
            <a:lvl1pPr>
              <a:lnSpc>
                <a:spcPct val="90000"/>
              </a:lnSpc>
              <a:spcAft>
                <a:spcPts val="1067"/>
              </a:spcAft>
              <a:defRPr sz="1867" baseline="0">
                <a:solidFill>
                  <a:srgbClr val="FF6600"/>
                </a:solidFill>
                <a:latin typeface="Helvetica 75 Bold" panose="020B0804020202020204" pitchFamily="34" charset="0"/>
              </a:defRPr>
            </a:lvl1pPr>
            <a:lvl2pPr>
              <a:lnSpc>
                <a:spcPct val="90000"/>
              </a:lnSpc>
              <a:spcAft>
                <a:spcPts val="1067"/>
              </a:spcAft>
              <a:defRPr sz="1867">
                <a:latin typeface="Helvetica 75 Bold" panose="020B0804020202020204" pitchFamily="34" charset="0"/>
              </a:defRPr>
            </a:lvl2pPr>
            <a:lvl3pPr>
              <a:lnSpc>
                <a:spcPct val="90000"/>
              </a:lnSpc>
              <a:spcAft>
                <a:spcPts val="1067"/>
              </a:spcAft>
              <a:defRPr sz="1867">
                <a:latin typeface="Helvetica 75 Bold" panose="020B0804020202020204" pitchFamily="34" charset="0"/>
              </a:defRPr>
            </a:lvl3pPr>
            <a:lvl4pPr>
              <a:lnSpc>
                <a:spcPct val="90000"/>
              </a:lnSpc>
              <a:spcAft>
                <a:spcPts val="1067"/>
              </a:spcAft>
              <a:defRPr sz="1867">
                <a:latin typeface="Helvetica 75 Bold" panose="020B0804020202020204" pitchFamily="34" charset="0"/>
              </a:defRPr>
            </a:lvl4pPr>
            <a:lvl5pPr>
              <a:lnSpc>
                <a:spcPct val="90000"/>
              </a:lnSpc>
              <a:spcAft>
                <a:spcPts val="1067"/>
              </a:spcAft>
              <a:defRPr sz="1867">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07270612"/>
      </p:ext>
    </p:extLst>
  </p:cSld>
  <p:clrMapOvr>
    <a:masterClrMapping/>
  </p:clrMapOvr>
  <p:transition spd="med">
    <p:fade/>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Deux conten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2968" y="452967"/>
            <a:ext cx="11294533" cy="831852"/>
          </a:xfrm>
        </p:spPr>
        <p:txBody>
          <a:bodyPr/>
          <a:lstStyle>
            <a:lvl1pPr>
              <a:lnSpc>
                <a:spcPct val="90000"/>
              </a:lnSpc>
              <a:spcAft>
                <a:spcPts val="0"/>
              </a:spcAft>
              <a:defRPr sz="2667">
                <a:solidFill>
                  <a:srgbClr val="FF6600"/>
                </a:solidFill>
                <a:latin typeface="Helvetica 75 Bold" panose="020B0804020202020204" pitchFamily="34" charset="0"/>
              </a:defRPr>
            </a:lvl1pPr>
          </a:lstStyle>
          <a:p>
            <a:r>
              <a:rPr lang="fr-FR" dirty="0"/>
              <a:t>Modifiez le titre</a:t>
            </a:r>
            <a:endParaRPr lang="en-US" dirty="0"/>
          </a:p>
        </p:txBody>
      </p:sp>
      <p:sp>
        <p:nvSpPr>
          <p:cNvPr id="3" name="Content Placeholder 2"/>
          <p:cNvSpPr>
            <a:spLocks noGrp="1"/>
          </p:cNvSpPr>
          <p:nvPr>
            <p:ph idx="1" hasCustomPrompt="1"/>
          </p:nvPr>
        </p:nvSpPr>
        <p:spPr>
          <a:xfrm>
            <a:off x="452968" y="1739900"/>
            <a:ext cx="5420785" cy="4220632"/>
          </a:xfrm>
        </p:spPr>
        <p:txBody>
          <a:bodyPr/>
          <a:lstStyle>
            <a:lvl1pPr>
              <a:lnSpc>
                <a:spcPct val="90000"/>
              </a:lnSpc>
              <a:spcAft>
                <a:spcPts val="1067"/>
              </a:spcAft>
              <a:defRPr baseline="0">
                <a:solidFill>
                  <a:srgbClr val="FF6600"/>
                </a:solidFill>
                <a:latin typeface="Helvetica 75 Bold" panose="020B0804020202020204" pitchFamily="34" charset="0"/>
              </a:defRPr>
            </a:lvl1pPr>
            <a:lvl2pPr>
              <a:lnSpc>
                <a:spcPct val="90000"/>
              </a:lnSpc>
              <a:spcAft>
                <a:spcPts val="1067"/>
              </a:spcAft>
              <a:defRPr>
                <a:latin typeface="Helvetica 75 Bold" panose="020B0804020202020204" pitchFamily="34" charset="0"/>
              </a:defRPr>
            </a:lvl2pPr>
            <a:lvl3pPr>
              <a:lnSpc>
                <a:spcPct val="90000"/>
              </a:lnSpc>
              <a:spcAft>
                <a:spcPts val="1067"/>
              </a:spcAft>
              <a:defRPr>
                <a:latin typeface="Helvetica 75 Bold" panose="020B0804020202020204" pitchFamily="34" charset="0"/>
              </a:defRPr>
            </a:lvl3pPr>
            <a:lvl4pPr>
              <a:lnSpc>
                <a:spcPct val="90000"/>
              </a:lnSpc>
              <a:spcAft>
                <a:spcPts val="1067"/>
              </a:spcAft>
              <a:defRPr>
                <a:latin typeface="Helvetica 75 Bold" panose="020B0804020202020204" pitchFamily="34" charset="0"/>
              </a:defRPr>
            </a:lvl4pPr>
            <a:lvl5pPr>
              <a:lnSpc>
                <a:spcPct val="90000"/>
              </a:lnSpc>
              <a:spcAft>
                <a:spcPts val="1067"/>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Content Placeholder 2"/>
          <p:cNvSpPr>
            <a:spLocks noGrp="1"/>
          </p:cNvSpPr>
          <p:nvPr>
            <p:ph idx="10" hasCustomPrompt="1"/>
          </p:nvPr>
        </p:nvSpPr>
        <p:spPr>
          <a:xfrm>
            <a:off x="6318253" y="1739900"/>
            <a:ext cx="5420785" cy="4220632"/>
          </a:xfrm>
        </p:spPr>
        <p:txBody>
          <a:bodyPr/>
          <a:lstStyle>
            <a:lvl1pPr>
              <a:lnSpc>
                <a:spcPct val="90000"/>
              </a:lnSpc>
              <a:spcAft>
                <a:spcPts val="1067"/>
              </a:spcAft>
              <a:defRPr baseline="0">
                <a:solidFill>
                  <a:srgbClr val="FF6600"/>
                </a:solidFill>
                <a:latin typeface="Helvetica 75 Bold" panose="020B0804020202020204" pitchFamily="34" charset="0"/>
              </a:defRPr>
            </a:lvl1pPr>
            <a:lvl2pPr>
              <a:lnSpc>
                <a:spcPct val="90000"/>
              </a:lnSpc>
              <a:spcAft>
                <a:spcPts val="1067"/>
              </a:spcAft>
              <a:defRPr>
                <a:latin typeface="Helvetica 75 Bold" panose="020B0804020202020204" pitchFamily="34" charset="0"/>
              </a:defRPr>
            </a:lvl2pPr>
            <a:lvl3pPr>
              <a:lnSpc>
                <a:spcPct val="90000"/>
              </a:lnSpc>
              <a:spcAft>
                <a:spcPts val="1067"/>
              </a:spcAft>
              <a:defRPr>
                <a:latin typeface="Helvetica 75 Bold" panose="020B0804020202020204" pitchFamily="34" charset="0"/>
              </a:defRPr>
            </a:lvl3pPr>
            <a:lvl4pPr>
              <a:lnSpc>
                <a:spcPct val="90000"/>
              </a:lnSpc>
              <a:spcAft>
                <a:spcPts val="1067"/>
              </a:spcAft>
              <a:defRPr>
                <a:latin typeface="Helvetica 75 Bold" panose="020B0804020202020204" pitchFamily="34" charset="0"/>
              </a:defRPr>
            </a:lvl4pPr>
            <a:lvl5pPr>
              <a:lnSpc>
                <a:spcPct val="90000"/>
              </a:lnSpc>
              <a:spcAft>
                <a:spcPts val="1067"/>
              </a:spcAft>
              <a:defRPr>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633666365"/>
      </p:ext>
    </p:extLst>
  </p:cSld>
  <p:clrMapOvr>
    <a:masterClrMapping/>
  </p:clrMapOvr>
  <p:transition spd="med">
    <p:fade/>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2970" y="1739902"/>
            <a:ext cx="11294532" cy="4220633"/>
          </a:xfrm>
        </p:spPr>
        <p:txBody>
          <a:bodyPr/>
          <a:lstStyle>
            <a:lvl1pPr>
              <a:lnSpc>
                <a:spcPct val="85000"/>
              </a:lnSpc>
              <a:spcAft>
                <a:spcPts val="3200"/>
              </a:spcAft>
              <a:defRPr sz="4000" baseline="0">
                <a:solidFill>
                  <a:schemeClr val="tx1"/>
                </a:solidFill>
                <a:latin typeface="Helvetica 75 Bold" panose="020B0804020202020204" pitchFamily="34" charset="0"/>
              </a:defRPr>
            </a:lvl1pPr>
            <a:lvl2pPr>
              <a:lnSpc>
                <a:spcPct val="90000"/>
              </a:lnSpc>
              <a:spcAft>
                <a:spcPts val="1067"/>
              </a:spcAft>
              <a:defRPr sz="1867">
                <a:solidFill>
                  <a:schemeClr val="tx1"/>
                </a:solidFill>
                <a:latin typeface="Helvetica 75 Bold" panose="020B0804020202020204" pitchFamily="34" charset="0"/>
              </a:defRPr>
            </a:lvl2pPr>
            <a:lvl3pPr>
              <a:lnSpc>
                <a:spcPct val="90000"/>
              </a:lnSpc>
              <a:spcAft>
                <a:spcPts val="1067"/>
              </a:spcAft>
              <a:defRPr sz="1867">
                <a:solidFill>
                  <a:schemeClr val="tx1"/>
                </a:solidFill>
                <a:latin typeface="Helvetica 75 Bold" panose="020B0804020202020204" pitchFamily="34" charset="0"/>
              </a:defRPr>
            </a:lvl3pPr>
            <a:lvl4pPr>
              <a:lnSpc>
                <a:spcPct val="90000"/>
              </a:lnSpc>
              <a:spcAft>
                <a:spcPts val="1067"/>
              </a:spcAft>
              <a:defRPr sz="1867">
                <a:solidFill>
                  <a:schemeClr val="tx1"/>
                </a:solidFill>
                <a:latin typeface="Helvetica 75 Bold" panose="020B0804020202020204" pitchFamily="34" charset="0"/>
              </a:defRPr>
            </a:lvl4pPr>
            <a:lvl5pPr>
              <a:lnSpc>
                <a:spcPct val="90000"/>
              </a:lnSpc>
              <a:spcAft>
                <a:spcPts val="1067"/>
              </a:spcAft>
              <a:defRPr sz="1867">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452968" y="452967"/>
            <a:ext cx="11294533" cy="831852"/>
          </a:xfrm>
        </p:spPr>
        <p:txBody>
          <a:bodyPr/>
          <a:lstStyle>
            <a:lvl1pPr>
              <a:lnSpc>
                <a:spcPct val="90000"/>
              </a:lnSpc>
              <a:spcAft>
                <a:spcPts val="0"/>
              </a:spcAft>
              <a:defRPr sz="2667">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789413494"/>
      </p:ext>
    </p:extLst>
  </p:cSld>
  <p:clrMapOvr>
    <a:masterClrMapping/>
  </p:clrMapOvr>
  <p:transition spd="med">
    <p:fade/>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2970" y="452969"/>
            <a:ext cx="11294532" cy="5507567"/>
          </a:xfrm>
        </p:spPr>
        <p:txBody>
          <a:bodyPr/>
          <a:lstStyle>
            <a:lvl1pPr>
              <a:lnSpc>
                <a:spcPct val="85000"/>
              </a:lnSpc>
              <a:spcAft>
                <a:spcPts val="3200"/>
              </a:spcAft>
              <a:defRPr sz="4000" baseline="0">
                <a:solidFill>
                  <a:schemeClr val="tx1"/>
                </a:solidFill>
                <a:latin typeface="Helvetica 75 Bold" panose="020B0804020202020204" pitchFamily="34" charset="0"/>
              </a:defRPr>
            </a:lvl1pPr>
            <a:lvl2pPr>
              <a:lnSpc>
                <a:spcPct val="90000"/>
              </a:lnSpc>
              <a:spcAft>
                <a:spcPts val="1067"/>
              </a:spcAft>
              <a:defRPr sz="1867">
                <a:solidFill>
                  <a:schemeClr val="tx1"/>
                </a:solidFill>
                <a:latin typeface="Helvetica 75 Bold" panose="020B0804020202020204" pitchFamily="34" charset="0"/>
              </a:defRPr>
            </a:lvl2pPr>
            <a:lvl3pPr>
              <a:lnSpc>
                <a:spcPct val="90000"/>
              </a:lnSpc>
              <a:spcAft>
                <a:spcPts val="1067"/>
              </a:spcAft>
              <a:defRPr sz="1867">
                <a:solidFill>
                  <a:schemeClr val="tx1"/>
                </a:solidFill>
                <a:latin typeface="Helvetica 75 Bold" panose="020B0804020202020204" pitchFamily="34" charset="0"/>
              </a:defRPr>
            </a:lvl3pPr>
            <a:lvl4pPr>
              <a:lnSpc>
                <a:spcPct val="90000"/>
              </a:lnSpc>
              <a:spcAft>
                <a:spcPts val="1067"/>
              </a:spcAft>
              <a:defRPr sz="1867">
                <a:solidFill>
                  <a:schemeClr val="tx1"/>
                </a:solidFill>
                <a:latin typeface="Helvetica 75 Bold" panose="020B0804020202020204" pitchFamily="34" charset="0"/>
              </a:defRPr>
            </a:lvl4pPr>
            <a:lvl5pPr>
              <a:lnSpc>
                <a:spcPct val="90000"/>
              </a:lnSpc>
              <a:spcAft>
                <a:spcPts val="1067"/>
              </a:spcAft>
              <a:defRPr sz="1867">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380786894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re et 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2969" y="1739901"/>
            <a:ext cx="11294532" cy="4220633"/>
          </a:xfrm>
        </p:spPr>
        <p:txBody>
          <a:bodyPr/>
          <a:lstStyle>
            <a:lvl1pPr>
              <a:lnSpc>
                <a:spcPct val="85000"/>
              </a:lnSpc>
              <a:spcAft>
                <a:spcPts val="3200"/>
              </a:spcAft>
              <a:defRPr sz="4000" baseline="0">
                <a:solidFill>
                  <a:schemeClr val="tx1"/>
                </a:solidFill>
                <a:latin typeface="Helvetica 75 Bold" panose="020B0804020202020204" pitchFamily="34" charset="0"/>
              </a:defRPr>
            </a:lvl1pPr>
            <a:lvl2pPr>
              <a:lnSpc>
                <a:spcPct val="90000"/>
              </a:lnSpc>
              <a:spcAft>
                <a:spcPts val="1067"/>
              </a:spcAft>
              <a:defRPr sz="1867">
                <a:solidFill>
                  <a:schemeClr val="tx1"/>
                </a:solidFill>
                <a:latin typeface="Helvetica 75 Bold" panose="020B0804020202020204" pitchFamily="34" charset="0"/>
              </a:defRPr>
            </a:lvl2pPr>
            <a:lvl3pPr>
              <a:lnSpc>
                <a:spcPct val="90000"/>
              </a:lnSpc>
              <a:spcAft>
                <a:spcPts val="1067"/>
              </a:spcAft>
              <a:defRPr sz="1867">
                <a:solidFill>
                  <a:schemeClr val="tx1"/>
                </a:solidFill>
                <a:latin typeface="Helvetica 75 Bold" panose="020B0804020202020204" pitchFamily="34" charset="0"/>
              </a:defRPr>
            </a:lvl3pPr>
            <a:lvl4pPr>
              <a:lnSpc>
                <a:spcPct val="90000"/>
              </a:lnSpc>
              <a:spcAft>
                <a:spcPts val="1067"/>
              </a:spcAft>
              <a:defRPr sz="1867">
                <a:solidFill>
                  <a:schemeClr val="tx1"/>
                </a:solidFill>
                <a:latin typeface="Helvetica 75 Bold" panose="020B0804020202020204" pitchFamily="34" charset="0"/>
              </a:defRPr>
            </a:lvl4pPr>
            <a:lvl5pPr>
              <a:lnSpc>
                <a:spcPct val="90000"/>
              </a:lnSpc>
              <a:spcAft>
                <a:spcPts val="1067"/>
              </a:spcAft>
              <a:defRPr sz="1867">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itle 1"/>
          <p:cNvSpPr>
            <a:spLocks noGrp="1"/>
          </p:cNvSpPr>
          <p:nvPr>
            <p:ph type="title" hasCustomPrompt="1"/>
          </p:nvPr>
        </p:nvSpPr>
        <p:spPr>
          <a:xfrm>
            <a:off x="452967" y="452966"/>
            <a:ext cx="11294533" cy="831852"/>
          </a:xfrm>
        </p:spPr>
        <p:txBody>
          <a:bodyPr/>
          <a:lstStyle>
            <a:lvl1pPr>
              <a:lnSpc>
                <a:spcPct val="90000"/>
              </a:lnSpc>
              <a:spcAft>
                <a:spcPts val="0"/>
              </a:spcAft>
              <a:defRPr sz="2667">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2940909098"/>
      </p:ext>
    </p:extLst>
  </p:cSld>
  <p:clrMapOvr>
    <a:masterClrMapping/>
  </p:clrMapOvr>
  <p:transition spd="med">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461073337"/>
      </p:ext>
    </p:extLst>
  </p:cSld>
  <p:clrMapOvr>
    <a:masterClrMapping/>
  </p:clrMapOvr>
  <p:transition spd="med">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571159"/>
      </p:ext>
    </p:extLst>
  </p:cSld>
  <p:clrMapOvr>
    <a:masterClrMapping/>
  </p:clrMapOvr>
  <p:transition spd="med">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19101" y="1574801"/>
            <a:ext cx="11353800" cy="4493683"/>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2" name="Title 1"/>
          <p:cNvSpPr>
            <a:spLocks noGrp="1"/>
          </p:cNvSpPr>
          <p:nvPr>
            <p:ph type="title" hasCustomPrompt="1"/>
          </p:nvPr>
        </p:nvSpPr>
        <p:spPr/>
        <p:txBody>
          <a:bodyPr/>
          <a:lstStyle>
            <a:lvl1pPr>
              <a:defRPr/>
            </a:lvl1pPr>
          </a:lstStyle>
          <a:p>
            <a:r>
              <a:rPr lang="fr-FR" noProof="0" dirty="0"/>
              <a:t>Cliquez pour modifier le titre</a:t>
            </a:r>
          </a:p>
        </p:txBody>
      </p:sp>
      <p:sp>
        <p:nvSpPr>
          <p:cNvPr id="4" name="TextBox 3"/>
          <p:cNvSpPr txBox="1"/>
          <p:nvPr userDrawn="1"/>
        </p:nvSpPr>
        <p:spPr>
          <a:xfrm>
            <a:off x="826060" y="6332196"/>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2078207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8047" y="356826"/>
            <a:ext cx="6439052" cy="3072175"/>
          </a:xfrm>
        </p:spPr>
        <p:txBody>
          <a:bodyPr>
            <a:noAutofit/>
          </a:bodyPr>
          <a:lstStyle>
            <a:lvl1pPr algn="l">
              <a:lnSpc>
                <a:spcPct val="85000"/>
              </a:lnSpc>
              <a:defRPr sz="7333"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7734301" y="355603"/>
            <a:ext cx="4038600" cy="4538133"/>
          </a:xfrm>
        </p:spPr>
        <p:txBody>
          <a:bodyPr/>
          <a:lstStyle>
            <a:lvl1pPr>
              <a:defRPr/>
            </a:lvl1pPr>
          </a:lstStyle>
          <a:p>
            <a:pPr lvl="0"/>
            <a:r>
              <a:rPr lang="fr-FR" noProof="0" dirty="0"/>
              <a:t>Cliquez pour modifier le texte</a:t>
            </a:r>
          </a:p>
          <a:p>
            <a:pPr lvl="1"/>
            <a:r>
              <a:rPr lang="fr-FR" noProof="0" dirty="0"/>
              <a:t>Deuxième niveau</a:t>
            </a:r>
          </a:p>
        </p:txBody>
      </p:sp>
      <p:sp>
        <p:nvSpPr>
          <p:cNvPr id="16" name="Subtitle 2"/>
          <p:cNvSpPr>
            <a:spLocks noGrp="1"/>
          </p:cNvSpPr>
          <p:nvPr>
            <p:ph type="subTitle" idx="1" hasCustomPrompt="1"/>
          </p:nvPr>
        </p:nvSpPr>
        <p:spPr>
          <a:xfrm>
            <a:off x="419102" y="3605525"/>
            <a:ext cx="6436729" cy="1288208"/>
          </a:xfrm>
        </p:spPr>
        <p:txBody>
          <a:bodyPr/>
          <a:lstStyle>
            <a:lvl1pPr marL="0" indent="0" algn="l">
              <a:buNone/>
              <a:defRPr baseline="0">
                <a:solidFill>
                  <a:schemeClr val="tx1"/>
                </a:solidFill>
              </a:defRPr>
            </a:lvl1pPr>
            <a:lvl2pPr marL="241289" indent="-241289" algn="l">
              <a:buClr>
                <a:schemeClr val="bg2"/>
              </a:buClr>
              <a:buSzPct val="100000"/>
              <a:buFont typeface="Wingdings" panose="05000000000000000000" pitchFamily="2" charset="2"/>
              <a:buChar char="§"/>
              <a:defRPr>
                <a:solidFill>
                  <a:schemeClr val="tx1"/>
                </a:solidFill>
              </a:defRPr>
            </a:lvl2pPr>
            <a:lvl3pPr marL="542373" indent="-254388" algn="l">
              <a:spcBef>
                <a:spcPts val="448"/>
              </a:spcBef>
              <a:buClrTx/>
              <a:buFont typeface="Helvetica 55 Roman" panose="020B0604020202020204" pitchFamily="34" charset="0"/>
              <a:buChar char="–"/>
              <a:defRPr>
                <a:solidFill>
                  <a:schemeClr val="tx1"/>
                </a:solidFill>
                <a:latin typeface="Helvetica 55 Roman" panose="020B0604020202020204" pitchFamily="34" charset="0"/>
              </a:defRPr>
            </a:lvl3pPr>
            <a:lvl4pPr marL="791960" indent="-230389" algn="l">
              <a:spcBef>
                <a:spcPts val="32"/>
              </a:spcBef>
              <a:buFont typeface="Helvetica 55 Roman" panose="020B0604020202020204" pitchFamily="34" charset="0"/>
              <a:buChar char="–"/>
              <a:defRPr>
                <a:solidFill>
                  <a:schemeClr val="tx1"/>
                </a:solidFill>
              </a:defRPr>
            </a:lvl4pPr>
            <a:lvl5pPr marL="1065547" indent="-254388" algn="l">
              <a:buFont typeface="Helvetica 55 Roman" panose="020B0604020202020204" pitchFamily="34" charset="0"/>
              <a:buChar char="–"/>
              <a:defRPr>
                <a:solidFill>
                  <a:schemeClr val="tx1"/>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fr-FR" noProof="0" dirty="0"/>
              <a:t>Cliquez pour modifier le nom du présentateur</a:t>
            </a:r>
          </a:p>
        </p:txBody>
      </p:sp>
      <p:grpSp>
        <p:nvGrpSpPr>
          <p:cNvPr id="3" name="Group 2"/>
          <p:cNvGrpSpPr/>
          <p:nvPr userDrawn="1"/>
        </p:nvGrpSpPr>
        <p:grpSpPr>
          <a:xfrm>
            <a:off x="418049" y="5645153"/>
            <a:ext cx="817033" cy="817033"/>
            <a:chOff x="313535" y="4233863"/>
            <a:chExt cx="612775" cy="612775"/>
          </a:xfrm>
        </p:grpSpPr>
        <p:sp>
          <p:nvSpPr>
            <p:cNvPr id="50"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sz="2400" dirty="0">
                <a:solidFill>
                  <a:srgbClr val="000000"/>
                </a:solidFill>
              </a:endParaRPr>
            </a:p>
          </p:txBody>
        </p:sp>
        <p:sp>
          <p:nvSpPr>
            <p:cNvPr id="51"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400" dirty="0">
                <a:solidFill>
                  <a:srgbClr val="000000"/>
                </a:solidFill>
              </a:endParaRPr>
            </a:p>
          </p:txBody>
        </p:sp>
        <p:sp>
          <p:nvSpPr>
            <p:cNvPr id="52"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400" dirty="0">
                <a:solidFill>
                  <a:srgbClr val="000000"/>
                </a:solidFill>
              </a:endParaRPr>
            </a:p>
          </p:txBody>
        </p:sp>
        <p:sp>
          <p:nvSpPr>
            <p:cNvPr id="53"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400" dirty="0">
                <a:solidFill>
                  <a:srgbClr val="000000"/>
                </a:solidFill>
              </a:endParaRPr>
            </a:p>
          </p:txBody>
        </p:sp>
        <p:sp>
          <p:nvSpPr>
            <p:cNvPr id="54"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400" dirty="0">
                <a:solidFill>
                  <a:srgbClr val="000000"/>
                </a:solidFill>
              </a:endParaRPr>
            </a:p>
          </p:txBody>
        </p:sp>
        <p:sp>
          <p:nvSpPr>
            <p:cNvPr id="55"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400" dirty="0">
                <a:solidFill>
                  <a:srgbClr val="000000"/>
                </a:solidFill>
              </a:endParaRPr>
            </a:p>
          </p:txBody>
        </p:sp>
        <p:sp>
          <p:nvSpPr>
            <p:cNvPr id="56"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400" dirty="0">
                <a:solidFill>
                  <a:srgbClr val="000000"/>
                </a:solidFill>
              </a:endParaRPr>
            </a:p>
          </p:txBody>
        </p:sp>
        <p:sp>
          <p:nvSpPr>
            <p:cNvPr id="57"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400" dirty="0">
                <a:solidFill>
                  <a:srgbClr val="000000"/>
                </a:solidFill>
              </a:endParaRPr>
            </a:p>
          </p:txBody>
        </p:sp>
      </p:grpSp>
    </p:spTree>
    <p:extLst>
      <p:ext uri="{BB962C8B-B14F-4D97-AF65-F5344CB8AC3E}">
        <p14:creationId xmlns:p14="http://schemas.microsoft.com/office/powerpoint/2010/main" val="2353833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19102" y="356661"/>
            <a:ext cx="11353799" cy="5711825"/>
          </a:xfrm>
        </p:spPr>
        <p:txBody>
          <a:bodyPr/>
          <a:lstStyle>
            <a:lvl1pPr>
              <a:spcBef>
                <a:spcPts val="0"/>
              </a:spcBef>
              <a:defRPr sz="4000"/>
            </a:lvl1pPr>
            <a:lvl2pPr marL="482576" indent="-482576">
              <a:spcBef>
                <a:spcPts val="0"/>
              </a:spcBef>
              <a:buClrTx/>
              <a:buSzPct val="100000"/>
              <a:buFont typeface="+mj-lt"/>
              <a:buAutoNum type="arabicPeriod"/>
              <a:defRPr sz="4000"/>
            </a:lvl2pPr>
            <a:lvl3pPr>
              <a:defRPr sz="2400"/>
            </a:lvl3pPr>
            <a:lvl4pPr>
              <a:defRPr sz="2400"/>
            </a:lvl4pPr>
            <a:lvl5pPr>
              <a:defRPr sz="2400"/>
            </a:lvl5pPr>
          </a:lstStyle>
          <a:p>
            <a:pPr lvl="0"/>
            <a:r>
              <a:rPr lang="fr-FR" noProof="0" dirty="0"/>
              <a:t>Cliquez pour modifier le contenu</a:t>
            </a:r>
          </a:p>
          <a:p>
            <a:pPr lvl="1"/>
            <a:r>
              <a:rPr lang="fr-FR" noProof="0" dirty="0"/>
              <a:t>Deuxième niveau</a:t>
            </a:r>
          </a:p>
        </p:txBody>
      </p:sp>
      <p:sp>
        <p:nvSpPr>
          <p:cNvPr id="4" name="TextBox 3"/>
          <p:cNvSpPr txBox="1"/>
          <p:nvPr userDrawn="1"/>
        </p:nvSpPr>
        <p:spPr>
          <a:xfrm>
            <a:off x="826060" y="6332196"/>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1717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418361" y="357719"/>
            <a:ext cx="8129119" cy="5710767"/>
          </a:xfrm>
        </p:spPr>
        <p:txBody>
          <a:bodyPr>
            <a:normAutofit/>
          </a:bodyPr>
          <a:lstStyle>
            <a:lvl1pPr>
              <a:lnSpc>
                <a:spcPct val="85000"/>
              </a:lnSpc>
              <a:spcBef>
                <a:spcPts val="0"/>
              </a:spcBef>
              <a:buNone/>
              <a:defRPr sz="7333" baseline="0"/>
            </a:lvl1pPr>
            <a:lvl2pPr>
              <a:lnSpc>
                <a:spcPct val="85000"/>
              </a:lnSpc>
              <a:spcBef>
                <a:spcPts val="0"/>
              </a:spcBef>
              <a:defRPr sz="7333"/>
            </a:lvl2pPr>
            <a:lvl3pPr>
              <a:defRPr sz="7333"/>
            </a:lvl3pPr>
            <a:lvl4pPr>
              <a:defRPr sz="7333"/>
            </a:lvl4pPr>
            <a:lvl5pPr>
              <a:defRPr sz="7333"/>
            </a:lvl5pPr>
          </a:lstStyle>
          <a:p>
            <a:pPr lvl="0"/>
            <a:r>
              <a:rPr lang="fr-FR" noProof="0" dirty="0"/>
              <a:t>Cliquez pour modifier le nom de la section </a:t>
            </a:r>
          </a:p>
          <a:p>
            <a:pPr lvl="1"/>
            <a:r>
              <a:rPr lang="fr-FR" noProof="0" dirty="0"/>
              <a:t>Deuxième niveau</a:t>
            </a:r>
          </a:p>
        </p:txBody>
      </p:sp>
      <p:sp>
        <p:nvSpPr>
          <p:cNvPr id="4" name="TextBox 3"/>
          <p:cNvSpPr txBox="1"/>
          <p:nvPr userDrawn="1"/>
        </p:nvSpPr>
        <p:spPr>
          <a:xfrm>
            <a:off x="826060" y="6332196"/>
            <a:ext cx="981038" cy="164212"/>
          </a:xfrm>
          <a:prstGeom prst="rect">
            <a:avLst/>
          </a:prstGeom>
          <a:noFill/>
        </p:spPr>
        <p:txBody>
          <a:bodyPr wrap="none" lIns="0" tIns="0" rIns="0" bIns="0" rtlCol="0">
            <a:spAutoFit/>
          </a:bodyPr>
          <a:lstStyle/>
          <a:p>
            <a:r>
              <a:rPr lang="en-GB" sz="1067" dirty="0">
                <a:solidFill>
                  <a:srgbClr val="FF7900"/>
                </a:solidFill>
              </a:rPr>
              <a:t>Interne Orange</a:t>
            </a:r>
          </a:p>
        </p:txBody>
      </p:sp>
    </p:spTree>
    <p:extLst>
      <p:ext uri="{BB962C8B-B14F-4D97-AF65-F5344CB8AC3E}">
        <p14:creationId xmlns:p14="http://schemas.microsoft.com/office/powerpoint/2010/main" val="202016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17602" y="1574801"/>
            <a:ext cx="5290740" cy="4493683"/>
          </a:xfrm>
        </p:spPr>
        <p:txBody>
          <a:bodyPr>
            <a:normAutofit/>
          </a:bodyPr>
          <a:lstStyle>
            <a:lvl1pPr>
              <a:defRPr sz="1867" baseline="0"/>
            </a:lvl1pPr>
            <a:lvl2pPr>
              <a:defRPr sz="1867" baseline="0">
                <a:solidFill>
                  <a:schemeClr val="tx1"/>
                </a:solidFill>
              </a:defRPr>
            </a:lvl2pPr>
            <a:lvl3pPr>
              <a:defRPr sz="1867" baseline="0">
                <a:solidFill>
                  <a:schemeClr val="tx1"/>
                </a:solidFill>
              </a:defRPr>
            </a:lvl3pPr>
            <a:lvl4pPr>
              <a:defRPr sz="1867" baseline="0">
                <a:solidFill>
                  <a:schemeClr val="tx1"/>
                </a:solidFill>
              </a:defRPr>
            </a:lvl4pPr>
            <a:lvl5pPr>
              <a:defRPr sz="1867" baseline="0">
                <a:solidFill>
                  <a:schemeClr val="tx1"/>
                </a:solidFill>
              </a:defRPr>
            </a:lvl5pPr>
            <a:lvl6pPr>
              <a:defRPr sz="1867"/>
            </a:lvl6pPr>
            <a:lvl7pPr>
              <a:defRPr sz="2400"/>
            </a:lvl7pPr>
            <a:lvl8pPr>
              <a:defRPr sz="2400"/>
            </a:lvl8pPr>
            <a:lvl9pPr>
              <a:defRPr sz="24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6486393" y="1574801"/>
            <a:ext cx="5286507" cy="4493683"/>
          </a:xfrm>
        </p:spPr>
        <p:txBody>
          <a:bodyPr>
            <a:normAutofit/>
          </a:bodyPr>
          <a:lstStyle>
            <a:lvl1pPr>
              <a:defRPr sz="1867"/>
            </a:lvl1pPr>
            <a:lvl2pPr>
              <a:defRPr sz="1867">
                <a:solidFill>
                  <a:schemeClr val="tx1"/>
                </a:solidFill>
              </a:defRPr>
            </a:lvl2pPr>
            <a:lvl3pPr>
              <a:defRPr sz="1867">
                <a:solidFill>
                  <a:schemeClr val="tx1"/>
                </a:solidFill>
              </a:defRPr>
            </a:lvl3pPr>
            <a:lvl4pPr>
              <a:defRPr sz="1867">
                <a:solidFill>
                  <a:schemeClr val="tx1"/>
                </a:solidFill>
              </a:defRPr>
            </a:lvl4pPr>
            <a:lvl5pPr>
              <a:defRPr sz="1867">
                <a:solidFill>
                  <a:schemeClr val="tx1"/>
                </a:solidFill>
              </a:defRPr>
            </a:lvl5pPr>
            <a:lvl6pPr>
              <a:defRPr sz="1867"/>
            </a:lvl6pPr>
            <a:lvl7pPr>
              <a:defRPr sz="2400"/>
            </a:lvl7pPr>
            <a:lvl8pPr>
              <a:defRPr sz="2400"/>
            </a:lvl8pPr>
            <a:lvl9pPr>
              <a:defRPr sz="24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7" name="Title 6"/>
          <p:cNvSpPr>
            <a:spLocks noGrp="1"/>
          </p:cNvSpPr>
          <p:nvPr>
            <p:ph type="title" hasCustomPrompt="1"/>
          </p:nvPr>
        </p:nvSpPr>
        <p:spPr>
          <a:xfrm>
            <a:off x="417599" y="357717"/>
            <a:ext cx="11355300" cy="988483"/>
          </a:xfrm>
        </p:spPr>
        <p:txBody>
          <a:bodyPr/>
          <a:lstStyle>
            <a:lvl1pPr>
              <a:defRPr/>
            </a:lvl1pPr>
          </a:lstStyle>
          <a:p>
            <a:r>
              <a:rPr lang="fr-FR" noProof="0" dirty="0"/>
              <a:t>Cliquez pour modifier le titre</a:t>
            </a:r>
          </a:p>
        </p:txBody>
      </p:sp>
      <p:sp>
        <p:nvSpPr>
          <p:cNvPr id="6" name="TextBox 5"/>
          <p:cNvSpPr txBox="1"/>
          <p:nvPr userDrawn="1"/>
        </p:nvSpPr>
        <p:spPr>
          <a:xfrm>
            <a:off x="826060" y="6332196"/>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272611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826060" y="6332196"/>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649010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12192000" cy="6858000"/>
          </a:xfrm>
        </p:spPr>
        <p:txBody>
          <a:bodyPr/>
          <a:lstStyle/>
          <a:p>
            <a:r>
              <a:rPr lang="fr-FR" noProof="0" dirty="0"/>
              <a:t>Cliquez sur l'icône pour ajouter une photo</a:t>
            </a:r>
          </a:p>
        </p:txBody>
      </p:sp>
      <p:sp>
        <p:nvSpPr>
          <p:cNvPr id="2" name="Title 1"/>
          <p:cNvSpPr>
            <a:spLocks noGrp="1"/>
          </p:cNvSpPr>
          <p:nvPr>
            <p:ph type="title" hasCustomPrompt="1"/>
          </p:nvPr>
        </p:nvSpPr>
        <p:spPr/>
        <p:txBody>
          <a:bodyPr/>
          <a:lstStyle>
            <a:lvl1pPr>
              <a:defRPr baseline="0">
                <a:solidFill>
                  <a:srgbClr val="000000"/>
                </a:solidFill>
              </a:defRPr>
            </a:lvl1pPr>
          </a:lstStyle>
          <a:p>
            <a:r>
              <a:rPr lang="fr-FR" dirty="0"/>
              <a:t>Cliquez pour modifier le titre</a:t>
            </a:r>
            <a:endParaRPr lang="fr-FR" noProof="0" dirty="0"/>
          </a:p>
        </p:txBody>
      </p:sp>
    </p:spTree>
    <p:extLst>
      <p:ext uri="{BB962C8B-B14F-4D97-AF65-F5344CB8AC3E}">
        <p14:creationId xmlns:p14="http://schemas.microsoft.com/office/powerpoint/2010/main" val="129468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826060" y="6332196"/>
            <a:ext cx="981038" cy="164212"/>
          </a:xfrm>
          <a:prstGeom prst="rect">
            <a:avLst/>
          </a:prstGeom>
          <a:noFill/>
        </p:spPr>
        <p:txBody>
          <a:bodyPr wrap="none" lIns="0" tIns="0" rIns="0" bIns="0" rtlCol="0">
            <a:spAutoFit/>
          </a:bodyPr>
          <a:lstStyle/>
          <a:p>
            <a:r>
              <a:rPr lang="en-GB" sz="1067" dirty="0">
                <a:solidFill>
                  <a:srgbClr val="FF7900"/>
                </a:solidFill>
              </a:rPr>
              <a:t>Interne Orange</a:t>
            </a:r>
          </a:p>
        </p:txBody>
      </p:sp>
    </p:spTree>
    <p:extLst>
      <p:ext uri="{BB962C8B-B14F-4D97-AF65-F5344CB8AC3E}">
        <p14:creationId xmlns:p14="http://schemas.microsoft.com/office/powerpoint/2010/main" val="392435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ssage clé">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2969" y="452967"/>
            <a:ext cx="11294532" cy="5507567"/>
          </a:xfrm>
        </p:spPr>
        <p:txBody>
          <a:bodyPr/>
          <a:lstStyle>
            <a:lvl1pPr>
              <a:lnSpc>
                <a:spcPct val="85000"/>
              </a:lnSpc>
              <a:spcAft>
                <a:spcPts val="3200"/>
              </a:spcAft>
              <a:defRPr sz="4000" baseline="0">
                <a:solidFill>
                  <a:schemeClr val="tx1"/>
                </a:solidFill>
                <a:latin typeface="Helvetica 75 Bold" panose="020B0804020202020204" pitchFamily="34" charset="0"/>
              </a:defRPr>
            </a:lvl1pPr>
            <a:lvl2pPr>
              <a:lnSpc>
                <a:spcPct val="90000"/>
              </a:lnSpc>
              <a:spcAft>
                <a:spcPts val="1067"/>
              </a:spcAft>
              <a:defRPr sz="1867">
                <a:solidFill>
                  <a:schemeClr val="tx1"/>
                </a:solidFill>
                <a:latin typeface="Helvetica 75 Bold" panose="020B0804020202020204" pitchFamily="34" charset="0"/>
              </a:defRPr>
            </a:lvl2pPr>
            <a:lvl3pPr>
              <a:lnSpc>
                <a:spcPct val="90000"/>
              </a:lnSpc>
              <a:spcAft>
                <a:spcPts val="1067"/>
              </a:spcAft>
              <a:defRPr sz="1867">
                <a:solidFill>
                  <a:schemeClr val="tx1"/>
                </a:solidFill>
                <a:latin typeface="Helvetica 75 Bold" panose="020B0804020202020204" pitchFamily="34" charset="0"/>
              </a:defRPr>
            </a:lvl3pPr>
            <a:lvl4pPr>
              <a:lnSpc>
                <a:spcPct val="90000"/>
              </a:lnSpc>
              <a:spcAft>
                <a:spcPts val="1067"/>
              </a:spcAft>
              <a:defRPr sz="1867">
                <a:solidFill>
                  <a:schemeClr val="tx1"/>
                </a:solidFill>
                <a:latin typeface="Helvetica 75 Bold" panose="020B0804020202020204" pitchFamily="34" charset="0"/>
              </a:defRPr>
            </a:lvl4pPr>
            <a:lvl5pPr>
              <a:lnSpc>
                <a:spcPct val="90000"/>
              </a:lnSpc>
              <a:spcAft>
                <a:spcPts val="1067"/>
              </a:spcAft>
              <a:defRPr sz="1867">
                <a:solidFill>
                  <a:schemeClr val="tx1"/>
                </a:solidFill>
                <a:latin typeface="Helvetica 75 Bold" panose="020B0804020202020204" pitchFamily="34" charset="0"/>
              </a:defRPr>
            </a:lvl5pPr>
          </a:lstStyle>
          <a:p>
            <a:pPr lvl="0"/>
            <a:r>
              <a:rPr lang="fr-FR" dirty="0"/>
              <a:t>Modifiez le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Tree>
    <p:extLst>
      <p:ext uri="{BB962C8B-B14F-4D97-AF65-F5344CB8AC3E}">
        <p14:creationId xmlns:p14="http://schemas.microsoft.com/office/powerpoint/2010/main" val="187457353"/>
      </p:ext>
    </p:extLst>
  </p:cSld>
  <p:clrMapOvr>
    <a:masterClrMapping/>
  </p:clrMapOvr>
  <p:transition spd="med">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7212C1DF-F814-4BD9-8913-63E63D4C5067}"/>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894" y="2"/>
            <a:ext cx="12167036" cy="6843065"/>
          </a:xfrm>
          <a:prstGeom prst="rect">
            <a:avLst/>
          </a:prstGeom>
        </p:spPr>
      </p:pic>
      <p:sp>
        <p:nvSpPr>
          <p:cNvPr id="2" name="Title 1"/>
          <p:cNvSpPr>
            <a:spLocks noGrp="1"/>
          </p:cNvSpPr>
          <p:nvPr>
            <p:ph type="ctrTitle" hasCustomPrompt="1"/>
          </p:nvPr>
        </p:nvSpPr>
        <p:spPr>
          <a:xfrm>
            <a:off x="419103" y="357720"/>
            <a:ext cx="6437997" cy="3069165"/>
          </a:xfrm>
        </p:spPr>
        <p:txBody>
          <a:bodyPr>
            <a:noAutofit/>
          </a:bodyPr>
          <a:lstStyle>
            <a:lvl1pPr algn="l">
              <a:lnSpc>
                <a:spcPct val="85000"/>
              </a:lnSpc>
              <a:defRPr sz="7333" baseline="0">
                <a:solidFill>
                  <a:schemeClr val="tx1"/>
                </a:solidFill>
              </a:defRPr>
            </a:lvl1pPr>
          </a:lstStyle>
          <a:p>
            <a:r>
              <a:rPr lang="fr-FR" noProof="0"/>
              <a:t>Cliquez pour modifier le titre</a:t>
            </a:r>
          </a:p>
        </p:txBody>
      </p:sp>
      <p:sp>
        <p:nvSpPr>
          <p:cNvPr id="42" name="Subtitle 2"/>
          <p:cNvSpPr>
            <a:spLocks noGrp="1"/>
          </p:cNvSpPr>
          <p:nvPr>
            <p:ph type="subTitle" idx="1" hasCustomPrompt="1"/>
          </p:nvPr>
        </p:nvSpPr>
        <p:spPr>
          <a:xfrm>
            <a:off x="414251" y="3605525"/>
            <a:ext cx="6441580" cy="1288208"/>
          </a:xfrm>
        </p:spPr>
        <p:txBody>
          <a:bodyPr/>
          <a:lstStyle>
            <a:lvl1pPr marL="0" indent="0" algn="l">
              <a:buNone/>
              <a:defRPr baseline="0">
                <a:solidFill>
                  <a:schemeClr val="tx1"/>
                </a:solidFill>
              </a:defRPr>
            </a:lvl1pPr>
            <a:lvl2pPr marL="241289" indent="-241289" algn="l">
              <a:buClr>
                <a:schemeClr val="bg2"/>
              </a:buClr>
              <a:buSzPct val="100000"/>
              <a:buFont typeface="Wingdings" panose="05000000000000000000" pitchFamily="2" charset="2"/>
              <a:buChar char="§"/>
              <a:defRPr>
                <a:solidFill>
                  <a:schemeClr val="tx1"/>
                </a:solidFill>
              </a:defRPr>
            </a:lvl2pPr>
            <a:lvl3pPr marL="542373" indent="-254388" algn="l">
              <a:spcBef>
                <a:spcPts val="448"/>
              </a:spcBef>
              <a:buClrTx/>
              <a:buFont typeface="Helvetica 55 Roman" panose="020B0604020202020204" pitchFamily="34" charset="0"/>
              <a:buChar char="–"/>
              <a:defRPr>
                <a:solidFill>
                  <a:schemeClr val="tx1"/>
                </a:solidFill>
                <a:latin typeface="Helvetica 55 Roman" panose="020B0604020202020204" pitchFamily="34" charset="0"/>
              </a:defRPr>
            </a:lvl3pPr>
            <a:lvl4pPr marL="791960" indent="-230389" algn="l">
              <a:spcBef>
                <a:spcPts val="32"/>
              </a:spcBef>
              <a:buFont typeface="Helvetica 55 Roman" panose="020B0604020202020204" pitchFamily="34" charset="0"/>
              <a:buChar char="–"/>
              <a:defRPr>
                <a:solidFill>
                  <a:schemeClr val="tx1"/>
                </a:solidFill>
              </a:defRPr>
            </a:lvl4pPr>
            <a:lvl5pPr marL="1065547" indent="-254388" algn="l">
              <a:buFont typeface="Helvetica 55 Roman" panose="020B0604020202020204" pitchFamily="34" charset="0"/>
              <a:buChar char="–"/>
              <a:defRPr>
                <a:solidFill>
                  <a:schemeClr val="tx1"/>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fr-FR"/>
              <a:t>Cliquez pour modifier le nom du présentateur</a:t>
            </a:r>
          </a:p>
        </p:txBody>
      </p:sp>
      <p:grpSp>
        <p:nvGrpSpPr>
          <p:cNvPr id="3" name="Group 2"/>
          <p:cNvGrpSpPr/>
          <p:nvPr userDrawn="1"/>
        </p:nvGrpSpPr>
        <p:grpSpPr>
          <a:xfrm>
            <a:off x="418049" y="5645153"/>
            <a:ext cx="817033" cy="817033"/>
            <a:chOff x="313535" y="4233863"/>
            <a:chExt cx="612775" cy="612775"/>
          </a:xfrm>
        </p:grpSpPr>
        <p:sp>
          <p:nvSpPr>
            <p:cNvPr id="43"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400"/>
            </a:p>
          </p:txBody>
        </p:sp>
        <p:sp>
          <p:nvSpPr>
            <p:cNvPr id="44"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p>
          </p:txBody>
        </p:sp>
        <p:sp>
          <p:nvSpPr>
            <p:cNvPr id="45"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p>
          </p:txBody>
        </p:sp>
        <p:sp>
          <p:nvSpPr>
            <p:cNvPr id="46"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p>
          </p:txBody>
        </p:sp>
        <p:sp>
          <p:nvSpPr>
            <p:cNvPr id="47"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p>
          </p:txBody>
        </p:sp>
        <p:sp>
          <p:nvSpPr>
            <p:cNvPr id="48"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p>
          </p:txBody>
        </p:sp>
        <p:sp>
          <p:nvSpPr>
            <p:cNvPr id="49"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p>
          </p:txBody>
        </p:sp>
        <p:sp>
          <p:nvSpPr>
            <p:cNvPr id="50"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p>
          </p:txBody>
        </p:sp>
      </p:grpSp>
      <p:sp>
        <p:nvSpPr>
          <p:cNvPr id="15" name="TextBox 7">
            <a:extLst>
              <a:ext uri="{FF2B5EF4-FFF2-40B4-BE49-F238E27FC236}">
                <a16:creationId xmlns:a16="http://schemas.microsoft.com/office/drawing/2014/main" id="{9ABE747C-020E-3349-B1D7-EF5278C0D479}"/>
              </a:ext>
            </a:extLst>
          </p:cNvPr>
          <p:cNvSpPr txBox="1"/>
          <p:nvPr userDrawn="1"/>
        </p:nvSpPr>
        <p:spPr>
          <a:xfrm>
            <a:off x="11526822" y="404664"/>
            <a:ext cx="689858" cy="400073"/>
          </a:xfrm>
          <a:prstGeom prst="rect">
            <a:avLst/>
          </a:prstGeom>
          <a:noFill/>
        </p:spPr>
        <p:txBody>
          <a:bodyPr wrap="none" lIns="182843" tIns="91422" rIns="182843" bIns="91422" rtlCol="0">
            <a:spAutoFit/>
          </a:bodyPr>
          <a:lstStyle/>
          <a:p>
            <a:pPr algn="l"/>
            <a:fld id="{260E2A6B-A809-4840-BF14-8648BC0BDF87}" type="slidenum">
              <a:rPr lang="id-ID" sz="1400" b="1" smtClean="0">
                <a:solidFill>
                  <a:schemeClr val="bg1"/>
                </a:solidFill>
                <a:latin typeface="Lato Light" charset="0"/>
                <a:cs typeface="Lato Light" charset="0"/>
              </a:rPr>
              <a:pPr algn="l"/>
              <a:t>‹N°›</a:t>
            </a:fld>
            <a:endParaRPr lang="id-ID" sz="2399" b="1">
              <a:solidFill>
                <a:schemeClr val="bg1"/>
              </a:solidFill>
              <a:latin typeface="Lato Light" charset="0"/>
              <a:cs typeface="Lato Light" charset="0"/>
            </a:endParaRPr>
          </a:p>
        </p:txBody>
      </p:sp>
    </p:spTree>
    <p:custDataLst>
      <p:tags r:id="rId1"/>
    </p:custDataLst>
    <p:extLst>
      <p:ext uri="{BB962C8B-B14F-4D97-AF65-F5344CB8AC3E}">
        <p14:creationId xmlns:p14="http://schemas.microsoft.com/office/powerpoint/2010/main" val="418768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19100" y="1579035"/>
            <a:ext cx="11353800" cy="4487333"/>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a:t>Cliquez pour modifier le texte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4" name="Title 3"/>
          <p:cNvSpPr>
            <a:spLocks noGrp="1"/>
          </p:cNvSpPr>
          <p:nvPr>
            <p:ph type="title" hasCustomPrompt="1"/>
          </p:nvPr>
        </p:nvSpPr>
        <p:spPr/>
        <p:txBody>
          <a:bodyPr/>
          <a:lstStyle/>
          <a:p>
            <a:r>
              <a:rPr lang="fr-FR" noProof="0"/>
              <a:t>Cliquez pour modifier le titre</a:t>
            </a:r>
            <a:endParaRPr lang="en-GB"/>
          </a:p>
        </p:txBody>
      </p:sp>
      <p:sp>
        <p:nvSpPr>
          <p:cNvPr id="6" name="TextBox 5"/>
          <p:cNvSpPr txBox="1"/>
          <p:nvPr userDrawn="1"/>
        </p:nvSpPr>
        <p:spPr>
          <a:xfrm>
            <a:off x="826061" y="6332196"/>
            <a:ext cx="65" cy="164212"/>
          </a:xfrm>
          <a:prstGeom prst="rect">
            <a:avLst/>
          </a:prstGeom>
          <a:noFill/>
        </p:spPr>
        <p:txBody>
          <a:bodyPr wrap="none" lIns="0" tIns="0" rIns="0" bIns="0" rtlCol="0">
            <a:spAutoFit/>
          </a:bodyPr>
          <a:lstStyle/>
          <a:p>
            <a:endParaRPr kumimoji="0" lang="fr-FR" sz="1067"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5" name="Rounded Rectangle 6">
            <a:extLst>
              <a:ext uri="{FF2B5EF4-FFF2-40B4-BE49-F238E27FC236}">
                <a16:creationId xmlns:a16="http://schemas.microsoft.com/office/drawing/2014/main" id="{53A6486E-6344-9E40-A321-D532AF425ABA}"/>
              </a:ext>
            </a:extLst>
          </p:cNvPr>
          <p:cNvSpPr/>
          <p:nvPr userDrawn="1"/>
        </p:nvSpPr>
        <p:spPr>
          <a:xfrm>
            <a:off x="11676720" y="423286"/>
            <a:ext cx="900000" cy="324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7">
            <a:extLst>
              <a:ext uri="{FF2B5EF4-FFF2-40B4-BE49-F238E27FC236}">
                <a16:creationId xmlns:a16="http://schemas.microsoft.com/office/drawing/2014/main" id="{9ABE747C-020E-3349-B1D7-EF5278C0D479}"/>
              </a:ext>
            </a:extLst>
          </p:cNvPr>
          <p:cNvSpPr txBox="1"/>
          <p:nvPr userDrawn="1"/>
        </p:nvSpPr>
        <p:spPr>
          <a:xfrm>
            <a:off x="11610460" y="404664"/>
            <a:ext cx="643371" cy="369296"/>
          </a:xfrm>
          <a:prstGeom prst="rect">
            <a:avLst/>
          </a:prstGeom>
          <a:noFill/>
        </p:spPr>
        <p:txBody>
          <a:bodyPr wrap="none" lIns="182843" tIns="91422" rIns="182843" bIns="91422" rtlCol="0">
            <a:spAutoFit/>
          </a:bodyPr>
          <a:lstStyle/>
          <a:p>
            <a:pPr algn="ctr"/>
            <a:fld id="{260E2A6B-A809-4840-BF14-8648BC0BDF87}" type="slidenum">
              <a:rPr lang="id-ID" sz="1200" b="1" smtClean="0">
                <a:solidFill>
                  <a:schemeClr val="bg1"/>
                </a:solidFill>
                <a:latin typeface="Lato Light" charset="0"/>
                <a:cs typeface="Lato Light" charset="0"/>
              </a:rPr>
              <a:pPr algn="ctr"/>
              <a:t>‹N°›</a:t>
            </a:fld>
            <a:endParaRPr lang="id-ID" sz="2399" b="1">
              <a:solidFill>
                <a:schemeClr val="bg1"/>
              </a:solidFill>
              <a:latin typeface="Lato Light" charset="0"/>
              <a:cs typeface="Lato Light" charset="0"/>
            </a:endParaRPr>
          </a:p>
        </p:txBody>
      </p:sp>
    </p:spTree>
    <p:custDataLst>
      <p:tags r:id="rId1"/>
    </p:custDataLst>
    <p:extLst>
      <p:ext uri="{BB962C8B-B14F-4D97-AF65-F5344CB8AC3E}">
        <p14:creationId xmlns:p14="http://schemas.microsoft.com/office/powerpoint/2010/main" val="167251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419102" y="357718"/>
            <a:ext cx="11353799" cy="5708649"/>
          </a:xfrm>
        </p:spPr>
        <p:txBody>
          <a:bodyPr/>
          <a:lstStyle>
            <a:lvl1pPr>
              <a:spcBef>
                <a:spcPts val="0"/>
              </a:spcBef>
              <a:defRPr sz="4000"/>
            </a:lvl1pPr>
            <a:lvl2pPr marL="478343" indent="-478343">
              <a:spcBef>
                <a:spcPts val="0"/>
              </a:spcBef>
              <a:buClrTx/>
              <a:buSzPct val="100000"/>
              <a:buFont typeface="+mj-lt"/>
              <a:buAutoNum type="arabicPeriod"/>
              <a:defRPr sz="4000"/>
            </a:lvl2pPr>
            <a:lvl3pPr>
              <a:defRPr sz="2400"/>
            </a:lvl3pPr>
            <a:lvl4pPr>
              <a:defRPr sz="2400"/>
            </a:lvl4pPr>
            <a:lvl5pPr>
              <a:defRPr sz="2400"/>
            </a:lvl5pPr>
          </a:lstStyle>
          <a:p>
            <a:pPr lvl="0"/>
            <a:r>
              <a:rPr lang="fr-FR" noProof="0"/>
              <a:t>Cliquez pour modifier le contenu</a:t>
            </a:r>
          </a:p>
          <a:p>
            <a:pPr lvl="1"/>
            <a:r>
              <a:rPr lang="fr-FR" noProof="0"/>
              <a:t>Deuxième niveau</a:t>
            </a:r>
          </a:p>
        </p:txBody>
      </p:sp>
      <p:sp>
        <p:nvSpPr>
          <p:cNvPr id="6" name="TextBox 5">
            <a:extLst>
              <a:ext uri="{FF2B5EF4-FFF2-40B4-BE49-F238E27FC236}">
                <a16:creationId xmlns:a16="http://schemas.microsoft.com/office/drawing/2014/main" id="{5198953C-ED0A-42FE-8FC2-817F0A306AAE}"/>
              </a:ext>
            </a:extLst>
          </p:cNvPr>
          <p:cNvSpPr txBox="1"/>
          <p:nvPr userDrawn="1"/>
        </p:nvSpPr>
        <p:spPr>
          <a:xfrm>
            <a:off x="826061" y="6332196"/>
            <a:ext cx="65" cy="164212"/>
          </a:xfrm>
          <a:prstGeom prst="rect">
            <a:avLst/>
          </a:prstGeom>
          <a:noFill/>
        </p:spPr>
        <p:txBody>
          <a:bodyPr wrap="none" lIns="0" tIns="0" rIns="0" bIns="0" rtlCol="0">
            <a:spAutoFit/>
          </a:bodyPr>
          <a:lstStyle/>
          <a:p>
            <a:endParaRPr kumimoji="0" lang="fr-FR" sz="1067"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Tree>
    <p:custDataLst>
      <p:tags r:id="rId1"/>
    </p:custDataLst>
    <p:extLst>
      <p:ext uri="{BB962C8B-B14F-4D97-AF65-F5344CB8AC3E}">
        <p14:creationId xmlns:p14="http://schemas.microsoft.com/office/powerpoint/2010/main" val="92020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418361" y="357718"/>
            <a:ext cx="8129119" cy="5708649"/>
          </a:xfrm>
        </p:spPr>
        <p:txBody>
          <a:bodyPr>
            <a:normAutofit/>
          </a:bodyPr>
          <a:lstStyle>
            <a:lvl1pPr>
              <a:lnSpc>
                <a:spcPct val="85000"/>
              </a:lnSpc>
              <a:spcBef>
                <a:spcPts val="0"/>
              </a:spcBef>
              <a:buNone/>
              <a:defRPr sz="7333" baseline="0"/>
            </a:lvl1pPr>
            <a:lvl2pPr>
              <a:lnSpc>
                <a:spcPct val="85000"/>
              </a:lnSpc>
              <a:spcBef>
                <a:spcPts val="0"/>
              </a:spcBef>
              <a:defRPr sz="7333"/>
            </a:lvl2pPr>
            <a:lvl3pPr>
              <a:defRPr sz="7333"/>
            </a:lvl3pPr>
            <a:lvl4pPr>
              <a:defRPr sz="7333"/>
            </a:lvl4pPr>
            <a:lvl5pPr>
              <a:defRPr sz="7333"/>
            </a:lvl5pPr>
          </a:lstStyle>
          <a:p>
            <a:pPr lvl="0"/>
            <a:r>
              <a:rPr lang="fr-FR" noProof="0"/>
              <a:t>Cliquez pour modifier le nom de la section </a:t>
            </a:r>
          </a:p>
          <a:p>
            <a:pPr lvl="1"/>
            <a:r>
              <a:rPr lang="fr-FR" noProof="0"/>
              <a:t>Deuxième niveau</a:t>
            </a:r>
          </a:p>
        </p:txBody>
      </p:sp>
      <p:sp>
        <p:nvSpPr>
          <p:cNvPr id="5" name="TextBox 4">
            <a:extLst>
              <a:ext uri="{FF2B5EF4-FFF2-40B4-BE49-F238E27FC236}">
                <a16:creationId xmlns:a16="http://schemas.microsoft.com/office/drawing/2014/main" id="{C42A4CC4-D3E7-45A9-B64E-D19D463BBDAA}"/>
              </a:ext>
            </a:extLst>
          </p:cNvPr>
          <p:cNvSpPr txBox="1"/>
          <p:nvPr userDrawn="1"/>
        </p:nvSpPr>
        <p:spPr>
          <a:xfrm>
            <a:off x="826061" y="6332196"/>
            <a:ext cx="65" cy="164212"/>
          </a:xfrm>
          <a:prstGeom prst="rect">
            <a:avLst/>
          </a:prstGeom>
          <a:noFill/>
        </p:spPr>
        <p:txBody>
          <a:bodyPr wrap="none" lIns="0" tIns="0" rIns="0" bIns="0" rtlCol="0">
            <a:spAutoFit/>
          </a:bodyPr>
          <a:lstStyle/>
          <a:p>
            <a:endParaRPr kumimoji="0" lang="fr-FR" sz="1067"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Tree>
    <p:custDataLst>
      <p:tags r:id="rId1"/>
    </p:custDataLst>
    <p:extLst>
      <p:ext uri="{BB962C8B-B14F-4D97-AF65-F5344CB8AC3E}">
        <p14:creationId xmlns:p14="http://schemas.microsoft.com/office/powerpoint/2010/main" val="750264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19101" y="1579035"/>
            <a:ext cx="5289240" cy="4487332"/>
          </a:xfrm>
        </p:spPr>
        <p:txBody>
          <a:bodyPr>
            <a:normAutofit/>
          </a:bodyPr>
          <a:lstStyle>
            <a:lvl1pPr>
              <a:defRPr sz="1867" baseline="0"/>
            </a:lvl1pPr>
            <a:lvl2pPr>
              <a:defRPr sz="1867" baseline="0">
                <a:solidFill>
                  <a:schemeClr val="tx1"/>
                </a:solidFill>
              </a:defRPr>
            </a:lvl2pPr>
            <a:lvl3pPr>
              <a:defRPr sz="1867" baseline="0">
                <a:solidFill>
                  <a:schemeClr val="tx1"/>
                </a:solidFill>
              </a:defRPr>
            </a:lvl3pPr>
            <a:lvl4pPr>
              <a:defRPr sz="1867" baseline="0">
                <a:solidFill>
                  <a:schemeClr val="tx1"/>
                </a:solidFill>
              </a:defRPr>
            </a:lvl4pPr>
            <a:lvl5pPr>
              <a:defRPr sz="1867" baseline="0">
                <a:solidFill>
                  <a:schemeClr val="tx1"/>
                </a:solidFill>
              </a:defRPr>
            </a:lvl5pPr>
            <a:lvl6pPr>
              <a:defRPr sz="1867"/>
            </a:lvl6pPr>
            <a:lvl7pPr>
              <a:defRPr sz="2400"/>
            </a:lvl7pPr>
            <a:lvl8pPr>
              <a:defRPr sz="2400"/>
            </a:lvl8pPr>
            <a:lvl9pPr>
              <a:defRPr sz="2400"/>
            </a:lvl9pPr>
          </a:lstStyle>
          <a:p>
            <a:pPr lvl="0"/>
            <a:r>
              <a:rPr lang="fr-FR" noProof="0"/>
              <a:t>Cliquez pour modifier le texte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4" name="Content Placeholder 3"/>
          <p:cNvSpPr>
            <a:spLocks noGrp="1"/>
          </p:cNvSpPr>
          <p:nvPr>
            <p:ph sz="half" idx="2" hasCustomPrompt="1"/>
          </p:nvPr>
        </p:nvSpPr>
        <p:spPr>
          <a:xfrm>
            <a:off x="6486393" y="1578265"/>
            <a:ext cx="5286507" cy="4485891"/>
          </a:xfrm>
        </p:spPr>
        <p:txBody>
          <a:bodyPr>
            <a:normAutofit/>
          </a:bodyPr>
          <a:lstStyle>
            <a:lvl1pPr>
              <a:defRPr sz="1867"/>
            </a:lvl1pPr>
            <a:lvl2pPr>
              <a:defRPr sz="1867">
                <a:solidFill>
                  <a:schemeClr val="tx1"/>
                </a:solidFill>
              </a:defRPr>
            </a:lvl2pPr>
            <a:lvl3pPr>
              <a:defRPr sz="1867">
                <a:solidFill>
                  <a:schemeClr val="tx1"/>
                </a:solidFill>
              </a:defRPr>
            </a:lvl3pPr>
            <a:lvl4pPr>
              <a:defRPr sz="1867">
                <a:solidFill>
                  <a:schemeClr val="tx1"/>
                </a:solidFill>
              </a:defRPr>
            </a:lvl4pPr>
            <a:lvl5pPr>
              <a:defRPr sz="1867">
                <a:solidFill>
                  <a:schemeClr val="tx1"/>
                </a:solidFill>
              </a:defRPr>
            </a:lvl5pPr>
            <a:lvl6pPr>
              <a:defRPr sz="1867"/>
            </a:lvl6pPr>
            <a:lvl7pPr>
              <a:defRPr sz="2400"/>
            </a:lvl7pPr>
            <a:lvl8pPr>
              <a:defRPr sz="2400"/>
            </a:lvl8pPr>
            <a:lvl9pPr>
              <a:defRPr sz="2400"/>
            </a:lvl9pPr>
          </a:lstStyle>
          <a:p>
            <a:pPr lvl="0"/>
            <a:r>
              <a:rPr lang="fr-FR" noProof="0"/>
              <a:t>Cliquez pour modifier le texte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5" name="Title 4"/>
          <p:cNvSpPr>
            <a:spLocks noGrp="1"/>
          </p:cNvSpPr>
          <p:nvPr>
            <p:ph type="title" hasCustomPrompt="1"/>
          </p:nvPr>
        </p:nvSpPr>
        <p:spPr/>
        <p:txBody>
          <a:bodyPr/>
          <a:lstStyle/>
          <a:p>
            <a:r>
              <a:rPr lang="fr-FR" noProof="0"/>
              <a:t>Cliquez pour modifier le titre</a:t>
            </a:r>
            <a:endParaRPr lang="en-GB"/>
          </a:p>
        </p:txBody>
      </p:sp>
      <p:sp>
        <p:nvSpPr>
          <p:cNvPr id="6" name="TextBox 5">
            <a:extLst>
              <a:ext uri="{FF2B5EF4-FFF2-40B4-BE49-F238E27FC236}">
                <a16:creationId xmlns:a16="http://schemas.microsoft.com/office/drawing/2014/main" id="{3D6C5586-C25C-4548-9DCF-F237D5FBD32A}"/>
              </a:ext>
            </a:extLst>
          </p:cNvPr>
          <p:cNvSpPr txBox="1"/>
          <p:nvPr userDrawn="1"/>
        </p:nvSpPr>
        <p:spPr>
          <a:xfrm>
            <a:off x="826061" y="6332196"/>
            <a:ext cx="65" cy="164212"/>
          </a:xfrm>
          <a:prstGeom prst="rect">
            <a:avLst/>
          </a:prstGeom>
          <a:noFill/>
        </p:spPr>
        <p:txBody>
          <a:bodyPr wrap="none" lIns="0" tIns="0" rIns="0" bIns="0" rtlCol="0">
            <a:spAutoFit/>
          </a:bodyPr>
          <a:lstStyle/>
          <a:p>
            <a:endParaRPr kumimoji="0" lang="fr-FR" sz="1067"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Tree>
    <p:custDataLst>
      <p:tags r:id="rId1"/>
    </p:custDataLst>
    <p:extLst>
      <p:ext uri="{BB962C8B-B14F-4D97-AF65-F5344CB8AC3E}">
        <p14:creationId xmlns:p14="http://schemas.microsoft.com/office/powerpoint/2010/main" val="353896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a:t>Cliquez pour modifier le titre</a:t>
            </a:r>
          </a:p>
        </p:txBody>
      </p:sp>
      <p:sp>
        <p:nvSpPr>
          <p:cNvPr id="4" name="TextBox 3">
            <a:extLst>
              <a:ext uri="{FF2B5EF4-FFF2-40B4-BE49-F238E27FC236}">
                <a16:creationId xmlns:a16="http://schemas.microsoft.com/office/drawing/2014/main" id="{D77C4BF7-DEEB-4CF5-9ECF-32A835531782}"/>
              </a:ext>
            </a:extLst>
          </p:cNvPr>
          <p:cNvSpPr txBox="1"/>
          <p:nvPr userDrawn="1"/>
        </p:nvSpPr>
        <p:spPr>
          <a:xfrm>
            <a:off x="826061" y="6332196"/>
            <a:ext cx="65" cy="164212"/>
          </a:xfrm>
          <a:prstGeom prst="rect">
            <a:avLst/>
          </a:prstGeom>
          <a:noFill/>
        </p:spPr>
        <p:txBody>
          <a:bodyPr wrap="none" lIns="0" tIns="0" rIns="0" bIns="0" rtlCol="0">
            <a:spAutoFit/>
          </a:bodyPr>
          <a:lstStyle/>
          <a:p>
            <a:endParaRPr kumimoji="0" lang="fr-FR" sz="1067"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Tree>
    <p:custDataLst>
      <p:tags r:id="rId1"/>
    </p:custDataLst>
    <p:extLst>
      <p:ext uri="{BB962C8B-B14F-4D97-AF65-F5344CB8AC3E}">
        <p14:creationId xmlns:p14="http://schemas.microsoft.com/office/powerpoint/2010/main" val="1185922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92AABE-7623-4473-AFA3-E88D1E81E534}"/>
              </a:ext>
            </a:extLst>
          </p:cNvPr>
          <p:cNvSpPr txBox="1"/>
          <p:nvPr userDrawn="1"/>
        </p:nvSpPr>
        <p:spPr>
          <a:xfrm>
            <a:off x="826061" y="6332196"/>
            <a:ext cx="65" cy="164212"/>
          </a:xfrm>
          <a:prstGeom prst="rect">
            <a:avLst/>
          </a:prstGeom>
          <a:noFill/>
        </p:spPr>
        <p:txBody>
          <a:bodyPr wrap="none" lIns="0" tIns="0" rIns="0" bIns="0" rtlCol="0">
            <a:spAutoFit/>
          </a:bodyPr>
          <a:lstStyle/>
          <a:p>
            <a:endParaRPr kumimoji="0" lang="fr-FR" sz="1067" b="0" i="0" u="none" strike="noStrike" kern="1200" cap="none" spc="0" normalizeH="0" baseline="0" noProof="0">
              <a:ln>
                <a:noFill/>
              </a:ln>
              <a:solidFill>
                <a:schemeClr val="bg2"/>
              </a:solidFill>
              <a:effectLst/>
              <a:uLnTx/>
              <a:uFillTx/>
              <a:latin typeface="Helvetica 75 Bold" panose="020B0804020202020204" pitchFamily="34" charset="0"/>
              <a:ea typeface="+mn-ea"/>
              <a:cs typeface="+mn-cs"/>
            </a:endParaRPr>
          </a:p>
        </p:txBody>
      </p:sp>
      <p:sp>
        <p:nvSpPr>
          <p:cNvPr id="3" name="Rounded Rectangle 6">
            <a:extLst>
              <a:ext uri="{FF2B5EF4-FFF2-40B4-BE49-F238E27FC236}">
                <a16:creationId xmlns:a16="http://schemas.microsoft.com/office/drawing/2014/main" id="{53A6486E-6344-9E40-A321-D532AF425ABA}"/>
              </a:ext>
            </a:extLst>
          </p:cNvPr>
          <p:cNvSpPr/>
          <p:nvPr userDrawn="1"/>
        </p:nvSpPr>
        <p:spPr>
          <a:xfrm>
            <a:off x="11676720" y="423286"/>
            <a:ext cx="900000" cy="3240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7">
            <a:extLst>
              <a:ext uri="{FF2B5EF4-FFF2-40B4-BE49-F238E27FC236}">
                <a16:creationId xmlns:a16="http://schemas.microsoft.com/office/drawing/2014/main" id="{9ABE747C-020E-3349-B1D7-EF5278C0D479}"/>
              </a:ext>
            </a:extLst>
          </p:cNvPr>
          <p:cNvSpPr txBox="1"/>
          <p:nvPr userDrawn="1"/>
        </p:nvSpPr>
        <p:spPr>
          <a:xfrm>
            <a:off x="11610460" y="404664"/>
            <a:ext cx="643371" cy="369296"/>
          </a:xfrm>
          <a:prstGeom prst="rect">
            <a:avLst/>
          </a:prstGeom>
          <a:noFill/>
        </p:spPr>
        <p:txBody>
          <a:bodyPr wrap="none" lIns="182843" tIns="91422" rIns="182843" bIns="91422" rtlCol="0">
            <a:spAutoFit/>
          </a:bodyPr>
          <a:lstStyle/>
          <a:p>
            <a:pPr algn="ctr"/>
            <a:fld id="{260E2A6B-A809-4840-BF14-8648BC0BDF87}" type="slidenum">
              <a:rPr lang="id-ID" sz="1200" b="1" smtClean="0">
                <a:solidFill>
                  <a:schemeClr val="bg1"/>
                </a:solidFill>
                <a:latin typeface="Lato Light" charset="0"/>
                <a:cs typeface="Lato Light" charset="0"/>
              </a:rPr>
              <a:pPr algn="ctr"/>
              <a:t>‹N°›</a:t>
            </a:fld>
            <a:endParaRPr lang="id-ID" sz="2399" b="1">
              <a:solidFill>
                <a:schemeClr val="bg1"/>
              </a:solidFill>
              <a:latin typeface="Lato Light" charset="0"/>
              <a:cs typeface="Lato Light" charset="0"/>
            </a:endParaRPr>
          </a:p>
        </p:txBody>
      </p:sp>
    </p:spTree>
    <p:custDataLst>
      <p:tags r:id="rId1"/>
    </p:custDataLst>
    <p:extLst>
      <p:ext uri="{BB962C8B-B14F-4D97-AF65-F5344CB8AC3E}">
        <p14:creationId xmlns:p14="http://schemas.microsoft.com/office/powerpoint/2010/main" val="2480293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type="tx">
  <p:cSld name="1_Titre seul">
    <p:spTree>
      <p:nvGrpSpPr>
        <p:cNvPr id="1" name=""/>
        <p:cNvGrpSpPr/>
        <p:nvPr/>
      </p:nvGrpSpPr>
      <p:grpSpPr>
        <a:xfrm>
          <a:off x="0" y="0"/>
          <a:ext cx="0" cy="0"/>
          <a:chOff x="0" y="0"/>
          <a:chExt cx="0" cy="0"/>
        </a:xfrm>
      </p:grpSpPr>
      <p:sp>
        <p:nvSpPr>
          <p:cNvPr id="107" name="Texte niveau 1…"/>
          <p:cNvSpPr txBox="1">
            <a:spLocks noGrp="1"/>
          </p:cNvSpPr>
          <p:nvPr>
            <p:ph type="body" idx="1"/>
          </p:nvPr>
        </p:nvSpPr>
        <p:spPr>
          <a:prstGeom prst="rect">
            <a:avLst/>
          </a:prstGeom>
        </p:spPr>
        <p:txBody>
          <a:bodyPr/>
          <a:lstStyle/>
          <a:p>
            <a:r>
              <a:t>Texte niveau 1</a:t>
            </a:r>
          </a:p>
          <a:p>
            <a:pPr lvl="1"/>
            <a:r>
              <a:t>Texte niveau 2</a:t>
            </a:r>
          </a:p>
          <a:p>
            <a:pPr lvl="2"/>
            <a:r>
              <a:t>Texte niveau 3</a:t>
            </a:r>
          </a:p>
          <a:p>
            <a:pPr lvl="3"/>
            <a:r>
              <a:t>Texte niveau 4</a:t>
            </a:r>
          </a:p>
          <a:p>
            <a:pPr lvl="4"/>
            <a:r>
              <a:t>Texte niveau 5</a:t>
            </a:r>
          </a:p>
        </p:txBody>
      </p:sp>
      <p:sp>
        <p:nvSpPr>
          <p:cNvPr id="108" name="Numéro de diapositive"/>
          <p:cNvSpPr txBox="1">
            <a:spLocks noGrp="1"/>
          </p:cNvSpPr>
          <p:nvPr>
            <p:ph type="sldNum" sz="quarter" idx="2"/>
          </p:nvPr>
        </p:nvSpPr>
        <p:spPr>
          <a:prstGeom prst="rect">
            <a:avLst/>
          </a:prstGeom>
        </p:spPr>
        <p:txBody>
          <a:bodyPr/>
          <a:lstStyle/>
          <a:p>
            <a:fld id="{86CB4B4D-7CA3-9044-876B-883B54F8677D}" type="slidenum">
              <a:t>‹N°›</a:t>
            </a:fld>
            <a:endParaRPr/>
          </a:p>
        </p:txBody>
      </p:sp>
      <p:sp>
        <p:nvSpPr>
          <p:cNvPr id="109" name="Texte du titre"/>
          <p:cNvSpPr txBox="1">
            <a:spLocks noGrp="1"/>
          </p:cNvSpPr>
          <p:nvPr>
            <p:ph type="title"/>
          </p:nvPr>
        </p:nvSpPr>
        <p:spPr>
          <a:xfrm>
            <a:off x="1061082" y="342919"/>
            <a:ext cx="10530843" cy="512071"/>
          </a:xfrm>
          <a:prstGeom prst="rect">
            <a:avLst/>
          </a:prstGeom>
        </p:spPr>
        <p:txBody>
          <a:bodyPr/>
          <a:lstStyle>
            <a:lvl1pPr>
              <a:defRPr sz="2800">
                <a:solidFill>
                  <a:schemeClr val="accent3"/>
                </a:solidFill>
              </a:defRPr>
            </a:lvl1pPr>
          </a:lstStyle>
          <a:p>
            <a:r>
              <a:t>Texte du titre</a:t>
            </a:r>
          </a:p>
        </p:txBody>
      </p:sp>
    </p:spTree>
    <p:extLst>
      <p:ext uri="{BB962C8B-B14F-4D97-AF65-F5344CB8AC3E}">
        <p14:creationId xmlns:p14="http://schemas.microsoft.com/office/powerpoint/2010/main" val="1070242090"/>
      </p:ext>
    </p:extLst>
  </p:cSld>
  <p:clrMapOvr>
    <a:masterClrMapping/>
  </p:clrMapOvr>
  <p:transition spd="med"/>
</p:sldLayout>
</file>

<file path=ppt/slideLayouts/slideLayout188.xml><?xml version="1.0" encoding="utf-8"?>
<p:sldLayout xmlns:a="http://schemas.openxmlformats.org/drawingml/2006/main" xmlns:r="http://schemas.openxmlformats.org/officeDocument/2006/relationships" xmlns:p="http://schemas.openxmlformats.org/presentationml/2006/main"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223935" y="5958766"/>
            <a:ext cx="5649816" cy="645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360" fontAlgn="base">
              <a:spcBef>
                <a:spcPct val="0"/>
              </a:spcBef>
              <a:spcAft>
                <a:spcPct val="0"/>
              </a:spcAft>
            </a:pPr>
            <a:endParaRPr lang="en-GB" sz="1867">
              <a:solidFill>
                <a:srgbClr val="000000"/>
              </a:solidFill>
            </a:endParaRPr>
          </a:p>
        </p:txBody>
      </p:sp>
      <p:grpSp>
        <p:nvGrpSpPr>
          <p:cNvPr id="6" name="Group 5"/>
          <p:cNvGrpSpPr/>
          <p:nvPr userDrawn="1"/>
        </p:nvGrpSpPr>
        <p:grpSpPr>
          <a:xfrm>
            <a:off x="452967" y="5507566"/>
            <a:ext cx="902404" cy="902404"/>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a:solidFill>
                  <a:srgbClr val="FF6600"/>
                </a:solidFill>
                <a:latin typeface="Helvetica 75 Bold" panose="020B0804020202020204" pitchFamily="34" charset="0"/>
                <a:ea typeface="ＭＳ Ｐゴシック" pitchFamily="34" charset="-128"/>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a:solidFill>
                  <a:sysClr val="windowText" lastClr="000000"/>
                </a:solidFill>
                <a:latin typeface="Helvetica 75 Bold" panose="020B0804020202020204" pitchFamily="34" charset="0"/>
                <a:ea typeface="ＭＳ Ｐゴシック" pitchFamily="34" charset="-128"/>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a:solidFill>
                  <a:sysClr val="windowText" lastClr="000000"/>
                </a:solidFill>
                <a:latin typeface="Helvetica 75 Bold" panose="020B0804020202020204" pitchFamily="34" charset="0"/>
                <a:ea typeface="ＭＳ Ｐゴシック" pitchFamily="34" charset="-128"/>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a:solidFill>
                  <a:sysClr val="windowText" lastClr="000000"/>
                </a:solidFill>
                <a:latin typeface="Helvetica 75 Bold" panose="020B0804020202020204" pitchFamily="34" charset="0"/>
                <a:ea typeface="ＭＳ Ｐゴシック" pitchFamily="34" charset="-128"/>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a:solidFill>
                  <a:sysClr val="windowText" lastClr="000000"/>
                </a:solidFill>
                <a:latin typeface="Helvetica 75 Bold" panose="020B0804020202020204" pitchFamily="34" charset="0"/>
                <a:ea typeface="ＭＳ Ｐゴシック" pitchFamily="34" charset="-128"/>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a:solidFill>
                  <a:sysClr val="windowText" lastClr="000000"/>
                </a:solidFill>
                <a:latin typeface="Helvetica 75 Bold" panose="020B0804020202020204" pitchFamily="34" charset="0"/>
                <a:ea typeface="ＭＳ Ｐゴシック" pitchFamily="34" charset="-128"/>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a:solidFill>
                  <a:sysClr val="windowText" lastClr="000000"/>
                </a:solidFill>
                <a:latin typeface="Helvetica 75 Bold" panose="020B0804020202020204" pitchFamily="34" charset="0"/>
                <a:ea typeface="ＭＳ Ｐゴシック" pitchFamily="34" charset="-128"/>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a:solidFill>
                  <a:sysClr val="windowText" lastClr="000000"/>
                </a:solidFill>
                <a:latin typeface="Helvetica 75 Bold" panose="020B0804020202020204" pitchFamily="34" charset="0"/>
                <a:ea typeface="ＭＳ Ｐゴシック" pitchFamily="34" charset="-128"/>
              </a:endParaRPr>
            </a:p>
          </p:txBody>
        </p:sp>
      </p:grpSp>
      <p:sp>
        <p:nvSpPr>
          <p:cNvPr id="5" name="Text Placeholder 4"/>
          <p:cNvSpPr>
            <a:spLocks noGrp="1"/>
          </p:cNvSpPr>
          <p:nvPr>
            <p:ph type="body" sz="quarter" idx="11" hasCustomPrompt="1"/>
          </p:nvPr>
        </p:nvSpPr>
        <p:spPr>
          <a:xfrm>
            <a:off x="452968" y="452967"/>
            <a:ext cx="7776633" cy="4614333"/>
          </a:xfrm>
        </p:spPr>
        <p:txBody>
          <a:bodyPr/>
          <a:lstStyle>
            <a:lvl1pPr>
              <a:lnSpc>
                <a:spcPct val="85000"/>
              </a:lnSpc>
              <a:spcAft>
                <a:spcPts val="4267"/>
              </a:spcAft>
              <a:defRPr sz="7333">
                <a:solidFill>
                  <a:schemeClr val="tx1"/>
                </a:solidFill>
                <a:latin typeface="Helvetica 75 Bold" panose="020B0804020202020204" pitchFamily="34" charset="0"/>
              </a:defRPr>
            </a:lvl1pPr>
            <a:lvl2pPr>
              <a:lnSpc>
                <a:spcPct val="90000"/>
              </a:lnSpc>
              <a:spcAft>
                <a:spcPts val="3200"/>
              </a:spcAft>
              <a:defRPr>
                <a:latin typeface="Helvetica 75 Bold" panose="020B0804020202020204" pitchFamily="34" charset="0"/>
              </a:defRPr>
            </a:lvl2pPr>
          </a:lstStyle>
          <a:p>
            <a:pPr lvl="0"/>
            <a:r>
              <a:rPr lang="fr-FR"/>
              <a:t>Modifiez le texte du masque</a:t>
            </a:r>
          </a:p>
          <a:p>
            <a:pPr lvl="1"/>
            <a:r>
              <a:rPr lang="fr-FR"/>
              <a:t>Deuxième niveau</a:t>
            </a:r>
          </a:p>
        </p:txBody>
      </p:sp>
      <p:sp>
        <p:nvSpPr>
          <p:cNvPr id="3" name="Text Placeholder 2"/>
          <p:cNvSpPr>
            <a:spLocks noGrp="1"/>
          </p:cNvSpPr>
          <p:nvPr>
            <p:ph type="body" sz="quarter" idx="12" hasCustomPrompt="1"/>
          </p:nvPr>
        </p:nvSpPr>
        <p:spPr>
          <a:xfrm>
            <a:off x="8678334" y="452967"/>
            <a:ext cx="3069167" cy="4614333"/>
          </a:xfrm>
        </p:spPr>
        <p:txBody>
          <a:bodyPr tIns="109728"/>
          <a:lstStyle>
            <a:lvl1pPr>
              <a:spcAft>
                <a:spcPts val="3200"/>
              </a:spcAft>
              <a:defRPr baseline="0">
                <a:latin typeface="Helvetica 75 Bold" panose="020B0804020202020204" pitchFamily="34" charset="0"/>
              </a:defRPr>
            </a:lvl1pPr>
            <a:lvl2pPr>
              <a:spcAft>
                <a:spcPts val="3200"/>
              </a:spcAft>
              <a:defRPr>
                <a:latin typeface="Helvetica 75 Bold" panose="020B0804020202020204" pitchFamily="34" charset="0"/>
              </a:defRPr>
            </a:lvl2pPr>
          </a:lstStyle>
          <a:p>
            <a:pPr lvl="0"/>
            <a:r>
              <a:rPr lang="fr-FR"/>
              <a:t>Modifiez le texte du masque</a:t>
            </a:r>
          </a:p>
          <a:p>
            <a:pPr lvl="1"/>
            <a:r>
              <a:rPr lang="fr-FR"/>
              <a:t>Deuxième niveau</a:t>
            </a:r>
          </a:p>
        </p:txBody>
      </p:sp>
    </p:spTree>
    <p:extLst>
      <p:ext uri="{BB962C8B-B14F-4D97-AF65-F5344CB8AC3E}">
        <p14:creationId xmlns:p14="http://schemas.microsoft.com/office/powerpoint/2010/main" val="1592776628"/>
      </p:ext>
    </p:extLst>
  </p:cSld>
  <p:clrMapOvr>
    <a:masterClrMapping/>
  </p:clrMapOvr>
  <p:transition spd="med">
    <p:fade/>
  </p:transition>
  <p:hf sldNum="0" hdr="0" ftr="0"/>
</p:sldLayout>
</file>

<file path=ppt/slideLayouts/slideLayout189.xml><?xml version="1.0" encoding="utf-8"?>
<p:sldLayout xmlns:a="http://schemas.openxmlformats.org/drawingml/2006/main" xmlns:r="http://schemas.openxmlformats.org/officeDocument/2006/relationships" xmlns:p="http://schemas.openxmlformats.org/presentationml/2006/main" userDrawn="1">
  <p:cSld name="1_Sommaire">
    <p:spTree>
      <p:nvGrpSpPr>
        <p:cNvPr id="1" name=""/>
        <p:cNvGrpSpPr/>
        <p:nvPr/>
      </p:nvGrpSpPr>
      <p:grpSpPr>
        <a:xfrm>
          <a:off x="0" y="0"/>
          <a:ext cx="0" cy="0"/>
          <a:chOff x="0" y="0"/>
          <a:chExt cx="0" cy="0"/>
        </a:xfrm>
      </p:grpSpPr>
      <p:cxnSp>
        <p:nvCxnSpPr>
          <p:cNvPr id="4" name="Connecteur droit 3"/>
          <p:cNvCxnSpPr/>
          <p:nvPr userDrawn="1"/>
        </p:nvCxnSpPr>
        <p:spPr>
          <a:xfrm>
            <a:off x="138114" y="692159"/>
            <a:ext cx="1106487" cy="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5" name="Connecteur droit 4"/>
          <p:cNvCxnSpPr/>
          <p:nvPr userDrawn="1"/>
        </p:nvCxnSpPr>
        <p:spPr>
          <a:xfrm>
            <a:off x="1281114" y="692159"/>
            <a:ext cx="10711191" cy="0"/>
          </a:xfrm>
          <a:prstGeom prst="line">
            <a:avLst/>
          </a:prstGeom>
          <a:ln w="1270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9650045"/>
      </p:ext>
    </p:extLst>
  </p:cSld>
  <p:clrMapOvr>
    <a:masterClrMapping/>
  </p:clrMapOvr>
  <p:transition spd="med">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spcAft>
                <a:spcPts val="0"/>
              </a:spcAft>
              <a:defRPr>
                <a:solidFill>
                  <a:srgbClr val="FF6600"/>
                </a:solidFill>
                <a:latin typeface="Helvetica 75 Bold" panose="020B0804020202020204" pitchFamily="34" charset="0"/>
              </a:defRPr>
            </a:lvl1pPr>
          </a:lstStyle>
          <a:p>
            <a:r>
              <a:rPr lang="fr-FR" dirty="0"/>
              <a:t>Modifiez le titre</a:t>
            </a:r>
            <a:endParaRPr lang="en-US" dirty="0"/>
          </a:p>
        </p:txBody>
      </p:sp>
    </p:spTree>
    <p:extLst>
      <p:ext uri="{BB962C8B-B14F-4D97-AF65-F5344CB8AC3E}">
        <p14:creationId xmlns:p14="http://schemas.microsoft.com/office/powerpoint/2010/main" val="1760551821"/>
      </p:ext>
    </p:extLst>
  </p:cSld>
  <p:clrMapOvr>
    <a:masterClrMapping/>
  </p:clrMapOvr>
  <p:transition spd="med">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userDrawn="1">
  <p:cSld name="D. Title Only">
    <p:spTree>
      <p:nvGrpSpPr>
        <p:cNvPr id="1" name=""/>
        <p:cNvGrpSpPr/>
        <p:nvPr/>
      </p:nvGrpSpPr>
      <p:grpSpPr>
        <a:xfrm>
          <a:off x="0" y="0"/>
          <a:ext cx="0" cy="0"/>
          <a:chOff x="0" y="0"/>
          <a:chExt cx="0" cy="0"/>
        </a:xfrm>
      </p:grpSpPr>
      <p:graphicFrame>
        <p:nvGraphicFramePr>
          <p:cNvPr id="3" name="Object 6" hidden="1"/>
          <p:cNvGraphicFramePr>
            <a:graphicFrameLocks noChangeAspect="1"/>
          </p:cNvGraphicFramePr>
          <p:nvPr userDrawn="1">
            <p:custDataLst>
              <p:tags r:id="rId1"/>
            </p:custDataLst>
          </p:nvPr>
        </p:nvGraphicFramePr>
        <p:xfrm>
          <a:off x="1590" y="1590"/>
          <a:ext cx="3175" cy="3175"/>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3"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0" y="1590"/>
                        <a:ext cx="3175" cy="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3" hidden="1"/>
          <p:cNvSpPr/>
          <p:nvPr userDrawn="1">
            <p:custDataLst>
              <p:tags r:id="rId2"/>
            </p:custDataLst>
          </p:nvPr>
        </p:nvSpPr>
        <p:spPr>
          <a:xfrm>
            <a:off x="0" y="0"/>
            <a:ext cx="211139" cy="2111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lstStyle/>
          <a:p>
            <a:pPr algn="ctr">
              <a:defRPr/>
            </a:pPr>
            <a:endParaRPr lang="fr-FR" sz="2500">
              <a:solidFill>
                <a:srgbClr val="000000"/>
              </a:solidFill>
              <a:sym typeface="Helvetica 75 Bold" panose="020B0804020202020204"/>
            </a:endParaRPr>
          </a:p>
        </p:txBody>
      </p:sp>
      <p:sp>
        <p:nvSpPr>
          <p:cNvPr id="5" name="Text Placeholder 10"/>
          <p:cNvSpPr txBox="1">
            <a:spLocks/>
          </p:cNvSpPr>
          <p:nvPr/>
        </p:nvSpPr>
        <p:spPr>
          <a:xfrm>
            <a:off x="419101" y="6046789"/>
            <a:ext cx="366713" cy="447675"/>
          </a:xfrm>
          <a:prstGeom prst="rect">
            <a:avLst/>
          </a:prstGeom>
        </p:spPr>
        <p:txBody>
          <a:bodyPr lIns="8999"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500"/>
              </a:spcAft>
              <a:buClr>
                <a:srgbClr val="FFFFFF"/>
              </a:buClr>
              <a:defRPr/>
            </a:pPr>
            <a:fld id="{97D2C747-976E-446A-935E-30102ABFA380}" type="slidenum">
              <a:rPr sz="1000">
                <a:solidFill>
                  <a:srgbClr val="000000"/>
                </a:solidFill>
                <a:latin typeface="Helvetica 75 Bold" panose="020B0804020202020204" pitchFamily="34" charset="0"/>
              </a:rPr>
              <a:pPr>
                <a:lnSpc>
                  <a:spcPct val="85000"/>
                </a:lnSpc>
                <a:spcAft>
                  <a:spcPts val="1500"/>
                </a:spcAft>
                <a:buClr>
                  <a:srgbClr val="FFFFFF"/>
                </a:buClr>
                <a:defRPr/>
              </a:pPr>
              <a:t>‹N°›</a:t>
            </a:fld>
            <a:endParaRPr sz="1000">
              <a:solidFill>
                <a:srgbClr val="000000"/>
              </a:solidFill>
              <a:latin typeface="Helvetica 75 Bold" panose="020B0804020202020204" pitchFamily="34" charset="0"/>
            </a:endParaRPr>
          </a:p>
        </p:txBody>
      </p:sp>
      <p:sp>
        <p:nvSpPr>
          <p:cNvPr id="6" name="Copyright"/>
          <p:cNvSpPr txBox="1">
            <a:spLocks noChangeArrowheads="1"/>
          </p:cNvSpPr>
          <p:nvPr userDrawn="1"/>
        </p:nvSpPr>
        <p:spPr bwMode="auto">
          <a:xfrm rot="16200000">
            <a:off x="9486902" y="3921862"/>
            <a:ext cx="5133975" cy="9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orbel" panose="020B0503020204020204" pitchFamily="34" charset="0"/>
                <a:cs typeface="Arial" panose="020B0604020202020204" pitchFamily="34" charset="0"/>
              </a:defRPr>
            </a:lvl1pPr>
            <a:lvl2pPr marL="742950" indent="-285750">
              <a:defRPr>
                <a:solidFill>
                  <a:schemeClr val="tx1"/>
                </a:solidFill>
                <a:latin typeface="Corbel" panose="020B0503020204020204" pitchFamily="34" charset="0"/>
                <a:cs typeface="Arial" panose="020B0604020202020204" pitchFamily="34" charset="0"/>
              </a:defRPr>
            </a:lvl2pPr>
            <a:lvl3pPr marL="1143000" indent="-228600">
              <a:defRPr>
                <a:solidFill>
                  <a:schemeClr val="tx1"/>
                </a:solidFill>
                <a:latin typeface="Corbel" panose="020B0503020204020204" pitchFamily="34" charset="0"/>
                <a:cs typeface="Arial" panose="020B0604020202020204" pitchFamily="34" charset="0"/>
              </a:defRPr>
            </a:lvl3pPr>
            <a:lvl4pPr marL="1600200" indent="-228600">
              <a:defRPr>
                <a:solidFill>
                  <a:schemeClr val="tx1"/>
                </a:solidFill>
                <a:latin typeface="Corbel" panose="020B0503020204020204" pitchFamily="34" charset="0"/>
                <a:cs typeface="Arial" panose="020B0604020202020204" pitchFamily="34" charset="0"/>
              </a:defRPr>
            </a:lvl4pPr>
            <a:lvl5pPr marL="2057400" indent="-228600">
              <a:defRPr>
                <a:solidFill>
                  <a:schemeClr val="tx1"/>
                </a:solidFill>
                <a:latin typeface="Corbel" panose="020B0503020204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rbel" panose="020B0503020204020204" pitchFamily="34" charset="0"/>
                <a:cs typeface="Arial" panose="020B0604020202020204" pitchFamily="34" charset="0"/>
              </a:defRPr>
            </a:lvl9pPr>
          </a:lstStyle>
          <a:p>
            <a:pPr fontAlgn="base">
              <a:lnSpc>
                <a:spcPct val="90000"/>
              </a:lnSpc>
              <a:spcBef>
                <a:spcPct val="0"/>
              </a:spcBef>
              <a:spcAft>
                <a:spcPts val="563"/>
              </a:spcAft>
              <a:defRPr/>
            </a:pPr>
            <a:r>
              <a:rPr lang="en-US" altLang="fr-FR" sz="700">
                <a:solidFill>
                  <a:srgbClr val="7F7F7F"/>
                </a:solidFill>
                <a:latin typeface="Helvetica 75 Bold" panose="02000803050000020004" pitchFamily="2" charset="0"/>
                <a:sym typeface="Trebuchet MS" panose="020B0603020202020204" pitchFamily="34" charset="0"/>
              </a:rPr>
              <a:t>Copyright © 2020 by Boston Consulting Group. All rights reserved.</a:t>
            </a:r>
          </a:p>
        </p:txBody>
      </p:sp>
      <p:sp>
        <p:nvSpPr>
          <p:cNvPr id="8" name="Title 7"/>
          <p:cNvSpPr>
            <a:spLocks noGrp="1"/>
          </p:cNvSpPr>
          <p:nvPr>
            <p:ph type="title"/>
          </p:nvPr>
        </p:nvSpPr>
        <p:spPr>
          <a:xfrm>
            <a:off x="630003" y="622806"/>
            <a:ext cx="10933351" cy="332399"/>
          </a:xfrm>
        </p:spPr>
        <p:txBody>
          <a:bodyPr/>
          <a:lstStyle>
            <a:lvl1pPr>
              <a:defRPr>
                <a:latin typeface="+mj-lt"/>
                <a:sym typeface="Trebuchet MS" panose="020B0603020202020204" pitchFamily="34" charset="0"/>
              </a:defRPr>
            </a:lvl1pPr>
          </a:lstStyle>
          <a:p>
            <a:r>
              <a:rPr lang="fr-FR"/>
              <a:t>Modifiez le style du titre</a:t>
            </a:r>
            <a:endParaRPr lang="en-US"/>
          </a:p>
        </p:txBody>
      </p:sp>
      <p:sp>
        <p:nvSpPr>
          <p:cNvPr id="7" name="Date Placeholder 56"/>
          <p:cNvSpPr>
            <a:spLocks noGrp="1"/>
          </p:cNvSpPr>
          <p:nvPr>
            <p:ph type="dt" sz="half" idx="10"/>
          </p:nvPr>
        </p:nvSpPr>
        <p:spPr>
          <a:xfrm>
            <a:off x="0" y="0"/>
            <a:ext cx="0" cy="0"/>
          </a:xfrm>
        </p:spPr>
        <p:txBody>
          <a:bodyPr lIns="101599" tIns="50799" rIns="101599" bIns="50799"/>
          <a:lstStyle>
            <a:lvl1pPr eaLnBrk="1" fontAlgn="auto" hangingPunct="1">
              <a:spcBef>
                <a:spcPts val="0"/>
              </a:spcBef>
              <a:spcAft>
                <a:spcPts val="0"/>
              </a:spcAft>
              <a:defRPr sz="2200">
                <a:solidFill>
                  <a:srgbClr val="FFFFFF">
                    <a:lumMod val="50000"/>
                  </a:srgbClr>
                </a:solidFill>
                <a:latin typeface="+mn-lt"/>
                <a:sym typeface="Trebuchet MS" panose="020B0603020202020204" pitchFamily="34" charset="0"/>
              </a:defRPr>
            </a:lvl1pPr>
          </a:lstStyle>
          <a:p>
            <a:pPr>
              <a:defRPr/>
            </a:pPr>
            <a:endParaRPr lang="en-US">
              <a:cs typeface="Arial" panose="020B0604020202020204" pitchFamily="34" charset="0"/>
            </a:endParaRPr>
          </a:p>
        </p:txBody>
      </p:sp>
    </p:spTree>
    <p:extLst>
      <p:ext uri="{BB962C8B-B14F-4D97-AF65-F5344CB8AC3E}">
        <p14:creationId xmlns:p14="http://schemas.microsoft.com/office/powerpoint/2010/main" val="336519848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ED898BD-7930-4445-ADD1-E1F83A156613}" type="datetimeFigureOut">
              <a:rPr lang="fr-FR" smtClean="0"/>
              <a:t>27/05/2024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A72EBF-8598-44F2-9CC1-15FA3EB7822D}" type="slidenum">
              <a:rPr lang="fr-FR" smtClean="0"/>
              <a:t>‹N°›</a:t>
            </a:fld>
            <a:endParaRPr lang="fr-FR"/>
          </a:p>
        </p:txBody>
      </p:sp>
    </p:spTree>
    <p:extLst>
      <p:ext uri="{BB962C8B-B14F-4D97-AF65-F5344CB8AC3E}">
        <p14:creationId xmlns:p14="http://schemas.microsoft.com/office/powerpoint/2010/main" val="28588812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98794702"/>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19100" y="1579034"/>
            <a:ext cx="11353800" cy="4487333"/>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p>
            <a:r>
              <a:rPr lang="fr-FR" noProof="0" dirty="0"/>
              <a:t>Cliquez pour modifier le titre</a:t>
            </a:r>
            <a:endParaRPr lang="en-GB" dirty="0"/>
          </a:p>
        </p:txBody>
      </p:sp>
      <p:sp>
        <p:nvSpPr>
          <p:cNvPr id="6" name="TextBox 5"/>
          <p:cNvSpPr txBox="1"/>
          <p:nvPr userDrawn="1"/>
        </p:nvSpPr>
        <p:spPr>
          <a:xfrm>
            <a:off x="826060" y="6332195"/>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425841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9102" y="357719"/>
            <a:ext cx="6437997" cy="3069165"/>
          </a:xfrm>
        </p:spPr>
        <p:txBody>
          <a:bodyPr>
            <a:noAutofit/>
          </a:bodyPr>
          <a:lstStyle>
            <a:lvl1pPr algn="l">
              <a:lnSpc>
                <a:spcPct val="85000"/>
              </a:lnSpc>
              <a:defRPr sz="7333"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7734300" y="355602"/>
            <a:ext cx="4038600" cy="4538133"/>
          </a:xfrm>
        </p:spPr>
        <p:txBody>
          <a:bodyPr/>
          <a:lstStyle>
            <a:lvl1pPr>
              <a:defRPr/>
            </a:lvl1pPr>
          </a:lstStyle>
          <a:p>
            <a:pPr lvl="0"/>
            <a:r>
              <a:rPr lang="fr-FR" noProof="0" dirty="0"/>
              <a:t>Cliquez pour modifier le texte</a:t>
            </a:r>
          </a:p>
          <a:p>
            <a:pPr lvl="1"/>
            <a:r>
              <a:rPr lang="fr-FR" noProof="0" dirty="0"/>
              <a:t>Deuxième niveau</a:t>
            </a:r>
          </a:p>
        </p:txBody>
      </p:sp>
      <p:sp>
        <p:nvSpPr>
          <p:cNvPr id="42" name="Subtitle 2"/>
          <p:cNvSpPr>
            <a:spLocks noGrp="1"/>
          </p:cNvSpPr>
          <p:nvPr>
            <p:ph type="subTitle" idx="1" hasCustomPrompt="1"/>
          </p:nvPr>
        </p:nvSpPr>
        <p:spPr>
          <a:xfrm>
            <a:off x="414250" y="3605525"/>
            <a:ext cx="6441580" cy="1288208"/>
          </a:xfrm>
        </p:spPr>
        <p:txBody>
          <a:bodyPr/>
          <a:lstStyle>
            <a:lvl1pPr marL="0" indent="0" algn="l">
              <a:buNone/>
              <a:defRPr baseline="0">
                <a:solidFill>
                  <a:schemeClr val="tx1"/>
                </a:solidFill>
              </a:defRPr>
            </a:lvl1pPr>
            <a:lvl2pPr marL="241294" indent="-241294" algn="l">
              <a:buClr>
                <a:schemeClr val="bg2"/>
              </a:buClr>
              <a:buSzPct val="100000"/>
              <a:buFont typeface="Wingdings" panose="05000000000000000000" pitchFamily="2" charset="2"/>
              <a:buChar char="§"/>
              <a:defRPr>
                <a:solidFill>
                  <a:schemeClr val="tx1"/>
                </a:solidFill>
              </a:defRPr>
            </a:lvl2pPr>
            <a:lvl3pPr marL="542386" indent="-254394" algn="l">
              <a:spcBef>
                <a:spcPts val="448"/>
              </a:spcBef>
              <a:buClrTx/>
              <a:buFont typeface="Helvetica 55 Roman" panose="020B0604020202020204" pitchFamily="34" charset="0"/>
              <a:buChar char="–"/>
              <a:defRPr>
                <a:solidFill>
                  <a:schemeClr val="tx1"/>
                </a:solidFill>
                <a:latin typeface="Helvetica 55 Roman" panose="020B0604020202020204" pitchFamily="34" charset="0"/>
              </a:defRPr>
            </a:lvl3pPr>
            <a:lvl4pPr marL="791980" indent="-230394" algn="l">
              <a:spcBef>
                <a:spcPts val="32"/>
              </a:spcBef>
              <a:buFont typeface="Helvetica 55 Roman" panose="020B0604020202020204" pitchFamily="34" charset="0"/>
              <a:buChar char="–"/>
              <a:defRPr>
                <a:solidFill>
                  <a:schemeClr val="tx1"/>
                </a:solidFill>
              </a:defRPr>
            </a:lvl4pPr>
            <a:lvl5pPr marL="1065573" indent="-254394" algn="l">
              <a:buFont typeface="Helvetica 55 Roman" panose="020B0604020202020204" pitchFamily="34" charset="0"/>
              <a:buChar char="–"/>
              <a:defRPr>
                <a:solidFill>
                  <a:schemeClr val="tx1"/>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dirty="0"/>
              <a:t>Cliquez pour modifier le nom du présentateur</a:t>
            </a:r>
          </a:p>
        </p:txBody>
      </p:sp>
      <p:grpSp>
        <p:nvGrpSpPr>
          <p:cNvPr id="3" name="Group 2"/>
          <p:cNvGrpSpPr/>
          <p:nvPr userDrawn="1"/>
        </p:nvGrpSpPr>
        <p:grpSpPr>
          <a:xfrm>
            <a:off x="418048" y="5645152"/>
            <a:ext cx="817033" cy="817033"/>
            <a:chOff x="313535" y="4233863"/>
            <a:chExt cx="612775" cy="612775"/>
          </a:xfrm>
        </p:grpSpPr>
        <p:sp>
          <p:nvSpPr>
            <p:cNvPr id="43"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4"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5"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6"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7"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8"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9"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50"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grpSp>
    </p:spTree>
    <p:extLst>
      <p:ext uri="{BB962C8B-B14F-4D97-AF65-F5344CB8AC3E}">
        <p14:creationId xmlns:p14="http://schemas.microsoft.com/office/powerpoint/2010/main" val="2974013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419101" y="357717"/>
            <a:ext cx="11353799" cy="5708649"/>
          </a:xfrm>
        </p:spPr>
        <p:txBody>
          <a:bodyPr/>
          <a:lstStyle>
            <a:lvl1pPr>
              <a:spcBef>
                <a:spcPts val="0"/>
              </a:spcBef>
              <a:defRPr sz="4000"/>
            </a:lvl1pPr>
            <a:lvl2pPr marL="478355" indent="-478355">
              <a:spcBef>
                <a:spcPts val="0"/>
              </a:spcBef>
              <a:buClrTx/>
              <a:buSzPct val="100000"/>
              <a:buFont typeface="+mj-lt"/>
              <a:buAutoNum type="arabicPeriod"/>
              <a:defRPr sz="4000"/>
            </a:lvl2pPr>
            <a:lvl3pPr>
              <a:defRPr sz="2400"/>
            </a:lvl3pPr>
            <a:lvl4pPr>
              <a:defRPr sz="2400"/>
            </a:lvl4pPr>
            <a:lvl5pPr>
              <a:defRPr sz="2400"/>
            </a:lvl5pPr>
          </a:lstStyle>
          <a:p>
            <a:pPr lvl="0"/>
            <a:r>
              <a:rPr lang="fr-FR" noProof="0" dirty="0"/>
              <a:t>Cliquez pour modifier le contenu</a:t>
            </a:r>
          </a:p>
          <a:p>
            <a:pPr lvl="1"/>
            <a:r>
              <a:rPr lang="fr-FR" noProof="0" dirty="0"/>
              <a:t>Deuxième niveau</a:t>
            </a:r>
          </a:p>
        </p:txBody>
      </p:sp>
      <p:sp>
        <p:nvSpPr>
          <p:cNvPr id="5" name="TextBox 4"/>
          <p:cNvSpPr txBox="1"/>
          <p:nvPr userDrawn="1"/>
        </p:nvSpPr>
        <p:spPr>
          <a:xfrm>
            <a:off x="826060" y="6332195"/>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1594287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418359" y="357717"/>
            <a:ext cx="8129119" cy="5708649"/>
          </a:xfrm>
        </p:spPr>
        <p:txBody>
          <a:bodyPr>
            <a:normAutofit/>
          </a:bodyPr>
          <a:lstStyle>
            <a:lvl1pPr>
              <a:lnSpc>
                <a:spcPct val="85000"/>
              </a:lnSpc>
              <a:spcBef>
                <a:spcPts val="0"/>
              </a:spcBef>
              <a:buNone/>
              <a:defRPr sz="7333" baseline="0"/>
            </a:lvl1pPr>
            <a:lvl2pPr>
              <a:lnSpc>
                <a:spcPct val="85000"/>
              </a:lnSpc>
              <a:spcBef>
                <a:spcPts val="0"/>
              </a:spcBef>
              <a:defRPr sz="7333"/>
            </a:lvl2pPr>
            <a:lvl3pPr>
              <a:defRPr sz="7333"/>
            </a:lvl3pPr>
            <a:lvl4pPr>
              <a:defRPr sz="7333"/>
            </a:lvl4pPr>
            <a:lvl5pPr>
              <a:defRPr sz="7333"/>
            </a:lvl5pPr>
          </a:lstStyle>
          <a:p>
            <a:pPr lvl="0"/>
            <a:r>
              <a:rPr lang="fr-FR" noProof="0" dirty="0"/>
              <a:t>Cliquez pour modifier le nom de la section </a:t>
            </a:r>
          </a:p>
          <a:p>
            <a:pPr lvl="1"/>
            <a:r>
              <a:rPr lang="fr-FR" noProof="0" dirty="0"/>
              <a:t>Deuxième niveau</a:t>
            </a:r>
          </a:p>
        </p:txBody>
      </p:sp>
      <p:sp>
        <p:nvSpPr>
          <p:cNvPr id="4" name="TextBox 3"/>
          <p:cNvSpPr txBox="1"/>
          <p:nvPr userDrawn="1"/>
        </p:nvSpPr>
        <p:spPr>
          <a:xfrm>
            <a:off x="826060" y="6332195"/>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3968590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19101" y="1579034"/>
            <a:ext cx="5289240" cy="4487332"/>
          </a:xfrm>
        </p:spPr>
        <p:txBody>
          <a:bodyPr>
            <a:normAutofit/>
          </a:bodyPr>
          <a:lstStyle>
            <a:lvl1pPr>
              <a:defRPr sz="1867" baseline="0"/>
            </a:lvl1pPr>
            <a:lvl2pPr>
              <a:defRPr sz="1867" baseline="0">
                <a:solidFill>
                  <a:schemeClr val="tx1"/>
                </a:solidFill>
              </a:defRPr>
            </a:lvl2pPr>
            <a:lvl3pPr>
              <a:defRPr sz="1867" baseline="0">
                <a:solidFill>
                  <a:schemeClr val="tx1"/>
                </a:solidFill>
              </a:defRPr>
            </a:lvl3pPr>
            <a:lvl4pPr>
              <a:defRPr sz="1867" baseline="0">
                <a:solidFill>
                  <a:schemeClr val="tx1"/>
                </a:solidFill>
              </a:defRPr>
            </a:lvl4pPr>
            <a:lvl5pPr>
              <a:defRPr sz="1867" baseline="0">
                <a:solidFill>
                  <a:schemeClr val="tx1"/>
                </a:solidFill>
              </a:defRPr>
            </a:lvl5pPr>
            <a:lvl6pPr>
              <a:defRPr sz="1867"/>
            </a:lvl6pPr>
            <a:lvl7pPr>
              <a:defRPr sz="2400"/>
            </a:lvl7pPr>
            <a:lvl8pPr>
              <a:defRPr sz="2400"/>
            </a:lvl8pPr>
            <a:lvl9pPr>
              <a:defRPr sz="24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6486393" y="1578264"/>
            <a:ext cx="5286507" cy="4485891"/>
          </a:xfrm>
        </p:spPr>
        <p:txBody>
          <a:bodyPr>
            <a:normAutofit/>
          </a:bodyPr>
          <a:lstStyle>
            <a:lvl1pPr>
              <a:defRPr sz="1867"/>
            </a:lvl1pPr>
            <a:lvl2pPr>
              <a:defRPr sz="1867">
                <a:solidFill>
                  <a:schemeClr val="tx1"/>
                </a:solidFill>
              </a:defRPr>
            </a:lvl2pPr>
            <a:lvl3pPr>
              <a:defRPr sz="1867">
                <a:solidFill>
                  <a:schemeClr val="tx1"/>
                </a:solidFill>
              </a:defRPr>
            </a:lvl3pPr>
            <a:lvl4pPr>
              <a:defRPr sz="1867">
                <a:solidFill>
                  <a:schemeClr val="tx1"/>
                </a:solidFill>
              </a:defRPr>
            </a:lvl4pPr>
            <a:lvl5pPr>
              <a:defRPr sz="1867">
                <a:solidFill>
                  <a:schemeClr val="tx1"/>
                </a:solidFill>
              </a:defRPr>
            </a:lvl5pPr>
            <a:lvl6pPr>
              <a:defRPr sz="1867"/>
            </a:lvl6pPr>
            <a:lvl7pPr>
              <a:defRPr sz="2400"/>
            </a:lvl7pPr>
            <a:lvl8pPr>
              <a:defRPr sz="2400"/>
            </a:lvl8pPr>
            <a:lvl9pPr>
              <a:defRPr sz="24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a:t>Cliquez pour modifier le titre</a:t>
            </a:r>
            <a:endParaRPr lang="en-GB" dirty="0"/>
          </a:p>
        </p:txBody>
      </p:sp>
      <p:sp>
        <p:nvSpPr>
          <p:cNvPr id="7" name="TextBox 6"/>
          <p:cNvSpPr txBox="1"/>
          <p:nvPr userDrawn="1"/>
        </p:nvSpPr>
        <p:spPr>
          <a:xfrm>
            <a:off x="826060" y="6332195"/>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625245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826060" y="6332195"/>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151770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12192000" cy="68580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a:t>Cliquez pour modifier le titre</a:t>
            </a:r>
            <a:endParaRPr lang="en-GB" dirty="0"/>
          </a:p>
        </p:txBody>
      </p:sp>
    </p:spTree>
    <p:extLst>
      <p:ext uri="{BB962C8B-B14F-4D97-AF65-F5344CB8AC3E}">
        <p14:creationId xmlns:p14="http://schemas.microsoft.com/office/powerpoint/2010/main" val="69315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826060" y="6332195"/>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2187413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223935" y="5958766"/>
            <a:ext cx="5649816" cy="645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360" fontAlgn="base">
              <a:spcBef>
                <a:spcPct val="0"/>
              </a:spcBef>
              <a:spcAft>
                <a:spcPct val="0"/>
              </a:spcAft>
            </a:pPr>
            <a:endParaRPr lang="en-GB" sz="1867" dirty="0">
              <a:solidFill>
                <a:srgbClr val="000000"/>
              </a:solidFill>
            </a:endParaRPr>
          </a:p>
        </p:txBody>
      </p:sp>
      <p:grpSp>
        <p:nvGrpSpPr>
          <p:cNvPr id="6" name="Group 5"/>
          <p:cNvGrpSpPr/>
          <p:nvPr userDrawn="1"/>
        </p:nvGrpSpPr>
        <p:grpSpPr>
          <a:xfrm>
            <a:off x="452967" y="5507566"/>
            <a:ext cx="902404" cy="902404"/>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rgbClr val="FF6600"/>
                </a:solidFill>
                <a:ea typeface="ＭＳ Ｐゴシック" pitchFamily="34" charset="-128"/>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ea typeface="ＭＳ Ｐゴシック" pitchFamily="34" charset="-128"/>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ea typeface="ＭＳ Ｐゴシック" pitchFamily="34" charset="-128"/>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ea typeface="ＭＳ Ｐゴシック" pitchFamily="34" charset="-128"/>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ea typeface="ＭＳ Ｐゴシック" pitchFamily="34" charset="-128"/>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ea typeface="ＭＳ Ｐゴシック" pitchFamily="34" charset="-128"/>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ea typeface="ＭＳ Ｐゴシック" pitchFamily="34" charset="-128"/>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ea typeface="ＭＳ Ｐゴシック" pitchFamily="34" charset="-128"/>
              </a:endParaRPr>
            </a:p>
          </p:txBody>
        </p:sp>
      </p:grpSp>
      <p:sp>
        <p:nvSpPr>
          <p:cNvPr id="5" name="Text Placeholder 4"/>
          <p:cNvSpPr>
            <a:spLocks noGrp="1"/>
          </p:cNvSpPr>
          <p:nvPr>
            <p:ph type="body" sz="quarter" idx="11" hasCustomPrompt="1"/>
          </p:nvPr>
        </p:nvSpPr>
        <p:spPr>
          <a:xfrm>
            <a:off x="452968" y="452967"/>
            <a:ext cx="7776633" cy="4614333"/>
          </a:xfrm>
        </p:spPr>
        <p:txBody>
          <a:bodyPr/>
          <a:lstStyle>
            <a:lvl1pPr>
              <a:lnSpc>
                <a:spcPct val="85000"/>
              </a:lnSpc>
              <a:spcAft>
                <a:spcPts val="4267"/>
              </a:spcAft>
              <a:defRPr sz="7333">
                <a:solidFill>
                  <a:schemeClr val="tx1"/>
                </a:solidFill>
                <a:latin typeface="Helvetica 75 Bold" panose="020B0804020202020204" pitchFamily="34" charset="0"/>
              </a:defRPr>
            </a:lvl1pPr>
            <a:lvl2pPr>
              <a:lnSpc>
                <a:spcPct val="90000"/>
              </a:lnSpc>
              <a:spcAft>
                <a:spcPts val="32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8678334" y="452967"/>
            <a:ext cx="3069167" cy="4614333"/>
          </a:xfrm>
        </p:spPr>
        <p:txBody>
          <a:bodyPr tIns="109728"/>
          <a:lstStyle>
            <a:lvl1pPr>
              <a:spcAft>
                <a:spcPts val="3200"/>
              </a:spcAft>
              <a:defRPr baseline="0">
                <a:latin typeface="Helvetica 75 Bold" panose="020B0804020202020204" pitchFamily="34" charset="0"/>
              </a:defRPr>
            </a:lvl1pPr>
            <a:lvl2pPr>
              <a:spcAft>
                <a:spcPts val="32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3728197579"/>
      </p:ext>
    </p:extLst>
  </p:cSld>
  <p:clrMapOvr>
    <a:masterClrMapping/>
  </p:clrMapOvr>
  <p:transition spd="med">
    <p:fade/>
  </p:transition>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ED898BD-7930-4445-ADD1-E1F83A156613}" type="datetimeFigureOut">
              <a:rPr lang="fr-FR" smtClean="0"/>
              <a:t>27/05/2024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A72EBF-8598-44F2-9CC1-15FA3EB7822D}" type="slidenum">
              <a:rPr lang="fr-FR" smtClean="0"/>
              <a:t>‹N°›</a:t>
            </a:fld>
            <a:endParaRPr lang="fr-FR"/>
          </a:p>
        </p:txBody>
      </p:sp>
    </p:spTree>
    <p:extLst>
      <p:ext uri="{BB962C8B-B14F-4D97-AF65-F5344CB8AC3E}">
        <p14:creationId xmlns:p14="http://schemas.microsoft.com/office/powerpoint/2010/main" val="13337087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19101" y="1574801"/>
            <a:ext cx="11353800" cy="4493683"/>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2" name="Title 1"/>
          <p:cNvSpPr>
            <a:spLocks noGrp="1"/>
          </p:cNvSpPr>
          <p:nvPr>
            <p:ph type="title" hasCustomPrompt="1"/>
          </p:nvPr>
        </p:nvSpPr>
        <p:spPr/>
        <p:txBody>
          <a:bodyPr/>
          <a:lstStyle>
            <a:lvl1pPr>
              <a:defRPr/>
            </a:lvl1pPr>
          </a:lstStyle>
          <a:p>
            <a:r>
              <a:rPr lang="fr-FR" noProof="0" dirty="0"/>
              <a:t>Cliquez pour modifier le titre</a:t>
            </a:r>
          </a:p>
        </p:txBody>
      </p:sp>
      <p:sp>
        <p:nvSpPr>
          <p:cNvPr id="4" name="TextBox 3"/>
          <p:cNvSpPr txBox="1"/>
          <p:nvPr userDrawn="1"/>
        </p:nvSpPr>
        <p:spPr>
          <a:xfrm>
            <a:off x="826060" y="6332195"/>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123646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8047" y="356825"/>
            <a:ext cx="6439052" cy="3072175"/>
          </a:xfrm>
        </p:spPr>
        <p:txBody>
          <a:bodyPr>
            <a:noAutofit/>
          </a:bodyPr>
          <a:lstStyle>
            <a:lvl1pPr algn="l">
              <a:lnSpc>
                <a:spcPct val="85000"/>
              </a:lnSpc>
              <a:defRPr sz="7333"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7734301" y="355602"/>
            <a:ext cx="4038600" cy="4538133"/>
          </a:xfrm>
        </p:spPr>
        <p:txBody>
          <a:bodyPr/>
          <a:lstStyle>
            <a:lvl1pPr>
              <a:defRPr/>
            </a:lvl1pPr>
          </a:lstStyle>
          <a:p>
            <a:pPr lvl="0"/>
            <a:r>
              <a:rPr lang="fr-FR" noProof="0" dirty="0"/>
              <a:t>Cliquez pour modifier le texte</a:t>
            </a:r>
          </a:p>
          <a:p>
            <a:pPr lvl="1"/>
            <a:r>
              <a:rPr lang="fr-FR" noProof="0" dirty="0"/>
              <a:t>Deuxième niveau</a:t>
            </a:r>
          </a:p>
        </p:txBody>
      </p:sp>
      <p:sp>
        <p:nvSpPr>
          <p:cNvPr id="16" name="Subtitle 2"/>
          <p:cNvSpPr>
            <a:spLocks noGrp="1"/>
          </p:cNvSpPr>
          <p:nvPr>
            <p:ph type="subTitle" idx="1" hasCustomPrompt="1"/>
          </p:nvPr>
        </p:nvSpPr>
        <p:spPr>
          <a:xfrm>
            <a:off x="419101" y="3605525"/>
            <a:ext cx="6436729" cy="1288208"/>
          </a:xfrm>
        </p:spPr>
        <p:txBody>
          <a:bodyPr/>
          <a:lstStyle>
            <a:lvl1pPr marL="0" indent="0" algn="l">
              <a:buNone/>
              <a:defRPr baseline="0">
                <a:solidFill>
                  <a:schemeClr val="tx1"/>
                </a:solidFill>
              </a:defRPr>
            </a:lvl1pPr>
            <a:lvl2pPr marL="241294" indent="-241294" algn="l">
              <a:buClr>
                <a:schemeClr val="bg2"/>
              </a:buClr>
              <a:buSzPct val="100000"/>
              <a:buFont typeface="Wingdings" panose="05000000000000000000" pitchFamily="2" charset="2"/>
              <a:buChar char="§"/>
              <a:defRPr>
                <a:solidFill>
                  <a:schemeClr val="tx1"/>
                </a:solidFill>
              </a:defRPr>
            </a:lvl2pPr>
            <a:lvl3pPr marL="542386" indent="-254394" algn="l">
              <a:spcBef>
                <a:spcPts val="448"/>
              </a:spcBef>
              <a:buClrTx/>
              <a:buFont typeface="Helvetica 55 Roman" panose="020B0604020202020204" pitchFamily="34" charset="0"/>
              <a:buChar char="–"/>
              <a:defRPr>
                <a:solidFill>
                  <a:schemeClr val="tx1"/>
                </a:solidFill>
                <a:latin typeface="Helvetica 55 Roman" panose="020B0604020202020204" pitchFamily="34" charset="0"/>
              </a:defRPr>
            </a:lvl3pPr>
            <a:lvl4pPr marL="791980" indent="-230394" algn="l">
              <a:spcBef>
                <a:spcPts val="32"/>
              </a:spcBef>
              <a:buFont typeface="Helvetica 55 Roman" panose="020B0604020202020204" pitchFamily="34" charset="0"/>
              <a:buChar char="–"/>
              <a:defRPr>
                <a:solidFill>
                  <a:schemeClr val="tx1"/>
                </a:solidFill>
              </a:defRPr>
            </a:lvl4pPr>
            <a:lvl5pPr marL="1065573" indent="-254394" algn="l">
              <a:buFont typeface="Helvetica 55 Roman" panose="020B0604020202020204" pitchFamily="34" charset="0"/>
              <a:buChar char="–"/>
              <a:defRPr>
                <a:solidFill>
                  <a:schemeClr val="tx1"/>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noProof="0" dirty="0"/>
              <a:t>Cliquez pour modifier le nom du présentateur</a:t>
            </a:r>
          </a:p>
        </p:txBody>
      </p:sp>
      <p:grpSp>
        <p:nvGrpSpPr>
          <p:cNvPr id="3" name="Group 2"/>
          <p:cNvGrpSpPr/>
          <p:nvPr userDrawn="1"/>
        </p:nvGrpSpPr>
        <p:grpSpPr>
          <a:xfrm>
            <a:off x="418048" y="5645152"/>
            <a:ext cx="817033" cy="817033"/>
            <a:chOff x="313535" y="4233863"/>
            <a:chExt cx="612775" cy="612775"/>
          </a:xfrm>
        </p:grpSpPr>
        <p:sp>
          <p:nvSpPr>
            <p:cNvPr id="50"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sz="2400" dirty="0">
                <a:solidFill>
                  <a:srgbClr val="000000"/>
                </a:solidFill>
              </a:endParaRPr>
            </a:p>
          </p:txBody>
        </p:sp>
        <p:sp>
          <p:nvSpPr>
            <p:cNvPr id="51"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400" dirty="0">
                <a:solidFill>
                  <a:srgbClr val="000000"/>
                </a:solidFill>
              </a:endParaRPr>
            </a:p>
          </p:txBody>
        </p:sp>
        <p:sp>
          <p:nvSpPr>
            <p:cNvPr id="52"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400" dirty="0">
                <a:solidFill>
                  <a:srgbClr val="000000"/>
                </a:solidFill>
              </a:endParaRPr>
            </a:p>
          </p:txBody>
        </p:sp>
        <p:sp>
          <p:nvSpPr>
            <p:cNvPr id="53"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400" dirty="0">
                <a:solidFill>
                  <a:srgbClr val="000000"/>
                </a:solidFill>
              </a:endParaRPr>
            </a:p>
          </p:txBody>
        </p:sp>
        <p:sp>
          <p:nvSpPr>
            <p:cNvPr id="54"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400" dirty="0">
                <a:solidFill>
                  <a:srgbClr val="000000"/>
                </a:solidFill>
              </a:endParaRPr>
            </a:p>
          </p:txBody>
        </p:sp>
        <p:sp>
          <p:nvSpPr>
            <p:cNvPr id="55"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400" dirty="0">
                <a:solidFill>
                  <a:srgbClr val="000000"/>
                </a:solidFill>
              </a:endParaRPr>
            </a:p>
          </p:txBody>
        </p:sp>
        <p:sp>
          <p:nvSpPr>
            <p:cNvPr id="56"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400" dirty="0">
                <a:solidFill>
                  <a:srgbClr val="000000"/>
                </a:solidFill>
              </a:endParaRPr>
            </a:p>
          </p:txBody>
        </p:sp>
        <p:sp>
          <p:nvSpPr>
            <p:cNvPr id="57"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sz="2400" dirty="0">
                <a:solidFill>
                  <a:srgbClr val="000000"/>
                </a:solidFill>
              </a:endParaRPr>
            </a:p>
          </p:txBody>
        </p:sp>
      </p:grpSp>
    </p:spTree>
    <p:extLst>
      <p:ext uri="{BB962C8B-B14F-4D97-AF65-F5344CB8AC3E}">
        <p14:creationId xmlns:p14="http://schemas.microsoft.com/office/powerpoint/2010/main" val="212157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19101" y="356660"/>
            <a:ext cx="11353799" cy="5711825"/>
          </a:xfrm>
        </p:spPr>
        <p:txBody>
          <a:bodyPr/>
          <a:lstStyle>
            <a:lvl1pPr>
              <a:spcBef>
                <a:spcPts val="0"/>
              </a:spcBef>
              <a:defRPr sz="4000"/>
            </a:lvl1pPr>
            <a:lvl2pPr marL="482588" indent="-482588">
              <a:spcBef>
                <a:spcPts val="0"/>
              </a:spcBef>
              <a:buClrTx/>
              <a:buSzPct val="100000"/>
              <a:buFont typeface="+mj-lt"/>
              <a:buAutoNum type="arabicPeriod"/>
              <a:defRPr sz="4000"/>
            </a:lvl2pPr>
            <a:lvl3pPr>
              <a:defRPr sz="2400"/>
            </a:lvl3pPr>
            <a:lvl4pPr>
              <a:defRPr sz="2400"/>
            </a:lvl4pPr>
            <a:lvl5pPr>
              <a:defRPr sz="2400"/>
            </a:lvl5pPr>
          </a:lstStyle>
          <a:p>
            <a:pPr lvl="0"/>
            <a:r>
              <a:rPr lang="fr-FR" noProof="0" dirty="0"/>
              <a:t>Cliquez pour modifier le contenu</a:t>
            </a:r>
          </a:p>
          <a:p>
            <a:pPr lvl="1"/>
            <a:r>
              <a:rPr lang="fr-FR" noProof="0" dirty="0"/>
              <a:t>Deuxième niveau</a:t>
            </a:r>
          </a:p>
        </p:txBody>
      </p:sp>
      <p:sp>
        <p:nvSpPr>
          <p:cNvPr id="4" name="TextBox 3"/>
          <p:cNvSpPr txBox="1"/>
          <p:nvPr userDrawn="1"/>
        </p:nvSpPr>
        <p:spPr>
          <a:xfrm>
            <a:off x="826060" y="6332195"/>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100906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418359" y="357718"/>
            <a:ext cx="8129119" cy="5710767"/>
          </a:xfrm>
        </p:spPr>
        <p:txBody>
          <a:bodyPr>
            <a:normAutofit/>
          </a:bodyPr>
          <a:lstStyle>
            <a:lvl1pPr>
              <a:lnSpc>
                <a:spcPct val="85000"/>
              </a:lnSpc>
              <a:spcBef>
                <a:spcPts val="0"/>
              </a:spcBef>
              <a:buNone/>
              <a:defRPr sz="7333" baseline="0"/>
            </a:lvl1pPr>
            <a:lvl2pPr>
              <a:lnSpc>
                <a:spcPct val="85000"/>
              </a:lnSpc>
              <a:spcBef>
                <a:spcPts val="0"/>
              </a:spcBef>
              <a:defRPr sz="7333"/>
            </a:lvl2pPr>
            <a:lvl3pPr>
              <a:defRPr sz="7333"/>
            </a:lvl3pPr>
            <a:lvl4pPr>
              <a:defRPr sz="7333"/>
            </a:lvl4pPr>
            <a:lvl5pPr>
              <a:defRPr sz="7333"/>
            </a:lvl5pPr>
          </a:lstStyle>
          <a:p>
            <a:pPr lvl="0"/>
            <a:r>
              <a:rPr lang="fr-FR" noProof="0" dirty="0"/>
              <a:t>Cliquez pour modifier le nom de la section </a:t>
            </a:r>
          </a:p>
          <a:p>
            <a:pPr lvl="1"/>
            <a:r>
              <a:rPr lang="fr-FR" noProof="0" dirty="0"/>
              <a:t>Deuxième niveau</a:t>
            </a:r>
          </a:p>
        </p:txBody>
      </p:sp>
      <p:sp>
        <p:nvSpPr>
          <p:cNvPr id="4" name="TextBox 3"/>
          <p:cNvSpPr txBox="1"/>
          <p:nvPr userDrawn="1"/>
        </p:nvSpPr>
        <p:spPr>
          <a:xfrm>
            <a:off x="826060" y="6332195"/>
            <a:ext cx="981038" cy="164212"/>
          </a:xfrm>
          <a:prstGeom prst="rect">
            <a:avLst/>
          </a:prstGeom>
          <a:noFill/>
        </p:spPr>
        <p:txBody>
          <a:bodyPr wrap="none" lIns="0" tIns="0" rIns="0" bIns="0" rtlCol="0">
            <a:spAutoFit/>
          </a:bodyPr>
          <a:lstStyle/>
          <a:p>
            <a:r>
              <a:rPr lang="en-GB" sz="1067" dirty="0">
                <a:solidFill>
                  <a:srgbClr val="FF7900"/>
                </a:solidFill>
              </a:rPr>
              <a:t>Interne Orange</a:t>
            </a:r>
          </a:p>
        </p:txBody>
      </p:sp>
    </p:spTree>
    <p:extLst>
      <p:ext uri="{BB962C8B-B14F-4D97-AF65-F5344CB8AC3E}">
        <p14:creationId xmlns:p14="http://schemas.microsoft.com/office/powerpoint/2010/main" val="2594912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17601" y="1574800"/>
            <a:ext cx="5290740" cy="4493683"/>
          </a:xfrm>
        </p:spPr>
        <p:txBody>
          <a:bodyPr>
            <a:normAutofit/>
          </a:bodyPr>
          <a:lstStyle>
            <a:lvl1pPr>
              <a:defRPr sz="1867" baseline="0"/>
            </a:lvl1pPr>
            <a:lvl2pPr>
              <a:defRPr sz="1867" baseline="0">
                <a:solidFill>
                  <a:schemeClr val="tx1"/>
                </a:solidFill>
              </a:defRPr>
            </a:lvl2pPr>
            <a:lvl3pPr>
              <a:defRPr sz="1867" baseline="0">
                <a:solidFill>
                  <a:schemeClr val="tx1"/>
                </a:solidFill>
              </a:defRPr>
            </a:lvl3pPr>
            <a:lvl4pPr>
              <a:defRPr sz="1867" baseline="0">
                <a:solidFill>
                  <a:schemeClr val="tx1"/>
                </a:solidFill>
              </a:defRPr>
            </a:lvl4pPr>
            <a:lvl5pPr>
              <a:defRPr sz="1867" baseline="0">
                <a:solidFill>
                  <a:schemeClr val="tx1"/>
                </a:solidFill>
              </a:defRPr>
            </a:lvl5pPr>
            <a:lvl6pPr>
              <a:defRPr sz="1867"/>
            </a:lvl6pPr>
            <a:lvl7pPr>
              <a:defRPr sz="2400"/>
            </a:lvl7pPr>
            <a:lvl8pPr>
              <a:defRPr sz="2400"/>
            </a:lvl8pPr>
            <a:lvl9pPr>
              <a:defRPr sz="24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6486393" y="1574800"/>
            <a:ext cx="5286507" cy="4493683"/>
          </a:xfrm>
        </p:spPr>
        <p:txBody>
          <a:bodyPr>
            <a:normAutofit/>
          </a:bodyPr>
          <a:lstStyle>
            <a:lvl1pPr>
              <a:defRPr sz="1867"/>
            </a:lvl1pPr>
            <a:lvl2pPr>
              <a:defRPr sz="1867">
                <a:solidFill>
                  <a:schemeClr val="tx1"/>
                </a:solidFill>
              </a:defRPr>
            </a:lvl2pPr>
            <a:lvl3pPr>
              <a:defRPr sz="1867">
                <a:solidFill>
                  <a:schemeClr val="tx1"/>
                </a:solidFill>
              </a:defRPr>
            </a:lvl3pPr>
            <a:lvl4pPr>
              <a:defRPr sz="1867">
                <a:solidFill>
                  <a:schemeClr val="tx1"/>
                </a:solidFill>
              </a:defRPr>
            </a:lvl4pPr>
            <a:lvl5pPr>
              <a:defRPr sz="1867">
                <a:solidFill>
                  <a:schemeClr val="tx1"/>
                </a:solidFill>
              </a:defRPr>
            </a:lvl5pPr>
            <a:lvl6pPr>
              <a:defRPr sz="1867"/>
            </a:lvl6pPr>
            <a:lvl7pPr>
              <a:defRPr sz="2400"/>
            </a:lvl7pPr>
            <a:lvl8pPr>
              <a:defRPr sz="2400"/>
            </a:lvl8pPr>
            <a:lvl9pPr>
              <a:defRPr sz="24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7" name="Title 6"/>
          <p:cNvSpPr>
            <a:spLocks noGrp="1"/>
          </p:cNvSpPr>
          <p:nvPr>
            <p:ph type="title" hasCustomPrompt="1"/>
          </p:nvPr>
        </p:nvSpPr>
        <p:spPr>
          <a:xfrm>
            <a:off x="417599" y="357717"/>
            <a:ext cx="11355300" cy="988483"/>
          </a:xfrm>
        </p:spPr>
        <p:txBody>
          <a:bodyPr/>
          <a:lstStyle>
            <a:lvl1pPr>
              <a:defRPr/>
            </a:lvl1pPr>
          </a:lstStyle>
          <a:p>
            <a:r>
              <a:rPr lang="fr-FR" noProof="0" dirty="0"/>
              <a:t>Cliquez pour modifier le titre</a:t>
            </a:r>
          </a:p>
        </p:txBody>
      </p:sp>
      <p:sp>
        <p:nvSpPr>
          <p:cNvPr id="6" name="TextBox 5"/>
          <p:cNvSpPr txBox="1"/>
          <p:nvPr userDrawn="1"/>
        </p:nvSpPr>
        <p:spPr>
          <a:xfrm>
            <a:off x="826060" y="6332195"/>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3108603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826060" y="6332195"/>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43842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age pleine page">
    <p:bg>
      <p:bgPr>
        <a:solidFill>
          <a:schemeClr val="tx2"/>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12192000" cy="6858000"/>
          </a:xfrm>
        </p:spPr>
        <p:txBody>
          <a:bodyPr/>
          <a:lstStyle/>
          <a:p>
            <a:r>
              <a:rPr lang="fr-FR" noProof="0" dirty="0"/>
              <a:t>Cliquez sur l'icône pour ajouter une photo</a:t>
            </a:r>
          </a:p>
        </p:txBody>
      </p:sp>
      <p:sp>
        <p:nvSpPr>
          <p:cNvPr id="2" name="Title 1"/>
          <p:cNvSpPr>
            <a:spLocks noGrp="1"/>
          </p:cNvSpPr>
          <p:nvPr>
            <p:ph type="title" hasCustomPrompt="1"/>
          </p:nvPr>
        </p:nvSpPr>
        <p:spPr/>
        <p:txBody>
          <a:bodyPr/>
          <a:lstStyle>
            <a:lvl1pPr>
              <a:defRPr baseline="0">
                <a:solidFill>
                  <a:srgbClr val="000000"/>
                </a:solidFill>
              </a:defRPr>
            </a:lvl1pPr>
          </a:lstStyle>
          <a:p>
            <a:r>
              <a:rPr lang="fr-FR" dirty="0"/>
              <a:t>Cliquez pour modifier le titre</a:t>
            </a:r>
            <a:endParaRPr lang="fr-FR" noProof="0" dirty="0"/>
          </a:p>
        </p:txBody>
      </p:sp>
    </p:spTree>
    <p:extLst>
      <p:ext uri="{BB962C8B-B14F-4D97-AF65-F5344CB8AC3E}">
        <p14:creationId xmlns:p14="http://schemas.microsoft.com/office/powerpoint/2010/main" val="192449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826060" y="6332195"/>
            <a:ext cx="981038" cy="164212"/>
          </a:xfrm>
          <a:prstGeom prst="rect">
            <a:avLst/>
          </a:prstGeom>
          <a:noFill/>
        </p:spPr>
        <p:txBody>
          <a:bodyPr wrap="none" lIns="0" tIns="0" rIns="0" bIns="0" rtlCol="0">
            <a:spAutoFit/>
          </a:bodyPr>
          <a:lstStyle/>
          <a:p>
            <a:r>
              <a:rPr lang="en-GB" sz="1067" dirty="0">
                <a:solidFill>
                  <a:srgbClr val="FF7900"/>
                </a:solidFill>
              </a:rPr>
              <a:t>Interne Orange</a:t>
            </a:r>
          </a:p>
        </p:txBody>
      </p:sp>
    </p:spTree>
    <p:extLst>
      <p:ext uri="{BB962C8B-B14F-4D97-AF65-F5344CB8AC3E}">
        <p14:creationId xmlns:p14="http://schemas.microsoft.com/office/powerpoint/2010/main" val="1624584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re de la présentation">
    <p:spTree>
      <p:nvGrpSpPr>
        <p:cNvPr id="1" name=""/>
        <p:cNvGrpSpPr/>
        <p:nvPr/>
      </p:nvGrpSpPr>
      <p:grpSpPr>
        <a:xfrm>
          <a:off x="0" y="0"/>
          <a:ext cx="0" cy="0"/>
          <a:chOff x="0" y="0"/>
          <a:chExt cx="0" cy="0"/>
        </a:xfrm>
      </p:grpSpPr>
      <p:sp>
        <p:nvSpPr>
          <p:cNvPr id="15" name="Rectangle 14"/>
          <p:cNvSpPr/>
          <p:nvPr userDrawn="1"/>
        </p:nvSpPr>
        <p:spPr>
          <a:xfrm>
            <a:off x="223935" y="5958766"/>
            <a:ext cx="5649816" cy="6450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50360" fontAlgn="base">
              <a:spcBef>
                <a:spcPct val="0"/>
              </a:spcBef>
              <a:spcAft>
                <a:spcPct val="0"/>
              </a:spcAft>
            </a:pPr>
            <a:endParaRPr lang="en-GB" sz="1867" dirty="0">
              <a:solidFill>
                <a:srgbClr val="000000"/>
              </a:solidFill>
            </a:endParaRPr>
          </a:p>
        </p:txBody>
      </p:sp>
      <p:grpSp>
        <p:nvGrpSpPr>
          <p:cNvPr id="6" name="Group 5"/>
          <p:cNvGrpSpPr/>
          <p:nvPr userDrawn="1"/>
        </p:nvGrpSpPr>
        <p:grpSpPr>
          <a:xfrm>
            <a:off x="452967" y="5507566"/>
            <a:ext cx="902404" cy="902404"/>
            <a:chOff x="360362" y="1781889"/>
            <a:chExt cx="1144765" cy="1144191"/>
          </a:xfrm>
        </p:grpSpPr>
        <p:sp>
          <p:nvSpPr>
            <p:cNvPr id="7" name="Rectangle 6"/>
            <p:cNvSpPr>
              <a:spLocks noChangeArrowheads="1"/>
            </p:cNvSpPr>
            <p:nvPr/>
          </p:nvSpPr>
          <p:spPr bwMode="auto">
            <a:xfrm>
              <a:off x="360362" y="1781889"/>
              <a:ext cx="1144765" cy="1144191"/>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rgbClr val="FF6600"/>
                </a:solidFill>
                <a:latin typeface="Helvetica 75 Bold" panose="020B0804020202020204" pitchFamily="34" charset="0"/>
                <a:ea typeface="ＭＳ Ｐゴシック" pitchFamily="34" charset="-128"/>
              </a:endParaRPr>
            </a:p>
          </p:txBody>
        </p:sp>
        <p:sp>
          <p:nvSpPr>
            <p:cNvPr id="8" name="Freeform 7"/>
            <p:cNvSpPr>
              <a:spLocks noEditPoints="1"/>
            </p:cNvSpPr>
            <p:nvPr/>
          </p:nvSpPr>
          <p:spPr bwMode="auto">
            <a:xfrm>
              <a:off x="702813" y="2650392"/>
              <a:ext cx="142160" cy="166334"/>
            </a:xfrm>
            <a:custGeom>
              <a:avLst/>
              <a:gdLst>
                <a:gd name="T0" fmla="*/ 31 w 104"/>
                <a:gd name="T1" fmla="*/ 85 h 122"/>
                <a:gd name="T2" fmla="*/ 45 w 104"/>
                <a:gd name="T3" fmla="*/ 101 h 122"/>
                <a:gd name="T4" fmla="*/ 73 w 104"/>
                <a:gd name="T5" fmla="*/ 88 h 122"/>
                <a:gd name="T6" fmla="*/ 73 w 104"/>
                <a:gd name="T7" fmla="*/ 60 h 122"/>
                <a:gd name="T8" fmla="*/ 31 w 104"/>
                <a:gd name="T9" fmla="*/ 85 h 122"/>
                <a:gd name="T10" fmla="*/ 74 w 104"/>
                <a:gd name="T11" fmla="*/ 110 h 122"/>
                <a:gd name="T12" fmla="*/ 35 w 104"/>
                <a:gd name="T13" fmla="*/ 122 h 122"/>
                <a:gd name="T14" fmla="*/ 0 w 104"/>
                <a:gd name="T15" fmla="*/ 88 h 122"/>
                <a:gd name="T16" fmla="*/ 74 w 104"/>
                <a:gd name="T17" fmla="*/ 42 h 122"/>
                <a:gd name="T18" fmla="*/ 74 w 104"/>
                <a:gd name="T19" fmla="*/ 35 h 122"/>
                <a:gd name="T20" fmla="*/ 56 w 104"/>
                <a:gd name="T21" fmla="*/ 22 h 122"/>
                <a:gd name="T22" fmla="*/ 27 w 104"/>
                <a:gd name="T23" fmla="*/ 35 h 122"/>
                <a:gd name="T24" fmla="*/ 6 w 104"/>
                <a:gd name="T25" fmla="*/ 23 h 122"/>
                <a:gd name="T26" fmla="*/ 56 w 104"/>
                <a:gd name="T27" fmla="*/ 0 h 122"/>
                <a:gd name="T28" fmla="*/ 104 w 104"/>
                <a:gd name="T29" fmla="*/ 35 h 122"/>
                <a:gd name="T30" fmla="*/ 104 w 104"/>
                <a:gd name="T31" fmla="*/ 120 h 122"/>
                <a:gd name="T32" fmla="*/ 77 w 104"/>
                <a:gd name="T33" fmla="*/ 120 h 122"/>
                <a:gd name="T34" fmla="*/ 74 w 104"/>
                <a:gd name="T35"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122">
                  <a:moveTo>
                    <a:pt x="31" y="85"/>
                  </a:moveTo>
                  <a:cubicBezTo>
                    <a:pt x="31" y="93"/>
                    <a:pt x="36" y="101"/>
                    <a:pt x="45" y="101"/>
                  </a:cubicBezTo>
                  <a:cubicBezTo>
                    <a:pt x="54" y="101"/>
                    <a:pt x="64" y="97"/>
                    <a:pt x="73" y="88"/>
                  </a:cubicBezTo>
                  <a:cubicBezTo>
                    <a:pt x="73" y="60"/>
                    <a:pt x="73" y="60"/>
                    <a:pt x="73" y="60"/>
                  </a:cubicBezTo>
                  <a:cubicBezTo>
                    <a:pt x="44" y="64"/>
                    <a:pt x="31" y="71"/>
                    <a:pt x="31" y="85"/>
                  </a:cubicBezTo>
                  <a:moveTo>
                    <a:pt x="74" y="110"/>
                  </a:moveTo>
                  <a:cubicBezTo>
                    <a:pt x="62" y="118"/>
                    <a:pt x="49" y="122"/>
                    <a:pt x="35" y="122"/>
                  </a:cubicBezTo>
                  <a:cubicBezTo>
                    <a:pt x="13" y="122"/>
                    <a:pt x="0" y="107"/>
                    <a:pt x="0" y="88"/>
                  </a:cubicBezTo>
                  <a:cubicBezTo>
                    <a:pt x="0" y="61"/>
                    <a:pt x="24" y="47"/>
                    <a:pt x="74" y="42"/>
                  </a:cubicBezTo>
                  <a:cubicBezTo>
                    <a:pt x="74" y="35"/>
                    <a:pt x="74" y="35"/>
                    <a:pt x="74" y="35"/>
                  </a:cubicBezTo>
                  <a:cubicBezTo>
                    <a:pt x="74" y="27"/>
                    <a:pt x="68" y="22"/>
                    <a:pt x="56" y="22"/>
                  </a:cubicBezTo>
                  <a:cubicBezTo>
                    <a:pt x="44" y="22"/>
                    <a:pt x="34" y="26"/>
                    <a:pt x="27" y="35"/>
                  </a:cubicBezTo>
                  <a:cubicBezTo>
                    <a:pt x="6" y="23"/>
                    <a:pt x="6" y="23"/>
                    <a:pt x="6" y="23"/>
                  </a:cubicBezTo>
                  <a:cubicBezTo>
                    <a:pt x="17" y="8"/>
                    <a:pt x="34" y="0"/>
                    <a:pt x="56" y="0"/>
                  </a:cubicBezTo>
                  <a:cubicBezTo>
                    <a:pt x="87" y="0"/>
                    <a:pt x="104" y="14"/>
                    <a:pt x="104" y="35"/>
                  </a:cubicBezTo>
                  <a:cubicBezTo>
                    <a:pt x="104" y="35"/>
                    <a:pt x="104" y="120"/>
                    <a:pt x="104" y="120"/>
                  </a:cubicBezTo>
                  <a:cubicBezTo>
                    <a:pt x="77" y="120"/>
                    <a:pt x="77" y="120"/>
                    <a:pt x="77" y="120"/>
                  </a:cubicBezTo>
                  <a:lnTo>
                    <a:pt x="74" y="1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latin typeface="Helvetica 75 Bold" panose="020B0804020202020204" pitchFamily="34" charset="0"/>
                <a:ea typeface="ＭＳ Ｐゴシック" pitchFamily="34" charset="-128"/>
              </a:endParaRPr>
            </a:p>
          </p:txBody>
        </p:sp>
        <p:sp>
          <p:nvSpPr>
            <p:cNvPr id="9" name="Freeform 7"/>
            <p:cNvSpPr>
              <a:spLocks/>
            </p:cNvSpPr>
            <p:nvPr/>
          </p:nvSpPr>
          <p:spPr bwMode="auto">
            <a:xfrm>
              <a:off x="878931" y="2650392"/>
              <a:ext cx="143311" cy="164031"/>
            </a:xfrm>
            <a:custGeom>
              <a:avLst/>
              <a:gdLst>
                <a:gd name="T0" fmla="*/ 0 w 105"/>
                <a:gd name="T1" fmla="*/ 6 h 120"/>
                <a:gd name="T2" fmla="*/ 25 w 105"/>
                <a:gd name="T3" fmla="*/ 2 h 120"/>
                <a:gd name="T4" fmla="*/ 28 w 105"/>
                <a:gd name="T5" fmla="*/ 16 h 120"/>
                <a:gd name="T6" fmla="*/ 68 w 105"/>
                <a:gd name="T7" fmla="*/ 0 h 120"/>
                <a:gd name="T8" fmla="*/ 105 w 105"/>
                <a:gd name="T9" fmla="*/ 38 h 120"/>
                <a:gd name="T10" fmla="*/ 105 w 105"/>
                <a:gd name="T11" fmla="*/ 120 h 120"/>
                <a:gd name="T12" fmla="*/ 74 w 105"/>
                <a:gd name="T13" fmla="*/ 120 h 120"/>
                <a:gd name="T14" fmla="*/ 74 w 105"/>
                <a:gd name="T15" fmla="*/ 44 h 120"/>
                <a:gd name="T16" fmla="*/ 59 w 105"/>
                <a:gd name="T17" fmla="*/ 23 h 120"/>
                <a:gd name="T18" fmla="*/ 30 w 105"/>
                <a:gd name="T19" fmla="*/ 36 h 120"/>
                <a:gd name="T20" fmla="*/ 30 w 105"/>
                <a:gd name="T21" fmla="*/ 120 h 120"/>
                <a:gd name="T22" fmla="*/ 0 w 105"/>
                <a:gd name="T23" fmla="*/ 120 h 120"/>
                <a:gd name="T24" fmla="*/ 0 w 105"/>
                <a:gd name="T25" fmla="*/ 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5" h="120">
                  <a:moveTo>
                    <a:pt x="0" y="6"/>
                  </a:moveTo>
                  <a:cubicBezTo>
                    <a:pt x="25" y="2"/>
                    <a:pt x="25" y="2"/>
                    <a:pt x="25" y="2"/>
                  </a:cubicBezTo>
                  <a:cubicBezTo>
                    <a:pt x="28" y="16"/>
                    <a:pt x="28" y="16"/>
                    <a:pt x="28" y="16"/>
                  </a:cubicBezTo>
                  <a:cubicBezTo>
                    <a:pt x="42" y="6"/>
                    <a:pt x="54" y="0"/>
                    <a:pt x="68" y="0"/>
                  </a:cubicBezTo>
                  <a:cubicBezTo>
                    <a:pt x="92" y="0"/>
                    <a:pt x="105" y="13"/>
                    <a:pt x="105" y="38"/>
                  </a:cubicBezTo>
                  <a:cubicBezTo>
                    <a:pt x="105" y="120"/>
                    <a:pt x="105" y="120"/>
                    <a:pt x="105" y="120"/>
                  </a:cubicBezTo>
                  <a:cubicBezTo>
                    <a:pt x="74" y="120"/>
                    <a:pt x="74" y="120"/>
                    <a:pt x="74" y="120"/>
                  </a:cubicBezTo>
                  <a:cubicBezTo>
                    <a:pt x="74" y="44"/>
                    <a:pt x="74" y="44"/>
                    <a:pt x="74" y="44"/>
                  </a:cubicBezTo>
                  <a:cubicBezTo>
                    <a:pt x="74" y="29"/>
                    <a:pt x="70" y="23"/>
                    <a:pt x="59" y="23"/>
                  </a:cubicBezTo>
                  <a:cubicBezTo>
                    <a:pt x="50" y="23"/>
                    <a:pt x="41" y="27"/>
                    <a:pt x="30" y="36"/>
                  </a:cubicBezTo>
                  <a:cubicBezTo>
                    <a:pt x="30" y="120"/>
                    <a:pt x="30" y="120"/>
                    <a:pt x="30" y="120"/>
                  </a:cubicBezTo>
                  <a:cubicBezTo>
                    <a:pt x="0" y="120"/>
                    <a:pt x="0" y="120"/>
                    <a:pt x="0" y="120"/>
                  </a:cubicBez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latin typeface="Helvetica 75 Bold" panose="020B0804020202020204" pitchFamily="34" charset="0"/>
                <a:ea typeface="ＭＳ Ｐゴシック" pitchFamily="34" charset="-128"/>
              </a:endParaRPr>
            </a:p>
          </p:txBody>
        </p:sp>
        <p:sp>
          <p:nvSpPr>
            <p:cNvPr id="10" name="Freeform 8"/>
            <p:cNvSpPr>
              <a:spLocks noEditPoints="1"/>
            </p:cNvSpPr>
            <p:nvPr/>
          </p:nvSpPr>
          <p:spPr bwMode="auto">
            <a:xfrm>
              <a:off x="1225411" y="2650392"/>
              <a:ext cx="149067" cy="166334"/>
            </a:xfrm>
            <a:custGeom>
              <a:avLst/>
              <a:gdLst>
                <a:gd name="T0" fmla="*/ 79 w 109"/>
                <a:gd name="T1" fmla="*/ 46 h 122"/>
                <a:gd name="T2" fmla="*/ 55 w 109"/>
                <a:gd name="T3" fmla="*/ 21 h 122"/>
                <a:gd name="T4" fmla="*/ 31 w 109"/>
                <a:gd name="T5" fmla="*/ 46 h 122"/>
                <a:gd name="T6" fmla="*/ 79 w 109"/>
                <a:gd name="T7" fmla="*/ 46 h 122"/>
                <a:gd name="T8" fmla="*/ 56 w 109"/>
                <a:gd name="T9" fmla="*/ 122 h 122"/>
                <a:gd name="T10" fmla="*/ 0 w 109"/>
                <a:gd name="T11" fmla="*/ 62 h 122"/>
                <a:gd name="T12" fmla="*/ 55 w 109"/>
                <a:gd name="T13" fmla="*/ 0 h 122"/>
                <a:gd name="T14" fmla="*/ 109 w 109"/>
                <a:gd name="T15" fmla="*/ 60 h 122"/>
                <a:gd name="T16" fmla="*/ 109 w 109"/>
                <a:gd name="T17" fmla="*/ 66 h 122"/>
                <a:gd name="T18" fmla="*/ 31 w 109"/>
                <a:gd name="T19" fmla="*/ 66 h 122"/>
                <a:gd name="T20" fmla="*/ 58 w 109"/>
                <a:gd name="T21" fmla="*/ 100 h 122"/>
                <a:gd name="T22" fmla="*/ 85 w 109"/>
                <a:gd name="T23" fmla="*/ 84 h 122"/>
                <a:gd name="T24" fmla="*/ 108 w 109"/>
                <a:gd name="T25" fmla="*/ 97 h 122"/>
                <a:gd name="T26" fmla="*/ 56 w 109"/>
                <a:gd name="T27"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9" h="122">
                  <a:moveTo>
                    <a:pt x="79" y="46"/>
                  </a:moveTo>
                  <a:cubicBezTo>
                    <a:pt x="79" y="30"/>
                    <a:pt x="70" y="21"/>
                    <a:pt x="55" y="21"/>
                  </a:cubicBezTo>
                  <a:cubicBezTo>
                    <a:pt x="41" y="21"/>
                    <a:pt x="32" y="30"/>
                    <a:pt x="31" y="46"/>
                  </a:cubicBezTo>
                  <a:lnTo>
                    <a:pt x="79" y="46"/>
                  </a:lnTo>
                  <a:close/>
                  <a:moveTo>
                    <a:pt x="56" y="122"/>
                  </a:moveTo>
                  <a:cubicBezTo>
                    <a:pt x="21" y="122"/>
                    <a:pt x="0" y="100"/>
                    <a:pt x="0" y="62"/>
                  </a:cubicBezTo>
                  <a:cubicBezTo>
                    <a:pt x="0" y="22"/>
                    <a:pt x="21" y="0"/>
                    <a:pt x="55" y="0"/>
                  </a:cubicBezTo>
                  <a:cubicBezTo>
                    <a:pt x="89" y="0"/>
                    <a:pt x="109" y="22"/>
                    <a:pt x="109" y="60"/>
                  </a:cubicBezTo>
                  <a:cubicBezTo>
                    <a:pt x="109" y="62"/>
                    <a:pt x="109" y="64"/>
                    <a:pt x="109" y="66"/>
                  </a:cubicBezTo>
                  <a:cubicBezTo>
                    <a:pt x="31" y="66"/>
                    <a:pt x="31" y="66"/>
                    <a:pt x="31" y="66"/>
                  </a:cubicBezTo>
                  <a:cubicBezTo>
                    <a:pt x="31" y="88"/>
                    <a:pt x="40" y="100"/>
                    <a:pt x="58" y="100"/>
                  </a:cubicBezTo>
                  <a:cubicBezTo>
                    <a:pt x="70" y="100"/>
                    <a:pt x="78" y="95"/>
                    <a:pt x="85" y="84"/>
                  </a:cubicBezTo>
                  <a:cubicBezTo>
                    <a:pt x="108" y="97"/>
                    <a:pt x="108" y="97"/>
                    <a:pt x="108" y="97"/>
                  </a:cubicBezTo>
                  <a:cubicBezTo>
                    <a:pt x="98" y="114"/>
                    <a:pt x="80" y="122"/>
                    <a:pt x="56" y="1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latin typeface="Helvetica 75 Bold" panose="020B0804020202020204" pitchFamily="34" charset="0"/>
                <a:ea typeface="ＭＳ Ｐゴシック" pitchFamily="34" charset="-128"/>
              </a:endParaRPr>
            </a:p>
          </p:txBody>
        </p:sp>
        <p:sp>
          <p:nvSpPr>
            <p:cNvPr id="11" name="Freeform 9"/>
            <p:cNvSpPr>
              <a:spLocks noEditPoints="1"/>
            </p:cNvSpPr>
            <p:nvPr/>
          </p:nvSpPr>
          <p:spPr bwMode="auto">
            <a:xfrm>
              <a:off x="415039" y="2650392"/>
              <a:ext cx="158276" cy="169211"/>
            </a:xfrm>
            <a:custGeom>
              <a:avLst/>
              <a:gdLst>
                <a:gd name="T0" fmla="*/ 58 w 116"/>
                <a:gd name="T1" fmla="*/ 26 h 124"/>
                <a:gd name="T2" fmla="*/ 31 w 116"/>
                <a:gd name="T3" fmla="*/ 62 h 124"/>
                <a:gd name="T4" fmla="*/ 58 w 116"/>
                <a:gd name="T5" fmla="*/ 98 h 124"/>
                <a:gd name="T6" fmla="*/ 85 w 116"/>
                <a:gd name="T7" fmla="*/ 62 h 124"/>
                <a:gd name="T8" fmla="*/ 58 w 116"/>
                <a:gd name="T9" fmla="*/ 26 h 124"/>
                <a:gd name="T10" fmla="*/ 58 w 116"/>
                <a:gd name="T11" fmla="*/ 124 h 124"/>
                <a:gd name="T12" fmla="*/ 0 w 116"/>
                <a:gd name="T13" fmla="*/ 62 h 124"/>
                <a:gd name="T14" fmla="*/ 58 w 116"/>
                <a:gd name="T15" fmla="*/ 0 h 124"/>
                <a:gd name="T16" fmla="*/ 116 w 116"/>
                <a:gd name="T17" fmla="*/ 62 h 124"/>
                <a:gd name="T18" fmla="*/ 58 w 116"/>
                <a:gd name="T19"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6" h="124">
                  <a:moveTo>
                    <a:pt x="58" y="26"/>
                  </a:moveTo>
                  <a:cubicBezTo>
                    <a:pt x="35" y="26"/>
                    <a:pt x="31" y="47"/>
                    <a:pt x="31" y="62"/>
                  </a:cubicBezTo>
                  <a:cubicBezTo>
                    <a:pt x="31" y="77"/>
                    <a:pt x="35" y="98"/>
                    <a:pt x="58" y="98"/>
                  </a:cubicBezTo>
                  <a:cubicBezTo>
                    <a:pt x="81" y="98"/>
                    <a:pt x="85" y="77"/>
                    <a:pt x="85" y="62"/>
                  </a:cubicBezTo>
                  <a:cubicBezTo>
                    <a:pt x="85" y="47"/>
                    <a:pt x="81" y="26"/>
                    <a:pt x="58" y="26"/>
                  </a:cubicBezTo>
                  <a:moveTo>
                    <a:pt x="58" y="124"/>
                  </a:moveTo>
                  <a:cubicBezTo>
                    <a:pt x="27" y="124"/>
                    <a:pt x="0" y="104"/>
                    <a:pt x="0" y="62"/>
                  </a:cubicBezTo>
                  <a:cubicBezTo>
                    <a:pt x="0" y="19"/>
                    <a:pt x="27" y="0"/>
                    <a:pt x="58" y="0"/>
                  </a:cubicBezTo>
                  <a:cubicBezTo>
                    <a:pt x="88" y="0"/>
                    <a:pt x="116" y="19"/>
                    <a:pt x="116" y="62"/>
                  </a:cubicBezTo>
                  <a:cubicBezTo>
                    <a:pt x="116" y="104"/>
                    <a:pt x="88" y="124"/>
                    <a:pt x="58" y="12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latin typeface="Helvetica 75 Bold" panose="020B0804020202020204" pitchFamily="34" charset="0"/>
                <a:ea typeface="ＭＳ Ｐゴシック" pitchFamily="34" charset="-128"/>
              </a:endParaRPr>
            </a:p>
          </p:txBody>
        </p:sp>
        <p:sp>
          <p:nvSpPr>
            <p:cNvPr id="12" name="Freeform 10"/>
            <p:cNvSpPr>
              <a:spLocks/>
            </p:cNvSpPr>
            <p:nvPr/>
          </p:nvSpPr>
          <p:spPr bwMode="auto">
            <a:xfrm>
              <a:off x="602092" y="2650392"/>
              <a:ext cx="89785" cy="164031"/>
            </a:xfrm>
            <a:custGeom>
              <a:avLst/>
              <a:gdLst>
                <a:gd name="T0" fmla="*/ 0 w 66"/>
                <a:gd name="T1" fmla="*/ 3 h 120"/>
                <a:gd name="T2" fmla="*/ 30 w 66"/>
                <a:gd name="T3" fmla="*/ 3 h 120"/>
                <a:gd name="T4" fmla="*/ 30 w 66"/>
                <a:gd name="T5" fmla="*/ 17 h 120"/>
                <a:gd name="T6" fmla="*/ 62 w 66"/>
                <a:gd name="T7" fmla="*/ 0 h 120"/>
                <a:gd name="T8" fmla="*/ 66 w 66"/>
                <a:gd name="T9" fmla="*/ 1 h 120"/>
                <a:gd name="T10" fmla="*/ 66 w 66"/>
                <a:gd name="T11" fmla="*/ 30 h 120"/>
                <a:gd name="T12" fmla="*/ 64 w 66"/>
                <a:gd name="T13" fmla="*/ 30 h 120"/>
                <a:gd name="T14" fmla="*/ 32 w 66"/>
                <a:gd name="T15" fmla="*/ 42 h 120"/>
                <a:gd name="T16" fmla="*/ 32 w 66"/>
                <a:gd name="T17" fmla="*/ 120 h 120"/>
                <a:gd name="T18" fmla="*/ 0 w 66"/>
                <a:gd name="T19" fmla="*/ 120 h 120"/>
                <a:gd name="T20" fmla="*/ 0 w 66"/>
                <a:gd name="T21" fmla="*/ 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120">
                  <a:moveTo>
                    <a:pt x="0" y="3"/>
                  </a:moveTo>
                  <a:cubicBezTo>
                    <a:pt x="30" y="3"/>
                    <a:pt x="30" y="3"/>
                    <a:pt x="30" y="3"/>
                  </a:cubicBezTo>
                  <a:cubicBezTo>
                    <a:pt x="30" y="17"/>
                    <a:pt x="30" y="17"/>
                    <a:pt x="30" y="17"/>
                  </a:cubicBezTo>
                  <a:cubicBezTo>
                    <a:pt x="35" y="9"/>
                    <a:pt x="49" y="0"/>
                    <a:pt x="62" y="0"/>
                  </a:cubicBezTo>
                  <a:cubicBezTo>
                    <a:pt x="63" y="0"/>
                    <a:pt x="65" y="0"/>
                    <a:pt x="66" y="1"/>
                  </a:cubicBezTo>
                  <a:cubicBezTo>
                    <a:pt x="66" y="30"/>
                    <a:pt x="66" y="30"/>
                    <a:pt x="66" y="30"/>
                  </a:cubicBezTo>
                  <a:cubicBezTo>
                    <a:pt x="64" y="30"/>
                    <a:pt x="64" y="30"/>
                    <a:pt x="64" y="30"/>
                  </a:cubicBezTo>
                  <a:cubicBezTo>
                    <a:pt x="51" y="30"/>
                    <a:pt x="36" y="32"/>
                    <a:pt x="32" y="42"/>
                  </a:cubicBezTo>
                  <a:cubicBezTo>
                    <a:pt x="32" y="120"/>
                    <a:pt x="32" y="120"/>
                    <a:pt x="32" y="120"/>
                  </a:cubicBezTo>
                  <a:cubicBezTo>
                    <a:pt x="0" y="120"/>
                    <a:pt x="0" y="120"/>
                    <a:pt x="0" y="12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latin typeface="Helvetica 75 Bold" panose="020B0804020202020204" pitchFamily="34" charset="0"/>
                <a:ea typeface="ＭＳ Ｐゴシック" pitchFamily="34" charset="-128"/>
              </a:endParaRPr>
            </a:p>
          </p:txBody>
        </p:sp>
        <p:sp>
          <p:nvSpPr>
            <p:cNvPr id="13" name="Freeform 11"/>
            <p:cNvSpPr>
              <a:spLocks noEditPoints="1"/>
            </p:cNvSpPr>
            <p:nvPr/>
          </p:nvSpPr>
          <p:spPr bwMode="auto">
            <a:xfrm>
              <a:off x="1051020" y="2650392"/>
              <a:ext cx="149642" cy="226766"/>
            </a:xfrm>
            <a:custGeom>
              <a:avLst/>
              <a:gdLst>
                <a:gd name="T0" fmla="*/ 110 w 110"/>
                <a:gd name="T1" fmla="*/ 2 h 166"/>
                <a:gd name="T2" fmla="*/ 110 w 110"/>
                <a:gd name="T3" fmla="*/ 114 h 166"/>
                <a:gd name="T4" fmla="*/ 52 w 110"/>
                <a:gd name="T5" fmla="*/ 166 h 166"/>
                <a:gd name="T6" fmla="*/ 3 w 110"/>
                <a:gd name="T7" fmla="*/ 137 h 166"/>
                <a:gd name="T8" fmla="*/ 34 w 110"/>
                <a:gd name="T9" fmla="*/ 132 h 166"/>
                <a:gd name="T10" fmla="*/ 56 w 110"/>
                <a:gd name="T11" fmla="*/ 143 h 166"/>
                <a:gd name="T12" fmla="*/ 80 w 110"/>
                <a:gd name="T13" fmla="*/ 117 h 166"/>
                <a:gd name="T14" fmla="*/ 80 w 110"/>
                <a:gd name="T15" fmla="*/ 104 h 166"/>
                <a:gd name="T16" fmla="*/ 79 w 110"/>
                <a:gd name="T17" fmla="*/ 103 h 166"/>
                <a:gd name="T18" fmla="*/ 49 w 110"/>
                <a:gd name="T19" fmla="*/ 120 h 166"/>
                <a:gd name="T20" fmla="*/ 0 w 110"/>
                <a:gd name="T21" fmla="*/ 62 h 166"/>
                <a:gd name="T22" fmla="*/ 47 w 110"/>
                <a:gd name="T23" fmla="*/ 0 h 166"/>
                <a:gd name="T24" fmla="*/ 81 w 110"/>
                <a:gd name="T25" fmla="*/ 17 h 166"/>
                <a:gd name="T26" fmla="*/ 81 w 110"/>
                <a:gd name="T27" fmla="*/ 16 h 166"/>
                <a:gd name="T28" fmla="*/ 84 w 110"/>
                <a:gd name="T29" fmla="*/ 2 h 166"/>
                <a:gd name="T30" fmla="*/ 110 w 110"/>
                <a:gd name="T31" fmla="*/ 2 h 166"/>
                <a:gd name="T32" fmla="*/ 55 w 110"/>
                <a:gd name="T33" fmla="*/ 95 h 166"/>
                <a:gd name="T34" fmla="*/ 80 w 110"/>
                <a:gd name="T35" fmla="*/ 55 h 166"/>
                <a:gd name="T36" fmla="*/ 54 w 110"/>
                <a:gd name="T37" fmla="*/ 22 h 166"/>
                <a:gd name="T38" fmla="*/ 31 w 110"/>
                <a:gd name="T39" fmla="*/ 57 h 166"/>
                <a:gd name="T40" fmla="*/ 55 w 110"/>
                <a:gd name="T41" fmla="*/ 9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0" h="166">
                  <a:moveTo>
                    <a:pt x="110" y="2"/>
                  </a:moveTo>
                  <a:cubicBezTo>
                    <a:pt x="110" y="114"/>
                    <a:pt x="110" y="114"/>
                    <a:pt x="110" y="114"/>
                  </a:cubicBezTo>
                  <a:cubicBezTo>
                    <a:pt x="110" y="133"/>
                    <a:pt x="108" y="166"/>
                    <a:pt x="52" y="166"/>
                  </a:cubicBezTo>
                  <a:cubicBezTo>
                    <a:pt x="29" y="166"/>
                    <a:pt x="8" y="157"/>
                    <a:pt x="3" y="137"/>
                  </a:cubicBezTo>
                  <a:cubicBezTo>
                    <a:pt x="34" y="132"/>
                    <a:pt x="34" y="132"/>
                    <a:pt x="34" y="132"/>
                  </a:cubicBezTo>
                  <a:cubicBezTo>
                    <a:pt x="35" y="138"/>
                    <a:pt x="39" y="143"/>
                    <a:pt x="56" y="143"/>
                  </a:cubicBezTo>
                  <a:cubicBezTo>
                    <a:pt x="72" y="143"/>
                    <a:pt x="80" y="136"/>
                    <a:pt x="80" y="117"/>
                  </a:cubicBezTo>
                  <a:cubicBezTo>
                    <a:pt x="80" y="104"/>
                    <a:pt x="80" y="104"/>
                    <a:pt x="80" y="104"/>
                  </a:cubicBezTo>
                  <a:cubicBezTo>
                    <a:pt x="79" y="103"/>
                    <a:pt x="79" y="103"/>
                    <a:pt x="79" y="103"/>
                  </a:cubicBezTo>
                  <a:cubicBezTo>
                    <a:pt x="74" y="112"/>
                    <a:pt x="67" y="120"/>
                    <a:pt x="49" y="120"/>
                  </a:cubicBezTo>
                  <a:cubicBezTo>
                    <a:pt x="22" y="120"/>
                    <a:pt x="0" y="101"/>
                    <a:pt x="0" y="62"/>
                  </a:cubicBezTo>
                  <a:cubicBezTo>
                    <a:pt x="0" y="22"/>
                    <a:pt x="22" y="0"/>
                    <a:pt x="47" y="0"/>
                  </a:cubicBezTo>
                  <a:cubicBezTo>
                    <a:pt x="71" y="0"/>
                    <a:pt x="79" y="11"/>
                    <a:pt x="81" y="17"/>
                  </a:cubicBezTo>
                  <a:cubicBezTo>
                    <a:pt x="81" y="16"/>
                    <a:pt x="81" y="16"/>
                    <a:pt x="81" y="16"/>
                  </a:cubicBezTo>
                  <a:cubicBezTo>
                    <a:pt x="84" y="2"/>
                    <a:pt x="84" y="2"/>
                    <a:pt x="84" y="2"/>
                  </a:cubicBezTo>
                  <a:lnTo>
                    <a:pt x="110" y="2"/>
                  </a:lnTo>
                  <a:close/>
                  <a:moveTo>
                    <a:pt x="55" y="95"/>
                  </a:moveTo>
                  <a:cubicBezTo>
                    <a:pt x="78" y="95"/>
                    <a:pt x="80" y="71"/>
                    <a:pt x="80" y="55"/>
                  </a:cubicBezTo>
                  <a:cubicBezTo>
                    <a:pt x="80" y="37"/>
                    <a:pt x="71" y="22"/>
                    <a:pt x="54" y="22"/>
                  </a:cubicBezTo>
                  <a:cubicBezTo>
                    <a:pt x="43" y="22"/>
                    <a:pt x="31" y="30"/>
                    <a:pt x="31" y="57"/>
                  </a:cubicBezTo>
                  <a:cubicBezTo>
                    <a:pt x="31" y="71"/>
                    <a:pt x="32" y="95"/>
                    <a:pt x="55" y="95"/>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latin typeface="Helvetica 75 Bold" panose="020B0804020202020204" pitchFamily="34" charset="0"/>
                <a:ea typeface="ＭＳ Ｐゴシック" pitchFamily="34" charset="-128"/>
              </a:endParaRPr>
            </a:p>
          </p:txBody>
        </p:sp>
        <p:sp>
          <p:nvSpPr>
            <p:cNvPr id="14" name="Freeform 12"/>
            <p:cNvSpPr>
              <a:spLocks noEditPoints="1"/>
            </p:cNvSpPr>
            <p:nvPr/>
          </p:nvSpPr>
          <p:spPr bwMode="auto">
            <a:xfrm>
              <a:off x="1348002" y="2593413"/>
              <a:ext cx="112232" cy="52950"/>
            </a:xfrm>
            <a:custGeom>
              <a:avLst/>
              <a:gdLst>
                <a:gd name="T0" fmla="*/ 195 w 195"/>
                <a:gd name="T1" fmla="*/ 92 h 92"/>
                <a:gd name="T2" fmla="*/ 178 w 195"/>
                <a:gd name="T3" fmla="*/ 92 h 92"/>
                <a:gd name="T4" fmla="*/ 178 w 195"/>
                <a:gd name="T5" fmla="*/ 16 h 92"/>
                <a:gd name="T6" fmla="*/ 178 w 195"/>
                <a:gd name="T7" fmla="*/ 16 h 92"/>
                <a:gd name="T8" fmla="*/ 147 w 195"/>
                <a:gd name="T9" fmla="*/ 92 h 92"/>
                <a:gd name="T10" fmla="*/ 138 w 195"/>
                <a:gd name="T11" fmla="*/ 92 h 92"/>
                <a:gd name="T12" fmla="*/ 110 w 195"/>
                <a:gd name="T13" fmla="*/ 16 h 92"/>
                <a:gd name="T14" fmla="*/ 107 w 195"/>
                <a:gd name="T15" fmla="*/ 16 h 92"/>
                <a:gd name="T16" fmla="*/ 107 w 195"/>
                <a:gd name="T17" fmla="*/ 92 h 92"/>
                <a:gd name="T18" fmla="*/ 93 w 195"/>
                <a:gd name="T19" fmla="*/ 92 h 92"/>
                <a:gd name="T20" fmla="*/ 93 w 195"/>
                <a:gd name="T21" fmla="*/ 0 h 92"/>
                <a:gd name="T22" fmla="*/ 117 w 195"/>
                <a:gd name="T23" fmla="*/ 0 h 92"/>
                <a:gd name="T24" fmla="*/ 145 w 195"/>
                <a:gd name="T25" fmla="*/ 71 h 92"/>
                <a:gd name="T26" fmla="*/ 171 w 195"/>
                <a:gd name="T27" fmla="*/ 0 h 92"/>
                <a:gd name="T28" fmla="*/ 195 w 195"/>
                <a:gd name="T29" fmla="*/ 0 h 92"/>
                <a:gd name="T30" fmla="*/ 195 w 195"/>
                <a:gd name="T31" fmla="*/ 92 h 92"/>
                <a:gd name="T32" fmla="*/ 74 w 195"/>
                <a:gd name="T33" fmla="*/ 14 h 92"/>
                <a:gd name="T34" fmla="*/ 46 w 195"/>
                <a:gd name="T35" fmla="*/ 14 h 92"/>
                <a:gd name="T36" fmla="*/ 46 w 195"/>
                <a:gd name="T37" fmla="*/ 92 h 92"/>
                <a:gd name="T38" fmla="*/ 31 w 195"/>
                <a:gd name="T39" fmla="*/ 92 h 92"/>
                <a:gd name="T40" fmla="*/ 31 w 195"/>
                <a:gd name="T41" fmla="*/ 14 h 92"/>
                <a:gd name="T42" fmla="*/ 0 w 195"/>
                <a:gd name="T43" fmla="*/ 14 h 92"/>
                <a:gd name="T44" fmla="*/ 0 w 195"/>
                <a:gd name="T45" fmla="*/ 0 h 92"/>
                <a:gd name="T46" fmla="*/ 74 w 195"/>
                <a:gd name="T47" fmla="*/ 0 h 92"/>
                <a:gd name="T48" fmla="*/ 74 w 195"/>
                <a:gd name="T49" fmla="*/ 1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5" h="92">
                  <a:moveTo>
                    <a:pt x="195" y="92"/>
                  </a:moveTo>
                  <a:lnTo>
                    <a:pt x="178" y="92"/>
                  </a:lnTo>
                  <a:lnTo>
                    <a:pt x="178" y="16"/>
                  </a:lnTo>
                  <a:lnTo>
                    <a:pt x="178" y="16"/>
                  </a:lnTo>
                  <a:lnTo>
                    <a:pt x="147" y="92"/>
                  </a:lnTo>
                  <a:lnTo>
                    <a:pt x="138" y="92"/>
                  </a:lnTo>
                  <a:lnTo>
                    <a:pt x="110" y="16"/>
                  </a:lnTo>
                  <a:lnTo>
                    <a:pt x="107" y="16"/>
                  </a:lnTo>
                  <a:lnTo>
                    <a:pt x="107" y="92"/>
                  </a:lnTo>
                  <a:lnTo>
                    <a:pt x="93" y="92"/>
                  </a:lnTo>
                  <a:lnTo>
                    <a:pt x="93" y="0"/>
                  </a:lnTo>
                  <a:lnTo>
                    <a:pt x="117" y="0"/>
                  </a:lnTo>
                  <a:lnTo>
                    <a:pt x="145" y="71"/>
                  </a:lnTo>
                  <a:lnTo>
                    <a:pt x="171" y="0"/>
                  </a:lnTo>
                  <a:lnTo>
                    <a:pt x="195" y="0"/>
                  </a:lnTo>
                  <a:lnTo>
                    <a:pt x="195" y="92"/>
                  </a:lnTo>
                  <a:close/>
                  <a:moveTo>
                    <a:pt x="74" y="14"/>
                  </a:moveTo>
                  <a:lnTo>
                    <a:pt x="46" y="14"/>
                  </a:lnTo>
                  <a:lnTo>
                    <a:pt x="46" y="92"/>
                  </a:lnTo>
                  <a:lnTo>
                    <a:pt x="31" y="92"/>
                  </a:lnTo>
                  <a:lnTo>
                    <a:pt x="31" y="14"/>
                  </a:lnTo>
                  <a:lnTo>
                    <a:pt x="0" y="14"/>
                  </a:lnTo>
                  <a:lnTo>
                    <a:pt x="0" y="0"/>
                  </a:lnTo>
                  <a:lnTo>
                    <a:pt x="74" y="0"/>
                  </a:lnTo>
                  <a:lnTo>
                    <a:pt x="7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nSpc>
                  <a:spcPct val="90000"/>
                </a:lnSpc>
                <a:spcAft>
                  <a:spcPts val="1600"/>
                </a:spcAft>
                <a:defRPr/>
              </a:pPr>
              <a:endParaRPr lang="en-GB" sz="2400" kern="0" dirty="0">
                <a:solidFill>
                  <a:sysClr val="windowText" lastClr="000000"/>
                </a:solidFill>
                <a:latin typeface="Helvetica 75 Bold" panose="020B0804020202020204" pitchFamily="34" charset="0"/>
                <a:ea typeface="ＭＳ Ｐゴシック" pitchFamily="34" charset="-128"/>
              </a:endParaRPr>
            </a:p>
          </p:txBody>
        </p:sp>
      </p:grpSp>
      <p:sp>
        <p:nvSpPr>
          <p:cNvPr id="5" name="Text Placeholder 4"/>
          <p:cNvSpPr>
            <a:spLocks noGrp="1"/>
          </p:cNvSpPr>
          <p:nvPr>
            <p:ph type="body" sz="quarter" idx="11" hasCustomPrompt="1"/>
          </p:nvPr>
        </p:nvSpPr>
        <p:spPr>
          <a:xfrm>
            <a:off x="452968" y="452967"/>
            <a:ext cx="7776633" cy="4614333"/>
          </a:xfrm>
        </p:spPr>
        <p:txBody>
          <a:bodyPr/>
          <a:lstStyle>
            <a:lvl1pPr>
              <a:lnSpc>
                <a:spcPct val="85000"/>
              </a:lnSpc>
              <a:spcAft>
                <a:spcPts val="4267"/>
              </a:spcAft>
              <a:defRPr sz="7333">
                <a:solidFill>
                  <a:schemeClr val="tx1"/>
                </a:solidFill>
                <a:latin typeface="Helvetica 75 Bold" panose="020B0804020202020204" pitchFamily="34" charset="0"/>
              </a:defRPr>
            </a:lvl1pPr>
            <a:lvl2pPr>
              <a:lnSpc>
                <a:spcPct val="90000"/>
              </a:lnSpc>
              <a:spcAft>
                <a:spcPts val="32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
        <p:nvSpPr>
          <p:cNvPr id="3" name="Text Placeholder 2"/>
          <p:cNvSpPr>
            <a:spLocks noGrp="1"/>
          </p:cNvSpPr>
          <p:nvPr>
            <p:ph type="body" sz="quarter" idx="12" hasCustomPrompt="1"/>
          </p:nvPr>
        </p:nvSpPr>
        <p:spPr>
          <a:xfrm>
            <a:off x="8678334" y="452967"/>
            <a:ext cx="3069167" cy="4614333"/>
          </a:xfrm>
        </p:spPr>
        <p:txBody>
          <a:bodyPr tIns="109728"/>
          <a:lstStyle>
            <a:lvl1pPr>
              <a:spcAft>
                <a:spcPts val="3200"/>
              </a:spcAft>
              <a:defRPr baseline="0">
                <a:latin typeface="Helvetica 75 Bold" panose="020B0804020202020204" pitchFamily="34" charset="0"/>
              </a:defRPr>
            </a:lvl1pPr>
            <a:lvl2pPr>
              <a:spcAft>
                <a:spcPts val="3200"/>
              </a:spcAft>
              <a:defRPr>
                <a:latin typeface="Helvetica 75 Bold" panose="020B0804020202020204" pitchFamily="34" charset="0"/>
              </a:defRPr>
            </a:lvl2pPr>
          </a:lstStyle>
          <a:p>
            <a:pPr lvl="0"/>
            <a:r>
              <a:rPr lang="fr-FR" dirty="0"/>
              <a:t>Modifiez le texte du masque</a:t>
            </a:r>
          </a:p>
          <a:p>
            <a:pPr lvl="1"/>
            <a:r>
              <a:rPr lang="fr-FR" dirty="0"/>
              <a:t>Deuxième niveau</a:t>
            </a:r>
          </a:p>
        </p:txBody>
      </p:sp>
    </p:spTree>
    <p:extLst>
      <p:ext uri="{BB962C8B-B14F-4D97-AF65-F5344CB8AC3E}">
        <p14:creationId xmlns:p14="http://schemas.microsoft.com/office/powerpoint/2010/main" val="2242693184"/>
      </p:ext>
    </p:extLst>
  </p:cSld>
  <p:clrMapOvr>
    <a:masterClrMapping/>
  </p:clrMapOvr>
  <p:transition spd="med">
    <p:fade/>
  </p:transition>
  <p:hf sldNum="0" hdr="0" ftr="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3D65B0A3-F70B-416A-AD79-7538248DEBBD}" type="datetimeFigureOut">
              <a:rPr lang="fr-FR" smtClean="0">
                <a:solidFill>
                  <a:prstClr val="black">
                    <a:tint val="75000"/>
                  </a:prstClr>
                </a:solidFill>
              </a:rPr>
              <a:pPr/>
              <a:t>27/05/2024</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A8DAAE27-0858-4446-903E-D10FB59C2225}"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1468533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ED898BD-7930-4445-ADD1-E1F83A156613}" type="datetimeFigureOut">
              <a:rPr lang="fr-FR" smtClean="0"/>
              <a:t>27/05/2024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A72EBF-8598-44F2-9CC1-15FA3EB7822D}" type="slidenum">
              <a:rPr lang="fr-FR" smtClean="0"/>
              <a:t>‹N°›</a:t>
            </a:fld>
            <a:endParaRPr lang="fr-FR"/>
          </a:p>
        </p:txBody>
      </p:sp>
    </p:spTree>
    <p:extLst>
      <p:ext uri="{BB962C8B-B14F-4D97-AF65-F5344CB8AC3E}">
        <p14:creationId xmlns:p14="http://schemas.microsoft.com/office/powerpoint/2010/main" val="115166911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D65B0A3-F70B-416A-AD79-7538248DEBBD}" type="datetimeFigureOut">
              <a:rPr lang="fr-FR" smtClean="0">
                <a:solidFill>
                  <a:prstClr val="black">
                    <a:tint val="75000"/>
                  </a:prstClr>
                </a:solidFill>
              </a:rPr>
              <a:pPr/>
              <a:t>27/05/2024</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A8DAAE27-0858-4446-903E-D10FB59C2225}"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21333932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3D65B0A3-F70B-416A-AD79-7538248DEBBD}" type="datetimeFigureOut">
              <a:rPr lang="fr-FR" smtClean="0">
                <a:solidFill>
                  <a:prstClr val="black">
                    <a:tint val="75000"/>
                  </a:prstClr>
                </a:solidFill>
              </a:rPr>
              <a:pPr/>
              <a:t>27/05/2024</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A8DAAE27-0858-4446-903E-D10FB59C2225}"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3832154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D65B0A3-F70B-416A-AD79-7538248DEBBD}" type="datetimeFigureOut">
              <a:rPr lang="fr-FR" smtClean="0">
                <a:solidFill>
                  <a:prstClr val="black">
                    <a:tint val="75000"/>
                  </a:prstClr>
                </a:solidFill>
              </a:rPr>
              <a:pPr/>
              <a:t>27/05/2024</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A8DAAE27-0858-4446-903E-D10FB59C2225}"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39549827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3D65B0A3-F70B-416A-AD79-7538248DEBBD}" type="datetimeFigureOut">
              <a:rPr lang="fr-FR" smtClean="0">
                <a:solidFill>
                  <a:prstClr val="black">
                    <a:tint val="75000"/>
                  </a:prstClr>
                </a:solidFill>
              </a:rPr>
              <a:pPr/>
              <a:t>27/05/2024</a:t>
            </a:fld>
            <a:endParaRPr lang="fr-FR">
              <a:solidFill>
                <a:prstClr val="black">
                  <a:tint val="75000"/>
                </a:prstClr>
              </a:solidFill>
            </a:endParaRPr>
          </a:p>
        </p:txBody>
      </p:sp>
      <p:sp>
        <p:nvSpPr>
          <p:cNvPr id="8" name="Espace réservé du pied de page 7"/>
          <p:cNvSpPr>
            <a:spLocks noGrp="1"/>
          </p:cNvSpPr>
          <p:nvPr>
            <p:ph type="ftr" sz="quarter" idx="11"/>
          </p:nvPr>
        </p:nvSpPr>
        <p:spPr/>
        <p:txBody>
          <a:bodyPr/>
          <a:lstStyle/>
          <a:p>
            <a:endParaRPr lang="fr-FR">
              <a:solidFill>
                <a:prstClr val="black">
                  <a:tint val="75000"/>
                </a:prstClr>
              </a:solidFill>
            </a:endParaRPr>
          </a:p>
        </p:txBody>
      </p:sp>
      <p:sp>
        <p:nvSpPr>
          <p:cNvPr id="9" name="Espace réservé du numéro de diapositive 8"/>
          <p:cNvSpPr>
            <a:spLocks noGrp="1"/>
          </p:cNvSpPr>
          <p:nvPr>
            <p:ph type="sldNum" sz="quarter" idx="12"/>
          </p:nvPr>
        </p:nvSpPr>
        <p:spPr/>
        <p:txBody>
          <a:bodyPr/>
          <a:lstStyle/>
          <a:p>
            <a:fld id="{A8DAAE27-0858-4446-903E-D10FB59C2225}"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19020160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3D65B0A3-F70B-416A-AD79-7538248DEBBD}" type="datetimeFigureOut">
              <a:rPr lang="fr-FR" smtClean="0">
                <a:solidFill>
                  <a:prstClr val="black">
                    <a:tint val="75000"/>
                  </a:prstClr>
                </a:solidFill>
              </a:rPr>
              <a:pPr/>
              <a:t>27/05/2024</a:t>
            </a:fld>
            <a:endParaRPr lang="fr-FR">
              <a:solidFill>
                <a:prstClr val="black">
                  <a:tint val="75000"/>
                </a:prstClr>
              </a:solidFill>
            </a:endParaRPr>
          </a:p>
        </p:txBody>
      </p:sp>
      <p:sp>
        <p:nvSpPr>
          <p:cNvPr id="4" name="Espace réservé du pied de page 3"/>
          <p:cNvSpPr>
            <a:spLocks noGrp="1"/>
          </p:cNvSpPr>
          <p:nvPr>
            <p:ph type="ftr" sz="quarter" idx="11"/>
          </p:nvPr>
        </p:nvSpPr>
        <p:spPr/>
        <p:txBody>
          <a:bodyPr/>
          <a:lstStyle/>
          <a:p>
            <a:endParaRPr lang="fr-FR">
              <a:solidFill>
                <a:prstClr val="black">
                  <a:tint val="75000"/>
                </a:prstClr>
              </a:solidFill>
            </a:endParaRPr>
          </a:p>
        </p:txBody>
      </p:sp>
      <p:sp>
        <p:nvSpPr>
          <p:cNvPr id="5" name="Espace réservé du numéro de diapositive 4"/>
          <p:cNvSpPr>
            <a:spLocks noGrp="1"/>
          </p:cNvSpPr>
          <p:nvPr>
            <p:ph type="sldNum" sz="quarter" idx="12"/>
          </p:nvPr>
        </p:nvSpPr>
        <p:spPr/>
        <p:txBody>
          <a:bodyPr/>
          <a:lstStyle/>
          <a:p>
            <a:fld id="{A8DAAE27-0858-4446-903E-D10FB59C2225}"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294118108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D65B0A3-F70B-416A-AD79-7538248DEBBD}" type="datetimeFigureOut">
              <a:rPr lang="fr-FR" smtClean="0">
                <a:solidFill>
                  <a:prstClr val="black">
                    <a:tint val="75000"/>
                  </a:prstClr>
                </a:solidFill>
              </a:rPr>
              <a:pPr/>
              <a:t>27/05/2024</a:t>
            </a:fld>
            <a:endParaRPr lang="fr-FR">
              <a:solidFill>
                <a:prstClr val="black">
                  <a:tint val="75000"/>
                </a:prstClr>
              </a:solidFill>
            </a:endParaRPr>
          </a:p>
        </p:txBody>
      </p:sp>
      <p:sp>
        <p:nvSpPr>
          <p:cNvPr id="3" name="Espace réservé du pied de page 2"/>
          <p:cNvSpPr>
            <a:spLocks noGrp="1"/>
          </p:cNvSpPr>
          <p:nvPr>
            <p:ph type="ftr" sz="quarter" idx="11"/>
          </p:nvPr>
        </p:nvSpPr>
        <p:spPr/>
        <p:txBody>
          <a:bodyPr/>
          <a:lstStyle/>
          <a:p>
            <a:endParaRPr lang="fr-FR">
              <a:solidFill>
                <a:prstClr val="black">
                  <a:tint val="75000"/>
                </a:prstClr>
              </a:solidFill>
            </a:endParaRPr>
          </a:p>
        </p:txBody>
      </p:sp>
      <p:sp>
        <p:nvSpPr>
          <p:cNvPr id="4" name="Espace réservé du numéro de diapositive 3"/>
          <p:cNvSpPr>
            <a:spLocks noGrp="1"/>
          </p:cNvSpPr>
          <p:nvPr>
            <p:ph type="sldNum" sz="quarter" idx="12"/>
          </p:nvPr>
        </p:nvSpPr>
        <p:spPr/>
        <p:txBody>
          <a:bodyPr/>
          <a:lstStyle/>
          <a:p>
            <a:fld id="{A8DAAE27-0858-4446-903E-D10FB59C2225}"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22274919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3D65B0A3-F70B-416A-AD79-7538248DEBBD}" type="datetimeFigureOut">
              <a:rPr lang="fr-FR" smtClean="0">
                <a:solidFill>
                  <a:prstClr val="black">
                    <a:tint val="75000"/>
                  </a:prstClr>
                </a:solidFill>
              </a:rPr>
              <a:pPr/>
              <a:t>27/05/2024</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A8DAAE27-0858-4446-903E-D10FB59C2225}"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33558021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3D65B0A3-F70B-416A-AD79-7538248DEBBD}" type="datetimeFigureOut">
              <a:rPr lang="fr-FR" smtClean="0">
                <a:solidFill>
                  <a:prstClr val="black">
                    <a:tint val="75000"/>
                  </a:prstClr>
                </a:solidFill>
              </a:rPr>
              <a:pPr/>
              <a:t>27/05/2024</a:t>
            </a:fld>
            <a:endParaRPr lang="fr-FR">
              <a:solidFill>
                <a:prstClr val="black">
                  <a:tint val="75000"/>
                </a:prstClr>
              </a:solidFill>
            </a:endParaRPr>
          </a:p>
        </p:txBody>
      </p:sp>
      <p:sp>
        <p:nvSpPr>
          <p:cNvPr id="6" name="Espace réservé du pied de page 5"/>
          <p:cNvSpPr>
            <a:spLocks noGrp="1"/>
          </p:cNvSpPr>
          <p:nvPr>
            <p:ph type="ftr" sz="quarter" idx="11"/>
          </p:nvPr>
        </p:nvSpPr>
        <p:spPr/>
        <p:txBody>
          <a:bodyPr/>
          <a:lstStyle/>
          <a:p>
            <a:endParaRPr lang="fr-FR">
              <a:solidFill>
                <a:prstClr val="black">
                  <a:tint val="75000"/>
                </a:prstClr>
              </a:solidFill>
            </a:endParaRPr>
          </a:p>
        </p:txBody>
      </p:sp>
      <p:sp>
        <p:nvSpPr>
          <p:cNvPr id="7" name="Espace réservé du numéro de diapositive 6"/>
          <p:cNvSpPr>
            <a:spLocks noGrp="1"/>
          </p:cNvSpPr>
          <p:nvPr>
            <p:ph type="sldNum" sz="quarter" idx="12"/>
          </p:nvPr>
        </p:nvSpPr>
        <p:spPr/>
        <p:txBody>
          <a:bodyPr/>
          <a:lstStyle/>
          <a:p>
            <a:fld id="{A8DAAE27-0858-4446-903E-D10FB59C2225}"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28365631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D65B0A3-F70B-416A-AD79-7538248DEBBD}" type="datetimeFigureOut">
              <a:rPr lang="fr-FR" smtClean="0">
                <a:solidFill>
                  <a:prstClr val="black">
                    <a:tint val="75000"/>
                  </a:prstClr>
                </a:solidFill>
              </a:rPr>
              <a:pPr/>
              <a:t>27/05/2024</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A8DAAE27-0858-4446-903E-D10FB59C2225}"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36585322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3D65B0A3-F70B-416A-AD79-7538248DEBBD}" type="datetimeFigureOut">
              <a:rPr lang="fr-FR" smtClean="0">
                <a:solidFill>
                  <a:prstClr val="black">
                    <a:tint val="75000"/>
                  </a:prstClr>
                </a:solidFill>
              </a:rPr>
              <a:pPr/>
              <a:t>27/05/2024</a:t>
            </a:fld>
            <a:endParaRPr lang="fr-FR">
              <a:solidFill>
                <a:prstClr val="black">
                  <a:tint val="75000"/>
                </a:prstClr>
              </a:solidFill>
            </a:endParaRPr>
          </a:p>
        </p:txBody>
      </p:sp>
      <p:sp>
        <p:nvSpPr>
          <p:cNvPr id="5" name="Espace réservé du pied de page 4"/>
          <p:cNvSpPr>
            <a:spLocks noGrp="1"/>
          </p:cNvSpPr>
          <p:nvPr>
            <p:ph type="ftr" sz="quarter" idx="11"/>
          </p:nvPr>
        </p:nvSpPr>
        <p:spPr/>
        <p:txBody>
          <a:bodyPr/>
          <a:lstStyle/>
          <a:p>
            <a:endParaRPr lang="fr-FR">
              <a:solidFill>
                <a:prstClr val="black">
                  <a:tint val="75000"/>
                </a:prstClr>
              </a:solidFill>
            </a:endParaRPr>
          </a:p>
        </p:txBody>
      </p:sp>
      <p:sp>
        <p:nvSpPr>
          <p:cNvPr id="6" name="Espace réservé du numéro de diapositive 5"/>
          <p:cNvSpPr>
            <a:spLocks noGrp="1"/>
          </p:cNvSpPr>
          <p:nvPr>
            <p:ph type="sldNum" sz="quarter" idx="12"/>
          </p:nvPr>
        </p:nvSpPr>
        <p:spPr/>
        <p:txBody>
          <a:bodyPr/>
          <a:lstStyle/>
          <a:p>
            <a:fld id="{A8DAAE27-0858-4446-903E-D10FB59C2225}" type="slidenum">
              <a:rPr lang="fr-FR" smtClean="0">
                <a:solidFill>
                  <a:prstClr val="black">
                    <a:tint val="75000"/>
                  </a:prstClr>
                </a:solidFill>
              </a:rPr>
              <a:pPr/>
              <a:t>‹N°›</a:t>
            </a:fld>
            <a:endParaRPr lang="fr-FR">
              <a:solidFill>
                <a:prstClr val="black">
                  <a:tint val="75000"/>
                </a:prstClr>
              </a:solidFill>
            </a:endParaRPr>
          </a:p>
        </p:txBody>
      </p:sp>
    </p:spTree>
    <p:extLst>
      <p:ext uri="{BB962C8B-B14F-4D97-AF65-F5344CB8AC3E}">
        <p14:creationId xmlns:p14="http://schemas.microsoft.com/office/powerpoint/2010/main" val="107401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ED898BD-7930-4445-ADD1-E1F83A156613}" type="datetimeFigureOut">
              <a:rPr lang="fr-FR" smtClean="0"/>
              <a:t>27/05/2024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A72EBF-8598-44F2-9CC1-15FA3EB7822D}" type="slidenum">
              <a:rPr lang="fr-FR" smtClean="0"/>
              <a:t>‹N°›</a:t>
            </a:fld>
            <a:endParaRPr lang="fr-FR"/>
          </a:p>
        </p:txBody>
      </p:sp>
    </p:spTree>
    <p:extLst>
      <p:ext uri="{BB962C8B-B14F-4D97-AF65-F5344CB8AC3E}">
        <p14:creationId xmlns:p14="http://schemas.microsoft.com/office/powerpoint/2010/main" val="25860805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Boston Consulting Group. All rights reserved.</a:t>
            </a:r>
            <a:endParaRPr lang="en-US" sz="700" dirty="0">
              <a:solidFill>
                <a:prstClr val="white"/>
              </a:solidFill>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a:solidFill>
                  <a:prstClr val="white"/>
                </a:solidFill>
                <a:sym typeface="Trebuchet MS" panose="020B0603020202020204" pitchFamily="34" charset="0"/>
              </a:rPr>
              <a:pPr algn="r">
                <a:defRPr/>
              </a:pPr>
              <a:t>‹N°›</a:t>
            </a:fld>
            <a:endParaRPr lang="en-US" sz="1000" dirty="0">
              <a:solidFill>
                <a:prstClr val="white"/>
              </a:solidFill>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4164910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19100" y="1579034"/>
            <a:ext cx="11353800" cy="4487333"/>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p>
            <a:r>
              <a:rPr lang="fr-FR" noProof="0" dirty="0"/>
              <a:t>Cliquez pour modifier le titre</a:t>
            </a:r>
            <a:endParaRPr lang="en-GB" dirty="0"/>
          </a:p>
        </p:txBody>
      </p:sp>
      <p:sp>
        <p:nvSpPr>
          <p:cNvPr id="6" name="TextBox 5"/>
          <p:cNvSpPr txBox="1"/>
          <p:nvPr userDrawn="1"/>
        </p:nvSpPr>
        <p:spPr>
          <a:xfrm>
            <a:off x="826060" y="6332195"/>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3585807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9102" y="357719"/>
            <a:ext cx="6437997" cy="3069165"/>
          </a:xfrm>
        </p:spPr>
        <p:txBody>
          <a:bodyPr>
            <a:noAutofit/>
          </a:bodyPr>
          <a:lstStyle>
            <a:lvl1pPr algn="l">
              <a:lnSpc>
                <a:spcPct val="85000"/>
              </a:lnSpc>
              <a:defRPr sz="7333"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7734300" y="355602"/>
            <a:ext cx="4038600" cy="4538133"/>
          </a:xfrm>
        </p:spPr>
        <p:txBody>
          <a:bodyPr/>
          <a:lstStyle>
            <a:lvl1pPr>
              <a:defRPr/>
            </a:lvl1pPr>
          </a:lstStyle>
          <a:p>
            <a:pPr lvl="0"/>
            <a:r>
              <a:rPr lang="fr-FR" noProof="0" dirty="0"/>
              <a:t>Cliquez pour modifier le texte</a:t>
            </a:r>
          </a:p>
          <a:p>
            <a:pPr lvl="1"/>
            <a:r>
              <a:rPr lang="fr-FR" noProof="0" dirty="0"/>
              <a:t>Deuxième niveau</a:t>
            </a:r>
          </a:p>
        </p:txBody>
      </p:sp>
      <p:sp>
        <p:nvSpPr>
          <p:cNvPr id="42" name="Subtitle 2"/>
          <p:cNvSpPr>
            <a:spLocks noGrp="1"/>
          </p:cNvSpPr>
          <p:nvPr>
            <p:ph type="subTitle" idx="1" hasCustomPrompt="1"/>
          </p:nvPr>
        </p:nvSpPr>
        <p:spPr>
          <a:xfrm>
            <a:off x="414250" y="3605525"/>
            <a:ext cx="6441580" cy="1288208"/>
          </a:xfrm>
        </p:spPr>
        <p:txBody>
          <a:bodyPr/>
          <a:lstStyle>
            <a:lvl1pPr marL="0" indent="0" algn="l">
              <a:buNone/>
              <a:defRPr baseline="0">
                <a:solidFill>
                  <a:schemeClr val="tx1"/>
                </a:solidFill>
              </a:defRPr>
            </a:lvl1pPr>
            <a:lvl2pPr marL="241294" indent="-241294" algn="l">
              <a:buClr>
                <a:schemeClr val="bg2"/>
              </a:buClr>
              <a:buSzPct val="100000"/>
              <a:buFont typeface="Wingdings" panose="05000000000000000000" pitchFamily="2" charset="2"/>
              <a:buChar char="§"/>
              <a:defRPr>
                <a:solidFill>
                  <a:schemeClr val="tx1"/>
                </a:solidFill>
              </a:defRPr>
            </a:lvl2pPr>
            <a:lvl3pPr marL="542386" indent="-254394" algn="l">
              <a:spcBef>
                <a:spcPts val="448"/>
              </a:spcBef>
              <a:buClrTx/>
              <a:buFont typeface="Helvetica 55 Roman" panose="020B0604020202020204" pitchFamily="34" charset="0"/>
              <a:buChar char="–"/>
              <a:defRPr>
                <a:solidFill>
                  <a:schemeClr val="tx1"/>
                </a:solidFill>
                <a:latin typeface="Helvetica 55 Roman" panose="020B0604020202020204" pitchFamily="34" charset="0"/>
              </a:defRPr>
            </a:lvl3pPr>
            <a:lvl4pPr marL="791980" indent="-230394" algn="l">
              <a:spcBef>
                <a:spcPts val="32"/>
              </a:spcBef>
              <a:buFont typeface="Helvetica 55 Roman" panose="020B0604020202020204" pitchFamily="34" charset="0"/>
              <a:buChar char="–"/>
              <a:defRPr>
                <a:solidFill>
                  <a:schemeClr val="tx1"/>
                </a:solidFill>
              </a:defRPr>
            </a:lvl4pPr>
            <a:lvl5pPr marL="1065573" indent="-254394" algn="l">
              <a:buFont typeface="Helvetica 55 Roman" panose="020B0604020202020204" pitchFamily="34" charset="0"/>
              <a:buChar char="–"/>
              <a:defRPr>
                <a:solidFill>
                  <a:schemeClr val="tx1"/>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dirty="0"/>
              <a:t>Cliquez pour modifier le nom du présentateur</a:t>
            </a:r>
          </a:p>
        </p:txBody>
      </p:sp>
      <p:grpSp>
        <p:nvGrpSpPr>
          <p:cNvPr id="3" name="Group 2"/>
          <p:cNvGrpSpPr/>
          <p:nvPr userDrawn="1"/>
        </p:nvGrpSpPr>
        <p:grpSpPr>
          <a:xfrm>
            <a:off x="418048" y="5645152"/>
            <a:ext cx="817033" cy="817033"/>
            <a:chOff x="313535" y="4233863"/>
            <a:chExt cx="612775" cy="612775"/>
          </a:xfrm>
        </p:grpSpPr>
        <p:sp>
          <p:nvSpPr>
            <p:cNvPr id="43"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4"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5"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6"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7"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8"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9"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50"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grpSp>
    </p:spTree>
    <p:extLst>
      <p:ext uri="{BB962C8B-B14F-4D97-AF65-F5344CB8AC3E}">
        <p14:creationId xmlns:p14="http://schemas.microsoft.com/office/powerpoint/2010/main" val="86610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419101" y="357717"/>
            <a:ext cx="11353799" cy="5708649"/>
          </a:xfrm>
        </p:spPr>
        <p:txBody>
          <a:bodyPr/>
          <a:lstStyle>
            <a:lvl1pPr>
              <a:spcBef>
                <a:spcPts val="0"/>
              </a:spcBef>
              <a:defRPr sz="4000"/>
            </a:lvl1pPr>
            <a:lvl2pPr marL="478355" indent="-478355">
              <a:spcBef>
                <a:spcPts val="0"/>
              </a:spcBef>
              <a:buClrTx/>
              <a:buSzPct val="100000"/>
              <a:buFont typeface="+mj-lt"/>
              <a:buAutoNum type="arabicPeriod"/>
              <a:defRPr sz="4000"/>
            </a:lvl2pPr>
            <a:lvl3pPr>
              <a:defRPr sz="2400"/>
            </a:lvl3pPr>
            <a:lvl4pPr>
              <a:defRPr sz="2400"/>
            </a:lvl4pPr>
            <a:lvl5pPr>
              <a:defRPr sz="2400"/>
            </a:lvl5pPr>
          </a:lstStyle>
          <a:p>
            <a:pPr lvl="0"/>
            <a:r>
              <a:rPr lang="fr-FR" noProof="0" dirty="0"/>
              <a:t>Cliquez pour modifier le contenu</a:t>
            </a:r>
          </a:p>
          <a:p>
            <a:pPr lvl="1"/>
            <a:r>
              <a:rPr lang="fr-FR" noProof="0" dirty="0"/>
              <a:t>Deuxième niveau</a:t>
            </a:r>
          </a:p>
        </p:txBody>
      </p:sp>
      <p:sp>
        <p:nvSpPr>
          <p:cNvPr id="5" name="TextBox 4"/>
          <p:cNvSpPr txBox="1"/>
          <p:nvPr userDrawn="1"/>
        </p:nvSpPr>
        <p:spPr>
          <a:xfrm>
            <a:off x="826060" y="6332195"/>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399162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418359" y="357717"/>
            <a:ext cx="8129119" cy="5708649"/>
          </a:xfrm>
        </p:spPr>
        <p:txBody>
          <a:bodyPr>
            <a:normAutofit/>
          </a:bodyPr>
          <a:lstStyle>
            <a:lvl1pPr>
              <a:lnSpc>
                <a:spcPct val="85000"/>
              </a:lnSpc>
              <a:spcBef>
                <a:spcPts val="0"/>
              </a:spcBef>
              <a:buNone/>
              <a:defRPr sz="7333" baseline="0"/>
            </a:lvl1pPr>
            <a:lvl2pPr>
              <a:lnSpc>
                <a:spcPct val="85000"/>
              </a:lnSpc>
              <a:spcBef>
                <a:spcPts val="0"/>
              </a:spcBef>
              <a:defRPr sz="7333"/>
            </a:lvl2pPr>
            <a:lvl3pPr>
              <a:defRPr sz="7333"/>
            </a:lvl3pPr>
            <a:lvl4pPr>
              <a:defRPr sz="7333"/>
            </a:lvl4pPr>
            <a:lvl5pPr>
              <a:defRPr sz="7333"/>
            </a:lvl5pPr>
          </a:lstStyle>
          <a:p>
            <a:pPr lvl="0"/>
            <a:r>
              <a:rPr lang="fr-FR" noProof="0" dirty="0"/>
              <a:t>Cliquez pour modifier le nom de la section </a:t>
            </a:r>
          </a:p>
          <a:p>
            <a:pPr lvl="1"/>
            <a:r>
              <a:rPr lang="fr-FR" noProof="0" dirty="0"/>
              <a:t>Deuxième niveau</a:t>
            </a:r>
          </a:p>
        </p:txBody>
      </p:sp>
      <p:sp>
        <p:nvSpPr>
          <p:cNvPr id="4" name="TextBox 3"/>
          <p:cNvSpPr txBox="1"/>
          <p:nvPr userDrawn="1"/>
        </p:nvSpPr>
        <p:spPr>
          <a:xfrm>
            <a:off x="826060" y="6332195"/>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284004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19101" y="1579034"/>
            <a:ext cx="5289240" cy="4487332"/>
          </a:xfrm>
        </p:spPr>
        <p:txBody>
          <a:bodyPr>
            <a:normAutofit/>
          </a:bodyPr>
          <a:lstStyle>
            <a:lvl1pPr>
              <a:defRPr sz="1867" baseline="0"/>
            </a:lvl1pPr>
            <a:lvl2pPr>
              <a:defRPr sz="1867" baseline="0">
                <a:solidFill>
                  <a:schemeClr val="tx1"/>
                </a:solidFill>
              </a:defRPr>
            </a:lvl2pPr>
            <a:lvl3pPr>
              <a:defRPr sz="1867" baseline="0">
                <a:solidFill>
                  <a:schemeClr val="tx1"/>
                </a:solidFill>
              </a:defRPr>
            </a:lvl3pPr>
            <a:lvl4pPr>
              <a:defRPr sz="1867" baseline="0">
                <a:solidFill>
                  <a:schemeClr val="tx1"/>
                </a:solidFill>
              </a:defRPr>
            </a:lvl4pPr>
            <a:lvl5pPr>
              <a:defRPr sz="1867" baseline="0">
                <a:solidFill>
                  <a:schemeClr val="tx1"/>
                </a:solidFill>
              </a:defRPr>
            </a:lvl5pPr>
            <a:lvl6pPr>
              <a:defRPr sz="1867"/>
            </a:lvl6pPr>
            <a:lvl7pPr>
              <a:defRPr sz="2400"/>
            </a:lvl7pPr>
            <a:lvl8pPr>
              <a:defRPr sz="2400"/>
            </a:lvl8pPr>
            <a:lvl9pPr>
              <a:defRPr sz="24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6486393" y="1578264"/>
            <a:ext cx="5286507" cy="4485891"/>
          </a:xfrm>
        </p:spPr>
        <p:txBody>
          <a:bodyPr>
            <a:normAutofit/>
          </a:bodyPr>
          <a:lstStyle>
            <a:lvl1pPr>
              <a:defRPr sz="1867"/>
            </a:lvl1pPr>
            <a:lvl2pPr>
              <a:defRPr sz="1867">
                <a:solidFill>
                  <a:schemeClr val="tx1"/>
                </a:solidFill>
              </a:defRPr>
            </a:lvl2pPr>
            <a:lvl3pPr>
              <a:defRPr sz="1867">
                <a:solidFill>
                  <a:schemeClr val="tx1"/>
                </a:solidFill>
              </a:defRPr>
            </a:lvl3pPr>
            <a:lvl4pPr>
              <a:defRPr sz="1867">
                <a:solidFill>
                  <a:schemeClr val="tx1"/>
                </a:solidFill>
              </a:defRPr>
            </a:lvl4pPr>
            <a:lvl5pPr>
              <a:defRPr sz="1867">
                <a:solidFill>
                  <a:schemeClr val="tx1"/>
                </a:solidFill>
              </a:defRPr>
            </a:lvl5pPr>
            <a:lvl6pPr>
              <a:defRPr sz="1867"/>
            </a:lvl6pPr>
            <a:lvl7pPr>
              <a:defRPr sz="2400"/>
            </a:lvl7pPr>
            <a:lvl8pPr>
              <a:defRPr sz="2400"/>
            </a:lvl8pPr>
            <a:lvl9pPr>
              <a:defRPr sz="24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a:t>Cliquez pour modifier le titre</a:t>
            </a:r>
            <a:endParaRPr lang="en-GB" dirty="0"/>
          </a:p>
        </p:txBody>
      </p:sp>
      <p:sp>
        <p:nvSpPr>
          <p:cNvPr id="7" name="TextBox 6"/>
          <p:cNvSpPr txBox="1"/>
          <p:nvPr userDrawn="1"/>
        </p:nvSpPr>
        <p:spPr>
          <a:xfrm>
            <a:off x="826060" y="6332195"/>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263017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userDrawn="1"/>
        </p:nvSpPr>
        <p:spPr>
          <a:xfrm>
            <a:off x="826060" y="6332195"/>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155561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 pleine page">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12192000" cy="68580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a:t>Cliquez pour modifier le titre</a:t>
            </a:r>
            <a:endParaRPr lang="en-GB" dirty="0"/>
          </a:p>
        </p:txBody>
      </p:sp>
    </p:spTree>
    <p:extLst>
      <p:ext uri="{BB962C8B-B14F-4D97-AF65-F5344CB8AC3E}">
        <p14:creationId xmlns:p14="http://schemas.microsoft.com/office/powerpoint/2010/main" val="370897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3" name="TextBox 2"/>
          <p:cNvSpPr txBox="1"/>
          <p:nvPr userDrawn="1"/>
        </p:nvSpPr>
        <p:spPr>
          <a:xfrm>
            <a:off x="826060" y="6332195"/>
            <a:ext cx="981038"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277189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1"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srgbClr val="FFFFFF">
                  <a:lumMod val="50000"/>
                </a:srgb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defTabSz="914377">
              <a:defRPr/>
            </a:pPr>
            <a:fld id="{DFCF27A5-1A5B-48D3-A060-2758FFBB1ADD}" type="slidenum">
              <a:rPr lang="en-US" sz="1000">
                <a:solidFill>
                  <a:srgbClr val="FFFFFF">
                    <a:lumMod val="50000"/>
                  </a:srgbClr>
                </a:solidFill>
                <a:sym typeface="Trebuchet MS" panose="020B0603020202020204" pitchFamily="34" charset="0"/>
              </a:rPr>
              <a:pPr algn="r" defTabSz="914377">
                <a:defRPr/>
              </a:pPr>
              <a:t>‹N°›</a:t>
            </a:fld>
            <a:endParaRPr lang="en-US" sz="1000" dirty="0">
              <a:solidFill>
                <a:srgbClr val="FFFFFF">
                  <a:lumMod val="50000"/>
                </a:srgbClr>
              </a:solidFill>
              <a:sym typeface="Trebuchet MS" panose="020B0603020202020204" pitchFamily="34" charset="0"/>
            </a:endParaRPr>
          </a:p>
        </p:txBody>
      </p:sp>
      <p:sp>
        <p:nvSpPr>
          <p:cNvPr id="15"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rgbClr val="FFFFFF">
                    <a:lumMod val="50000"/>
                  </a:srgbClr>
                </a:solidFill>
                <a:sym typeface="Trebuchet MS" panose="020B0603020202020204" pitchFamily="34" charset="0"/>
              </a:rPr>
              <a:t>Copyright © 2021 by Boston Consulting Group. All rights reserved.</a:t>
            </a:r>
            <a:endParaRPr lang="en-US" sz="700" dirty="0">
              <a:solidFill>
                <a:srgbClr val="FFFFFF">
                  <a:lumMod val="50000"/>
                </a:srgb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1"/>
            <a:ext cx="2694667"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4406357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ED898BD-7930-4445-ADD1-E1F83A156613}" type="datetimeFigureOut">
              <a:rPr lang="fr-FR" smtClean="0"/>
              <a:t>27/05/2024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A72EBF-8598-44F2-9CC1-15FA3EB7822D}" type="slidenum">
              <a:rPr lang="fr-FR" smtClean="0"/>
              <a:t>‹N°›</a:t>
            </a:fld>
            <a:endParaRPr lang="fr-FR"/>
          </a:p>
        </p:txBody>
      </p:sp>
    </p:spTree>
    <p:extLst>
      <p:ext uri="{BB962C8B-B14F-4D97-AF65-F5344CB8AC3E}">
        <p14:creationId xmlns:p14="http://schemas.microsoft.com/office/powerpoint/2010/main" val="22282270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19100" y="1579034"/>
            <a:ext cx="11353800" cy="4487333"/>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p>
            <a:r>
              <a:rPr lang="fr-FR" noProof="0" dirty="0"/>
              <a:t>Cliquez pour modifier le titre</a:t>
            </a:r>
            <a:endParaRPr lang="en-GB" dirty="0"/>
          </a:p>
        </p:txBody>
      </p:sp>
      <p:sp>
        <p:nvSpPr>
          <p:cNvPr id="6" name="TextBox 5"/>
          <p:cNvSpPr txBox="1"/>
          <p:nvPr/>
        </p:nvSpPr>
        <p:spPr>
          <a:xfrm>
            <a:off x="826060" y="6332195"/>
            <a:ext cx="913712"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95449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9102" y="357719"/>
            <a:ext cx="6437997" cy="3069165"/>
          </a:xfrm>
        </p:spPr>
        <p:txBody>
          <a:bodyPr>
            <a:noAutofit/>
          </a:bodyPr>
          <a:lstStyle>
            <a:lvl1pPr algn="l">
              <a:lnSpc>
                <a:spcPct val="85000"/>
              </a:lnSpc>
              <a:defRPr sz="7333"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7734300" y="355602"/>
            <a:ext cx="4038600" cy="4538133"/>
          </a:xfrm>
        </p:spPr>
        <p:txBody>
          <a:bodyPr/>
          <a:lstStyle>
            <a:lvl1pPr>
              <a:defRPr/>
            </a:lvl1pPr>
          </a:lstStyle>
          <a:p>
            <a:pPr lvl="0"/>
            <a:r>
              <a:rPr lang="fr-FR" noProof="0" dirty="0"/>
              <a:t>Cliquez pour modifier le texte</a:t>
            </a:r>
          </a:p>
          <a:p>
            <a:pPr lvl="1"/>
            <a:r>
              <a:rPr lang="fr-FR" noProof="0" dirty="0"/>
              <a:t>Deuxième niveau</a:t>
            </a:r>
          </a:p>
        </p:txBody>
      </p:sp>
      <p:sp>
        <p:nvSpPr>
          <p:cNvPr id="42" name="Subtitle 2"/>
          <p:cNvSpPr>
            <a:spLocks noGrp="1"/>
          </p:cNvSpPr>
          <p:nvPr>
            <p:ph type="subTitle" idx="1" hasCustomPrompt="1"/>
          </p:nvPr>
        </p:nvSpPr>
        <p:spPr>
          <a:xfrm>
            <a:off x="414250" y="3605525"/>
            <a:ext cx="6441580" cy="1288208"/>
          </a:xfrm>
        </p:spPr>
        <p:txBody>
          <a:bodyPr/>
          <a:lstStyle>
            <a:lvl1pPr marL="0" indent="0" algn="l">
              <a:buNone/>
              <a:defRPr baseline="0">
                <a:solidFill>
                  <a:schemeClr val="tx1"/>
                </a:solidFill>
              </a:defRPr>
            </a:lvl1pPr>
            <a:lvl2pPr marL="241294" indent="-241294" algn="l">
              <a:buClr>
                <a:schemeClr val="bg2"/>
              </a:buClr>
              <a:buSzPct val="100000"/>
              <a:buFont typeface="Wingdings" panose="05000000000000000000" pitchFamily="2" charset="2"/>
              <a:buChar char="§"/>
              <a:defRPr>
                <a:solidFill>
                  <a:schemeClr val="tx1"/>
                </a:solidFill>
              </a:defRPr>
            </a:lvl2pPr>
            <a:lvl3pPr marL="542386" indent="-254394" algn="l">
              <a:spcBef>
                <a:spcPts val="448"/>
              </a:spcBef>
              <a:buClrTx/>
              <a:buFont typeface="Helvetica 55 Roman" panose="020B0604020202020204" pitchFamily="34" charset="0"/>
              <a:buChar char="–"/>
              <a:defRPr>
                <a:solidFill>
                  <a:schemeClr val="tx1"/>
                </a:solidFill>
                <a:latin typeface="Helvetica 55 Roman" panose="020B0604020202020204" pitchFamily="34" charset="0"/>
              </a:defRPr>
            </a:lvl3pPr>
            <a:lvl4pPr marL="791980" indent="-230394" algn="l">
              <a:spcBef>
                <a:spcPts val="32"/>
              </a:spcBef>
              <a:buFont typeface="Helvetica 55 Roman" panose="020B0604020202020204" pitchFamily="34" charset="0"/>
              <a:buChar char="–"/>
              <a:defRPr>
                <a:solidFill>
                  <a:schemeClr val="tx1"/>
                </a:solidFill>
              </a:defRPr>
            </a:lvl4pPr>
            <a:lvl5pPr marL="1065573" indent="-254394" algn="l">
              <a:buFont typeface="Helvetica 55 Roman" panose="020B0604020202020204" pitchFamily="34" charset="0"/>
              <a:buChar char="–"/>
              <a:defRPr>
                <a:solidFill>
                  <a:schemeClr val="tx1"/>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dirty="0"/>
              <a:t>Cliquez pour modifier le nom du présentateur</a:t>
            </a:r>
          </a:p>
        </p:txBody>
      </p:sp>
      <p:grpSp>
        <p:nvGrpSpPr>
          <p:cNvPr id="3" name="Group 2"/>
          <p:cNvGrpSpPr/>
          <p:nvPr/>
        </p:nvGrpSpPr>
        <p:grpSpPr>
          <a:xfrm>
            <a:off x="418048" y="5645152"/>
            <a:ext cx="817033" cy="817033"/>
            <a:chOff x="313535" y="4233863"/>
            <a:chExt cx="612775" cy="612775"/>
          </a:xfrm>
        </p:grpSpPr>
        <p:sp>
          <p:nvSpPr>
            <p:cNvPr id="43"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4"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5"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6"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7"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8"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9"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50"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grpSp>
    </p:spTree>
    <p:extLst>
      <p:ext uri="{BB962C8B-B14F-4D97-AF65-F5344CB8AC3E}">
        <p14:creationId xmlns:p14="http://schemas.microsoft.com/office/powerpoint/2010/main" val="160384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419101" y="357717"/>
            <a:ext cx="11353799" cy="5708649"/>
          </a:xfrm>
        </p:spPr>
        <p:txBody>
          <a:bodyPr/>
          <a:lstStyle>
            <a:lvl1pPr>
              <a:spcBef>
                <a:spcPts val="0"/>
              </a:spcBef>
              <a:defRPr sz="4000"/>
            </a:lvl1pPr>
            <a:lvl2pPr marL="478355" indent="-478355">
              <a:spcBef>
                <a:spcPts val="0"/>
              </a:spcBef>
              <a:buClrTx/>
              <a:buSzPct val="100000"/>
              <a:buFont typeface="+mj-lt"/>
              <a:buAutoNum type="arabicPeriod"/>
              <a:defRPr sz="4000"/>
            </a:lvl2pPr>
            <a:lvl3pPr>
              <a:defRPr sz="2400"/>
            </a:lvl3pPr>
            <a:lvl4pPr>
              <a:defRPr sz="2400"/>
            </a:lvl4pPr>
            <a:lvl5pPr>
              <a:defRPr sz="2400"/>
            </a:lvl5pPr>
          </a:lstStyle>
          <a:p>
            <a:pPr lvl="0"/>
            <a:r>
              <a:rPr lang="fr-FR" noProof="0" dirty="0"/>
              <a:t>Cliquez pour modifier le contenu</a:t>
            </a:r>
          </a:p>
          <a:p>
            <a:pPr lvl="1"/>
            <a:r>
              <a:rPr lang="fr-FR" noProof="0" dirty="0"/>
              <a:t>Deuxième niveau</a:t>
            </a:r>
          </a:p>
        </p:txBody>
      </p:sp>
      <p:sp>
        <p:nvSpPr>
          <p:cNvPr id="5" name="TextBox 4"/>
          <p:cNvSpPr txBox="1"/>
          <p:nvPr/>
        </p:nvSpPr>
        <p:spPr>
          <a:xfrm>
            <a:off x="826060" y="6332195"/>
            <a:ext cx="913712"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3009406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418359" y="357717"/>
            <a:ext cx="8129119" cy="5708649"/>
          </a:xfrm>
        </p:spPr>
        <p:txBody>
          <a:bodyPr>
            <a:normAutofit/>
          </a:bodyPr>
          <a:lstStyle>
            <a:lvl1pPr>
              <a:lnSpc>
                <a:spcPct val="85000"/>
              </a:lnSpc>
              <a:spcBef>
                <a:spcPts val="0"/>
              </a:spcBef>
              <a:buNone/>
              <a:defRPr sz="7333" baseline="0"/>
            </a:lvl1pPr>
            <a:lvl2pPr>
              <a:lnSpc>
                <a:spcPct val="85000"/>
              </a:lnSpc>
              <a:spcBef>
                <a:spcPts val="0"/>
              </a:spcBef>
              <a:defRPr sz="7333"/>
            </a:lvl2pPr>
            <a:lvl3pPr>
              <a:defRPr sz="7333"/>
            </a:lvl3pPr>
            <a:lvl4pPr>
              <a:defRPr sz="7333"/>
            </a:lvl4pPr>
            <a:lvl5pPr>
              <a:defRPr sz="7333"/>
            </a:lvl5pPr>
          </a:lstStyle>
          <a:p>
            <a:pPr lvl="0"/>
            <a:r>
              <a:rPr lang="fr-FR" noProof="0" dirty="0"/>
              <a:t>Cliquez pour modifier le nom de la section </a:t>
            </a:r>
          </a:p>
          <a:p>
            <a:pPr lvl="1"/>
            <a:r>
              <a:rPr lang="fr-FR" noProof="0" dirty="0"/>
              <a:t>Deuxième niveau</a:t>
            </a:r>
          </a:p>
        </p:txBody>
      </p:sp>
      <p:sp>
        <p:nvSpPr>
          <p:cNvPr id="4" name="TextBox 3"/>
          <p:cNvSpPr txBox="1"/>
          <p:nvPr/>
        </p:nvSpPr>
        <p:spPr>
          <a:xfrm>
            <a:off x="826060" y="6332195"/>
            <a:ext cx="913712"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725390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19101" y="1579034"/>
            <a:ext cx="5289240" cy="4487332"/>
          </a:xfrm>
        </p:spPr>
        <p:txBody>
          <a:bodyPr>
            <a:normAutofit/>
          </a:bodyPr>
          <a:lstStyle>
            <a:lvl1pPr>
              <a:defRPr sz="1867" baseline="0"/>
            </a:lvl1pPr>
            <a:lvl2pPr>
              <a:defRPr sz="1867" baseline="0">
                <a:solidFill>
                  <a:schemeClr val="tx1"/>
                </a:solidFill>
              </a:defRPr>
            </a:lvl2pPr>
            <a:lvl3pPr>
              <a:defRPr sz="1867" baseline="0">
                <a:solidFill>
                  <a:schemeClr val="tx1"/>
                </a:solidFill>
              </a:defRPr>
            </a:lvl3pPr>
            <a:lvl4pPr>
              <a:defRPr sz="1867" baseline="0">
                <a:solidFill>
                  <a:schemeClr val="tx1"/>
                </a:solidFill>
              </a:defRPr>
            </a:lvl4pPr>
            <a:lvl5pPr>
              <a:defRPr sz="1867" baseline="0">
                <a:solidFill>
                  <a:schemeClr val="tx1"/>
                </a:solidFill>
              </a:defRPr>
            </a:lvl5pPr>
            <a:lvl6pPr>
              <a:defRPr sz="1867"/>
            </a:lvl6pPr>
            <a:lvl7pPr>
              <a:defRPr sz="2400"/>
            </a:lvl7pPr>
            <a:lvl8pPr>
              <a:defRPr sz="2400"/>
            </a:lvl8pPr>
            <a:lvl9pPr>
              <a:defRPr sz="24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6486393" y="1578264"/>
            <a:ext cx="5286507" cy="4485891"/>
          </a:xfrm>
        </p:spPr>
        <p:txBody>
          <a:bodyPr>
            <a:normAutofit/>
          </a:bodyPr>
          <a:lstStyle>
            <a:lvl1pPr>
              <a:defRPr sz="1867"/>
            </a:lvl1pPr>
            <a:lvl2pPr>
              <a:defRPr sz="1867">
                <a:solidFill>
                  <a:schemeClr val="tx1"/>
                </a:solidFill>
              </a:defRPr>
            </a:lvl2pPr>
            <a:lvl3pPr>
              <a:defRPr sz="1867">
                <a:solidFill>
                  <a:schemeClr val="tx1"/>
                </a:solidFill>
              </a:defRPr>
            </a:lvl3pPr>
            <a:lvl4pPr>
              <a:defRPr sz="1867">
                <a:solidFill>
                  <a:schemeClr val="tx1"/>
                </a:solidFill>
              </a:defRPr>
            </a:lvl4pPr>
            <a:lvl5pPr>
              <a:defRPr sz="1867">
                <a:solidFill>
                  <a:schemeClr val="tx1"/>
                </a:solidFill>
              </a:defRPr>
            </a:lvl5pPr>
            <a:lvl6pPr>
              <a:defRPr sz="1867"/>
            </a:lvl6pPr>
            <a:lvl7pPr>
              <a:defRPr sz="2400"/>
            </a:lvl7pPr>
            <a:lvl8pPr>
              <a:defRPr sz="2400"/>
            </a:lvl8pPr>
            <a:lvl9pPr>
              <a:defRPr sz="24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a:t>Cliquez pour modifier le titre</a:t>
            </a:r>
            <a:endParaRPr lang="en-GB" dirty="0"/>
          </a:p>
        </p:txBody>
      </p:sp>
      <p:sp>
        <p:nvSpPr>
          <p:cNvPr id="7" name="TextBox 6"/>
          <p:cNvSpPr txBox="1"/>
          <p:nvPr/>
        </p:nvSpPr>
        <p:spPr>
          <a:xfrm>
            <a:off x="826060" y="6332195"/>
            <a:ext cx="913712"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169058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p:nvSpPr>
        <p:spPr>
          <a:xfrm>
            <a:off x="826060" y="6332195"/>
            <a:ext cx="913712"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233519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Image pleine page">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12192000" cy="68580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a:t>Cliquez pour modifier le titre</a:t>
            </a:r>
            <a:endParaRPr lang="en-GB" dirty="0"/>
          </a:p>
        </p:txBody>
      </p:sp>
    </p:spTree>
    <p:extLst>
      <p:ext uri="{BB962C8B-B14F-4D97-AF65-F5344CB8AC3E}">
        <p14:creationId xmlns:p14="http://schemas.microsoft.com/office/powerpoint/2010/main" val="2495206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3" name="TextBox 2"/>
          <p:cNvSpPr txBox="1"/>
          <p:nvPr/>
        </p:nvSpPr>
        <p:spPr>
          <a:xfrm>
            <a:off x="826060" y="6332195"/>
            <a:ext cx="913712"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25440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1_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1" y="6405036"/>
            <a:ext cx="1482051" cy="153888"/>
          </a:xfrm>
          <a:prstGeom prst="rect">
            <a:avLst/>
          </a:prstGeom>
        </p:spPr>
        <p:txBody>
          <a:bodyPr/>
          <a:lstStyle>
            <a:lvl1pPr>
              <a:defRPr>
                <a:latin typeface="+mn-lt"/>
                <a:sym typeface="Trebuchet MS" panose="020B0603020202020204" pitchFamily="34" charset="0"/>
              </a:defRPr>
            </a:lvl1pPr>
          </a:lstStyle>
          <a:p>
            <a:fld id="{78A5BC51-2D57-4A53-81C4-137696BD4790}" type="datetimeFigureOut">
              <a:rPr lang="fr-FR" smtClean="0">
                <a:solidFill>
                  <a:srgbClr val="000000"/>
                </a:solidFill>
              </a:rPr>
              <a:pPr/>
              <a:t>27/05/2024</a:t>
            </a:fld>
            <a:endParaRPr lang="fr-FR">
              <a:solidFill>
                <a:srgbClr val="000000"/>
              </a:solidFill>
            </a:endParaRPr>
          </a:p>
        </p:txBody>
      </p:sp>
      <p:sp>
        <p:nvSpPr>
          <p:cNvPr id="7" name="Copyright"/>
          <p:cNvSpPr txBox="1"/>
          <p:nvPr/>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rgbClr val="FFFFFF">
                    <a:lumMod val="50000"/>
                  </a:srgbClr>
                </a:solidFill>
                <a:sym typeface="Trebuchet MS" panose="020B0603020202020204" pitchFamily="34" charset="0"/>
              </a:rPr>
              <a:t>Copyright © 2021 by Boston Consulting Group. All rights reserved.</a:t>
            </a:r>
            <a:endParaRPr lang="en-US" sz="700" dirty="0">
              <a:solidFill>
                <a:srgbClr val="FFFFFF">
                  <a:lumMod val="50000"/>
                </a:srgbClr>
              </a:solidFill>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7296515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D. Green highlight">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7" y="0"/>
            <a:ext cx="416951" cy="6858000"/>
          </a:xfrm>
          <a:prstGeom prst="rect">
            <a:avLst/>
          </a:prstGeom>
        </p:spPr>
      </p:pic>
      <p:sp>
        <p:nvSpPr>
          <p:cNvPr id="14" name="Rectangle 13"/>
          <p:cNvSpPr/>
          <p:nvPr/>
        </p:nvSpPr>
        <p:spPr bwMode="white">
          <a:xfrm>
            <a:off x="1"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srgbClr val="FFFFFF"/>
              </a:solidFill>
              <a:sym typeface="Trebuchet MS" panose="020B0603020202020204" pitchFamily="34" charset="0"/>
            </a:endParaRPr>
          </a:p>
        </p:txBody>
      </p:sp>
      <p:sp>
        <p:nvSpPr>
          <p:cNvPr id="18" name="Date Placeholder 2"/>
          <p:cNvSpPr>
            <a:spLocks noGrp="1"/>
          </p:cNvSpPr>
          <p:nvPr>
            <p:ph type="dt" sz="half" idx="10"/>
          </p:nvPr>
        </p:nvSpPr>
        <p:spPr>
          <a:xfrm>
            <a:off x="9677401"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fld id="{78A5BC51-2D57-4A53-81C4-137696BD4790}" type="datetimeFigureOut">
              <a:rPr lang="fr-FR" smtClean="0">
                <a:solidFill>
                  <a:srgbClr val="FFFFFF"/>
                </a:solidFill>
              </a:rPr>
              <a:pPr/>
              <a:t>27/05/2024</a:t>
            </a:fld>
            <a:endParaRPr lang="fr-FR">
              <a:solidFill>
                <a:srgbClr val="FFFFFF"/>
              </a:solidFill>
            </a:endParaRPr>
          </a:p>
        </p:txBody>
      </p:sp>
      <p:sp>
        <p:nvSpPr>
          <p:cNvPr id="19" name="TextBox 18"/>
          <p:cNvSpPr txBox="1"/>
          <p:nvPr/>
        </p:nvSpPr>
        <p:spPr>
          <a:xfrm>
            <a:off x="11167872" y="6405036"/>
            <a:ext cx="381000" cy="153888"/>
          </a:xfrm>
          <a:prstGeom prst="rect">
            <a:avLst/>
          </a:prstGeom>
          <a:noFill/>
        </p:spPr>
        <p:txBody>
          <a:bodyPr wrap="square" lIns="0" tIns="0" rIns="0" bIns="0" rtlCol="0" anchor="b">
            <a:spAutoFit/>
          </a:bodyPr>
          <a:lstStyle/>
          <a:p>
            <a:pPr algn="r" defTabSz="914377">
              <a:defRPr/>
            </a:pPr>
            <a:fld id="{DFCF27A5-1A5B-48D3-A060-2758FFBB1ADD}" type="slidenum">
              <a:rPr lang="en-US" sz="1000">
                <a:solidFill>
                  <a:srgbClr val="FFFFFF"/>
                </a:solidFill>
                <a:sym typeface="Trebuchet MS" panose="020B0603020202020204" pitchFamily="34" charset="0"/>
              </a:rPr>
              <a:pPr algn="r" defTabSz="914377">
                <a:defRPr/>
              </a:pPr>
              <a:t>‹N°›</a:t>
            </a:fld>
            <a:endParaRPr lang="en-US" sz="1000" dirty="0">
              <a:solidFill>
                <a:srgbClr val="FFFFFF"/>
              </a:solidFill>
              <a:sym typeface="Trebuchet MS" panose="020B0603020202020204" pitchFamily="34" charset="0"/>
            </a:endParaRPr>
          </a:p>
        </p:txBody>
      </p:sp>
      <p:sp>
        <p:nvSpPr>
          <p:cNvPr id="21" name="Copyright"/>
          <p:cNvSpPr txBox="1"/>
          <p:nvPr/>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rgbClr val="FFFFFF"/>
                </a:solidFill>
                <a:sym typeface="Trebuchet MS" panose="020B0603020202020204" pitchFamily="34" charset="0"/>
              </a:rPr>
              <a:t>Copyright © 2021 by Boston Consulting Group. All rights reserved.</a:t>
            </a:r>
            <a:endParaRPr lang="en-US" sz="700" dirty="0">
              <a:solidFill>
                <a:srgbClr val="FFFFFF"/>
              </a:solidFill>
              <a:sym typeface="Trebuchet MS" panose="020B0603020202020204" pitchFamily="34" charset="0"/>
            </a:endParaRPr>
          </a:p>
        </p:txBody>
      </p:sp>
      <p:sp>
        <p:nvSpPr>
          <p:cNvPr id="2" name="Title 1"/>
          <p:cNvSpPr>
            <a:spLocks noGrp="1"/>
          </p:cNvSpPr>
          <p:nvPr>
            <p:ph type="title" hasCustomPrompt="1"/>
          </p:nvPr>
        </p:nvSpPr>
        <p:spPr>
          <a:xfrm>
            <a:off x="630001" y="622802"/>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6782639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ED898BD-7930-4445-ADD1-E1F83A156613}" type="datetimeFigureOut">
              <a:rPr lang="fr-FR" smtClean="0"/>
              <a:t>27/05/2024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A72EBF-8598-44F2-9CC1-15FA3EB7822D}" type="slidenum">
              <a:rPr lang="fr-FR" smtClean="0"/>
              <a:t>‹N°›</a:t>
            </a:fld>
            <a:endParaRPr lang="fr-FR"/>
          </a:p>
        </p:txBody>
      </p:sp>
    </p:spTree>
    <p:extLst>
      <p:ext uri="{BB962C8B-B14F-4D97-AF65-F5344CB8AC3E}">
        <p14:creationId xmlns:p14="http://schemas.microsoft.com/office/powerpoint/2010/main" val="230907270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cSld name="1_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CD2934-1232-4A8B-B491-9ABE26BC350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17888F5-F7C7-4FAB-A3F2-68E3E24EC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7B77228-A582-49D0-8DAC-E6F770689824}"/>
              </a:ext>
            </a:extLst>
          </p:cNvPr>
          <p:cNvSpPr>
            <a:spLocks noGrp="1"/>
          </p:cNvSpPr>
          <p:nvPr>
            <p:ph type="dt" sz="half" idx="10"/>
          </p:nvPr>
        </p:nvSpPr>
        <p:spPr/>
        <p:txBody>
          <a:bodyPr/>
          <a:lstStyle/>
          <a:p>
            <a:fld id="{78A5BC51-2D57-4A53-81C4-137696BD4790}" type="datetimeFigureOut">
              <a:rPr lang="fr-FR">
                <a:solidFill>
                  <a:srgbClr val="000000"/>
                </a:solidFill>
              </a:rPr>
              <a:pPr/>
              <a:t>27/05/2024</a:t>
            </a:fld>
            <a:endParaRPr lang="fr-FR">
              <a:solidFill>
                <a:srgbClr val="000000"/>
              </a:solidFill>
            </a:endParaRPr>
          </a:p>
        </p:txBody>
      </p:sp>
      <p:sp>
        <p:nvSpPr>
          <p:cNvPr id="5" name="Espace réservé du pied de page 4">
            <a:extLst>
              <a:ext uri="{FF2B5EF4-FFF2-40B4-BE49-F238E27FC236}">
                <a16:creationId xmlns:a16="http://schemas.microsoft.com/office/drawing/2014/main" id="{7C8334F6-78AC-45BC-9231-BE67973EFF44}"/>
              </a:ext>
            </a:extLst>
          </p:cNvPr>
          <p:cNvSpPr>
            <a:spLocks noGrp="1"/>
          </p:cNvSpPr>
          <p:nvPr>
            <p:ph type="ftr" sz="quarter" idx="11"/>
          </p:nvPr>
        </p:nvSpPr>
        <p:spPr/>
        <p:txBody>
          <a:bodyPr/>
          <a:lstStyle/>
          <a:p>
            <a:endParaRPr lang="fr-FR">
              <a:solidFill>
                <a:srgbClr val="000000"/>
              </a:solidFill>
            </a:endParaRPr>
          </a:p>
        </p:txBody>
      </p:sp>
      <p:sp>
        <p:nvSpPr>
          <p:cNvPr id="6" name="Espace réservé du numéro de diapositive 5">
            <a:extLst>
              <a:ext uri="{FF2B5EF4-FFF2-40B4-BE49-F238E27FC236}">
                <a16:creationId xmlns:a16="http://schemas.microsoft.com/office/drawing/2014/main" id="{7664AE42-68F3-44DA-8B4B-E10A9BD3BEB7}"/>
              </a:ext>
            </a:extLst>
          </p:cNvPr>
          <p:cNvSpPr>
            <a:spLocks noGrp="1"/>
          </p:cNvSpPr>
          <p:nvPr>
            <p:ph type="sldNum" sz="quarter" idx="12"/>
          </p:nvPr>
        </p:nvSpPr>
        <p:spPr/>
        <p:txBody>
          <a:bodyPr/>
          <a:lstStyle/>
          <a:p>
            <a:fld id="{80F4FF16-AAAD-4559-B8D7-204176C4200D}" type="slidenum">
              <a:rPr lang="fr-FR">
                <a:solidFill>
                  <a:srgbClr val="000000"/>
                </a:solidFill>
              </a:rPr>
              <a:pPr/>
              <a:t>‹N°›</a:t>
            </a:fld>
            <a:endParaRPr lang="fr-FR">
              <a:solidFill>
                <a:srgbClr val="000000"/>
              </a:solidFill>
            </a:endParaRPr>
          </a:p>
        </p:txBody>
      </p:sp>
    </p:spTree>
    <p:extLst>
      <p:ext uri="{BB962C8B-B14F-4D97-AF65-F5344CB8AC3E}">
        <p14:creationId xmlns:p14="http://schemas.microsoft.com/office/powerpoint/2010/main" val="179880298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srgbClr val="000000"/>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rgbClr val="FFFFFF">
                    <a:lumMod val="50000"/>
                  </a:srgbClr>
                </a:solidFill>
                <a:sym typeface="Trebuchet MS" panose="020B0603020202020204" pitchFamily="34" charset="0"/>
              </a:rPr>
              <a:t>Copyright © 2021 by Boston Consulting Group. All rights reserved.</a:t>
            </a:r>
            <a:endParaRPr lang="en-US" sz="700" dirty="0">
              <a:solidFill>
                <a:srgbClr val="FFFFFF">
                  <a:lumMod val="50000"/>
                </a:srgbClr>
              </a:solidFill>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632780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rgbClr val="FFFFFF">
                    <a:lumMod val="50000"/>
                  </a:srgbClr>
                </a:solidFill>
                <a:sym typeface="Trebuchet MS" panose="020B0603020202020204" pitchFamily="34" charset="0"/>
              </a:rPr>
              <a:t>Copyright © 2021 by Boston Consulting Group. All rights reserved.</a:t>
            </a:r>
            <a:endParaRPr lang="en-US" sz="700" dirty="0">
              <a:solidFill>
                <a:srgbClr val="FFFFFF">
                  <a:lumMod val="50000"/>
                </a:srgbClr>
              </a:solidFill>
              <a:sym typeface="Trebuchet MS" panose="020B0603020202020204" pitchFamily="34" charset="0"/>
            </a:endParaRPr>
          </a:p>
        </p:txBody>
      </p:sp>
    </p:spTree>
    <p:extLst>
      <p:ext uri="{BB962C8B-B14F-4D97-AF65-F5344CB8AC3E}">
        <p14:creationId xmlns:p14="http://schemas.microsoft.com/office/powerpoint/2010/main" val="9762652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19100" y="1579034"/>
            <a:ext cx="11353800" cy="4487333"/>
          </a:xfrm>
        </p:spPr>
        <p:txBody>
          <a:bodyPr/>
          <a:lstStyle>
            <a:lvl1pPr>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lvl6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Title 3"/>
          <p:cNvSpPr>
            <a:spLocks noGrp="1"/>
          </p:cNvSpPr>
          <p:nvPr>
            <p:ph type="title" hasCustomPrompt="1"/>
          </p:nvPr>
        </p:nvSpPr>
        <p:spPr/>
        <p:txBody>
          <a:bodyPr/>
          <a:lstStyle/>
          <a:p>
            <a:r>
              <a:rPr lang="fr-FR" noProof="0" dirty="0"/>
              <a:t>Cliquez pour modifier le titre</a:t>
            </a:r>
            <a:endParaRPr lang="en-GB" dirty="0"/>
          </a:p>
        </p:txBody>
      </p:sp>
      <p:sp>
        <p:nvSpPr>
          <p:cNvPr id="6" name="TextBox 5"/>
          <p:cNvSpPr txBox="1"/>
          <p:nvPr/>
        </p:nvSpPr>
        <p:spPr>
          <a:xfrm>
            <a:off x="826060" y="6332195"/>
            <a:ext cx="913712"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362261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9102" y="357719"/>
            <a:ext cx="6437997" cy="3069165"/>
          </a:xfrm>
        </p:spPr>
        <p:txBody>
          <a:bodyPr>
            <a:noAutofit/>
          </a:bodyPr>
          <a:lstStyle>
            <a:lvl1pPr algn="l">
              <a:lnSpc>
                <a:spcPct val="85000"/>
              </a:lnSpc>
              <a:defRPr sz="7333" baseline="0">
                <a:solidFill>
                  <a:schemeClr val="tx1"/>
                </a:solidFill>
              </a:defRPr>
            </a:lvl1pPr>
          </a:lstStyle>
          <a:p>
            <a:r>
              <a:rPr lang="fr-FR" noProof="0" dirty="0"/>
              <a:t>Cliquez pour modifier le titre</a:t>
            </a:r>
          </a:p>
        </p:txBody>
      </p:sp>
      <p:sp>
        <p:nvSpPr>
          <p:cNvPr id="17" name="Text Placeholder 17"/>
          <p:cNvSpPr>
            <a:spLocks noGrp="1"/>
          </p:cNvSpPr>
          <p:nvPr>
            <p:ph type="body" sz="quarter" idx="16" hasCustomPrompt="1"/>
          </p:nvPr>
        </p:nvSpPr>
        <p:spPr>
          <a:xfrm>
            <a:off x="7734300" y="355602"/>
            <a:ext cx="4038600" cy="4538133"/>
          </a:xfrm>
        </p:spPr>
        <p:txBody>
          <a:bodyPr/>
          <a:lstStyle>
            <a:lvl1pPr>
              <a:defRPr/>
            </a:lvl1pPr>
          </a:lstStyle>
          <a:p>
            <a:pPr lvl="0"/>
            <a:r>
              <a:rPr lang="fr-FR" noProof="0" dirty="0"/>
              <a:t>Cliquez pour modifier le texte</a:t>
            </a:r>
          </a:p>
          <a:p>
            <a:pPr lvl="1"/>
            <a:r>
              <a:rPr lang="fr-FR" noProof="0" dirty="0"/>
              <a:t>Deuxième niveau</a:t>
            </a:r>
          </a:p>
        </p:txBody>
      </p:sp>
      <p:sp>
        <p:nvSpPr>
          <p:cNvPr id="42" name="Subtitle 2"/>
          <p:cNvSpPr>
            <a:spLocks noGrp="1"/>
          </p:cNvSpPr>
          <p:nvPr>
            <p:ph type="subTitle" idx="1" hasCustomPrompt="1"/>
          </p:nvPr>
        </p:nvSpPr>
        <p:spPr>
          <a:xfrm>
            <a:off x="414250" y="3605525"/>
            <a:ext cx="6441580" cy="1288208"/>
          </a:xfrm>
        </p:spPr>
        <p:txBody>
          <a:bodyPr/>
          <a:lstStyle>
            <a:lvl1pPr marL="0" indent="0" algn="l">
              <a:buNone/>
              <a:defRPr baseline="0">
                <a:solidFill>
                  <a:schemeClr val="tx1"/>
                </a:solidFill>
              </a:defRPr>
            </a:lvl1pPr>
            <a:lvl2pPr marL="241294" indent="-241294" algn="l">
              <a:buClr>
                <a:schemeClr val="bg2"/>
              </a:buClr>
              <a:buSzPct val="100000"/>
              <a:buFont typeface="Wingdings" panose="05000000000000000000" pitchFamily="2" charset="2"/>
              <a:buChar char="§"/>
              <a:defRPr>
                <a:solidFill>
                  <a:schemeClr val="tx1"/>
                </a:solidFill>
              </a:defRPr>
            </a:lvl2pPr>
            <a:lvl3pPr marL="542386" indent="-254394" algn="l">
              <a:spcBef>
                <a:spcPts val="448"/>
              </a:spcBef>
              <a:buClrTx/>
              <a:buFont typeface="Helvetica 55 Roman" panose="020B0604020202020204" pitchFamily="34" charset="0"/>
              <a:buChar char="–"/>
              <a:defRPr>
                <a:solidFill>
                  <a:schemeClr val="tx1"/>
                </a:solidFill>
                <a:latin typeface="Helvetica 55 Roman" panose="020B0604020202020204" pitchFamily="34" charset="0"/>
              </a:defRPr>
            </a:lvl3pPr>
            <a:lvl4pPr marL="791980" indent="-230394" algn="l">
              <a:spcBef>
                <a:spcPts val="32"/>
              </a:spcBef>
              <a:buFont typeface="Helvetica 55 Roman" panose="020B0604020202020204" pitchFamily="34" charset="0"/>
              <a:buChar char="–"/>
              <a:defRPr>
                <a:solidFill>
                  <a:schemeClr val="tx1"/>
                </a:solidFill>
              </a:defRPr>
            </a:lvl4pPr>
            <a:lvl5pPr marL="1065573" indent="-254394" algn="l">
              <a:buFont typeface="Helvetica 55 Roman" panose="020B0604020202020204" pitchFamily="34" charset="0"/>
              <a:buChar char="–"/>
              <a:defRPr>
                <a:solidFill>
                  <a:schemeClr val="tx1"/>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fr-FR" dirty="0"/>
              <a:t>Cliquez pour modifier le nom du présentateur</a:t>
            </a:r>
          </a:p>
        </p:txBody>
      </p:sp>
      <p:grpSp>
        <p:nvGrpSpPr>
          <p:cNvPr id="3" name="Group 2"/>
          <p:cNvGrpSpPr/>
          <p:nvPr/>
        </p:nvGrpSpPr>
        <p:grpSpPr>
          <a:xfrm>
            <a:off x="418048" y="5645152"/>
            <a:ext cx="817033" cy="817033"/>
            <a:chOff x="313535" y="4233863"/>
            <a:chExt cx="612775" cy="612775"/>
          </a:xfrm>
        </p:grpSpPr>
        <p:sp>
          <p:nvSpPr>
            <p:cNvPr id="43" name="Rectangle 5"/>
            <p:cNvSpPr>
              <a:spLocks noChangeArrowheads="1"/>
            </p:cNvSpPr>
            <p:nvPr userDrawn="1"/>
          </p:nvSpPr>
          <p:spPr bwMode="auto">
            <a:xfrm>
              <a:off x="313535" y="4233863"/>
              <a:ext cx="612775" cy="612775"/>
            </a:xfrm>
            <a:prstGeom prst="rect">
              <a:avLst/>
            </a:prstGeom>
            <a:solidFill>
              <a:srgbClr val="FF7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4" name="Freeform 6"/>
            <p:cNvSpPr>
              <a:spLocks noEditPoints="1"/>
            </p:cNvSpPr>
            <p:nvPr userDrawn="1"/>
          </p:nvSpPr>
          <p:spPr bwMode="auto">
            <a:xfrm>
              <a:off x="500860" y="4708526"/>
              <a:ext cx="74613" cy="87313"/>
            </a:xfrm>
            <a:custGeom>
              <a:avLst/>
              <a:gdLst>
                <a:gd name="T0" fmla="*/ 66 w 93"/>
                <a:gd name="T1" fmla="*/ 99 h 109"/>
                <a:gd name="T2" fmla="*/ 31 w 93"/>
                <a:gd name="T3" fmla="*/ 109 h 109"/>
                <a:gd name="T4" fmla="*/ 0 w 93"/>
                <a:gd name="T5" fmla="*/ 79 h 109"/>
                <a:gd name="T6" fmla="*/ 66 w 93"/>
                <a:gd name="T7" fmla="*/ 37 h 109"/>
                <a:gd name="T8" fmla="*/ 66 w 93"/>
                <a:gd name="T9" fmla="*/ 32 h 109"/>
                <a:gd name="T10" fmla="*/ 49 w 93"/>
                <a:gd name="T11" fmla="*/ 19 h 109"/>
                <a:gd name="T12" fmla="*/ 24 w 93"/>
                <a:gd name="T13" fmla="*/ 32 h 109"/>
                <a:gd name="T14" fmla="*/ 5 w 93"/>
                <a:gd name="T15" fmla="*/ 21 h 109"/>
                <a:gd name="T16" fmla="*/ 50 w 93"/>
                <a:gd name="T17" fmla="*/ 0 h 109"/>
                <a:gd name="T18" fmla="*/ 93 w 93"/>
                <a:gd name="T19" fmla="*/ 32 h 109"/>
                <a:gd name="T20" fmla="*/ 93 w 93"/>
                <a:gd name="T21" fmla="*/ 108 h 109"/>
                <a:gd name="T22" fmla="*/ 68 w 93"/>
                <a:gd name="T23" fmla="*/ 108 h 109"/>
                <a:gd name="T24" fmla="*/ 66 w 93"/>
                <a:gd name="T25" fmla="*/ 99 h 109"/>
                <a:gd name="T26" fmla="*/ 27 w 93"/>
                <a:gd name="T27" fmla="*/ 77 h 109"/>
                <a:gd name="T28" fmla="*/ 39 w 93"/>
                <a:gd name="T29" fmla="*/ 90 h 109"/>
                <a:gd name="T30" fmla="*/ 65 w 93"/>
                <a:gd name="T31" fmla="*/ 79 h 109"/>
                <a:gd name="T32" fmla="*/ 65 w 93"/>
                <a:gd name="T33" fmla="*/ 54 h 109"/>
                <a:gd name="T34" fmla="*/ 27 w 93"/>
                <a:gd name="T35"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09">
                  <a:moveTo>
                    <a:pt x="66" y="99"/>
                  </a:moveTo>
                  <a:cubicBezTo>
                    <a:pt x="55" y="106"/>
                    <a:pt x="43" y="109"/>
                    <a:pt x="31" y="109"/>
                  </a:cubicBezTo>
                  <a:cubicBezTo>
                    <a:pt x="11" y="109"/>
                    <a:pt x="0" y="96"/>
                    <a:pt x="0" y="79"/>
                  </a:cubicBezTo>
                  <a:cubicBezTo>
                    <a:pt x="0" y="55"/>
                    <a:pt x="21" y="42"/>
                    <a:pt x="66" y="37"/>
                  </a:cubicBezTo>
                  <a:cubicBezTo>
                    <a:pt x="66" y="32"/>
                    <a:pt x="66" y="32"/>
                    <a:pt x="66" y="32"/>
                  </a:cubicBezTo>
                  <a:cubicBezTo>
                    <a:pt x="66" y="24"/>
                    <a:pt x="60" y="19"/>
                    <a:pt x="49" y="19"/>
                  </a:cubicBezTo>
                  <a:cubicBezTo>
                    <a:pt x="39" y="19"/>
                    <a:pt x="30" y="24"/>
                    <a:pt x="24" y="32"/>
                  </a:cubicBezTo>
                  <a:cubicBezTo>
                    <a:pt x="5" y="21"/>
                    <a:pt x="5" y="21"/>
                    <a:pt x="5" y="21"/>
                  </a:cubicBezTo>
                  <a:cubicBezTo>
                    <a:pt x="15" y="7"/>
                    <a:pt x="30" y="0"/>
                    <a:pt x="50" y="0"/>
                  </a:cubicBezTo>
                  <a:cubicBezTo>
                    <a:pt x="77" y="0"/>
                    <a:pt x="93" y="12"/>
                    <a:pt x="93" y="32"/>
                  </a:cubicBezTo>
                  <a:cubicBezTo>
                    <a:pt x="93" y="32"/>
                    <a:pt x="93" y="108"/>
                    <a:pt x="93" y="108"/>
                  </a:cubicBezTo>
                  <a:cubicBezTo>
                    <a:pt x="68" y="108"/>
                    <a:pt x="68" y="108"/>
                    <a:pt x="68" y="108"/>
                  </a:cubicBezTo>
                  <a:lnTo>
                    <a:pt x="66" y="99"/>
                  </a:lnTo>
                  <a:close/>
                  <a:moveTo>
                    <a:pt x="27" y="77"/>
                  </a:moveTo>
                  <a:cubicBezTo>
                    <a:pt x="27" y="84"/>
                    <a:pt x="31" y="90"/>
                    <a:pt x="39" y="90"/>
                  </a:cubicBezTo>
                  <a:cubicBezTo>
                    <a:pt x="48" y="90"/>
                    <a:pt x="57" y="87"/>
                    <a:pt x="65" y="79"/>
                  </a:cubicBezTo>
                  <a:cubicBezTo>
                    <a:pt x="65" y="54"/>
                    <a:pt x="65" y="54"/>
                    <a:pt x="65" y="54"/>
                  </a:cubicBezTo>
                  <a:cubicBezTo>
                    <a:pt x="39" y="57"/>
                    <a:pt x="27" y="64"/>
                    <a:pt x="27"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5" name="Freeform 7"/>
            <p:cNvSpPr>
              <a:spLocks/>
            </p:cNvSpPr>
            <p:nvPr userDrawn="1"/>
          </p:nvSpPr>
          <p:spPr bwMode="auto">
            <a:xfrm>
              <a:off x="592935" y="4708526"/>
              <a:ext cx="76200" cy="87313"/>
            </a:xfrm>
            <a:custGeom>
              <a:avLst/>
              <a:gdLst>
                <a:gd name="T0" fmla="*/ 0 w 94"/>
                <a:gd name="T1" fmla="*/ 5 h 108"/>
                <a:gd name="T2" fmla="*/ 23 w 94"/>
                <a:gd name="T3" fmla="*/ 2 h 108"/>
                <a:gd name="T4" fmla="*/ 25 w 94"/>
                <a:gd name="T5" fmla="*/ 15 h 108"/>
                <a:gd name="T6" fmla="*/ 61 w 94"/>
                <a:gd name="T7" fmla="*/ 0 h 108"/>
                <a:gd name="T8" fmla="*/ 94 w 94"/>
                <a:gd name="T9" fmla="*/ 34 h 108"/>
                <a:gd name="T10" fmla="*/ 94 w 94"/>
                <a:gd name="T11" fmla="*/ 108 h 108"/>
                <a:gd name="T12" fmla="*/ 66 w 94"/>
                <a:gd name="T13" fmla="*/ 108 h 108"/>
                <a:gd name="T14" fmla="*/ 66 w 94"/>
                <a:gd name="T15" fmla="*/ 39 h 108"/>
                <a:gd name="T16" fmla="*/ 53 w 94"/>
                <a:gd name="T17" fmla="*/ 21 h 108"/>
                <a:gd name="T18" fmla="*/ 27 w 94"/>
                <a:gd name="T19" fmla="*/ 32 h 108"/>
                <a:gd name="T20" fmla="*/ 27 w 94"/>
                <a:gd name="T21" fmla="*/ 108 h 108"/>
                <a:gd name="T22" fmla="*/ 0 w 94"/>
                <a:gd name="T23" fmla="*/ 108 h 108"/>
                <a:gd name="T24" fmla="*/ 0 w 94"/>
                <a:gd name="T25" fmla="*/ 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108">
                  <a:moveTo>
                    <a:pt x="0" y="5"/>
                  </a:moveTo>
                  <a:cubicBezTo>
                    <a:pt x="23" y="2"/>
                    <a:pt x="23" y="2"/>
                    <a:pt x="23" y="2"/>
                  </a:cubicBezTo>
                  <a:cubicBezTo>
                    <a:pt x="25" y="15"/>
                    <a:pt x="25" y="15"/>
                    <a:pt x="25" y="15"/>
                  </a:cubicBezTo>
                  <a:cubicBezTo>
                    <a:pt x="38" y="5"/>
                    <a:pt x="48" y="0"/>
                    <a:pt x="61" y="0"/>
                  </a:cubicBezTo>
                  <a:cubicBezTo>
                    <a:pt x="83" y="0"/>
                    <a:pt x="94" y="12"/>
                    <a:pt x="94" y="34"/>
                  </a:cubicBezTo>
                  <a:cubicBezTo>
                    <a:pt x="94" y="108"/>
                    <a:pt x="94" y="108"/>
                    <a:pt x="94" y="108"/>
                  </a:cubicBezTo>
                  <a:cubicBezTo>
                    <a:pt x="66" y="108"/>
                    <a:pt x="66" y="108"/>
                    <a:pt x="66" y="108"/>
                  </a:cubicBezTo>
                  <a:cubicBezTo>
                    <a:pt x="66" y="39"/>
                    <a:pt x="66" y="39"/>
                    <a:pt x="66" y="39"/>
                  </a:cubicBezTo>
                  <a:cubicBezTo>
                    <a:pt x="66" y="26"/>
                    <a:pt x="63" y="21"/>
                    <a:pt x="53" y="21"/>
                  </a:cubicBezTo>
                  <a:cubicBezTo>
                    <a:pt x="45" y="21"/>
                    <a:pt x="36" y="24"/>
                    <a:pt x="27" y="32"/>
                  </a:cubicBezTo>
                  <a:cubicBezTo>
                    <a:pt x="27" y="108"/>
                    <a:pt x="27" y="108"/>
                    <a:pt x="27" y="108"/>
                  </a:cubicBezTo>
                  <a:cubicBezTo>
                    <a:pt x="0" y="108"/>
                    <a:pt x="0" y="108"/>
                    <a:pt x="0" y="108"/>
                  </a:cubicBez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6" name="Freeform 8"/>
            <p:cNvSpPr>
              <a:spLocks noEditPoints="1"/>
            </p:cNvSpPr>
            <p:nvPr userDrawn="1"/>
          </p:nvSpPr>
          <p:spPr bwMode="auto">
            <a:xfrm>
              <a:off x="778673" y="4708526"/>
              <a:ext cx="79375" cy="88900"/>
            </a:xfrm>
            <a:custGeom>
              <a:avLst/>
              <a:gdLst>
                <a:gd name="T0" fmla="*/ 50 w 98"/>
                <a:gd name="T1" fmla="*/ 110 h 110"/>
                <a:gd name="T2" fmla="*/ 0 w 98"/>
                <a:gd name="T3" fmla="*/ 55 h 110"/>
                <a:gd name="T4" fmla="*/ 49 w 98"/>
                <a:gd name="T5" fmla="*/ 0 h 110"/>
                <a:gd name="T6" fmla="*/ 98 w 98"/>
                <a:gd name="T7" fmla="*/ 54 h 110"/>
                <a:gd name="T8" fmla="*/ 97 w 98"/>
                <a:gd name="T9" fmla="*/ 59 h 110"/>
                <a:gd name="T10" fmla="*/ 27 w 98"/>
                <a:gd name="T11" fmla="*/ 59 h 110"/>
                <a:gd name="T12" fmla="*/ 52 w 98"/>
                <a:gd name="T13" fmla="*/ 89 h 110"/>
                <a:gd name="T14" fmla="*/ 76 w 98"/>
                <a:gd name="T15" fmla="*/ 76 h 110"/>
                <a:gd name="T16" fmla="*/ 96 w 98"/>
                <a:gd name="T17" fmla="*/ 87 h 110"/>
                <a:gd name="T18" fmla="*/ 50 w 98"/>
                <a:gd name="T19" fmla="*/ 110 h 110"/>
                <a:gd name="T20" fmla="*/ 70 w 98"/>
                <a:gd name="T21" fmla="*/ 41 h 110"/>
                <a:gd name="T22" fmla="*/ 49 w 98"/>
                <a:gd name="T23" fmla="*/ 19 h 110"/>
                <a:gd name="T24" fmla="*/ 28 w 98"/>
                <a:gd name="T25" fmla="*/ 41 h 110"/>
                <a:gd name="T26" fmla="*/ 70 w 98"/>
                <a:gd name="T27" fmla="*/ 41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110">
                  <a:moveTo>
                    <a:pt x="50" y="110"/>
                  </a:moveTo>
                  <a:cubicBezTo>
                    <a:pt x="19" y="110"/>
                    <a:pt x="0" y="90"/>
                    <a:pt x="0" y="55"/>
                  </a:cubicBezTo>
                  <a:cubicBezTo>
                    <a:pt x="0" y="20"/>
                    <a:pt x="19" y="0"/>
                    <a:pt x="49" y="0"/>
                  </a:cubicBezTo>
                  <a:cubicBezTo>
                    <a:pt x="80" y="0"/>
                    <a:pt x="98" y="20"/>
                    <a:pt x="98" y="54"/>
                  </a:cubicBezTo>
                  <a:cubicBezTo>
                    <a:pt x="98" y="56"/>
                    <a:pt x="97" y="57"/>
                    <a:pt x="97" y="59"/>
                  </a:cubicBezTo>
                  <a:cubicBezTo>
                    <a:pt x="27" y="59"/>
                    <a:pt x="27" y="59"/>
                    <a:pt x="27" y="59"/>
                  </a:cubicBezTo>
                  <a:cubicBezTo>
                    <a:pt x="28" y="79"/>
                    <a:pt x="36" y="89"/>
                    <a:pt x="52" y="89"/>
                  </a:cubicBezTo>
                  <a:cubicBezTo>
                    <a:pt x="63" y="89"/>
                    <a:pt x="70" y="85"/>
                    <a:pt x="76" y="76"/>
                  </a:cubicBezTo>
                  <a:cubicBezTo>
                    <a:pt x="96" y="87"/>
                    <a:pt x="96" y="87"/>
                    <a:pt x="96" y="87"/>
                  </a:cubicBezTo>
                  <a:cubicBezTo>
                    <a:pt x="87" y="102"/>
                    <a:pt x="71" y="110"/>
                    <a:pt x="50" y="110"/>
                  </a:cubicBezTo>
                  <a:close/>
                  <a:moveTo>
                    <a:pt x="70" y="41"/>
                  </a:moveTo>
                  <a:cubicBezTo>
                    <a:pt x="70" y="27"/>
                    <a:pt x="62" y="19"/>
                    <a:pt x="49" y="19"/>
                  </a:cubicBezTo>
                  <a:cubicBezTo>
                    <a:pt x="37" y="19"/>
                    <a:pt x="29" y="27"/>
                    <a:pt x="28" y="41"/>
                  </a:cubicBezTo>
                  <a:lnTo>
                    <a:pt x="70"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7" name="Freeform 9"/>
            <p:cNvSpPr>
              <a:spLocks noEditPoints="1"/>
            </p:cNvSpPr>
            <p:nvPr userDrawn="1"/>
          </p:nvSpPr>
          <p:spPr bwMode="auto">
            <a:xfrm>
              <a:off x="346873" y="4708526"/>
              <a:ext cx="84138" cy="88900"/>
            </a:xfrm>
            <a:custGeom>
              <a:avLst/>
              <a:gdLst>
                <a:gd name="T0" fmla="*/ 52 w 104"/>
                <a:gd name="T1" fmla="*/ 111 h 111"/>
                <a:gd name="T2" fmla="*/ 0 w 104"/>
                <a:gd name="T3" fmla="*/ 55 h 111"/>
                <a:gd name="T4" fmla="*/ 52 w 104"/>
                <a:gd name="T5" fmla="*/ 0 h 111"/>
                <a:gd name="T6" fmla="*/ 104 w 104"/>
                <a:gd name="T7" fmla="*/ 55 h 111"/>
                <a:gd name="T8" fmla="*/ 52 w 104"/>
                <a:gd name="T9" fmla="*/ 111 h 111"/>
                <a:gd name="T10" fmla="*/ 52 w 104"/>
                <a:gd name="T11" fmla="*/ 23 h 111"/>
                <a:gd name="T12" fmla="*/ 28 w 104"/>
                <a:gd name="T13" fmla="*/ 55 h 111"/>
                <a:gd name="T14" fmla="*/ 52 w 104"/>
                <a:gd name="T15" fmla="*/ 87 h 111"/>
                <a:gd name="T16" fmla="*/ 77 w 104"/>
                <a:gd name="T17" fmla="*/ 55 h 111"/>
                <a:gd name="T18" fmla="*/ 52 w 104"/>
                <a:gd name="T19" fmla="*/ 23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111">
                  <a:moveTo>
                    <a:pt x="52" y="111"/>
                  </a:moveTo>
                  <a:cubicBezTo>
                    <a:pt x="25" y="111"/>
                    <a:pt x="0" y="93"/>
                    <a:pt x="0" y="55"/>
                  </a:cubicBezTo>
                  <a:cubicBezTo>
                    <a:pt x="0" y="17"/>
                    <a:pt x="25" y="0"/>
                    <a:pt x="52" y="0"/>
                  </a:cubicBezTo>
                  <a:cubicBezTo>
                    <a:pt x="79" y="0"/>
                    <a:pt x="104" y="17"/>
                    <a:pt x="104" y="55"/>
                  </a:cubicBezTo>
                  <a:cubicBezTo>
                    <a:pt x="104" y="93"/>
                    <a:pt x="79" y="111"/>
                    <a:pt x="52" y="111"/>
                  </a:cubicBezTo>
                  <a:close/>
                  <a:moveTo>
                    <a:pt x="52" y="23"/>
                  </a:moveTo>
                  <a:cubicBezTo>
                    <a:pt x="31" y="23"/>
                    <a:pt x="28" y="42"/>
                    <a:pt x="28" y="55"/>
                  </a:cubicBezTo>
                  <a:cubicBezTo>
                    <a:pt x="28" y="69"/>
                    <a:pt x="31" y="87"/>
                    <a:pt x="52" y="87"/>
                  </a:cubicBezTo>
                  <a:cubicBezTo>
                    <a:pt x="73" y="87"/>
                    <a:pt x="77" y="69"/>
                    <a:pt x="77" y="55"/>
                  </a:cubicBezTo>
                  <a:cubicBezTo>
                    <a:pt x="77" y="42"/>
                    <a:pt x="73" y="23"/>
                    <a:pt x="52" y="2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8" name="Freeform 10"/>
            <p:cNvSpPr>
              <a:spLocks/>
            </p:cNvSpPr>
            <p:nvPr userDrawn="1"/>
          </p:nvSpPr>
          <p:spPr bwMode="auto">
            <a:xfrm>
              <a:off x="446885" y="4708526"/>
              <a:ext cx="47625" cy="87313"/>
            </a:xfrm>
            <a:custGeom>
              <a:avLst/>
              <a:gdLst>
                <a:gd name="T0" fmla="*/ 0 w 59"/>
                <a:gd name="T1" fmla="*/ 3 h 108"/>
                <a:gd name="T2" fmla="*/ 26 w 59"/>
                <a:gd name="T3" fmla="*/ 3 h 108"/>
                <a:gd name="T4" fmla="*/ 26 w 59"/>
                <a:gd name="T5" fmla="*/ 15 h 108"/>
                <a:gd name="T6" fmla="*/ 55 w 59"/>
                <a:gd name="T7" fmla="*/ 0 h 108"/>
                <a:gd name="T8" fmla="*/ 59 w 59"/>
                <a:gd name="T9" fmla="*/ 1 h 108"/>
                <a:gd name="T10" fmla="*/ 59 w 59"/>
                <a:gd name="T11" fmla="*/ 27 h 108"/>
                <a:gd name="T12" fmla="*/ 58 w 59"/>
                <a:gd name="T13" fmla="*/ 27 h 108"/>
                <a:gd name="T14" fmla="*/ 28 w 59"/>
                <a:gd name="T15" fmla="*/ 38 h 108"/>
                <a:gd name="T16" fmla="*/ 28 w 59"/>
                <a:gd name="T17" fmla="*/ 108 h 108"/>
                <a:gd name="T18" fmla="*/ 0 w 59"/>
                <a:gd name="T19" fmla="*/ 108 h 108"/>
                <a:gd name="T20" fmla="*/ 0 w 59"/>
                <a:gd name="T2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08">
                  <a:moveTo>
                    <a:pt x="0" y="3"/>
                  </a:moveTo>
                  <a:cubicBezTo>
                    <a:pt x="26" y="3"/>
                    <a:pt x="26" y="3"/>
                    <a:pt x="26" y="3"/>
                  </a:cubicBezTo>
                  <a:cubicBezTo>
                    <a:pt x="26" y="15"/>
                    <a:pt x="26" y="15"/>
                    <a:pt x="26" y="15"/>
                  </a:cubicBezTo>
                  <a:cubicBezTo>
                    <a:pt x="31" y="8"/>
                    <a:pt x="44" y="0"/>
                    <a:pt x="55" y="0"/>
                  </a:cubicBezTo>
                  <a:cubicBezTo>
                    <a:pt x="57" y="0"/>
                    <a:pt x="58" y="0"/>
                    <a:pt x="59" y="1"/>
                  </a:cubicBezTo>
                  <a:cubicBezTo>
                    <a:pt x="59" y="27"/>
                    <a:pt x="59" y="27"/>
                    <a:pt x="59" y="27"/>
                  </a:cubicBezTo>
                  <a:cubicBezTo>
                    <a:pt x="59" y="27"/>
                    <a:pt x="58" y="27"/>
                    <a:pt x="58" y="27"/>
                  </a:cubicBezTo>
                  <a:cubicBezTo>
                    <a:pt x="46" y="27"/>
                    <a:pt x="32" y="28"/>
                    <a:pt x="28" y="38"/>
                  </a:cubicBezTo>
                  <a:cubicBezTo>
                    <a:pt x="28" y="108"/>
                    <a:pt x="28" y="108"/>
                    <a:pt x="28" y="108"/>
                  </a:cubicBezTo>
                  <a:cubicBezTo>
                    <a:pt x="0" y="108"/>
                    <a:pt x="0" y="108"/>
                    <a:pt x="0" y="108"/>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49" name="Freeform 11"/>
            <p:cNvSpPr>
              <a:spLocks noEditPoints="1"/>
            </p:cNvSpPr>
            <p:nvPr userDrawn="1"/>
          </p:nvSpPr>
          <p:spPr bwMode="auto">
            <a:xfrm>
              <a:off x="685010" y="4708526"/>
              <a:ext cx="79375" cy="120650"/>
            </a:xfrm>
            <a:custGeom>
              <a:avLst/>
              <a:gdLst>
                <a:gd name="T0" fmla="*/ 49 w 98"/>
                <a:gd name="T1" fmla="*/ 85 h 149"/>
                <a:gd name="T2" fmla="*/ 72 w 98"/>
                <a:gd name="T3" fmla="*/ 50 h 149"/>
                <a:gd name="T4" fmla="*/ 49 w 98"/>
                <a:gd name="T5" fmla="*/ 20 h 149"/>
                <a:gd name="T6" fmla="*/ 28 w 98"/>
                <a:gd name="T7" fmla="*/ 51 h 149"/>
                <a:gd name="T8" fmla="*/ 49 w 98"/>
                <a:gd name="T9" fmla="*/ 85 h 149"/>
                <a:gd name="T10" fmla="*/ 98 w 98"/>
                <a:gd name="T11" fmla="*/ 2 h 149"/>
                <a:gd name="T12" fmla="*/ 98 w 98"/>
                <a:gd name="T13" fmla="*/ 102 h 149"/>
                <a:gd name="T14" fmla="*/ 47 w 98"/>
                <a:gd name="T15" fmla="*/ 149 h 149"/>
                <a:gd name="T16" fmla="*/ 3 w 98"/>
                <a:gd name="T17" fmla="*/ 123 h 149"/>
                <a:gd name="T18" fmla="*/ 30 w 98"/>
                <a:gd name="T19" fmla="*/ 118 h 149"/>
                <a:gd name="T20" fmla="*/ 50 w 98"/>
                <a:gd name="T21" fmla="*/ 128 h 149"/>
                <a:gd name="T22" fmla="*/ 72 w 98"/>
                <a:gd name="T23" fmla="*/ 105 h 149"/>
                <a:gd name="T24" fmla="*/ 72 w 98"/>
                <a:gd name="T25" fmla="*/ 93 h 149"/>
                <a:gd name="T26" fmla="*/ 71 w 98"/>
                <a:gd name="T27" fmla="*/ 92 h 149"/>
                <a:gd name="T28" fmla="*/ 44 w 98"/>
                <a:gd name="T29" fmla="*/ 108 h 149"/>
                <a:gd name="T30" fmla="*/ 0 w 98"/>
                <a:gd name="T31" fmla="*/ 55 h 149"/>
                <a:gd name="T32" fmla="*/ 42 w 98"/>
                <a:gd name="T33" fmla="*/ 0 h 149"/>
                <a:gd name="T34" fmla="*/ 73 w 98"/>
                <a:gd name="T35" fmla="*/ 15 h 149"/>
                <a:gd name="T36" fmla="*/ 73 w 98"/>
                <a:gd name="T37" fmla="*/ 15 h 149"/>
                <a:gd name="T38" fmla="*/ 75 w 98"/>
                <a:gd name="T39" fmla="*/ 2 h 149"/>
                <a:gd name="T40" fmla="*/ 98 w 98"/>
                <a:gd name="T41" fmla="*/ 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8" h="149">
                  <a:moveTo>
                    <a:pt x="49" y="85"/>
                  </a:moveTo>
                  <a:cubicBezTo>
                    <a:pt x="70" y="85"/>
                    <a:pt x="72" y="64"/>
                    <a:pt x="72" y="50"/>
                  </a:cubicBezTo>
                  <a:cubicBezTo>
                    <a:pt x="72" y="33"/>
                    <a:pt x="64" y="20"/>
                    <a:pt x="49" y="20"/>
                  </a:cubicBezTo>
                  <a:cubicBezTo>
                    <a:pt x="39" y="20"/>
                    <a:pt x="28" y="27"/>
                    <a:pt x="28" y="51"/>
                  </a:cubicBezTo>
                  <a:cubicBezTo>
                    <a:pt x="28" y="64"/>
                    <a:pt x="29" y="85"/>
                    <a:pt x="49" y="85"/>
                  </a:cubicBezTo>
                  <a:close/>
                  <a:moveTo>
                    <a:pt x="98" y="2"/>
                  </a:moveTo>
                  <a:cubicBezTo>
                    <a:pt x="98" y="102"/>
                    <a:pt x="98" y="102"/>
                    <a:pt x="98" y="102"/>
                  </a:cubicBezTo>
                  <a:cubicBezTo>
                    <a:pt x="98" y="119"/>
                    <a:pt x="97" y="148"/>
                    <a:pt x="47" y="149"/>
                  </a:cubicBezTo>
                  <a:cubicBezTo>
                    <a:pt x="26" y="149"/>
                    <a:pt x="7" y="141"/>
                    <a:pt x="3" y="123"/>
                  </a:cubicBezTo>
                  <a:cubicBezTo>
                    <a:pt x="30" y="118"/>
                    <a:pt x="30" y="118"/>
                    <a:pt x="30" y="118"/>
                  </a:cubicBezTo>
                  <a:cubicBezTo>
                    <a:pt x="32" y="123"/>
                    <a:pt x="35" y="128"/>
                    <a:pt x="50" y="128"/>
                  </a:cubicBezTo>
                  <a:cubicBezTo>
                    <a:pt x="65" y="128"/>
                    <a:pt x="72" y="122"/>
                    <a:pt x="72" y="105"/>
                  </a:cubicBezTo>
                  <a:cubicBezTo>
                    <a:pt x="72" y="93"/>
                    <a:pt x="72" y="93"/>
                    <a:pt x="72" y="93"/>
                  </a:cubicBezTo>
                  <a:cubicBezTo>
                    <a:pt x="71" y="92"/>
                    <a:pt x="71" y="92"/>
                    <a:pt x="71" y="92"/>
                  </a:cubicBezTo>
                  <a:cubicBezTo>
                    <a:pt x="67" y="100"/>
                    <a:pt x="60" y="108"/>
                    <a:pt x="44" y="108"/>
                  </a:cubicBezTo>
                  <a:cubicBezTo>
                    <a:pt x="19" y="108"/>
                    <a:pt x="0" y="91"/>
                    <a:pt x="0" y="55"/>
                  </a:cubicBezTo>
                  <a:cubicBezTo>
                    <a:pt x="0" y="20"/>
                    <a:pt x="20" y="0"/>
                    <a:pt x="42" y="0"/>
                  </a:cubicBezTo>
                  <a:cubicBezTo>
                    <a:pt x="63" y="0"/>
                    <a:pt x="71" y="10"/>
                    <a:pt x="73" y="15"/>
                  </a:cubicBezTo>
                  <a:cubicBezTo>
                    <a:pt x="73" y="15"/>
                    <a:pt x="73" y="15"/>
                    <a:pt x="73" y="15"/>
                  </a:cubicBezTo>
                  <a:cubicBezTo>
                    <a:pt x="75" y="2"/>
                    <a:pt x="75" y="2"/>
                    <a:pt x="75" y="2"/>
                  </a:cubicBezTo>
                  <a:lnTo>
                    <a:pt x="98"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sp>
          <p:nvSpPr>
            <p:cNvPr id="50" name="Freeform 12"/>
            <p:cNvSpPr>
              <a:spLocks noEditPoints="1"/>
            </p:cNvSpPr>
            <p:nvPr userDrawn="1"/>
          </p:nvSpPr>
          <p:spPr bwMode="auto">
            <a:xfrm>
              <a:off x="843760" y="4678363"/>
              <a:ext cx="58738" cy="26988"/>
            </a:xfrm>
            <a:custGeom>
              <a:avLst/>
              <a:gdLst>
                <a:gd name="T0" fmla="*/ 14 w 37"/>
                <a:gd name="T1" fmla="*/ 2 h 17"/>
                <a:gd name="T2" fmla="*/ 9 w 37"/>
                <a:gd name="T3" fmla="*/ 2 h 17"/>
                <a:gd name="T4" fmla="*/ 9 w 37"/>
                <a:gd name="T5" fmla="*/ 17 h 17"/>
                <a:gd name="T6" fmla="*/ 6 w 37"/>
                <a:gd name="T7" fmla="*/ 17 h 17"/>
                <a:gd name="T8" fmla="*/ 6 w 37"/>
                <a:gd name="T9" fmla="*/ 2 h 17"/>
                <a:gd name="T10" fmla="*/ 0 w 37"/>
                <a:gd name="T11" fmla="*/ 2 h 17"/>
                <a:gd name="T12" fmla="*/ 0 w 37"/>
                <a:gd name="T13" fmla="*/ 0 h 17"/>
                <a:gd name="T14" fmla="*/ 14 w 37"/>
                <a:gd name="T15" fmla="*/ 0 h 17"/>
                <a:gd name="T16" fmla="*/ 14 w 37"/>
                <a:gd name="T17" fmla="*/ 2 h 17"/>
                <a:gd name="T18" fmla="*/ 37 w 37"/>
                <a:gd name="T19" fmla="*/ 17 h 17"/>
                <a:gd name="T20" fmla="*/ 34 w 37"/>
                <a:gd name="T21" fmla="*/ 17 h 17"/>
                <a:gd name="T22" fmla="*/ 34 w 37"/>
                <a:gd name="T23" fmla="*/ 2 h 17"/>
                <a:gd name="T24" fmla="*/ 34 w 37"/>
                <a:gd name="T25" fmla="*/ 2 h 17"/>
                <a:gd name="T26" fmla="*/ 29 w 37"/>
                <a:gd name="T27" fmla="*/ 17 h 17"/>
                <a:gd name="T28" fmla="*/ 27 w 37"/>
                <a:gd name="T29" fmla="*/ 17 h 17"/>
                <a:gd name="T30" fmla="*/ 21 w 37"/>
                <a:gd name="T31" fmla="*/ 2 h 17"/>
                <a:gd name="T32" fmla="*/ 20 w 37"/>
                <a:gd name="T33" fmla="*/ 2 h 17"/>
                <a:gd name="T34" fmla="*/ 20 w 37"/>
                <a:gd name="T35" fmla="*/ 17 h 17"/>
                <a:gd name="T36" fmla="*/ 18 w 37"/>
                <a:gd name="T37" fmla="*/ 17 h 17"/>
                <a:gd name="T38" fmla="*/ 18 w 37"/>
                <a:gd name="T39" fmla="*/ 0 h 17"/>
                <a:gd name="T40" fmla="*/ 22 w 37"/>
                <a:gd name="T41" fmla="*/ 0 h 17"/>
                <a:gd name="T42" fmla="*/ 28 w 37"/>
                <a:gd name="T43" fmla="*/ 13 h 17"/>
                <a:gd name="T44" fmla="*/ 33 w 37"/>
                <a:gd name="T45" fmla="*/ 0 h 17"/>
                <a:gd name="T46" fmla="*/ 37 w 37"/>
                <a:gd name="T47" fmla="*/ 0 h 17"/>
                <a:gd name="T48" fmla="*/ 37 w 37"/>
                <a:gd name="T4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17">
                  <a:moveTo>
                    <a:pt x="14" y="2"/>
                  </a:moveTo>
                  <a:lnTo>
                    <a:pt x="9" y="2"/>
                  </a:lnTo>
                  <a:lnTo>
                    <a:pt x="9" y="17"/>
                  </a:lnTo>
                  <a:lnTo>
                    <a:pt x="6" y="17"/>
                  </a:lnTo>
                  <a:lnTo>
                    <a:pt x="6" y="2"/>
                  </a:lnTo>
                  <a:lnTo>
                    <a:pt x="0" y="2"/>
                  </a:lnTo>
                  <a:lnTo>
                    <a:pt x="0" y="0"/>
                  </a:lnTo>
                  <a:lnTo>
                    <a:pt x="14" y="0"/>
                  </a:lnTo>
                  <a:lnTo>
                    <a:pt x="14" y="2"/>
                  </a:lnTo>
                  <a:close/>
                  <a:moveTo>
                    <a:pt x="37" y="17"/>
                  </a:moveTo>
                  <a:lnTo>
                    <a:pt x="34" y="17"/>
                  </a:lnTo>
                  <a:lnTo>
                    <a:pt x="34" y="2"/>
                  </a:lnTo>
                  <a:lnTo>
                    <a:pt x="34" y="2"/>
                  </a:lnTo>
                  <a:lnTo>
                    <a:pt x="29" y="17"/>
                  </a:lnTo>
                  <a:lnTo>
                    <a:pt x="27" y="17"/>
                  </a:lnTo>
                  <a:lnTo>
                    <a:pt x="21" y="2"/>
                  </a:lnTo>
                  <a:lnTo>
                    <a:pt x="20" y="2"/>
                  </a:lnTo>
                  <a:lnTo>
                    <a:pt x="20" y="17"/>
                  </a:lnTo>
                  <a:lnTo>
                    <a:pt x="18" y="17"/>
                  </a:lnTo>
                  <a:lnTo>
                    <a:pt x="18" y="0"/>
                  </a:lnTo>
                  <a:lnTo>
                    <a:pt x="22" y="0"/>
                  </a:lnTo>
                  <a:lnTo>
                    <a:pt x="28" y="13"/>
                  </a:lnTo>
                  <a:lnTo>
                    <a:pt x="33" y="0"/>
                  </a:lnTo>
                  <a:lnTo>
                    <a:pt x="37" y="0"/>
                  </a:lnTo>
                  <a:lnTo>
                    <a:pt x="37" y="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400">
                <a:solidFill>
                  <a:srgbClr val="000000"/>
                </a:solidFill>
              </a:endParaRPr>
            </a:p>
          </p:txBody>
        </p:sp>
      </p:grpSp>
    </p:spTree>
    <p:extLst>
      <p:ext uri="{BB962C8B-B14F-4D97-AF65-F5344CB8AC3E}">
        <p14:creationId xmlns:p14="http://schemas.microsoft.com/office/powerpoint/2010/main" val="122051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ommaire">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419101" y="357717"/>
            <a:ext cx="11353799" cy="5708649"/>
          </a:xfrm>
        </p:spPr>
        <p:txBody>
          <a:bodyPr/>
          <a:lstStyle>
            <a:lvl1pPr>
              <a:spcBef>
                <a:spcPts val="0"/>
              </a:spcBef>
              <a:defRPr sz="4000"/>
            </a:lvl1pPr>
            <a:lvl2pPr marL="478355" indent="-478355">
              <a:spcBef>
                <a:spcPts val="0"/>
              </a:spcBef>
              <a:buClrTx/>
              <a:buSzPct val="100000"/>
              <a:buFont typeface="+mj-lt"/>
              <a:buAutoNum type="arabicPeriod"/>
              <a:defRPr sz="4000"/>
            </a:lvl2pPr>
            <a:lvl3pPr>
              <a:defRPr sz="2400"/>
            </a:lvl3pPr>
            <a:lvl4pPr>
              <a:defRPr sz="2400"/>
            </a:lvl4pPr>
            <a:lvl5pPr>
              <a:defRPr sz="2400"/>
            </a:lvl5pPr>
          </a:lstStyle>
          <a:p>
            <a:pPr lvl="0"/>
            <a:r>
              <a:rPr lang="fr-FR" noProof="0" dirty="0"/>
              <a:t>Cliquez pour modifier le contenu</a:t>
            </a:r>
          </a:p>
          <a:p>
            <a:pPr lvl="1"/>
            <a:r>
              <a:rPr lang="fr-FR" noProof="0" dirty="0"/>
              <a:t>Deuxième niveau</a:t>
            </a:r>
          </a:p>
        </p:txBody>
      </p:sp>
      <p:sp>
        <p:nvSpPr>
          <p:cNvPr id="5" name="TextBox 4"/>
          <p:cNvSpPr txBox="1"/>
          <p:nvPr/>
        </p:nvSpPr>
        <p:spPr>
          <a:xfrm>
            <a:off x="826060" y="6332195"/>
            <a:ext cx="913712"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2643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8" name="Text Placeholder 7"/>
          <p:cNvSpPr>
            <a:spLocks noGrp="1"/>
          </p:cNvSpPr>
          <p:nvPr>
            <p:ph type="body" sz="quarter" idx="12" hasCustomPrompt="1"/>
          </p:nvPr>
        </p:nvSpPr>
        <p:spPr>
          <a:xfrm>
            <a:off x="418359" y="357717"/>
            <a:ext cx="8129119" cy="5708649"/>
          </a:xfrm>
        </p:spPr>
        <p:txBody>
          <a:bodyPr>
            <a:normAutofit/>
          </a:bodyPr>
          <a:lstStyle>
            <a:lvl1pPr>
              <a:lnSpc>
                <a:spcPct val="85000"/>
              </a:lnSpc>
              <a:spcBef>
                <a:spcPts val="0"/>
              </a:spcBef>
              <a:buNone/>
              <a:defRPr sz="7333" baseline="0"/>
            </a:lvl1pPr>
            <a:lvl2pPr>
              <a:lnSpc>
                <a:spcPct val="85000"/>
              </a:lnSpc>
              <a:spcBef>
                <a:spcPts val="0"/>
              </a:spcBef>
              <a:defRPr sz="7333"/>
            </a:lvl2pPr>
            <a:lvl3pPr>
              <a:defRPr sz="7333"/>
            </a:lvl3pPr>
            <a:lvl4pPr>
              <a:defRPr sz="7333"/>
            </a:lvl4pPr>
            <a:lvl5pPr>
              <a:defRPr sz="7333"/>
            </a:lvl5pPr>
          </a:lstStyle>
          <a:p>
            <a:pPr lvl="0"/>
            <a:r>
              <a:rPr lang="fr-FR" noProof="0" dirty="0"/>
              <a:t>Cliquez pour modifier le nom de la section </a:t>
            </a:r>
          </a:p>
          <a:p>
            <a:pPr lvl="1"/>
            <a:r>
              <a:rPr lang="fr-FR" noProof="0" dirty="0"/>
              <a:t>Deuxième niveau</a:t>
            </a:r>
          </a:p>
        </p:txBody>
      </p:sp>
      <p:sp>
        <p:nvSpPr>
          <p:cNvPr id="4" name="TextBox 3"/>
          <p:cNvSpPr txBox="1"/>
          <p:nvPr/>
        </p:nvSpPr>
        <p:spPr>
          <a:xfrm>
            <a:off x="826060" y="6332195"/>
            <a:ext cx="913712"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361579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Deux contenu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19101" y="1579034"/>
            <a:ext cx="5289240" cy="4487332"/>
          </a:xfrm>
        </p:spPr>
        <p:txBody>
          <a:bodyPr>
            <a:normAutofit/>
          </a:bodyPr>
          <a:lstStyle>
            <a:lvl1pPr>
              <a:defRPr sz="1867" baseline="0"/>
            </a:lvl1pPr>
            <a:lvl2pPr>
              <a:defRPr sz="1867" baseline="0">
                <a:solidFill>
                  <a:schemeClr val="tx1"/>
                </a:solidFill>
              </a:defRPr>
            </a:lvl2pPr>
            <a:lvl3pPr>
              <a:defRPr sz="1867" baseline="0">
                <a:solidFill>
                  <a:schemeClr val="tx1"/>
                </a:solidFill>
              </a:defRPr>
            </a:lvl3pPr>
            <a:lvl4pPr>
              <a:defRPr sz="1867" baseline="0">
                <a:solidFill>
                  <a:schemeClr val="tx1"/>
                </a:solidFill>
              </a:defRPr>
            </a:lvl4pPr>
            <a:lvl5pPr>
              <a:defRPr sz="1867" baseline="0">
                <a:solidFill>
                  <a:schemeClr val="tx1"/>
                </a:solidFill>
              </a:defRPr>
            </a:lvl5pPr>
            <a:lvl6pPr>
              <a:defRPr sz="1867"/>
            </a:lvl6pPr>
            <a:lvl7pPr>
              <a:defRPr sz="2400"/>
            </a:lvl7pPr>
            <a:lvl8pPr>
              <a:defRPr sz="2400"/>
            </a:lvl8pPr>
            <a:lvl9pPr>
              <a:defRPr sz="24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4" name="Content Placeholder 3"/>
          <p:cNvSpPr>
            <a:spLocks noGrp="1"/>
          </p:cNvSpPr>
          <p:nvPr>
            <p:ph sz="half" idx="2" hasCustomPrompt="1"/>
          </p:nvPr>
        </p:nvSpPr>
        <p:spPr>
          <a:xfrm>
            <a:off x="6486393" y="1578264"/>
            <a:ext cx="5286507" cy="4485891"/>
          </a:xfrm>
        </p:spPr>
        <p:txBody>
          <a:bodyPr>
            <a:normAutofit/>
          </a:bodyPr>
          <a:lstStyle>
            <a:lvl1pPr>
              <a:defRPr sz="1867"/>
            </a:lvl1pPr>
            <a:lvl2pPr>
              <a:defRPr sz="1867">
                <a:solidFill>
                  <a:schemeClr val="tx1"/>
                </a:solidFill>
              </a:defRPr>
            </a:lvl2pPr>
            <a:lvl3pPr>
              <a:defRPr sz="1867">
                <a:solidFill>
                  <a:schemeClr val="tx1"/>
                </a:solidFill>
              </a:defRPr>
            </a:lvl3pPr>
            <a:lvl4pPr>
              <a:defRPr sz="1867">
                <a:solidFill>
                  <a:schemeClr val="tx1"/>
                </a:solidFill>
              </a:defRPr>
            </a:lvl4pPr>
            <a:lvl5pPr>
              <a:defRPr sz="1867">
                <a:solidFill>
                  <a:schemeClr val="tx1"/>
                </a:solidFill>
              </a:defRPr>
            </a:lvl5pPr>
            <a:lvl6pPr>
              <a:defRPr sz="1867"/>
            </a:lvl6pPr>
            <a:lvl7pPr>
              <a:defRPr sz="2400"/>
            </a:lvl7pPr>
            <a:lvl8pPr>
              <a:defRPr sz="2400"/>
            </a:lvl8pPr>
            <a:lvl9pPr>
              <a:defRPr sz="2400"/>
            </a:lvl9p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5" name="Title 4"/>
          <p:cNvSpPr>
            <a:spLocks noGrp="1"/>
          </p:cNvSpPr>
          <p:nvPr>
            <p:ph type="title" hasCustomPrompt="1"/>
          </p:nvPr>
        </p:nvSpPr>
        <p:spPr/>
        <p:txBody>
          <a:bodyPr/>
          <a:lstStyle/>
          <a:p>
            <a:r>
              <a:rPr lang="fr-FR" noProof="0" dirty="0"/>
              <a:t>Cliquez pour modifier le titre</a:t>
            </a:r>
            <a:endParaRPr lang="en-GB" dirty="0"/>
          </a:p>
        </p:txBody>
      </p:sp>
      <p:sp>
        <p:nvSpPr>
          <p:cNvPr id="7" name="TextBox 6"/>
          <p:cNvSpPr txBox="1"/>
          <p:nvPr/>
        </p:nvSpPr>
        <p:spPr>
          <a:xfrm>
            <a:off x="826060" y="6332195"/>
            <a:ext cx="913712"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376455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lvl1pPr>
          </a:lstStyle>
          <a:p>
            <a:r>
              <a:rPr lang="fr-FR" noProof="0" dirty="0"/>
              <a:t>Cliquez pour modifier le titre</a:t>
            </a:r>
          </a:p>
        </p:txBody>
      </p:sp>
      <p:sp>
        <p:nvSpPr>
          <p:cNvPr id="5" name="TextBox 4"/>
          <p:cNvSpPr txBox="1"/>
          <p:nvPr/>
        </p:nvSpPr>
        <p:spPr>
          <a:xfrm>
            <a:off x="826060" y="6332195"/>
            <a:ext cx="913712"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247953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Image pleine page">
    <p:spTree>
      <p:nvGrpSpPr>
        <p:cNvPr id="1" name=""/>
        <p:cNvGrpSpPr/>
        <p:nvPr/>
      </p:nvGrpSpPr>
      <p:grpSpPr>
        <a:xfrm>
          <a:off x="0" y="0"/>
          <a:ext cx="0" cy="0"/>
          <a:chOff x="0" y="0"/>
          <a:chExt cx="0" cy="0"/>
        </a:xfrm>
      </p:grpSpPr>
      <p:sp>
        <p:nvSpPr>
          <p:cNvPr id="4" name="Picture Placeholder 3"/>
          <p:cNvSpPr>
            <a:spLocks noGrp="1"/>
          </p:cNvSpPr>
          <p:nvPr>
            <p:ph type="pic" sz="quarter" idx="12" hasCustomPrompt="1"/>
          </p:nvPr>
        </p:nvSpPr>
        <p:spPr>
          <a:xfrm>
            <a:off x="0" y="0"/>
            <a:ext cx="12192000" cy="6858000"/>
          </a:xfrm>
        </p:spPr>
        <p:txBody>
          <a:bodyPr/>
          <a:lstStyle/>
          <a:p>
            <a:r>
              <a:rPr lang="fr-FR" noProof="0" dirty="0"/>
              <a:t>Cliquez sur l'icône pour ajouter une photo</a:t>
            </a:r>
          </a:p>
        </p:txBody>
      </p:sp>
      <p:sp>
        <p:nvSpPr>
          <p:cNvPr id="3" name="Title 2"/>
          <p:cNvSpPr>
            <a:spLocks noGrp="1"/>
          </p:cNvSpPr>
          <p:nvPr>
            <p:ph type="title" hasCustomPrompt="1"/>
          </p:nvPr>
        </p:nvSpPr>
        <p:spPr/>
        <p:txBody>
          <a:bodyPr/>
          <a:lstStyle>
            <a:lvl1pPr>
              <a:defRPr>
                <a:solidFill>
                  <a:schemeClr val="tx1"/>
                </a:solidFill>
              </a:defRPr>
            </a:lvl1pPr>
          </a:lstStyle>
          <a:p>
            <a:r>
              <a:rPr lang="fr-FR" dirty="0"/>
              <a:t>Cliquez pour modifier le titre</a:t>
            </a:r>
            <a:endParaRPr lang="en-GB" dirty="0"/>
          </a:p>
        </p:txBody>
      </p:sp>
    </p:spTree>
    <p:extLst>
      <p:ext uri="{BB962C8B-B14F-4D97-AF65-F5344CB8AC3E}">
        <p14:creationId xmlns:p14="http://schemas.microsoft.com/office/powerpoint/2010/main" val="3979992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ED898BD-7930-4445-ADD1-E1F83A156613}" type="datetimeFigureOut">
              <a:rPr lang="fr-FR" smtClean="0"/>
              <a:t>27/05/2024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A72EBF-8598-44F2-9CC1-15FA3EB7822D}" type="slidenum">
              <a:rPr lang="fr-FR" smtClean="0"/>
              <a:t>‹N°›</a:t>
            </a:fld>
            <a:endParaRPr lang="fr-FR"/>
          </a:p>
        </p:txBody>
      </p:sp>
    </p:spTree>
    <p:extLst>
      <p:ext uri="{BB962C8B-B14F-4D97-AF65-F5344CB8AC3E}">
        <p14:creationId xmlns:p14="http://schemas.microsoft.com/office/powerpoint/2010/main" val="154305006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
        <p:nvSpPr>
          <p:cNvPr id="3" name="TextBox 2"/>
          <p:cNvSpPr txBox="1"/>
          <p:nvPr/>
        </p:nvSpPr>
        <p:spPr>
          <a:xfrm>
            <a:off x="826060" y="6332195"/>
            <a:ext cx="913712" cy="164212"/>
          </a:xfrm>
          <a:prstGeom prst="rect">
            <a:avLst/>
          </a:prstGeom>
          <a:noFill/>
        </p:spPr>
        <p:txBody>
          <a:bodyPr wrap="none" lIns="0" tIns="0" rIns="0" bIns="0" rtlCol="0">
            <a:spAutoFit/>
          </a:bodyPr>
          <a:lstStyle/>
          <a:p>
            <a:r>
              <a:rPr lang="fr-FR" sz="1067" dirty="0">
                <a:solidFill>
                  <a:srgbClr val="FF7900"/>
                </a:solidFill>
              </a:rPr>
              <a:t>Interne Orange</a:t>
            </a:r>
          </a:p>
        </p:txBody>
      </p:sp>
    </p:spTree>
    <p:extLst>
      <p:ext uri="{BB962C8B-B14F-4D97-AF65-F5344CB8AC3E}">
        <p14:creationId xmlns:p14="http://schemas.microsoft.com/office/powerpoint/2010/main" val="225932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cSld name="1_Titre seu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1" y="6405036"/>
            <a:ext cx="1482051" cy="153888"/>
          </a:xfrm>
          <a:prstGeom prst="rect">
            <a:avLst/>
          </a:prstGeom>
        </p:spPr>
        <p:txBody>
          <a:bodyPr/>
          <a:lstStyle>
            <a:lvl1pPr>
              <a:defRPr>
                <a:latin typeface="+mn-lt"/>
                <a:sym typeface="Trebuchet MS" panose="020B0603020202020204" pitchFamily="34" charset="0"/>
              </a:defRPr>
            </a:lvl1pPr>
          </a:lstStyle>
          <a:p>
            <a:fld id="{78A5BC51-2D57-4A53-81C4-137696BD4790}" type="datetimeFigureOut">
              <a:rPr lang="fr-FR" smtClean="0">
                <a:solidFill>
                  <a:srgbClr val="000000"/>
                </a:solidFill>
              </a:rPr>
              <a:pPr/>
              <a:t>27/05/2024</a:t>
            </a:fld>
            <a:endParaRPr lang="fr-FR">
              <a:solidFill>
                <a:srgbClr val="000000"/>
              </a:solidFill>
            </a:endParaRPr>
          </a:p>
        </p:txBody>
      </p:sp>
      <p:sp>
        <p:nvSpPr>
          <p:cNvPr id="7" name="Copyright"/>
          <p:cNvSpPr txBox="1"/>
          <p:nvPr/>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rgbClr val="FFFFFF">
                    <a:lumMod val="50000"/>
                  </a:srgbClr>
                </a:solidFill>
                <a:sym typeface="Trebuchet MS" panose="020B0603020202020204" pitchFamily="34" charset="0"/>
              </a:rPr>
              <a:t>Copyright © 2021 by Boston Consulting Group. All rights reserved.</a:t>
            </a:r>
            <a:endParaRPr lang="en-US" sz="700" dirty="0">
              <a:solidFill>
                <a:srgbClr val="FFFFFF">
                  <a:lumMod val="50000"/>
                </a:srgbClr>
              </a:solidFill>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99020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1"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pyright"/>
          <p:cNvSpPr txBox="1"/>
          <p:nvPr/>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rgbClr val="FFFFFF">
                    <a:lumMod val="50000"/>
                  </a:srgbClr>
                </a:solidFill>
                <a:sym typeface="Trebuchet MS" panose="020B0603020202020204" pitchFamily="34" charset="0"/>
              </a:rPr>
              <a:t>Copyright © 2021 by Boston Consulting Group. All rights reserved.</a:t>
            </a:r>
            <a:endParaRPr lang="en-US" sz="700" dirty="0">
              <a:solidFill>
                <a:srgbClr val="FFFFFF">
                  <a:lumMod val="50000"/>
                </a:srgbClr>
              </a:solidFill>
              <a:sym typeface="Trebuchet MS" panose="020B0603020202020204" pitchFamily="34" charset="0"/>
            </a:endParaRPr>
          </a:p>
        </p:txBody>
      </p:sp>
      <p:sp>
        <p:nvSpPr>
          <p:cNvPr id="5" name="Copyright">
            <a:extLst>
              <a:ext uri="{FF2B5EF4-FFF2-40B4-BE49-F238E27FC236}">
                <a16:creationId xmlns:a16="http://schemas.microsoft.com/office/drawing/2014/main" id="{83ABF48D-83BC-4488-88E2-5F7D9C5D8FF3}"/>
              </a:ext>
            </a:extLst>
          </p:cNvPr>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rgbClr val="FFFFFF">
                    <a:lumMod val="50000"/>
                  </a:srgbClr>
                </a:solidFill>
                <a:sym typeface="Trebuchet MS" panose="020B0603020202020204" pitchFamily="34" charset="0"/>
              </a:rPr>
              <a:t>Copyright © 2021 by Boston Consulting Group. All rights reserved.</a:t>
            </a:r>
            <a:endParaRPr lang="en-US" sz="700" dirty="0">
              <a:solidFill>
                <a:srgbClr val="FFFFFF">
                  <a:lumMod val="50000"/>
                </a:srgbClr>
              </a:solidFill>
              <a:sym typeface="Trebuchet MS" panose="020B0603020202020204" pitchFamily="34" charset="0"/>
            </a:endParaRPr>
          </a:p>
        </p:txBody>
      </p:sp>
    </p:spTree>
    <p:extLst>
      <p:ext uri="{BB962C8B-B14F-4D97-AF65-F5344CB8AC3E}">
        <p14:creationId xmlns:p14="http://schemas.microsoft.com/office/powerpoint/2010/main" val="21243778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D. Green highlight">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7" y="0"/>
            <a:ext cx="416951" cy="6858000"/>
          </a:xfrm>
          <a:prstGeom prst="rect">
            <a:avLst/>
          </a:prstGeom>
        </p:spPr>
      </p:pic>
      <p:sp>
        <p:nvSpPr>
          <p:cNvPr id="14" name="Rectangle 13"/>
          <p:cNvSpPr/>
          <p:nvPr/>
        </p:nvSpPr>
        <p:spPr bwMode="white">
          <a:xfrm>
            <a:off x="1"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srgbClr val="FFFFFF"/>
              </a:solidFill>
              <a:sym typeface="Trebuchet MS" panose="020B0603020202020204" pitchFamily="34" charset="0"/>
            </a:endParaRPr>
          </a:p>
        </p:txBody>
      </p:sp>
      <p:sp>
        <p:nvSpPr>
          <p:cNvPr id="18" name="Date Placeholder 2"/>
          <p:cNvSpPr>
            <a:spLocks noGrp="1"/>
          </p:cNvSpPr>
          <p:nvPr>
            <p:ph type="dt" sz="half" idx="10"/>
          </p:nvPr>
        </p:nvSpPr>
        <p:spPr>
          <a:xfrm>
            <a:off x="9677401"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fld id="{78A5BC51-2D57-4A53-81C4-137696BD4790}" type="datetimeFigureOut">
              <a:rPr lang="fr-FR" smtClean="0">
                <a:solidFill>
                  <a:srgbClr val="FFFFFF"/>
                </a:solidFill>
              </a:rPr>
              <a:pPr/>
              <a:t>27/05/2024</a:t>
            </a:fld>
            <a:endParaRPr lang="fr-FR">
              <a:solidFill>
                <a:srgbClr val="FFFFFF"/>
              </a:solidFill>
            </a:endParaRPr>
          </a:p>
        </p:txBody>
      </p:sp>
      <p:sp>
        <p:nvSpPr>
          <p:cNvPr id="19" name="TextBox 18"/>
          <p:cNvSpPr txBox="1"/>
          <p:nvPr/>
        </p:nvSpPr>
        <p:spPr>
          <a:xfrm>
            <a:off x="11167872" y="6405036"/>
            <a:ext cx="381000" cy="153888"/>
          </a:xfrm>
          <a:prstGeom prst="rect">
            <a:avLst/>
          </a:prstGeom>
          <a:noFill/>
        </p:spPr>
        <p:txBody>
          <a:bodyPr wrap="square" lIns="0" tIns="0" rIns="0" bIns="0" rtlCol="0" anchor="b">
            <a:spAutoFit/>
          </a:bodyPr>
          <a:lstStyle/>
          <a:p>
            <a:pPr algn="r" defTabSz="914377">
              <a:defRPr/>
            </a:pPr>
            <a:fld id="{DFCF27A5-1A5B-48D3-A060-2758FFBB1ADD}" type="slidenum">
              <a:rPr lang="en-US" sz="1000">
                <a:solidFill>
                  <a:srgbClr val="FFFFFF"/>
                </a:solidFill>
                <a:sym typeface="Trebuchet MS" panose="020B0603020202020204" pitchFamily="34" charset="0"/>
              </a:rPr>
              <a:pPr algn="r" defTabSz="914377">
                <a:defRPr/>
              </a:pPr>
              <a:t>‹N°›</a:t>
            </a:fld>
            <a:endParaRPr lang="en-US" sz="1000" dirty="0">
              <a:solidFill>
                <a:srgbClr val="FFFFFF"/>
              </a:solidFill>
              <a:sym typeface="Trebuchet MS" panose="020B0603020202020204" pitchFamily="34" charset="0"/>
            </a:endParaRPr>
          </a:p>
        </p:txBody>
      </p:sp>
      <p:sp>
        <p:nvSpPr>
          <p:cNvPr id="21" name="Copyright"/>
          <p:cNvSpPr txBox="1"/>
          <p:nvPr/>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rgbClr val="FFFFFF"/>
                </a:solidFill>
                <a:sym typeface="Trebuchet MS" panose="020B0603020202020204" pitchFamily="34" charset="0"/>
              </a:rPr>
              <a:t>Copyright © 2021 by Boston Consulting Group. All rights reserved.</a:t>
            </a:r>
            <a:endParaRPr lang="en-US" sz="700" dirty="0">
              <a:solidFill>
                <a:srgbClr val="FFFFFF"/>
              </a:solidFill>
              <a:sym typeface="Trebuchet MS" panose="020B0603020202020204" pitchFamily="34" charset="0"/>
            </a:endParaRPr>
          </a:p>
        </p:txBody>
      </p:sp>
      <p:sp>
        <p:nvSpPr>
          <p:cNvPr id="2" name="Title 1"/>
          <p:cNvSpPr>
            <a:spLocks noGrp="1"/>
          </p:cNvSpPr>
          <p:nvPr>
            <p:ph type="title" hasCustomPrompt="1"/>
          </p:nvPr>
        </p:nvSpPr>
        <p:spPr>
          <a:xfrm>
            <a:off x="630001" y="622802"/>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037672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cSld name="1_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CD2934-1232-4A8B-B491-9ABE26BC350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17888F5-F7C7-4FAB-A3F2-68E3E24EC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7B77228-A582-49D0-8DAC-E6F770689824}"/>
              </a:ext>
            </a:extLst>
          </p:cNvPr>
          <p:cNvSpPr>
            <a:spLocks noGrp="1"/>
          </p:cNvSpPr>
          <p:nvPr>
            <p:ph type="dt" sz="half" idx="10"/>
          </p:nvPr>
        </p:nvSpPr>
        <p:spPr/>
        <p:txBody>
          <a:bodyPr/>
          <a:lstStyle/>
          <a:p>
            <a:fld id="{78A5BC51-2D57-4A53-81C4-137696BD4790}" type="datetimeFigureOut">
              <a:rPr lang="fr-FR">
                <a:solidFill>
                  <a:srgbClr val="000000"/>
                </a:solidFill>
              </a:rPr>
              <a:pPr/>
              <a:t>27/05/2024</a:t>
            </a:fld>
            <a:endParaRPr lang="fr-FR">
              <a:solidFill>
                <a:srgbClr val="000000"/>
              </a:solidFill>
            </a:endParaRPr>
          </a:p>
        </p:txBody>
      </p:sp>
      <p:sp>
        <p:nvSpPr>
          <p:cNvPr id="5" name="Espace réservé du pied de page 4">
            <a:extLst>
              <a:ext uri="{FF2B5EF4-FFF2-40B4-BE49-F238E27FC236}">
                <a16:creationId xmlns:a16="http://schemas.microsoft.com/office/drawing/2014/main" id="{7C8334F6-78AC-45BC-9231-BE67973EFF44}"/>
              </a:ext>
            </a:extLst>
          </p:cNvPr>
          <p:cNvSpPr>
            <a:spLocks noGrp="1"/>
          </p:cNvSpPr>
          <p:nvPr>
            <p:ph type="ftr" sz="quarter" idx="11"/>
          </p:nvPr>
        </p:nvSpPr>
        <p:spPr/>
        <p:txBody>
          <a:bodyPr/>
          <a:lstStyle/>
          <a:p>
            <a:endParaRPr lang="fr-FR">
              <a:solidFill>
                <a:srgbClr val="000000"/>
              </a:solidFill>
            </a:endParaRPr>
          </a:p>
        </p:txBody>
      </p:sp>
      <p:sp>
        <p:nvSpPr>
          <p:cNvPr id="6" name="Espace réservé du numéro de diapositive 5">
            <a:extLst>
              <a:ext uri="{FF2B5EF4-FFF2-40B4-BE49-F238E27FC236}">
                <a16:creationId xmlns:a16="http://schemas.microsoft.com/office/drawing/2014/main" id="{7664AE42-68F3-44DA-8B4B-E10A9BD3BEB7}"/>
              </a:ext>
            </a:extLst>
          </p:cNvPr>
          <p:cNvSpPr>
            <a:spLocks noGrp="1"/>
          </p:cNvSpPr>
          <p:nvPr>
            <p:ph type="sldNum" sz="quarter" idx="12"/>
          </p:nvPr>
        </p:nvSpPr>
        <p:spPr/>
        <p:txBody>
          <a:bodyPr/>
          <a:lstStyle/>
          <a:p>
            <a:fld id="{80F4FF16-AAAD-4559-B8D7-204176C4200D}" type="slidenum">
              <a:rPr lang="fr-FR">
                <a:solidFill>
                  <a:srgbClr val="000000"/>
                </a:solidFill>
              </a:rPr>
              <a:pPr/>
              <a:t>‹N°›</a:t>
            </a:fld>
            <a:endParaRPr lang="fr-FR">
              <a:solidFill>
                <a:srgbClr val="000000"/>
              </a:solidFill>
            </a:endParaRPr>
          </a:p>
        </p:txBody>
      </p:sp>
    </p:spTree>
    <p:extLst>
      <p:ext uri="{BB962C8B-B14F-4D97-AF65-F5344CB8AC3E}">
        <p14:creationId xmlns:p14="http://schemas.microsoft.com/office/powerpoint/2010/main" val="412468544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srgbClr val="000000"/>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rgbClr val="FFFFFF">
                    <a:lumMod val="50000"/>
                  </a:srgbClr>
                </a:solidFill>
                <a:sym typeface="Trebuchet MS" panose="020B0603020202020204" pitchFamily="34" charset="0"/>
              </a:rPr>
              <a:t>Copyright © 2021 by Boston Consulting Group. All rights reserved.</a:t>
            </a:r>
            <a:endParaRPr lang="en-US" sz="700" dirty="0">
              <a:solidFill>
                <a:srgbClr val="FFFFFF">
                  <a:lumMod val="50000"/>
                </a:srgbClr>
              </a:solidFill>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7404897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1_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rgbClr val="FFFFFF">
                    <a:lumMod val="50000"/>
                  </a:srgbClr>
                </a:solidFill>
                <a:sym typeface="Trebuchet MS" panose="020B0603020202020204" pitchFamily="34" charset="0"/>
              </a:rPr>
              <a:t>Copyright © 2021 by Boston Consulting Group. All rights reserved.</a:t>
            </a:r>
            <a:endParaRPr lang="en-US" sz="700" dirty="0">
              <a:solidFill>
                <a:srgbClr val="FFFFFF">
                  <a:lumMod val="50000"/>
                </a:srgbClr>
              </a:solidFill>
              <a:sym typeface="Trebuchet MS" panose="020B0603020202020204" pitchFamily="34" charset="0"/>
            </a:endParaRPr>
          </a:p>
        </p:txBody>
      </p:sp>
    </p:spTree>
    <p:extLst>
      <p:ext uri="{BB962C8B-B14F-4D97-AF65-F5344CB8AC3E}">
        <p14:creationId xmlns:p14="http://schemas.microsoft.com/office/powerpoint/2010/main" val="22580647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en-US" sz="5400" dirty="0">
              <a:solidFill>
                <a:srgbClr val="FFFFFF"/>
              </a:solidFill>
              <a:latin typeface="Trebuchet MS" panose="020B0603020202020204" pitchFamily="34" charset="0"/>
              <a:sym typeface="Trebuchet MS" panose="020B0603020202020204" pitchFamily="34" charset="0"/>
            </a:endParaRPr>
          </a:p>
        </p:txBody>
      </p:sp>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Tree>
    <p:extLst>
      <p:ext uri="{BB962C8B-B14F-4D97-AF65-F5344CB8AC3E}">
        <p14:creationId xmlns:p14="http://schemas.microsoft.com/office/powerpoint/2010/main" val="2307496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97011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95560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ED898BD-7930-4445-ADD1-E1F83A156613}" type="datetimeFigureOut">
              <a:rPr lang="fr-FR" smtClean="0"/>
              <a:t>27/05/2024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A72EBF-8598-44F2-9CC1-15FA3EB7822D}" type="slidenum">
              <a:rPr lang="fr-FR" smtClean="0"/>
              <a:t>‹N°›</a:t>
            </a:fld>
            <a:endParaRPr lang="fr-FR"/>
          </a:p>
        </p:txBody>
      </p:sp>
    </p:spTree>
    <p:extLst>
      <p:ext uri="{BB962C8B-B14F-4D97-AF65-F5344CB8AC3E}">
        <p14:creationId xmlns:p14="http://schemas.microsoft.com/office/powerpoint/2010/main" val="218734174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dirty="0">
              <a:solidFill>
                <a:prstClr val="white"/>
              </a:solidFill>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964383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Boston Consulting Group. All rights reserved.</a:t>
            </a:r>
            <a:endParaRPr lang="en-US" sz="700" dirty="0">
              <a:solidFill>
                <a:prstClr val="white"/>
              </a:solidFill>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372551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53151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Boston Consulting Group. All rights reserved.</a:t>
            </a:r>
            <a:endParaRPr lang="en-US" sz="700" dirty="0">
              <a:solidFill>
                <a:prstClr val="white"/>
              </a:solidFill>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1000" dirty="0">
              <a:solidFill>
                <a:prstClr val="white"/>
              </a:solidFill>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14671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Boston Consulting Group. All rights reserved.</a:t>
            </a:r>
            <a:endParaRPr lang="en-US" sz="700" dirty="0">
              <a:solidFill>
                <a:prstClr val="white"/>
              </a:solidFill>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1000" dirty="0">
              <a:solidFill>
                <a:prstClr val="white"/>
              </a:solidFill>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7284799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‹N°›</a:t>
            </a:fld>
            <a:endParaRPr lang="en-US" sz="10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419077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‹N°›</a:t>
            </a:fld>
            <a:endParaRPr lang="en-US" sz="800" dirty="0">
              <a:solidFill>
                <a:prstClr val="white">
                  <a:lumMod val="50000"/>
                </a:prstClr>
              </a:solidFill>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813621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‹N°›</a:t>
            </a:fld>
            <a:endParaRPr lang="en-US" sz="8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9119632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2021 by Boston Consulting Group. All rights reserved.</a:t>
            </a:r>
            <a:endParaRPr lang="en-US" sz="700" dirty="0">
              <a:solidFill>
                <a:prstClr val="white"/>
              </a:solidFill>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‹N°›</a:t>
            </a:fld>
            <a:endParaRPr lang="en-US" sz="1000" dirty="0">
              <a:solidFill>
                <a:prstClr val="white"/>
              </a:solidFill>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2047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‹N°›</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2021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025423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61.xml"/><Relationship Id="rId3" Type="http://schemas.openxmlformats.org/officeDocument/2006/relationships/slideLayout" Target="../slideLayouts/slideLayout156.xml"/><Relationship Id="rId7" Type="http://schemas.openxmlformats.org/officeDocument/2006/relationships/slideLayout" Target="../slideLayouts/slideLayout160.xml"/><Relationship Id="rId2" Type="http://schemas.openxmlformats.org/officeDocument/2006/relationships/slideLayout" Target="../slideLayouts/slideLayout155.xml"/><Relationship Id="rId1" Type="http://schemas.openxmlformats.org/officeDocument/2006/relationships/slideLayout" Target="../slideLayouts/slideLayout154.xml"/><Relationship Id="rId6" Type="http://schemas.openxmlformats.org/officeDocument/2006/relationships/slideLayout" Target="../slideLayouts/slideLayout159.xml"/><Relationship Id="rId5" Type="http://schemas.openxmlformats.org/officeDocument/2006/relationships/slideLayout" Target="../slideLayouts/slideLayout158.xml"/><Relationship Id="rId10" Type="http://schemas.openxmlformats.org/officeDocument/2006/relationships/theme" Target="../theme/theme10.xml"/><Relationship Id="rId4" Type="http://schemas.openxmlformats.org/officeDocument/2006/relationships/slideLayout" Target="../slideLayouts/slideLayout157.xml"/><Relationship Id="rId9" Type="http://schemas.openxmlformats.org/officeDocument/2006/relationships/slideLayout" Target="../slideLayouts/slideLayout162.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70.xml"/><Relationship Id="rId3" Type="http://schemas.openxmlformats.org/officeDocument/2006/relationships/slideLayout" Target="../slideLayouts/slideLayout165.xml"/><Relationship Id="rId7" Type="http://schemas.openxmlformats.org/officeDocument/2006/relationships/slideLayout" Target="../slideLayouts/slideLayout169.xml"/><Relationship Id="rId2" Type="http://schemas.openxmlformats.org/officeDocument/2006/relationships/slideLayout" Target="../slideLayouts/slideLayout164.xml"/><Relationship Id="rId1" Type="http://schemas.openxmlformats.org/officeDocument/2006/relationships/slideLayout" Target="../slideLayouts/slideLayout163.xml"/><Relationship Id="rId6" Type="http://schemas.openxmlformats.org/officeDocument/2006/relationships/slideLayout" Target="../slideLayouts/slideLayout168.xml"/><Relationship Id="rId5" Type="http://schemas.openxmlformats.org/officeDocument/2006/relationships/slideLayout" Target="../slideLayouts/slideLayout167.xml"/><Relationship Id="rId10" Type="http://schemas.openxmlformats.org/officeDocument/2006/relationships/theme" Target="../theme/theme11.xml"/><Relationship Id="rId4" Type="http://schemas.openxmlformats.org/officeDocument/2006/relationships/slideLayout" Target="../slideLayouts/slideLayout166.xml"/><Relationship Id="rId9" Type="http://schemas.openxmlformats.org/officeDocument/2006/relationships/slideLayout" Target="../slideLayouts/slideLayout17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79.xml"/><Relationship Id="rId3" Type="http://schemas.openxmlformats.org/officeDocument/2006/relationships/slideLayout" Target="../slideLayouts/slideLayout174.xml"/><Relationship Id="rId7" Type="http://schemas.openxmlformats.org/officeDocument/2006/relationships/slideLayout" Target="../slideLayouts/slideLayout178.xml"/><Relationship Id="rId2" Type="http://schemas.openxmlformats.org/officeDocument/2006/relationships/slideLayout" Target="../slideLayouts/slideLayout173.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5" Type="http://schemas.openxmlformats.org/officeDocument/2006/relationships/slideLayout" Target="../slideLayouts/slideLayout176.xml"/><Relationship Id="rId4" Type="http://schemas.openxmlformats.org/officeDocument/2006/relationships/slideLayout" Target="../slideLayouts/slideLayout175.xml"/><Relationship Id="rId9"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87.xml"/><Relationship Id="rId13" Type="http://schemas.openxmlformats.org/officeDocument/2006/relationships/tags" Target="../tags/tag29.xml"/><Relationship Id="rId3" Type="http://schemas.openxmlformats.org/officeDocument/2006/relationships/slideLayout" Target="../slideLayouts/slideLayout182.xml"/><Relationship Id="rId7" Type="http://schemas.openxmlformats.org/officeDocument/2006/relationships/slideLayout" Target="../slideLayouts/slideLayout186.xml"/><Relationship Id="rId12" Type="http://schemas.openxmlformats.org/officeDocument/2006/relationships/theme" Target="../theme/theme13.xml"/><Relationship Id="rId2" Type="http://schemas.openxmlformats.org/officeDocument/2006/relationships/slideLayout" Target="../slideLayouts/slideLayout181.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5" Type="http://schemas.openxmlformats.org/officeDocument/2006/relationships/slideLayout" Target="../slideLayouts/slideLayout184.xml"/><Relationship Id="rId10" Type="http://schemas.openxmlformats.org/officeDocument/2006/relationships/slideLayout" Target="../slideLayouts/slideLayout189.xml"/><Relationship Id="rId4" Type="http://schemas.openxmlformats.org/officeDocument/2006/relationships/slideLayout" Target="../slideLayouts/slideLayout183.xml"/><Relationship Id="rId9" Type="http://schemas.openxmlformats.org/officeDocument/2006/relationships/slideLayout" Target="../slideLayouts/slideLayout18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10" Type="http://schemas.openxmlformats.org/officeDocument/2006/relationships/theme" Target="../theme/theme4.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theme" Target="../theme/theme5.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5" Type="http://schemas.openxmlformats.org/officeDocument/2006/relationships/slideLayout" Target="../slideLayouts/slideLayout55.xml"/><Relationship Id="rId10" Type="http://schemas.openxmlformats.org/officeDocument/2006/relationships/theme" Target="../theme/theme6.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5" Type="http://schemas.openxmlformats.org/officeDocument/2006/relationships/theme" Target="../theme/theme8.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26" Type="http://schemas.openxmlformats.org/officeDocument/2006/relationships/slideLayout" Target="../slideLayouts/slideLayout112.xml"/><Relationship Id="rId21" Type="http://schemas.openxmlformats.org/officeDocument/2006/relationships/slideLayout" Target="../slideLayouts/slideLayout107.xml"/><Relationship Id="rId42" Type="http://schemas.openxmlformats.org/officeDocument/2006/relationships/slideLayout" Target="../slideLayouts/slideLayout128.xml"/><Relationship Id="rId47" Type="http://schemas.openxmlformats.org/officeDocument/2006/relationships/slideLayout" Target="../slideLayouts/slideLayout133.xml"/><Relationship Id="rId63" Type="http://schemas.openxmlformats.org/officeDocument/2006/relationships/slideLayout" Target="../slideLayouts/slideLayout149.xml"/><Relationship Id="rId68" Type="http://schemas.openxmlformats.org/officeDocument/2006/relationships/theme" Target="../theme/theme9.xml"/><Relationship Id="rId7" Type="http://schemas.openxmlformats.org/officeDocument/2006/relationships/slideLayout" Target="../slideLayouts/slideLayout93.xml"/><Relationship Id="rId71" Type="http://schemas.openxmlformats.org/officeDocument/2006/relationships/image" Target="../media/image3.emf"/><Relationship Id="rId2" Type="http://schemas.openxmlformats.org/officeDocument/2006/relationships/slideLayout" Target="../slideLayouts/slideLayout88.xml"/><Relationship Id="rId16" Type="http://schemas.openxmlformats.org/officeDocument/2006/relationships/slideLayout" Target="../slideLayouts/slideLayout102.xml"/><Relationship Id="rId29" Type="http://schemas.openxmlformats.org/officeDocument/2006/relationships/slideLayout" Target="../slideLayouts/slideLayout115.xml"/><Relationship Id="rId11" Type="http://schemas.openxmlformats.org/officeDocument/2006/relationships/slideLayout" Target="../slideLayouts/slideLayout97.xml"/><Relationship Id="rId24" Type="http://schemas.openxmlformats.org/officeDocument/2006/relationships/slideLayout" Target="../slideLayouts/slideLayout110.xml"/><Relationship Id="rId32" Type="http://schemas.openxmlformats.org/officeDocument/2006/relationships/slideLayout" Target="../slideLayouts/slideLayout118.xml"/><Relationship Id="rId37" Type="http://schemas.openxmlformats.org/officeDocument/2006/relationships/slideLayout" Target="../slideLayouts/slideLayout123.xml"/><Relationship Id="rId40" Type="http://schemas.openxmlformats.org/officeDocument/2006/relationships/slideLayout" Target="../slideLayouts/slideLayout126.xml"/><Relationship Id="rId45" Type="http://schemas.openxmlformats.org/officeDocument/2006/relationships/slideLayout" Target="../slideLayouts/slideLayout131.xml"/><Relationship Id="rId53" Type="http://schemas.openxmlformats.org/officeDocument/2006/relationships/slideLayout" Target="../slideLayouts/slideLayout139.xml"/><Relationship Id="rId58" Type="http://schemas.openxmlformats.org/officeDocument/2006/relationships/slideLayout" Target="../slideLayouts/slideLayout144.xml"/><Relationship Id="rId66" Type="http://schemas.openxmlformats.org/officeDocument/2006/relationships/slideLayout" Target="../slideLayouts/slideLayout152.xml"/><Relationship Id="rId5" Type="http://schemas.openxmlformats.org/officeDocument/2006/relationships/slideLayout" Target="../slideLayouts/slideLayout91.xml"/><Relationship Id="rId61" Type="http://schemas.openxmlformats.org/officeDocument/2006/relationships/slideLayout" Target="../slideLayouts/slideLayout147.xml"/><Relationship Id="rId19" Type="http://schemas.openxmlformats.org/officeDocument/2006/relationships/slideLayout" Target="../slideLayouts/slideLayout105.xml"/><Relationship Id="rId14" Type="http://schemas.openxmlformats.org/officeDocument/2006/relationships/slideLayout" Target="../slideLayouts/slideLayout100.xml"/><Relationship Id="rId22" Type="http://schemas.openxmlformats.org/officeDocument/2006/relationships/slideLayout" Target="../slideLayouts/slideLayout108.xml"/><Relationship Id="rId27" Type="http://schemas.openxmlformats.org/officeDocument/2006/relationships/slideLayout" Target="../slideLayouts/slideLayout113.xml"/><Relationship Id="rId30" Type="http://schemas.openxmlformats.org/officeDocument/2006/relationships/slideLayout" Target="../slideLayouts/slideLayout116.xml"/><Relationship Id="rId35" Type="http://schemas.openxmlformats.org/officeDocument/2006/relationships/slideLayout" Target="../slideLayouts/slideLayout121.xml"/><Relationship Id="rId43" Type="http://schemas.openxmlformats.org/officeDocument/2006/relationships/slideLayout" Target="../slideLayouts/slideLayout129.xml"/><Relationship Id="rId48" Type="http://schemas.openxmlformats.org/officeDocument/2006/relationships/slideLayout" Target="../slideLayouts/slideLayout134.xml"/><Relationship Id="rId56" Type="http://schemas.openxmlformats.org/officeDocument/2006/relationships/slideLayout" Target="../slideLayouts/slideLayout142.xml"/><Relationship Id="rId64" Type="http://schemas.openxmlformats.org/officeDocument/2006/relationships/slideLayout" Target="../slideLayouts/slideLayout150.xml"/><Relationship Id="rId69" Type="http://schemas.openxmlformats.org/officeDocument/2006/relationships/tags" Target="../tags/tag1.xml"/><Relationship Id="rId8" Type="http://schemas.openxmlformats.org/officeDocument/2006/relationships/slideLayout" Target="../slideLayouts/slideLayout94.xml"/><Relationship Id="rId51" Type="http://schemas.openxmlformats.org/officeDocument/2006/relationships/slideLayout" Target="../slideLayouts/slideLayout137.xml"/><Relationship Id="rId3" Type="http://schemas.openxmlformats.org/officeDocument/2006/relationships/slideLayout" Target="../slideLayouts/slideLayout89.xml"/><Relationship Id="rId12" Type="http://schemas.openxmlformats.org/officeDocument/2006/relationships/slideLayout" Target="../slideLayouts/slideLayout98.xml"/><Relationship Id="rId17" Type="http://schemas.openxmlformats.org/officeDocument/2006/relationships/slideLayout" Target="../slideLayouts/slideLayout103.xml"/><Relationship Id="rId25" Type="http://schemas.openxmlformats.org/officeDocument/2006/relationships/slideLayout" Target="../slideLayouts/slideLayout111.xml"/><Relationship Id="rId33" Type="http://schemas.openxmlformats.org/officeDocument/2006/relationships/slideLayout" Target="../slideLayouts/slideLayout119.xml"/><Relationship Id="rId38" Type="http://schemas.openxmlformats.org/officeDocument/2006/relationships/slideLayout" Target="../slideLayouts/slideLayout124.xml"/><Relationship Id="rId46" Type="http://schemas.openxmlformats.org/officeDocument/2006/relationships/slideLayout" Target="../slideLayouts/slideLayout132.xml"/><Relationship Id="rId59" Type="http://schemas.openxmlformats.org/officeDocument/2006/relationships/slideLayout" Target="../slideLayouts/slideLayout145.xml"/><Relationship Id="rId67" Type="http://schemas.openxmlformats.org/officeDocument/2006/relationships/slideLayout" Target="../slideLayouts/slideLayout153.xml"/><Relationship Id="rId20" Type="http://schemas.openxmlformats.org/officeDocument/2006/relationships/slideLayout" Target="../slideLayouts/slideLayout106.xml"/><Relationship Id="rId41" Type="http://schemas.openxmlformats.org/officeDocument/2006/relationships/slideLayout" Target="../slideLayouts/slideLayout127.xml"/><Relationship Id="rId54" Type="http://schemas.openxmlformats.org/officeDocument/2006/relationships/slideLayout" Target="../slideLayouts/slideLayout140.xml"/><Relationship Id="rId62" Type="http://schemas.openxmlformats.org/officeDocument/2006/relationships/slideLayout" Target="../slideLayouts/slideLayout148.xml"/><Relationship Id="rId70" Type="http://schemas.openxmlformats.org/officeDocument/2006/relationships/oleObject" Target="../embeddings/oleObject1.bin"/><Relationship Id="rId1" Type="http://schemas.openxmlformats.org/officeDocument/2006/relationships/slideLayout" Target="../slideLayouts/slideLayout87.xml"/><Relationship Id="rId6" Type="http://schemas.openxmlformats.org/officeDocument/2006/relationships/slideLayout" Target="../slideLayouts/slideLayout92.xml"/><Relationship Id="rId15" Type="http://schemas.openxmlformats.org/officeDocument/2006/relationships/slideLayout" Target="../slideLayouts/slideLayout101.xml"/><Relationship Id="rId23" Type="http://schemas.openxmlformats.org/officeDocument/2006/relationships/slideLayout" Target="../slideLayouts/slideLayout109.xml"/><Relationship Id="rId28" Type="http://schemas.openxmlformats.org/officeDocument/2006/relationships/slideLayout" Target="../slideLayouts/slideLayout114.xml"/><Relationship Id="rId36" Type="http://schemas.openxmlformats.org/officeDocument/2006/relationships/slideLayout" Target="../slideLayouts/slideLayout122.xml"/><Relationship Id="rId49" Type="http://schemas.openxmlformats.org/officeDocument/2006/relationships/slideLayout" Target="../slideLayouts/slideLayout135.xml"/><Relationship Id="rId57" Type="http://schemas.openxmlformats.org/officeDocument/2006/relationships/slideLayout" Target="../slideLayouts/slideLayout143.xml"/><Relationship Id="rId10" Type="http://schemas.openxmlformats.org/officeDocument/2006/relationships/slideLayout" Target="../slideLayouts/slideLayout96.xml"/><Relationship Id="rId31" Type="http://schemas.openxmlformats.org/officeDocument/2006/relationships/slideLayout" Target="../slideLayouts/slideLayout117.xml"/><Relationship Id="rId44" Type="http://schemas.openxmlformats.org/officeDocument/2006/relationships/slideLayout" Target="../slideLayouts/slideLayout130.xml"/><Relationship Id="rId52" Type="http://schemas.openxmlformats.org/officeDocument/2006/relationships/slideLayout" Target="../slideLayouts/slideLayout138.xml"/><Relationship Id="rId60" Type="http://schemas.openxmlformats.org/officeDocument/2006/relationships/slideLayout" Target="../slideLayouts/slideLayout146.xml"/><Relationship Id="rId65" Type="http://schemas.openxmlformats.org/officeDocument/2006/relationships/slideLayout" Target="../slideLayouts/slideLayout151.xml"/><Relationship Id="rId4" Type="http://schemas.openxmlformats.org/officeDocument/2006/relationships/slideLayout" Target="../slideLayouts/slideLayout90.xml"/><Relationship Id="rId9" Type="http://schemas.openxmlformats.org/officeDocument/2006/relationships/slideLayout" Target="../slideLayouts/slideLayout95.xml"/><Relationship Id="rId13" Type="http://schemas.openxmlformats.org/officeDocument/2006/relationships/slideLayout" Target="../slideLayouts/slideLayout99.xml"/><Relationship Id="rId18" Type="http://schemas.openxmlformats.org/officeDocument/2006/relationships/slideLayout" Target="../slideLayouts/slideLayout104.xml"/><Relationship Id="rId39" Type="http://schemas.openxmlformats.org/officeDocument/2006/relationships/slideLayout" Target="../slideLayouts/slideLayout125.xml"/><Relationship Id="rId34" Type="http://schemas.openxmlformats.org/officeDocument/2006/relationships/slideLayout" Target="../slideLayouts/slideLayout120.xml"/><Relationship Id="rId50" Type="http://schemas.openxmlformats.org/officeDocument/2006/relationships/slideLayout" Target="../slideLayouts/slideLayout136.xml"/><Relationship Id="rId55" Type="http://schemas.openxmlformats.org/officeDocument/2006/relationships/slideLayout" Target="../slideLayouts/slideLayout1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898BD-7930-4445-ADD1-E1F83A156613}" type="datetimeFigureOut">
              <a:rPr lang="fr-FR" smtClean="0"/>
              <a:t>27/05/2024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72EBF-8598-44F2-9CC1-15FA3EB7822D}" type="slidenum">
              <a:rPr lang="fr-FR" smtClean="0"/>
              <a:t>‹N°›</a:t>
            </a:fld>
            <a:endParaRPr lang="fr-FR"/>
          </a:p>
        </p:txBody>
      </p:sp>
      <p:sp>
        <p:nvSpPr>
          <p:cNvPr id="8" name="ZoneTexte 7">
            <a:extLst>
              <a:ext uri="{FF2B5EF4-FFF2-40B4-BE49-F238E27FC236}">
                <a16:creationId xmlns:a16="http://schemas.microsoft.com/office/drawing/2014/main" id="{A7749297-9D84-AA08-63C4-04665B8DBDF7}"/>
              </a:ext>
            </a:extLst>
          </p:cNvPr>
          <p:cNvSpPr txBox="1"/>
          <p:nvPr userDrawn="1">
            <p:extLst>
              <p:ext uri="{1162E1C5-73C7-4A58-AE30-91384D911F3F}">
                <p184:classification xmlns:p184="http://schemas.microsoft.com/office/powerpoint/2018/4/main" val="ftr"/>
              </p:ext>
            </p:extLst>
          </p:nvPr>
        </p:nvSpPr>
        <p:spPr>
          <a:xfrm>
            <a:off x="5649913" y="6736080"/>
            <a:ext cx="920750" cy="121920"/>
          </a:xfrm>
          <a:prstGeom prst="rect">
            <a:avLst/>
          </a:prstGeom>
        </p:spPr>
        <p:txBody>
          <a:bodyPr horzOverflow="overflow" lIns="0" tIns="0" rIns="0" bIns="0">
            <a:spAutoFit/>
          </a:bodyPr>
          <a:lstStyle/>
          <a:p>
            <a:pPr algn="l"/>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4213836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9100" y="356659"/>
            <a:ext cx="11353800" cy="991659"/>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419100" y="1579034"/>
            <a:ext cx="11353800" cy="4487333"/>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419100" y="6047314"/>
            <a:ext cx="366680" cy="446615"/>
          </a:xfrm>
          <a:prstGeom prst="rect">
            <a:avLst/>
          </a:prstGeom>
        </p:spPr>
        <p:txBody>
          <a:bodyPr wrap="square" lIns="96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600"/>
              </a:spcAft>
              <a:buClr>
                <a:srgbClr val="FFFFFF"/>
              </a:buClr>
              <a:defRPr/>
            </a:pPr>
            <a:fld id="{8702007A-2642-4DC4-A457-FD791426C840}" type="slidenum">
              <a:rPr sz="1067">
                <a:solidFill>
                  <a:srgbClr val="000000"/>
                </a:solidFill>
                <a:latin typeface="Helvetica 75 Bold" panose="020B0804020202020204" pitchFamily="34" charset="0"/>
              </a:rPr>
              <a:pPr>
                <a:lnSpc>
                  <a:spcPct val="85000"/>
                </a:lnSpc>
                <a:spcAft>
                  <a:spcPts val="1600"/>
                </a:spcAft>
                <a:buClr>
                  <a:srgbClr val="FFFFFF"/>
                </a:buClr>
                <a:defRPr/>
              </a:pPr>
              <a:t>‹N°›</a:t>
            </a:fld>
            <a:endParaRPr sz="1067">
              <a:solidFill>
                <a:srgbClr val="000000"/>
              </a:solidFill>
              <a:latin typeface="Helvetica 75 Bold" panose="020B0804020202020204" pitchFamily="34" charset="0"/>
            </a:endParaRPr>
          </a:p>
        </p:txBody>
      </p:sp>
      <p:sp>
        <p:nvSpPr>
          <p:cNvPr id="5" name="ZoneTexte 4">
            <a:extLst>
              <a:ext uri="{FF2B5EF4-FFF2-40B4-BE49-F238E27FC236}">
                <a16:creationId xmlns:a16="http://schemas.microsoft.com/office/drawing/2014/main" id="{23774CB5-3E3A-8526-EBCF-220B2F06F382}"/>
              </a:ext>
            </a:extLst>
          </p:cNvPr>
          <p:cNvSpPr txBox="1"/>
          <p:nvPr userDrawn="1">
            <p:extLst>
              <p:ext uri="{1162E1C5-73C7-4A58-AE30-91384D911F3F}">
                <p184:classification xmlns:p184="http://schemas.microsoft.com/office/powerpoint/2018/4/main" val="ftr"/>
              </p:ext>
            </p:extLst>
          </p:nvPr>
        </p:nvSpPr>
        <p:spPr>
          <a:xfrm>
            <a:off x="5649913" y="6736080"/>
            <a:ext cx="920750" cy="121920"/>
          </a:xfrm>
          <a:prstGeom prst="rect">
            <a:avLst/>
          </a:prstGeom>
        </p:spPr>
        <p:txBody>
          <a:bodyPr horzOverflow="overflow" lIns="0" tIns="0" rIns="0" bIns="0">
            <a:spAutoFit/>
          </a:bodyPr>
          <a:lstStyle/>
          <a:p>
            <a:pPr algn="l"/>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220848691"/>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1219170" rtl="0" eaLnBrk="1" latinLnBrk="0" hangingPunct="1">
        <a:lnSpc>
          <a:spcPct val="90000"/>
        </a:lnSpc>
        <a:spcBef>
          <a:spcPct val="0"/>
        </a:spcBef>
        <a:buNone/>
        <a:defRPr sz="2667" kern="1200" spc="-27" baseline="0">
          <a:solidFill>
            <a:schemeClr val="bg2"/>
          </a:solidFill>
          <a:latin typeface="Helvetica 75 Bold" panose="020B0804020202020204" pitchFamily="34" charset="0"/>
          <a:ea typeface="+mj-ea"/>
          <a:cs typeface="+mj-cs"/>
        </a:defRPr>
      </a:lvl1pPr>
    </p:titleStyle>
    <p:bodyStyle>
      <a:lvl1pPr marL="0" indent="0" algn="l" defTabSz="1219170" rtl="0" eaLnBrk="1" latinLnBrk="0" hangingPunct="1">
        <a:lnSpc>
          <a:spcPct val="90000"/>
        </a:lnSpc>
        <a:spcBef>
          <a:spcPts val="800"/>
        </a:spcBef>
        <a:buClr>
          <a:schemeClr val="bg1"/>
        </a:buClr>
        <a:buSzPct val="25000"/>
        <a:buFont typeface="Calibri" panose="020F0502020204030204" pitchFamily="34" charset="0"/>
        <a:buNone/>
        <a:tabLst/>
        <a:defRPr sz="1867" kern="1200" spc="-27" baseline="0">
          <a:solidFill>
            <a:schemeClr val="bg2"/>
          </a:solidFill>
          <a:latin typeface="Helvetica 75 Bold" panose="020B0804020202020204" pitchFamily="34" charset="0"/>
          <a:ea typeface="+mn-ea"/>
          <a:cs typeface="+mn-cs"/>
        </a:defRPr>
      </a:lvl1pPr>
      <a:lvl2pPr marL="0" indent="0" algn="l" defTabSz="1219170" rtl="0" eaLnBrk="1" latinLnBrk="0" hangingPunct="1">
        <a:lnSpc>
          <a:spcPct val="90000"/>
        </a:lnSpc>
        <a:spcBef>
          <a:spcPts val="800"/>
        </a:spcBef>
        <a:buClr>
          <a:schemeClr val="bg1"/>
        </a:buClr>
        <a:buSzPct val="25000"/>
        <a:buFont typeface="Calibri" panose="020F0502020204030204" pitchFamily="34" charset="0"/>
        <a:buNone/>
        <a:defRPr sz="1867" kern="1200" spc="-27" baseline="0">
          <a:solidFill>
            <a:schemeClr val="tx1"/>
          </a:solidFill>
          <a:latin typeface="Helvetica 75 Bold" panose="020B0804020202020204" pitchFamily="34" charset="0"/>
          <a:ea typeface="+mn-ea"/>
          <a:cs typeface="+mn-cs"/>
        </a:defRPr>
      </a:lvl2pPr>
      <a:lvl3pPr marL="241294" indent="-241294" algn="l" defTabSz="1219170" rtl="0" eaLnBrk="1" latinLnBrk="0" hangingPunct="1">
        <a:lnSpc>
          <a:spcPct val="90000"/>
        </a:lnSpc>
        <a:spcBef>
          <a:spcPts val="800"/>
        </a:spcBef>
        <a:buClr>
          <a:schemeClr val="bg2"/>
        </a:buClr>
        <a:buFont typeface="Wingdings" panose="05000000000000000000" pitchFamily="2" charset="2"/>
        <a:buChar char="§"/>
        <a:defRPr sz="1867" kern="1200" spc="-27" baseline="0">
          <a:solidFill>
            <a:schemeClr val="tx1"/>
          </a:solidFill>
          <a:latin typeface="Helvetica 75 Bold" panose="020B0804020202020204" pitchFamily="34" charset="0"/>
          <a:ea typeface="+mn-ea"/>
          <a:cs typeface="+mn-cs"/>
        </a:defRPr>
      </a:lvl3pPr>
      <a:lvl4pPr marL="543970" indent="-253994" algn="l" defTabSz="1219170" rtl="0" eaLnBrk="1" latinLnBrk="0" hangingPunct="1">
        <a:lnSpc>
          <a:spcPct val="90000"/>
        </a:lnSpc>
        <a:spcBef>
          <a:spcPct val="20000"/>
        </a:spcBef>
        <a:buFont typeface="Arial" panose="020B0604020202020204" pitchFamily="34" charset="0"/>
        <a:buChar char="–"/>
        <a:defRPr sz="1867" kern="1200" spc="-27" baseline="0">
          <a:solidFill>
            <a:schemeClr val="tx1"/>
          </a:solidFill>
          <a:latin typeface="Helvetica 55 Roman" panose="000B0500000000000000" pitchFamily="34" charset="0"/>
          <a:ea typeface="+mn-ea"/>
          <a:cs typeface="+mn-cs"/>
        </a:defRPr>
      </a:lvl4pPr>
      <a:lvl5pPr marL="793731" indent="-230712" algn="l" defTabSz="1219170" rtl="0" eaLnBrk="1" latinLnBrk="0" hangingPunct="1">
        <a:lnSpc>
          <a:spcPct val="90000"/>
        </a:lnSpc>
        <a:spcBef>
          <a:spcPct val="20000"/>
        </a:spcBef>
        <a:buClr>
          <a:schemeClr val="tx1"/>
        </a:buClr>
        <a:buFont typeface="Arial" panose="020B0604020202020204" pitchFamily="34" charset="0"/>
        <a:buChar char="–"/>
        <a:defRPr sz="1867" kern="1200" spc="-27" baseline="0">
          <a:solidFill>
            <a:schemeClr val="tx1"/>
          </a:solidFill>
          <a:latin typeface="Helvetica 55 Roman" panose="000B0500000000000000" pitchFamily="34" charset="0"/>
          <a:ea typeface="+mn-ea"/>
          <a:cs typeface="+mn-cs"/>
        </a:defRPr>
      </a:lvl5pPr>
      <a:lvl6pPr marL="1066773" indent="-253994" algn="l" defTabSz="1219170" rtl="0" eaLnBrk="1" latinLnBrk="0" hangingPunct="1">
        <a:spcBef>
          <a:spcPct val="20000"/>
        </a:spcBef>
        <a:buFont typeface="Arial" panose="020B0604020202020204" pitchFamily="34" charset="0"/>
        <a:buChar char="–"/>
        <a:defRPr sz="1867" kern="1200">
          <a:solidFill>
            <a:schemeClr val="tx1"/>
          </a:solidFill>
          <a:latin typeface="Helvetica 55 Roman" panose="020B0604020202020204" pitchFamily="34" charset="0"/>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2968" y="452967"/>
            <a:ext cx="11294533" cy="8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448735" y="1739180"/>
            <a:ext cx="11298767" cy="421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448733" y="5962653"/>
            <a:ext cx="366680" cy="446615"/>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600"/>
              </a:spcAft>
              <a:buClr>
                <a:srgbClr val="FFFFFF"/>
              </a:buClr>
              <a:defRPr/>
            </a:pPr>
            <a:fld id="{8702007A-2642-4DC4-A457-FD791426C840}" type="slidenum">
              <a:rPr lang="en-GB" sz="1067">
                <a:solidFill>
                  <a:srgbClr val="000000"/>
                </a:solidFill>
                <a:latin typeface="Helvetica 75 Bold" panose="020B0804020202020204" pitchFamily="34" charset="0"/>
              </a:rPr>
              <a:pPr>
                <a:lnSpc>
                  <a:spcPct val="85000"/>
                </a:lnSpc>
                <a:spcAft>
                  <a:spcPts val="1600"/>
                </a:spcAft>
                <a:buClr>
                  <a:srgbClr val="FFFFFF"/>
                </a:buClr>
                <a:defRPr/>
              </a:pPr>
              <a:t>‹N°›</a:t>
            </a:fld>
            <a:endParaRPr lang="en-GB" sz="1067">
              <a:solidFill>
                <a:srgbClr val="000000"/>
              </a:solidFill>
              <a:latin typeface="Helvetica 75 Bold" panose="020B0804020202020204" pitchFamily="34" charset="0"/>
            </a:endParaRPr>
          </a:p>
        </p:txBody>
      </p:sp>
      <p:sp>
        <p:nvSpPr>
          <p:cNvPr id="5" name="Text Placeholder 10"/>
          <p:cNvSpPr txBox="1">
            <a:spLocks/>
          </p:cNvSpPr>
          <p:nvPr/>
        </p:nvSpPr>
        <p:spPr>
          <a:xfrm>
            <a:off x="874976" y="5956300"/>
            <a:ext cx="10868293" cy="452968"/>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600"/>
              </a:spcAft>
              <a:buClr>
                <a:srgbClr val="FFFFFF"/>
              </a:buClr>
              <a:defRPr/>
            </a:pPr>
            <a:r>
              <a:rPr lang="en-GB" sz="1067">
                <a:solidFill>
                  <a:srgbClr val="FF6600"/>
                </a:solidFill>
                <a:latin typeface="Helvetica 75 Bold" panose="020B0804020202020204" pitchFamily="34" charset="0"/>
              </a:rPr>
              <a:t>Interne Orange</a:t>
            </a:r>
          </a:p>
        </p:txBody>
      </p:sp>
      <p:sp>
        <p:nvSpPr>
          <p:cNvPr id="3" name="ZoneTexte 2">
            <a:extLst>
              <a:ext uri="{FF2B5EF4-FFF2-40B4-BE49-F238E27FC236}">
                <a16:creationId xmlns:a16="http://schemas.microsoft.com/office/drawing/2014/main" id="{73E548C3-ABA0-DC72-F877-81EF4970D705}"/>
              </a:ext>
            </a:extLst>
          </p:cNvPr>
          <p:cNvSpPr txBox="1"/>
          <p:nvPr userDrawn="1">
            <p:extLst>
              <p:ext uri="{1162E1C5-73C7-4A58-AE30-91384D911F3F}">
                <p184:classification xmlns:p184="http://schemas.microsoft.com/office/powerpoint/2018/4/main" val="ftr"/>
              </p:ext>
            </p:extLst>
          </p:nvPr>
        </p:nvSpPr>
        <p:spPr>
          <a:xfrm>
            <a:off x="5649913" y="6736080"/>
            <a:ext cx="920750" cy="121920"/>
          </a:xfrm>
          <a:prstGeom prst="rect">
            <a:avLst/>
          </a:prstGeom>
        </p:spPr>
        <p:txBody>
          <a:bodyPr horzOverflow="overflow" lIns="0" tIns="0" rIns="0" bIns="0">
            <a:spAutoFit/>
          </a:bodyPr>
          <a:lstStyle/>
          <a:p>
            <a:pPr algn="l"/>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841021949"/>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Lst>
  <p:transition spd="med">
    <p:fade/>
  </p:transition>
  <p:hf hdr="0"/>
  <p:txStyles>
    <p:titleStyle>
      <a:lvl1pPr algn="l" defTabSz="685766" rtl="0" eaLnBrk="1" fontAlgn="base" hangingPunct="1">
        <a:lnSpc>
          <a:spcPct val="90000"/>
        </a:lnSpc>
        <a:spcBef>
          <a:spcPct val="0"/>
        </a:spcBef>
        <a:spcAft>
          <a:spcPts val="0"/>
        </a:spcAft>
        <a:defRPr sz="2667" kern="1200">
          <a:solidFill>
            <a:srgbClr val="FF6600"/>
          </a:solidFill>
          <a:latin typeface="Helvetica 75 Bold" panose="020B0804020202020204" pitchFamily="34" charset="0"/>
          <a:ea typeface="ＭＳ Ｐゴシック" pitchFamily="34" charset="-128"/>
          <a:cs typeface="+mj-cs"/>
        </a:defRPr>
      </a:lvl1pPr>
      <a:lvl2pPr algn="l" defTabSz="685766" rtl="0" eaLnBrk="1" fontAlgn="base" hangingPunct="1">
        <a:lnSpc>
          <a:spcPct val="90000"/>
        </a:lnSpc>
        <a:spcBef>
          <a:spcPct val="0"/>
        </a:spcBef>
        <a:spcAft>
          <a:spcPts val="1600"/>
        </a:spcAft>
        <a:defRPr sz="2133">
          <a:solidFill>
            <a:schemeClr val="tx2"/>
          </a:solidFill>
          <a:latin typeface="Helvetica 75" pitchFamily="34" charset="0"/>
          <a:ea typeface="ＭＳ Ｐゴシック" pitchFamily="34" charset="-128"/>
        </a:defRPr>
      </a:lvl2pPr>
      <a:lvl3pPr algn="l" defTabSz="685766" rtl="0" eaLnBrk="1" fontAlgn="base" hangingPunct="1">
        <a:lnSpc>
          <a:spcPct val="90000"/>
        </a:lnSpc>
        <a:spcBef>
          <a:spcPct val="0"/>
        </a:spcBef>
        <a:spcAft>
          <a:spcPts val="1600"/>
        </a:spcAft>
        <a:defRPr sz="2133">
          <a:solidFill>
            <a:schemeClr val="tx2"/>
          </a:solidFill>
          <a:latin typeface="Helvetica 75" pitchFamily="34" charset="0"/>
          <a:ea typeface="ＭＳ Ｐゴシック" pitchFamily="34" charset="-128"/>
        </a:defRPr>
      </a:lvl3pPr>
      <a:lvl4pPr algn="l" defTabSz="685766" rtl="0" eaLnBrk="1" fontAlgn="base" hangingPunct="1">
        <a:lnSpc>
          <a:spcPct val="90000"/>
        </a:lnSpc>
        <a:spcBef>
          <a:spcPct val="0"/>
        </a:spcBef>
        <a:spcAft>
          <a:spcPts val="1600"/>
        </a:spcAft>
        <a:defRPr sz="2133">
          <a:solidFill>
            <a:schemeClr val="tx2"/>
          </a:solidFill>
          <a:latin typeface="Helvetica 75" pitchFamily="34" charset="0"/>
          <a:ea typeface="ＭＳ Ｐゴシック" pitchFamily="34" charset="-128"/>
        </a:defRPr>
      </a:lvl4pPr>
      <a:lvl5pPr algn="l" defTabSz="685766" rtl="0" eaLnBrk="1" fontAlgn="base" hangingPunct="1">
        <a:lnSpc>
          <a:spcPct val="90000"/>
        </a:lnSpc>
        <a:spcBef>
          <a:spcPct val="0"/>
        </a:spcBef>
        <a:spcAft>
          <a:spcPts val="1600"/>
        </a:spcAft>
        <a:defRPr sz="2133">
          <a:solidFill>
            <a:schemeClr val="tx2"/>
          </a:solidFill>
          <a:latin typeface="Helvetica 75" pitchFamily="34" charset="0"/>
          <a:ea typeface="ＭＳ Ｐゴシック" pitchFamily="34" charset="-128"/>
        </a:defRPr>
      </a:lvl5pPr>
      <a:lvl6pPr marL="609570" algn="l" defTabSz="685766" rtl="0" eaLnBrk="1" fontAlgn="base" hangingPunct="1">
        <a:lnSpc>
          <a:spcPct val="90000"/>
        </a:lnSpc>
        <a:spcBef>
          <a:spcPct val="0"/>
        </a:spcBef>
        <a:spcAft>
          <a:spcPts val="1600"/>
        </a:spcAft>
        <a:defRPr sz="2133">
          <a:solidFill>
            <a:schemeClr val="tx2"/>
          </a:solidFill>
          <a:latin typeface="Helvetica 75" pitchFamily="34" charset="0"/>
          <a:ea typeface="ＭＳ Ｐゴシック" pitchFamily="34" charset="-128"/>
        </a:defRPr>
      </a:lvl6pPr>
      <a:lvl7pPr marL="1219140" algn="l" defTabSz="685766" rtl="0" eaLnBrk="1" fontAlgn="base" hangingPunct="1">
        <a:lnSpc>
          <a:spcPct val="90000"/>
        </a:lnSpc>
        <a:spcBef>
          <a:spcPct val="0"/>
        </a:spcBef>
        <a:spcAft>
          <a:spcPts val="1600"/>
        </a:spcAft>
        <a:defRPr sz="2133">
          <a:solidFill>
            <a:schemeClr val="tx2"/>
          </a:solidFill>
          <a:latin typeface="Helvetica 75" pitchFamily="34" charset="0"/>
          <a:ea typeface="ＭＳ Ｐゴシック" pitchFamily="34" charset="-128"/>
        </a:defRPr>
      </a:lvl7pPr>
      <a:lvl8pPr marL="1828709" algn="l" defTabSz="685766" rtl="0" eaLnBrk="1" fontAlgn="base" hangingPunct="1">
        <a:lnSpc>
          <a:spcPct val="90000"/>
        </a:lnSpc>
        <a:spcBef>
          <a:spcPct val="0"/>
        </a:spcBef>
        <a:spcAft>
          <a:spcPts val="1600"/>
        </a:spcAft>
        <a:defRPr sz="2133">
          <a:solidFill>
            <a:schemeClr val="tx2"/>
          </a:solidFill>
          <a:latin typeface="Helvetica 75" pitchFamily="34" charset="0"/>
          <a:ea typeface="ＭＳ Ｐゴシック" pitchFamily="34" charset="-128"/>
        </a:defRPr>
      </a:lvl8pPr>
      <a:lvl9pPr marL="2438278" algn="l" defTabSz="685766" rtl="0" eaLnBrk="1" fontAlgn="base" hangingPunct="1">
        <a:lnSpc>
          <a:spcPct val="90000"/>
        </a:lnSpc>
        <a:spcBef>
          <a:spcPct val="0"/>
        </a:spcBef>
        <a:spcAft>
          <a:spcPts val="1600"/>
        </a:spcAft>
        <a:defRPr sz="2133">
          <a:solidFill>
            <a:schemeClr val="tx2"/>
          </a:solidFill>
          <a:latin typeface="Helvetica 75" pitchFamily="34" charset="0"/>
          <a:ea typeface="ＭＳ Ｐゴシック" pitchFamily="34" charset="-128"/>
        </a:defRPr>
      </a:lvl9pPr>
    </p:titleStyle>
    <p:bodyStyle>
      <a:lvl1pPr algn="l" defTabSz="685766" rtl="0" eaLnBrk="1" fontAlgn="base" hangingPunct="1">
        <a:lnSpc>
          <a:spcPct val="90000"/>
        </a:lnSpc>
        <a:spcBef>
          <a:spcPct val="0"/>
        </a:spcBef>
        <a:spcAft>
          <a:spcPts val="1067"/>
        </a:spcAft>
        <a:buFont typeface="Arial" pitchFamily="34" charset="0"/>
        <a:defRPr sz="1867" kern="1200" baseline="0">
          <a:solidFill>
            <a:srgbClr val="FF6600"/>
          </a:solidFill>
          <a:latin typeface="Helvetica 75 Bold" panose="020B0804020202020204" pitchFamily="34" charset="0"/>
          <a:ea typeface="ＭＳ Ｐゴシック" pitchFamily="34" charset="-128"/>
          <a:cs typeface="+mn-cs"/>
        </a:defRPr>
      </a:lvl1pPr>
      <a:lvl2pPr algn="l" defTabSz="685766" rtl="0" eaLnBrk="1" fontAlgn="base" hangingPunct="1">
        <a:lnSpc>
          <a:spcPct val="90000"/>
        </a:lnSpc>
        <a:spcBef>
          <a:spcPct val="0"/>
        </a:spcBef>
        <a:spcAft>
          <a:spcPts val="1067"/>
        </a:spcAft>
        <a:buFont typeface="Arial" pitchFamily="34" charset="0"/>
        <a:defRPr sz="1867" kern="1200">
          <a:solidFill>
            <a:schemeClr val="tx1"/>
          </a:solidFill>
          <a:latin typeface="Helvetica 75 Bold" panose="020B0804020202020204" pitchFamily="34" charset="0"/>
          <a:ea typeface="ＭＳ Ｐゴシック" pitchFamily="34" charset="-128"/>
          <a:cs typeface="+mn-cs"/>
        </a:defRPr>
      </a:lvl2pPr>
      <a:lvl3pPr marL="177792" indent="-177792" algn="l" defTabSz="685766" rtl="0" eaLnBrk="1" fontAlgn="base" hangingPunct="1">
        <a:lnSpc>
          <a:spcPct val="90000"/>
        </a:lnSpc>
        <a:spcBef>
          <a:spcPct val="0"/>
        </a:spcBef>
        <a:spcAft>
          <a:spcPts val="1067"/>
        </a:spcAft>
        <a:buClr>
          <a:schemeClr val="tx1"/>
        </a:buClr>
        <a:buFont typeface="Helvetica 75" panose="020B0804020202020204" pitchFamily="34" charset="0"/>
        <a:buChar char="−"/>
        <a:defRPr sz="1867" kern="1200">
          <a:solidFill>
            <a:schemeClr val="tx1"/>
          </a:solidFill>
          <a:latin typeface="Helvetica 75 Bold" panose="020B0804020202020204" pitchFamily="34" charset="0"/>
          <a:ea typeface="ＭＳ Ｐゴシック" pitchFamily="34" charset="-128"/>
          <a:cs typeface="+mn-cs"/>
        </a:defRPr>
      </a:lvl3pPr>
      <a:lvl4pPr marL="361934" indent="-179909" algn="l" defTabSz="685766" rtl="0" eaLnBrk="1" fontAlgn="base" hangingPunct="1">
        <a:lnSpc>
          <a:spcPct val="90000"/>
        </a:lnSpc>
        <a:spcBef>
          <a:spcPct val="0"/>
        </a:spcBef>
        <a:spcAft>
          <a:spcPts val="1067"/>
        </a:spcAft>
        <a:buClr>
          <a:schemeClr val="tx1"/>
        </a:buClr>
        <a:buFont typeface="Helvetica 75" panose="020B0804020202020204" pitchFamily="34" charset="0"/>
        <a:buChar char="−"/>
        <a:defRPr sz="1867" kern="1200">
          <a:solidFill>
            <a:schemeClr val="tx1"/>
          </a:solidFill>
          <a:latin typeface="Helvetica 75 Bold" panose="020B0804020202020204" pitchFamily="34" charset="0"/>
          <a:ea typeface="ＭＳ Ｐゴシック" pitchFamily="34" charset="-128"/>
          <a:cs typeface="+mn-cs"/>
        </a:defRPr>
      </a:lvl4pPr>
      <a:lvl5pPr marL="541840" indent="-179909" algn="l" defTabSz="685766" rtl="0" eaLnBrk="1" fontAlgn="base" hangingPunct="1">
        <a:lnSpc>
          <a:spcPct val="90000"/>
        </a:lnSpc>
        <a:spcBef>
          <a:spcPct val="0"/>
        </a:spcBef>
        <a:spcAft>
          <a:spcPts val="1067"/>
        </a:spcAft>
        <a:buClr>
          <a:schemeClr val="tx1"/>
        </a:buClr>
        <a:buFont typeface="Helvetica 75" panose="020B0804020202020204" pitchFamily="34" charset="0"/>
        <a:buChar char="−"/>
        <a:defRPr sz="1867" kern="1200">
          <a:solidFill>
            <a:schemeClr val="tx1"/>
          </a:solidFill>
          <a:latin typeface="Helvetica 75 Bold" panose="020B0804020202020204" pitchFamily="34" charset="0"/>
          <a:ea typeface="ＭＳ Ｐゴシック" pitchFamily="34" charset="-128"/>
          <a:cs typeface="+mn-cs"/>
        </a:defRPr>
      </a:lvl5pPr>
      <a:lvl6pPr marL="1885857" indent="-171442" algn="l" defTabSz="685766"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39" indent="-171442" algn="l" defTabSz="685766"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22" indent="-171442" algn="l" defTabSz="685766"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06" indent="-171442" algn="l" defTabSz="685766"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66" rtl="0" eaLnBrk="1" latinLnBrk="0" hangingPunct="1">
        <a:defRPr sz="1351" kern="1200">
          <a:solidFill>
            <a:schemeClr val="tx1"/>
          </a:solidFill>
          <a:latin typeface="+mn-lt"/>
          <a:ea typeface="+mn-ea"/>
          <a:cs typeface="+mn-cs"/>
        </a:defRPr>
      </a:lvl1pPr>
      <a:lvl2pPr marL="342882" algn="l" defTabSz="685766" rtl="0" eaLnBrk="1" latinLnBrk="0" hangingPunct="1">
        <a:defRPr sz="1351" kern="1200">
          <a:solidFill>
            <a:schemeClr val="tx1"/>
          </a:solidFill>
          <a:latin typeface="+mn-lt"/>
          <a:ea typeface="+mn-ea"/>
          <a:cs typeface="+mn-cs"/>
        </a:defRPr>
      </a:lvl2pPr>
      <a:lvl3pPr marL="685766" algn="l" defTabSz="685766" rtl="0" eaLnBrk="1" latinLnBrk="0" hangingPunct="1">
        <a:defRPr sz="1351" kern="1200">
          <a:solidFill>
            <a:schemeClr val="tx1"/>
          </a:solidFill>
          <a:latin typeface="+mn-lt"/>
          <a:ea typeface="+mn-ea"/>
          <a:cs typeface="+mn-cs"/>
        </a:defRPr>
      </a:lvl3pPr>
      <a:lvl4pPr marL="1028649" algn="l" defTabSz="685766" rtl="0" eaLnBrk="1" latinLnBrk="0" hangingPunct="1">
        <a:defRPr sz="1351" kern="1200">
          <a:solidFill>
            <a:schemeClr val="tx1"/>
          </a:solidFill>
          <a:latin typeface="+mn-lt"/>
          <a:ea typeface="+mn-ea"/>
          <a:cs typeface="+mn-cs"/>
        </a:defRPr>
      </a:lvl4pPr>
      <a:lvl5pPr marL="1371532" algn="l" defTabSz="685766" rtl="0" eaLnBrk="1" latinLnBrk="0" hangingPunct="1">
        <a:defRPr sz="1351" kern="1200">
          <a:solidFill>
            <a:schemeClr val="tx1"/>
          </a:solidFill>
          <a:latin typeface="+mn-lt"/>
          <a:ea typeface="+mn-ea"/>
          <a:cs typeface="+mn-cs"/>
        </a:defRPr>
      </a:lvl5pPr>
      <a:lvl6pPr marL="1714414" algn="l" defTabSz="685766" rtl="0" eaLnBrk="1" latinLnBrk="0" hangingPunct="1">
        <a:defRPr sz="1351" kern="1200">
          <a:solidFill>
            <a:schemeClr val="tx1"/>
          </a:solidFill>
          <a:latin typeface="+mn-lt"/>
          <a:ea typeface="+mn-ea"/>
          <a:cs typeface="+mn-cs"/>
        </a:defRPr>
      </a:lvl6pPr>
      <a:lvl7pPr marL="2057298" algn="l" defTabSz="685766" rtl="0" eaLnBrk="1" latinLnBrk="0" hangingPunct="1">
        <a:defRPr sz="1351" kern="1200">
          <a:solidFill>
            <a:schemeClr val="tx1"/>
          </a:solidFill>
          <a:latin typeface="+mn-lt"/>
          <a:ea typeface="+mn-ea"/>
          <a:cs typeface="+mn-cs"/>
        </a:defRPr>
      </a:lvl7pPr>
      <a:lvl8pPr marL="2400180" algn="l" defTabSz="685766" rtl="0" eaLnBrk="1" latinLnBrk="0" hangingPunct="1">
        <a:defRPr sz="1351" kern="1200">
          <a:solidFill>
            <a:schemeClr val="tx1"/>
          </a:solidFill>
          <a:latin typeface="+mn-lt"/>
          <a:ea typeface="+mn-ea"/>
          <a:cs typeface="+mn-cs"/>
        </a:defRPr>
      </a:lvl8pPr>
      <a:lvl9pPr marL="2743062" algn="l" defTabSz="685766" rtl="0" eaLnBrk="1" latinLnBrk="0" hangingPunct="1">
        <a:defRPr sz="1351"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7602" y="357717"/>
            <a:ext cx="11355300" cy="988483"/>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417602" y="1574802"/>
            <a:ext cx="11355300" cy="4493684"/>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419100" y="6047315"/>
            <a:ext cx="366680" cy="446615"/>
          </a:xfrm>
          <a:prstGeom prst="rect">
            <a:avLst/>
          </a:prstGeom>
        </p:spPr>
        <p:txBody>
          <a:bodyPr wrap="square" lIns="96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600"/>
              </a:spcAft>
              <a:buClr>
                <a:srgbClr val="FFFFFF"/>
              </a:buClr>
              <a:defRPr/>
            </a:pPr>
            <a:fld id="{8702007A-2642-4DC4-A457-FD791426C840}" type="slidenum">
              <a:rPr sz="1067">
                <a:solidFill>
                  <a:srgbClr val="000000"/>
                </a:solidFill>
                <a:latin typeface="Helvetica 75 Bold" panose="020B0804020202020204" pitchFamily="34" charset="0"/>
              </a:rPr>
              <a:pPr>
                <a:lnSpc>
                  <a:spcPct val="85000"/>
                </a:lnSpc>
                <a:spcAft>
                  <a:spcPts val="1600"/>
                </a:spcAft>
                <a:buClr>
                  <a:srgbClr val="FFFFFF"/>
                </a:buClr>
                <a:defRPr/>
              </a:pPr>
              <a:t>‹N°›</a:t>
            </a:fld>
            <a:endParaRPr sz="1067">
              <a:solidFill>
                <a:srgbClr val="000000"/>
              </a:solidFill>
              <a:latin typeface="Helvetica 75 Bold" panose="020B0804020202020204" pitchFamily="34" charset="0"/>
            </a:endParaRPr>
          </a:p>
        </p:txBody>
      </p:sp>
      <p:sp>
        <p:nvSpPr>
          <p:cNvPr id="5" name="ZoneTexte 4">
            <a:extLst>
              <a:ext uri="{FF2B5EF4-FFF2-40B4-BE49-F238E27FC236}">
                <a16:creationId xmlns:a16="http://schemas.microsoft.com/office/drawing/2014/main" id="{C8ED761B-D53F-1475-7911-1D28384840EE}"/>
              </a:ext>
            </a:extLst>
          </p:cNvPr>
          <p:cNvSpPr txBox="1"/>
          <p:nvPr userDrawn="1">
            <p:extLst>
              <p:ext uri="{1162E1C5-73C7-4A58-AE30-91384D911F3F}">
                <p184:classification xmlns:p184="http://schemas.microsoft.com/office/powerpoint/2018/4/main" val="ftr"/>
              </p:ext>
            </p:extLst>
          </p:nvPr>
        </p:nvSpPr>
        <p:spPr>
          <a:xfrm>
            <a:off x="5649913" y="6736080"/>
            <a:ext cx="920750" cy="121920"/>
          </a:xfrm>
          <a:prstGeom prst="rect">
            <a:avLst/>
          </a:prstGeom>
        </p:spPr>
        <p:txBody>
          <a:bodyPr horzOverflow="overflow" lIns="0" tIns="0" rIns="0" bIns="0">
            <a:spAutoFit/>
          </a:bodyPr>
          <a:lstStyle/>
          <a:p>
            <a:pPr algn="l"/>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221396348"/>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1219140" rtl="0" eaLnBrk="1" latinLnBrk="0" hangingPunct="1">
        <a:lnSpc>
          <a:spcPct val="90000"/>
        </a:lnSpc>
        <a:spcBef>
          <a:spcPct val="0"/>
        </a:spcBef>
        <a:buNone/>
        <a:defRPr sz="2667" kern="1200" spc="-27" baseline="0">
          <a:solidFill>
            <a:schemeClr val="bg2"/>
          </a:solidFill>
          <a:latin typeface="Helvetica 75 Bold" panose="020B0804020202020204" pitchFamily="34" charset="0"/>
          <a:ea typeface="+mj-ea"/>
          <a:cs typeface="+mj-cs"/>
        </a:defRPr>
      </a:lvl1pPr>
    </p:titleStyle>
    <p:bodyStyle>
      <a:lvl1pPr marL="0" indent="0" algn="l" defTabSz="1219140" rtl="0" eaLnBrk="1" latinLnBrk="0" hangingPunct="1">
        <a:lnSpc>
          <a:spcPct val="90000"/>
        </a:lnSpc>
        <a:spcBef>
          <a:spcPts val="800"/>
        </a:spcBef>
        <a:buClr>
          <a:schemeClr val="bg1"/>
        </a:buClr>
        <a:buSzPct val="25000"/>
        <a:buFont typeface="Calibri" panose="020F0502020204030204" pitchFamily="34" charset="0"/>
        <a:buNone/>
        <a:tabLst/>
        <a:defRPr sz="1867" kern="1200" spc="-27" baseline="0">
          <a:solidFill>
            <a:schemeClr val="bg2"/>
          </a:solidFill>
          <a:latin typeface="Helvetica 75 Bold" panose="020B0804020202020204" pitchFamily="34" charset="0"/>
          <a:ea typeface="+mn-ea"/>
          <a:cs typeface="+mn-cs"/>
        </a:defRPr>
      </a:lvl1pPr>
      <a:lvl2pPr marL="0" indent="0" algn="l" defTabSz="1219140" rtl="0" eaLnBrk="1" latinLnBrk="0" hangingPunct="1">
        <a:lnSpc>
          <a:spcPct val="90000"/>
        </a:lnSpc>
        <a:spcBef>
          <a:spcPts val="800"/>
        </a:spcBef>
        <a:buClr>
          <a:schemeClr val="bg1"/>
        </a:buClr>
        <a:buSzPct val="25000"/>
        <a:buFont typeface="Calibri" panose="020F0502020204030204" pitchFamily="34" charset="0"/>
        <a:buNone/>
        <a:defRPr sz="1867" kern="1200" spc="-27" baseline="0">
          <a:solidFill>
            <a:schemeClr val="tx1"/>
          </a:solidFill>
          <a:latin typeface="Helvetica 75 Bold" panose="020B0804020202020204" pitchFamily="34" charset="0"/>
          <a:ea typeface="+mn-ea"/>
          <a:cs typeface="+mn-cs"/>
        </a:defRPr>
      </a:lvl2pPr>
      <a:lvl3pPr marL="241289" indent="-241289" algn="l" defTabSz="1219140" rtl="0" eaLnBrk="1" latinLnBrk="0" hangingPunct="1">
        <a:lnSpc>
          <a:spcPct val="90000"/>
        </a:lnSpc>
        <a:spcBef>
          <a:spcPts val="800"/>
        </a:spcBef>
        <a:buClr>
          <a:schemeClr val="bg2"/>
        </a:buClr>
        <a:buFont typeface="Wingdings" panose="05000000000000000000" pitchFamily="2" charset="2"/>
        <a:buChar char="§"/>
        <a:defRPr sz="1867" kern="1200" spc="-27" baseline="0">
          <a:solidFill>
            <a:schemeClr val="tx1"/>
          </a:solidFill>
          <a:latin typeface="Helvetica 75 Bold" panose="020B0804020202020204" pitchFamily="34" charset="0"/>
          <a:ea typeface="+mn-ea"/>
          <a:cs typeface="+mn-cs"/>
        </a:defRPr>
      </a:lvl3pPr>
      <a:lvl4pPr marL="543957" indent="-253988" algn="l" defTabSz="1219140" rtl="0" eaLnBrk="1" latinLnBrk="0" hangingPunct="1">
        <a:lnSpc>
          <a:spcPct val="90000"/>
        </a:lnSpc>
        <a:spcBef>
          <a:spcPct val="20000"/>
        </a:spcBef>
        <a:buFont typeface="Arial" panose="020B0604020202020204" pitchFamily="34" charset="0"/>
        <a:buChar char="–"/>
        <a:defRPr sz="1867" kern="1200" spc="-27" baseline="0">
          <a:solidFill>
            <a:schemeClr val="tx1"/>
          </a:solidFill>
          <a:latin typeface="Helvetica 55 Roman" panose="000B0500000000000000" pitchFamily="34" charset="0"/>
          <a:ea typeface="+mn-ea"/>
          <a:cs typeface="+mn-cs"/>
        </a:defRPr>
      </a:lvl4pPr>
      <a:lvl5pPr marL="793711" indent="-230706" algn="l" defTabSz="1219140" rtl="0" eaLnBrk="1" latinLnBrk="0" hangingPunct="1">
        <a:lnSpc>
          <a:spcPct val="90000"/>
        </a:lnSpc>
        <a:spcBef>
          <a:spcPct val="20000"/>
        </a:spcBef>
        <a:buClr>
          <a:schemeClr val="tx1"/>
        </a:buClr>
        <a:buFont typeface="Arial" panose="020B0604020202020204" pitchFamily="34" charset="0"/>
        <a:buChar char="–"/>
        <a:defRPr sz="1867" kern="1200" spc="-27" baseline="0">
          <a:solidFill>
            <a:schemeClr val="tx1"/>
          </a:solidFill>
          <a:latin typeface="Helvetica 55 Roman" panose="000B0500000000000000" pitchFamily="34" charset="0"/>
          <a:ea typeface="+mn-ea"/>
          <a:cs typeface="+mn-cs"/>
        </a:defRPr>
      </a:lvl5pPr>
      <a:lvl6pPr marL="1066747" indent="-253988" algn="l" defTabSz="1219140" rtl="0" eaLnBrk="1" latinLnBrk="0" hangingPunct="1">
        <a:spcBef>
          <a:spcPct val="20000"/>
        </a:spcBef>
        <a:buFont typeface="Arial" panose="020B0604020202020204" pitchFamily="34" charset="0"/>
        <a:buChar char="–"/>
        <a:defRPr sz="1867" kern="1200">
          <a:solidFill>
            <a:schemeClr val="tx1"/>
          </a:solidFill>
          <a:latin typeface="Helvetica 55 Roman" panose="020B0604020202020204" pitchFamily="34" charset="0"/>
          <a:ea typeface="+mn-ea"/>
          <a:cs typeface="+mn-cs"/>
        </a:defRPr>
      </a:lvl6pPr>
      <a:lvl7pPr marL="3962202" indent="-304784" algn="l" defTabSz="121914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9100" y="356660"/>
            <a:ext cx="11353800" cy="991659"/>
          </a:xfrm>
          <a:prstGeom prst="rect">
            <a:avLst/>
          </a:prstGeom>
        </p:spPr>
        <p:txBody>
          <a:bodyPr vert="horz" lIns="0" tIns="0" rIns="0" bIns="0" rtlCol="0" anchor="t" anchorCtr="0">
            <a:noAutofit/>
          </a:bodyPr>
          <a:lstStyle/>
          <a:p>
            <a:r>
              <a:rPr lang="fr-FR" noProof="0"/>
              <a:t>Cliquez pour modifier le titre</a:t>
            </a:r>
          </a:p>
        </p:txBody>
      </p:sp>
      <p:sp>
        <p:nvSpPr>
          <p:cNvPr id="3" name="Text Placeholder 2"/>
          <p:cNvSpPr>
            <a:spLocks noGrp="1"/>
          </p:cNvSpPr>
          <p:nvPr>
            <p:ph type="body" idx="1"/>
          </p:nvPr>
        </p:nvSpPr>
        <p:spPr>
          <a:xfrm>
            <a:off x="419100" y="1579035"/>
            <a:ext cx="11353800" cy="4487333"/>
          </a:xfrm>
          <a:prstGeom prst="rect">
            <a:avLst/>
          </a:prstGeom>
        </p:spPr>
        <p:txBody>
          <a:bodyPr vert="horz" lIns="0" tIns="0" rIns="0" bIns="0" rtlCol="0">
            <a:noAutofit/>
          </a:bodyPr>
          <a:lstStyle/>
          <a:p>
            <a:pPr lvl="0"/>
            <a:r>
              <a:rPr lang="fr-FR" noProof="0"/>
              <a:t>Cliquez pour modifier le texte</a:t>
            </a:r>
          </a:p>
          <a:p>
            <a:pPr lvl="1"/>
            <a:r>
              <a:rPr lang="fr-FR" noProof="0"/>
              <a:t>Deuxième niveau</a:t>
            </a:r>
          </a:p>
          <a:p>
            <a:pPr lvl="2"/>
            <a:r>
              <a:rPr lang="fr-FR" noProof="0"/>
              <a:t>Troisième niveau</a:t>
            </a:r>
          </a:p>
          <a:p>
            <a:pPr lvl="3"/>
            <a:r>
              <a:rPr lang="fr-FR" noProof="0"/>
              <a:t>Quatrième niveau</a:t>
            </a:r>
          </a:p>
          <a:p>
            <a:pPr lvl="4"/>
            <a:r>
              <a:rPr lang="fr-FR" noProof="0"/>
              <a:t>Cinquième niveau</a:t>
            </a:r>
          </a:p>
          <a:p>
            <a:pPr lvl="5"/>
            <a:r>
              <a:rPr lang="fr-FR" noProof="0"/>
              <a:t>Sixième niveau</a:t>
            </a:r>
          </a:p>
        </p:txBody>
      </p:sp>
      <p:sp>
        <p:nvSpPr>
          <p:cNvPr id="4" name="MSIPCMContentMarking" descr="{&quot;HashCode&quot;:6032642,&quot;Placement&quot;:&quot;Footer&quot;,&quot;Top&quot;:522.0343,&quot;Left&quot;:440.845978,&quot;SlideWidth&quot;:960,&quot;SlideHeight&quot;:540}">
            <a:extLst>
              <a:ext uri="{FF2B5EF4-FFF2-40B4-BE49-F238E27FC236}">
                <a16:creationId xmlns:a16="http://schemas.microsoft.com/office/drawing/2014/main" id="{A6C26525-D085-38D7-50D7-3F18FA16A225}"/>
              </a:ext>
            </a:extLst>
          </p:cNvPr>
          <p:cNvSpPr txBox="1"/>
          <p:nvPr userDrawn="1"/>
        </p:nvSpPr>
        <p:spPr>
          <a:xfrm>
            <a:off x="5598744" y="6629836"/>
            <a:ext cx="994512" cy="228163"/>
          </a:xfrm>
          <a:prstGeom prst="rect">
            <a:avLst/>
          </a:prstGeom>
        </p:spPr>
        <p:txBody>
          <a:bodyPr vert="horz" wrap="square" lIns="0" tIns="0" rIns="0" bIns="0" rtlCol="0" anchor="ctr" anchorCtr="1">
            <a:spAutoFit/>
          </a:bodyPr>
          <a:lstStyle/>
          <a:p>
            <a:pPr algn="ctr">
              <a:spcBef>
                <a:spcPts val="0"/>
              </a:spcBef>
              <a:spcAft>
                <a:spcPts val="0"/>
              </a:spcAft>
            </a:pPr>
            <a:r>
              <a:rPr lang="fr-FR" sz="800">
                <a:solidFill>
                  <a:srgbClr val="ED7D31"/>
                </a:solidFill>
                <a:latin typeface="Calibri" panose="020F0502020204030204" pitchFamily="34" charset="0"/>
              </a:rPr>
              <a:t>Orange Restricted</a:t>
            </a:r>
            <a:endParaRPr lang="fr-FR" sz="800" err="1">
              <a:solidFill>
                <a:srgbClr val="ED7D31"/>
              </a:solidFill>
              <a:latin typeface="Calibri" panose="020F0502020204030204" pitchFamily="34" charset="0"/>
            </a:endParaRPr>
          </a:p>
        </p:txBody>
      </p:sp>
    </p:spTree>
    <p:custDataLst>
      <p:tags r:id="rId13"/>
    </p:custDataLst>
    <p:extLst>
      <p:ext uri="{BB962C8B-B14F-4D97-AF65-F5344CB8AC3E}">
        <p14:creationId xmlns:p14="http://schemas.microsoft.com/office/powerpoint/2010/main" val="1504038590"/>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1219140" rtl="0" eaLnBrk="1" latinLnBrk="0" hangingPunct="1">
        <a:lnSpc>
          <a:spcPct val="90000"/>
        </a:lnSpc>
        <a:spcBef>
          <a:spcPct val="0"/>
        </a:spcBef>
        <a:buNone/>
        <a:defRPr sz="2667" kern="1200" spc="-27" baseline="0">
          <a:solidFill>
            <a:schemeClr val="bg2"/>
          </a:solidFill>
          <a:latin typeface="Helvetica 75 Bold" panose="020B0804020202020204" pitchFamily="34" charset="0"/>
          <a:ea typeface="+mj-ea"/>
          <a:cs typeface="+mj-cs"/>
        </a:defRPr>
      </a:lvl1pPr>
    </p:titleStyle>
    <p:bodyStyle>
      <a:lvl1pPr marL="0" indent="0" algn="l" defTabSz="1219140" rtl="0" eaLnBrk="1" latinLnBrk="0" hangingPunct="1">
        <a:lnSpc>
          <a:spcPct val="90000"/>
        </a:lnSpc>
        <a:spcBef>
          <a:spcPts val="800"/>
        </a:spcBef>
        <a:buClr>
          <a:schemeClr val="bg1"/>
        </a:buClr>
        <a:buSzPct val="25000"/>
        <a:buFont typeface="Calibri" panose="020F0502020204030204" pitchFamily="34" charset="0"/>
        <a:buNone/>
        <a:tabLst/>
        <a:defRPr sz="1867" kern="1200" spc="-27" baseline="0">
          <a:solidFill>
            <a:schemeClr val="bg2"/>
          </a:solidFill>
          <a:latin typeface="Helvetica 75 Bold" panose="020B0804020202020204" pitchFamily="34" charset="0"/>
          <a:ea typeface="+mn-ea"/>
          <a:cs typeface="+mn-cs"/>
        </a:defRPr>
      </a:lvl1pPr>
      <a:lvl2pPr marL="0" indent="0" algn="l" defTabSz="1219140" rtl="0" eaLnBrk="1" latinLnBrk="0" hangingPunct="1">
        <a:lnSpc>
          <a:spcPct val="90000"/>
        </a:lnSpc>
        <a:spcBef>
          <a:spcPts val="800"/>
        </a:spcBef>
        <a:buClr>
          <a:schemeClr val="bg1"/>
        </a:buClr>
        <a:buSzPct val="25000"/>
        <a:buFont typeface="Calibri" panose="020F0502020204030204" pitchFamily="34" charset="0"/>
        <a:buNone/>
        <a:defRPr sz="1867" kern="1200" spc="-27" baseline="0">
          <a:solidFill>
            <a:schemeClr val="tx1"/>
          </a:solidFill>
          <a:latin typeface="Helvetica 75 Bold" panose="020B0804020202020204" pitchFamily="34" charset="0"/>
          <a:ea typeface="+mn-ea"/>
          <a:cs typeface="+mn-cs"/>
        </a:defRPr>
      </a:lvl2pPr>
      <a:lvl3pPr marL="241289" indent="-241289" algn="l" defTabSz="1219140" rtl="0" eaLnBrk="1" latinLnBrk="0" hangingPunct="1">
        <a:lnSpc>
          <a:spcPct val="90000"/>
        </a:lnSpc>
        <a:spcBef>
          <a:spcPts val="800"/>
        </a:spcBef>
        <a:buClr>
          <a:schemeClr val="bg2"/>
        </a:buClr>
        <a:buFont typeface="Wingdings" panose="05000000000000000000" pitchFamily="2" charset="2"/>
        <a:buChar char="§"/>
        <a:defRPr sz="1867" kern="1200" spc="-27" baseline="0">
          <a:solidFill>
            <a:schemeClr val="tx1"/>
          </a:solidFill>
          <a:latin typeface="Helvetica 75 Bold" panose="020B0804020202020204" pitchFamily="34" charset="0"/>
          <a:ea typeface="+mn-ea"/>
          <a:cs typeface="+mn-cs"/>
        </a:defRPr>
      </a:lvl3pPr>
      <a:lvl4pPr marL="543957" indent="-253988" algn="l" defTabSz="1219140" rtl="0" eaLnBrk="1" latinLnBrk="0" hangingPunct="1">
        <a:lnSpc>
          <a:spcPct val="90000"/>
        </a:lnSpc>
        <a:spcBef>
          <a:spcPct val="20000"/>
        </a:spcBef>
        <a:buFont typeface="Arial" panose="020B0604020202020204" pitchFamily="34" charset="0"/>
        <a:buChar char="–"/>
        <a:defRPr sz="1867" kern="1200" spc="-27" baseline="0">
          <a:solidFill>
            <a:schemeClr val="tx1"/>
          </a:solidFill>
          <a:latin typeface="Helvetica 55 Roman" panose="000B0500000000000000" pitchFamily="34" charset="0"/>
          <a:ea typeface="+mn-ea"/>
          <a:cs typeface="+mn-cs"/>
        </a:defRPr>
      </a:lvl4pPr>
      <a:lvl5pPr marL="793711" indent="-230706" algn="l" defTabSz="1219140" rtl="0" eaLnBrk="1" latinLnBrk="0" hangingPunct="1">
        <a:lnSpc>
          <a:spcPct val="90000"/>
        </a:lnSpc>
        <a:spcBef>
          <a:spcPct val="20000"/>
        </a:spcBef>
        <a:buClr>
          <a:schemeClr val="tx1"/>
        </a:buClr>
        <a:buFont typeface="Arial" panose="020B0604020202020204" pitchFamily="34" charset="0"/>
        <a:buChar char="–"/>
        <a:defRPr sz="1867" kern="1200" spc="-27" baseline="0">
          <a:solidFill>
            <a:schemeClr val="tx1"/>
          </a:solidFill>
          <a:latin typeface="Helvetica 55 Roman" panose="000B0500000000000000" pitchFamily="34" charset="0"/>
          <a:ea typeface="+mn-ea"/>
          <a:cs typeface="+mn-cs"/>
        </a:defRPr>
      </a:lvl5pPr>
      <a:lvl6pPr marL="1066747" indent="-253988" algn="l" defTabSz="1219140" rtl="0" eaLnBrk="1" latinLnBrk="0" hangingPunct="1">
        <a:spcBef>
          <a:spcPct val="20000"/>
        </a:spcBef>
        <a:buFont typeface="Arial" panose="020B0604020202020204" pitchFamily="34" charset="0"/>
        <a:buChar char="–"/>
        <a:defRPr sz="1867" kern="1200">
          <a:solidFill>
            <a:schemeClr val="tx1"/>
          </a:solidFill>
          <a:latin typeface="Helvetica 55 Roman" panose="020B0604020202020204" pitchFamily="34" charset="0"/>
          <a:ea typeface="+mn-ea"/>
          <a:cs typeface="+mn-cs"/>
        </a:defRPr>
      </a:lvl6pPr>
      <a:lvl7pPr marL="3962202" indent="-304784" algn="l" defTabSz="121914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2967" y="452966"/>
            <a:ext cx="11294533" cy="82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noProof="0" dirty="0"/>
              <a:t>Cliquez ici pour saisir le titre principal</a:t>
            </a:r>
          </a:p>
        </p:txBody>
      </p:sp>
      <p:sp>
        <p:nvSpPr>
          <p:cNvPr id="2051" name="Text Placeholder 2"/>
          <p:cNvSpPr>
            <a:spLocks noGrp="1"/>
          </p:cNvSpPr>
          <p:nvPr>
            <p:ph type="body" idx="1"/>
          </p:nvPr>
        </p:nvSpPr>
        <p:spPr bwMode="auto">
          <a:xfrm>
            <a:off x="448734" y="1739180"/>
            <a:ext cx="11298767" cy="421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fr-FR" altLang="en-US" dirty="0"/>
              <a:t>Modifiez le texte du masque</a:t>
            </a:r>
          </a:p>
          <a:p>
            <a:pPr lvl="1"/>
            <a:r>
              <a:rPr lang="fr-FR" altLang="en-US" dirty="0"/>
              <a:t>Deuxième niveau</a:t>
            </a:r>
          </a:p>
          <a:p>
            <a:pPr lvl="2"/>
            <a:r>
              <a:rPr lang="fr-FR" altLang="en-US" dirty="0"/>
              <a:t>Troisième niveau</a:t>
            </a:r>
          </a:p>
          <a:p>
            <a:pPr lvl="3"/>
            <a:r>
              <a:rPr lang="fr-FR" altLang="en-US" dirty="0"/>
              <a:t>Quatrième niveau</a:t>
            </a:r>
          </a:p>
          <a:p>
            <a:pPr lvl="4"/>
            <a:r>
              <a:rPr lang="fr-FR" altLang="en-US" dirty="0"/>
              <a:t>Cinquième niveau</a:t>
            </a:r>
            <a:endParaRPr lang="en-GB" altLang="en-US" dirty="0"/>
          </a:p>
        </p:txBody>
      </p:sp>
      <p:sp>
        <p:nvSpPr>
          <p:cNvPr id="4" name="Text Placeholder 10"/>
          <p:cNvSpPr txBox="1">
            <a:spLocks/>
          </p:cNvSpPr>
          <p:nvPr/>
        </p:nvSpPr>
        <p:spPr>
          <a:xfrm>
            <a:off x="448733" y="5962651"/>
            <a:ext cx="366680" cy="446615"/>
          </a:xfrm>
          <a:prstGeom prst="rect">
            <a:avLst/>
          </a:prstGeom>
        </p:spPr>
        <p:txBody>
          <a:bodyPr wrap="square" lIns="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600"/>
              </a:spcAft>
              <a:buClr>
                <a:srgbClr val="FFFFFF"/>
              </a:buClr>
              <a:defRPr/>
            </a:pPr>
            <a:fld id="{8702007A-2642-4DC4-A457-FD791426C840}" type="slidenum">
              <a:rPr lang="en-GB" sz="1067">
                <a:solidFill>
                  <a:srgbClr val="000000"/>
                </a:solidFill>
                <a:latin typeface="Helvetica 75 Bold" panose="020B0804020202020204" pitchFamily="34" charset="0"/>
              </a:rPr>
              <a:pPr>
                <a:lnSpc>
                  <a:spcPct val="85000"/>
                </a:lnSpc>
                <a:spcAft>
                  <a:spcPts val="1600"/>
                </a:spcAft>
                <a:buClr>
                  <a:srgbClr val="FFFFFF"/>
                </a:buClr>
                <a:defRPr/>
              </a:pPr>
              <a:t>‹N°›</a:t>
            </a:fld>
            <a:endParaRPr lang="en-GB" sz="1067">
              <a:solidFill>
                <a:srgbClr val="000000"/>
              </a:solidFill>
              <a:latin typeface="Helvetica 75 Bold" panose="020B0804020202020204" pitchFamily="34" charset="0"/>
            </a:endParaRPr>
          </a:p>
        </p:txBody>
      </p:sp>
      <p:sp>
        <p:nvSpPr>
          <p:cNvPr id="5" name="Text Placeholder 10"/>
          <p:cNvSpPr txBox="1">
            <a:spLocks/>
          </p:cNvSpPr>
          <p:nvPr/>
        </p:nvSpPr>
        <p:spPr>
          <a:xfrm>
            <a:off x="874975" y="5956300"/>
            <a:ext cx="10868293" cy="452968"/>
          </a:xfrm>
          <a:prstGeom prst="rect">
            <a:avLst/>
          </a:prstGeom>
        </p:spPr>
        <p:txBody>
          <a:bodyPr wrap="square" lIns="0" tIns="0" rIns="0" bIns="0" anchor="b">
            <a:no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600"/>
              </a:spcAft>
              <a:buClr>
                <a:srgbClr val="FFFFFF"/>
              </a:buClr>
              <a:defRPr/>
            </a:pPr>
            <a:r>
              <a:rPr lang="en-GB" sz="1067">
                <a:solidFill>
                  <a:srgbClr val="FF6600"/>
                </a:solidFill>
                <a:latin typeface="Helvetica 75 Bold" panose="020B0804020202020204" pitchFamily="34" charset="0"/>
              </a:rPr>
              <a:t>Interne Orange</a:t>
            </a:r>
          </a:p>
        </p:txBody>
      </p:sp>
      <p:sp>
        <p:nvSpPr>
          <p:cNvPr id="3" name="ZoneTexte 2">
            <a:extLst>
              <a:ext uri="{FF2B5EF4-FFF2-40B4-BE49-F238E27FC236}">
                <a16:creationId xmlns:a16="http://schemas.microsoft.com/office/drawing/2014/main" id="{FECC77BB-9A07-5DFA-357C-44141DD9BE21}"/>
              </a:ext>
            </a:extLst>
          </p:cNvPr>
          <p:cNvSpPr txBox="1"/>
          <p:nvPr userDrawn="1">
            <p:extLst>
              <p:ext uri="{1162E1C5-73C7-4A58-AE30-91384D911F3F}">
                <p184:classification xmlns:p184="http://schemas.microsoft.com/office/powerpoint/2018/4/main" val="ftr"/>
              </p:ext>
            </p:extLst>
          </p:nvPr>
        </p:nvSpPr>
        <p:spPr>
          <a:xfrm>
            <a:off x="5649913" y="6736080"/>
            <a:ext cx="920750" cy="121920"/>
          </a:xfrm>
          <a:prstGeom prst="rect">
            <a:avLst/>
          </a:prstGeom>
        </p:spPr>
        <p:txBody>
          <a:bodyPr horzOverflow="overflow" lIns="0" tIns="0" rIns="0" bIns="0">
            <a:spAutoFit/>
          </a:bodyPr>
          <a:lstStyle/>
          <a:p>
            <a:pPr algn="l"/>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6056992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med">
    <p:fade/>
  </p:transition>
  <p:hf hdr="0"/>
  <p:txStyles>
    <p:titleStyle>
      <a:lvl1pPr algn="l" defTabSz="685783" rtl="0" eaLnBrk="1" fontAlgn="base" hangingPunct="1">
        <a:lnSpc>
          <a:spcPct val="90000"/>
        </a:lnSpc>
        <a:spcBef>
          <a:spcPct val="0"/>
        </a:spcBef>
        <a:spcAft>
          <a:spcPts val="0"/>
        </a:spcAft>
        <a:defRPr sz="2667" kern="1200">
          <a:solidFill>
            <a:srgbClr val="FF6600"/>
          </a:solidFill>
          <a:latin typeface="Helvetica 75 Bold" panose="020B0804020202020204" pitchFamily="34" charset="0"/>
          <a:ea typeface="ＭＳ Ｐゴシック" pitchFamily="34" charset="-128"/>
          <a:cs typeface="+mj-cs"/>
        </a:defRPr>
      </a:lvl1pPr>
      <a:lvl2pPr algn="l" defTabSz="685783" rtl="0" eaLnBrk="1" fontAlgn="base" hangingPunct="1">
        <a:lnSpc>
          <a:spcPct val="90000"/>
        </a:lnSpc>
        <a:spcBef>
          <a:spcPct val="0"/>
        </a:spcBef>
        <a:spcAft>
          <a:spcPts val="1600"/>
        </a:spcAft>
        <a:defRPr sz="2133">
          <a:solidFill>
            <a:schemeClr val="tx2"/>
          </a:solidFill>
          <a:latin typeface="Helvetica 75" pitchFamily="34" charset="0"/>
          <a:ea typeface="ＭＳ Ｐゴシック" pitchFamily="34" charset="-128"/>
        </a:defRPr>
      </a:lvl2pPr>
      <a:lvl3pPr algn="l" defTabSz="685783" rtl="0" eaLnBrk="1" fontAlgn="base" hangingPunct="1">
        <a:lnSpc>
          <a:spcPct val="90000"/>
        </a:lnSpc>
        <a:spcBef>
          <a:spcPct val="0"/>
        </a:spcBef>
        <a:spcAft>
          <a:spcPts val="1600"/>
        </a:spcAft>
        <a:defRPr sz="2133">
          <a:solidFill>
            <a:schemeClr val="tx2"/>
          </a:solidFill>
          <a:latin typeface="Helvetica 75" pitchFamily="34" charset="0"/>
          <a:ea typeface="ＭＳ Ｐゴシック" pitchFamily="34" charset="-128"/>
        </a:defRPr>
      </a:lvl3pPr>
      <a:lvl4pPr algn="l" defTabSz="685783" rtl="0" eaLnBrk="1" fontAlgn="base" hangingPunct="1">
        <a:lnSpc>
          <a:spcPct val="90000"/>
        </a:lnSpc>
        <a:spcBef>
          <a:spcPct val="0"/>
        </a:spcBef>
        <a:spcAft>
          <a:spcPts val="1600"/>
        </a:spcAft>
        <a:defRPr sz="2133">
          <a:solidFill>
            <a:schemeClr val="tx2"/>
          </a:solidFill>
          <a:latin typeface="Helvetica 75" pitchFamily="34" charset="0"/>
          <a:ea typeface="ＭＳ Ｐゴシック" pitchFamily="34" charset="-128"/>
        </a:defRPr>
      </a:lvl4pPr>
      <a:lvl5pPr algn="l" defTabSz="685783" rtl="0" eaLnBrk="1" fontAlgn="base" hangingPunct="1">
        <a:lnSpc>
          <a:spcPct val="90000"/>
        </a:lnSpc>
        <a:spcBef>
          <a:spcPct val="0"/>
        </a:spcBef>
        <a:spcAft>
          <a:spcPts val="1600"/>
        </a:spcAft>
        <a:defRPr sz="2133">
          <a:solidFill>
            <a:schemeClr val="tx2"/>
          </a:solidFill>
          <a:latin typeface="Helvetica 75" pitchFamily="34" charset="0"/>
          <a:ea typeface="ＭＳ Ｐゴシック" pitchFamily="34" charset="-128"/>
        </a:defRPr>
      </a:lvl5pPr>
      <a:lvl6pPr marL="609585" algn="l" defTabSz="685783" rtl="0" eaLnBrk="1" fontAlgn="base" hangingPunct="1">
        <a:lnSpc>
          <a:spcPct val="90000"/>
        </a:lnSpc>
        <a:spcBef>
          <a:spcPct val="0"/>
        </a:spcBef>
        <a:spcAft>
          <a:spcPts val="1600"/>
        </a:spcAft>
        <a:defRPr sz="2133">
          <a:solidFill>
            <a:schemeClr val="tx2"/>
          </a:solidFill>
          <a:latin typeface="Helvetica 75" pitchFamily="34" charset="0"/>
          <a:ea typeface="ＭＳ Ｐゴシック" pitchFamily="34" charset="-128"/>
        </a:defRPr>
      </a:lvl6pPr>
      <a:lvl7pPr marL="1219170" algn="l" defTabSz="685783" rtl="0" eaLnBrk="1" fontAlgn="base" hangingPunct="1">
        <a:lnSpc>
          <a:spcPct val="90000"/>
        </a:lnSpc>
        <a:spcBef>
          <a:spcPct val="0"/>
        </a:spcBef>
        <a:spcAft>
          <a:spcPts val="1600"/>
        </a:spcAft>
        <a:defRPr sz="2133">
          <a:solidFill>
            <a:schemeClr val="tx2"/>
          </a:solidFill>
          <a:latin typeface="Helvetica 75" pitchFamily="34" charset="0"/>
          <a:ea typeface="ＭＳ Ｐゴシック" pitchFamily="34" charset="-128"/>
        </a:defRPr>
      </a:lvl7pPr>
      <a:lvl8pPr marL="1828754" algn="l" defTabSz="685783" rtl="0" eaLnBrk="1" fontAlgn="base" hangingPunct="1">
        <a:lnSpc>
          <a:spcPct val="90000"/>
        </a:lnSpc>
        <a:spcBef>
          <a:spcPct val="0"/>
        </a:spcBef>
        <a:spcAft>
          <a:spcPts val="1600"/>
        </a:spcAft>
        <a:defRPr sz="2133">
          <a:solidFill>
            <a:schemeClr val="tx2"/>
          </a:solidFill>
          <a:latin typeface="Helvetica 75" pitchFamily="34" charset="0"/>
          <a:ea typeface="ＭＳ Ｐゴシック" pitchFamily="34" charset="-128"/>
        </a:defRPr>
      </a:lvl8pPr>
      <a:lvl9pPr marL="2438339" algn="l" defTabSz="685783" rtl="0" eaLnBrk="1" fontAlgn="base" hangingPunct="1">
        <a:lnSpc>
          <a:spcPct val="90000"/>
        </a:lnSpc>
        <a:spcBef>
          <a:spcPct val="0"/>
        </a:spcBef>
        <a:spcAft>
          <a:spcPts val="1600"/>
        </a:spcAft>
        <a:defRPr sz="2133">
          <a:solidFill>
            <a:schemeClr val="tx2"/>
          </a:solidFill>
          <a:latin typeface="Helvetica 75" pitchFamily="34" charset="0"/>
          <a:ea typeface="ＭＳ Ｐゴシック" pitchFamily="34" charset="-128"/>
        </a:defRPr>
      </a:lvl9pPr>
    </p:titleStyle>
    <p:bodyStyle>
      <a:lvl1pPr algn="l" defTabSz="685783" rtl="0" eaLnBrk="1" fontAlgn="base" hangingPunct="1">
        <a:lnSpc>
          <a:spcPct val="90000"/>
        </a:lnSpc>
        <a:spcBef>
          <a:spcPct val="0"/>
        </a:spcBef>
        <a:spcAft>
          <a:spcPts val="1067"/>
        </a:spcAft>
        <a:buFont typeface="Arial" pitchFamily="34" charset="0"/>
        <a:defRPr sz="1867" kern="1200" baseline="0">
          <a:solidFill>
            <a:srgbClr val="FF6600"/>
          </a:solidFill>
          <a:latin typeface="Helvetica 75 Bold" panose="020B0804020202020204" pitchFamily="34" charset="0"/>
          <a:ea typeface="ＭＳ Ｐゴシック" pitchFamily="34" charset="-128"/>
          <a:cs typeface="+mn-cs"/>
        </a:defRPr>
      </a:lvl1pPr>
      <a:lvl2pPr algn="l" defTabSz="685783" rtl="0" eaLnBrk="1" fontAlgn="base" hangingPunct="1">
        <a:lnSpc>
          <a:spcPct val="90000"/>
        </a:lnSpc>
        <a:spcBef>
          <a:spcPct val="0"/>
        </a:spcBef>
        <a:spcAft>
          <a:spcPts val="1067"/>
        </a:spcAft>
        <a:buFont typeface="Arial" pitchFamily="34" charset="0"/>
        <a:defRPr sz="1867" kern="1200">
          <a:solidFill>
            <a:schemeClr val="tx1"/>
          </a:solidFill>
          <a:latin typeface="Helvetica 75 Bold" panose="020B0804020202020204" pitchFamily="34" charset="0"/>
          <a:ea typeface="ＭＳ Ｐゴシック" pitchFamily="34" charset="-128"/>
          <a:cs typeface="+mn-cs"/>
        </a:defRPr>
      </a:lvl2pPr>
      <a:lvl3pPr marL="177796" indent="-177796" algn="l" defTabSz="685783" rtl="0" eaLnBrk="1" fontAlgn="base" hangingPunct="1">
        <a:lnSpc>
          <a:spcPct val="90000"/>
        </a:lnSpc>
        <a:spcBef>
          <a:spcPct val="0"/>
        </a:spcBef>
        <a:spcAft>
          <a:spcPts val="1067"/>
        </a:spcAft>
        <a:buClr>
          <a:schemeClr val="tx1"/>
        </a:buClr>
        <a:buFont typeface="Helvetica 75" panose="020B0804020202020204" pitchFamily="34" charset="0"/>
        <a:buChar char="−"/>
        <a:defRPr sz="1867" kern="1200">
          <a:solidFill>
            <a:schemeClr val="tx1"/>
          </a:solidFill>
          <a:latin typeface="Helvetica 75 Bold" panose="020B0804020202020204" pitchFamily="34" charset="0"/>
          <a:ea typeface="ＭＳ Ｐゴシック" pitchFamily="34" charset="-128"/>
          <a:cs typeface="+mn-cs"/>
        </a:defRPr>
      </a:lvl3pPr>
      <a:lvl4pPr marL="361942" indent="-179913" algn="l" defTabSz="685783" rtl="0" eaLnBrk="1" fontAlgn="base" hangingPunct="1">
        <a:lnSpc>
          <a:spcPct val="90000"/>
        </a:lnSpc>
        <a:spcBef>
          <a:spcPct val="0"/>
        </a:spcBef>
        <a:spcAft>
          <a:spcPts val="1067"/>
        </a:spcAft>
        <a:buClr>
          <a:schemeClr val="tx1"/>
        </a:buClr>
        <a:buFont typeface="Helvetica 75" panose="020B0804020202020204" pitchFamily="34" charset="0"/>
        <a:buChar char="−"/>
        <a:defRPr sz="1867" kern="1200">
          <a:solidFill>
            <a:schemeClr val="tx1"/>
          </a:solidFill>
          <a:latin typeface="Helvetica 75 Bold" panose="020B0804020202020204" pitchFamily="34" charset="0"/>
          <a:ea typeface="ＭＳ Ｐゴシック" pitchFamily="34" charset="-128"/>
          <a:cs typeface="+mn-cs"/>
        </a:defRPr>
      </a:lvl4pPr>
      <a:lvl5pPr marL="541853" indent="-179913" algn="l" defTabSz="685783" rtl="0" eaLnBrk="1" fontAlgn="base" hangingPunct="1">
        <a:lnSpc>
          <a:spcPct val="90000"/>
        </a:lnSpc>
        <a:spcBef>
          <a:spcPct val="0"/>
        </a:spcBef>
        <a:spcAft>
          <a:spcPts val="1067"/>
        </a:spcAft>
        <a:buClr>
          <a:schemeClr val="tx1"/>
        </a:buClr>
        <a:buFont typeface="Helvetica 75" panose="020B0804020202020204" pitchFamily="34" charset="0"/>
        <a:buChar char="−"/>
        <a:defRPr sz="1867" kern="1200">
          <a:solidFill>
            <a:schemeClr val="tx1"/>
          </a:solidFill>
          <a:latin typeface="Helvetica 75 Bold" panose="020B0804020202020204" pitchFamily="34" charset="0"/>
          <a:ea typeface="ＭＳ Ｐゴシック" pitchFamily="34" charset="-128"/>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9100" y="356659"/>
            <a:ext cx="11353800" cy="991659"/>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419100" y="1579034"/>
            <a:ext cx="11353800" cy="4487333"/>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419100" y="6047314"/>
            <a:ext cx="366680" cy="446615"/>
          </a:xfrm>
          <a:prstGeom prst="rect">
            <a:avLst/>
          </a:prstGeom>
        </p:spPr>
        <p:txBody>
          <a:bodyPr wrap="square" lIns="96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600"/>
              </a:spcAft>
              <a:buClr>
                <a:srgbClr val="FFFFFF"/>
              </a:buClr>
              <a:defRPr/>
            </a:pPr>
            <a:fld id="{8702007A-2642-4DC4-A457-FD791426C840}" type="slidenum">
              <a:rPr sz="1067">
                <a:solidFill>
                  <a:srgbClr val="000000"/>
                </a:solidFill>
                <a:latin typeface="Helvetica 75 Bold" panose="020B0804020202020204" pitchFamily="34" charset="0"/>
              </a:rPr>
              <a:pPr>
                <a:lnSpc>
                  <a:spcPct val="85000"/>
                </a:lnSpc>
                <a:spcAft>
                  <a:spcPts val="1600"/>
                </a:spcAft>
                <a:buClr>
                  <a:srgbClr val="FFFFFF"/>
                </a:buClr>
                <a:defRPr/>
              </a:pPr>
              <a:t>‹N°›</a:t>
            </a:fld>
            <a:endParaRPr sz="1067">
              <a:solidFill>
                <a:srgbClr val="000000"/>
              </a:solidFill>
              <a:latin typeface="Helvetica 75 Bold" panose="020B0804020202020204" pitchFamily="34" charset="0"/>
            </a:endParaRPr>
          </a:p>
        </p:txBody>
      </p:sp>
      <p:sp>
        <p:nvSpPr>
          <p:cNvPr id="5" name="ZoneTexte 4">
            <a:extLst>
              <a:ext uri="{FF2B5EF4-FFF2-40B4-BE49-F238E27FC236}">
                <a16:creationId xmlns:a16="http://schemas.microsoft.com/office/drawing/2014/main" id="{9BD9A7AE-278A-19A1-7770-61732D5E23EB}"/>
              </a:ext>
            </a:extLst>
          </p:cNvPr>
          <p:cNvSpPr txBox="1"/>
          <p:nvPr userDrawn="1">
            <p:extLst>
              <p:ext uri="{1162E1C5-73C7-4A58-AE30-91384D911F3F}">
                <p184:classification xmlns:p184="http://schemas.microsoft.com/office/powerpoint/2018/4/main" val="ftr"/>
              </p:ext>
            </p:extLst>
          </p:nvPr>
        </p:nvSpPr>
        <p:spPr>
          <a:xfrm>
            <a:off x="5649913" y="6736080"/>
            <a:ext cx="920750" cy="121920"/>
          </a:xfrm>
          <a:prstGeom prst="rect">
            <a:avLst/>
          </a:prstGeom>
        </p:spPr>
        <p:txBody>
          <a:bodyPr horzOverflow="overflow" lIns="0" tIns="0" rIns="0" bIns="0">
            <a:spAutoFit/>
          </a:bodyPr>
          <a:lstStyle/>
          <a:p>
            <a:pPr algn="l"/>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71639018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1219170" rtl="0" eaLnBrk="1" latinLnBrk="0" hangingPunct="1">
        <a:lnSpc>
          <a:spcPct val="90000"/>
        </a:lnSpc>
        <a:spcBef>
          <a:spcPct val="0"/>
        </a:spcBef>
        <a:buNone/>
        <a:defRPr sz="2667" kern="1200" spc="-27" baseline="0">
          <a:solidFill>
            <a:schemeClr val="bg2"/>
          </a:solidFill>
          <a:latin typeface="Helvetica 75 Bold" panose="020B0804020202020204" pitchFamily="34" charset="0"/>
          <a:ea typeface="+mj-ea"/>
          <a:cs typeface="+mj-cs"/>
        </a:defRPr>
      </a:lvl1pPr>
    </p:titleStyle>
    <p:bodyStyle>
      <a:lvl1pPr marL="0" indent="0" algn="l" defTabSz="1219170" rtl="0" eaLnBrk="1" latinLnBrk="0" hangingPunct="1">
        <a:lnSpc>
          <a:spcPct val="90000"/>
        </a:lnSpc>
        <a:spcBef>
          <a:spcPts val="800"/>
        </a:spcBef>
        <a:buClr>
          <a:schemeClr val="bg1"/>
        </a:buClr>
        <a:buSzPct val="25000"/>
        <a:buFont typeface="Calibri" panose="020F0502020204030204" pitchFamily="34" charset="0"/>
        <a:buNone/>
        <a:tabLst/>
        <a:defRPr sz="1867" kern="1200" spc="-27" baseline="0">
          <a:solidFill>
            <a:schemeClr val="bg2"/>
          </a:solidFill>
          <a:latin typeface="Helvetica 75 Bold" panose="020B0804020202020204" pitchFamily="34" charset="0"/>
          <a:ea typeface="+mn-ea"/>
          <a:cs typeface="+mn-cs"/>
        </a:defRPr>
      </a:lvl1pPr>
      <a:lvl2pPr marL="0" indent="0" algn="l" defTabSz="1219170" rtl="0" eaLnBrk="1" latinLnBrk="0" hangingPunct="1">
        <a:lnSpc>
          <a:spcPct val="90000"/>
        </a:lnSpc>
        <a:spcBef>
          <a:spcPts val="800"/>
        </a:spcBef>
        <a:buClr>
          <a:schemeClr val="bg1"/>
        </a:buClr>
        <a:buSzPct val="25000"/>
        <a:buFont typeface="Calibri" panose="020F0502020204030204" pitchFamily="34" charset="0"/>
        <a:buNone/>
        <a:defRPr sz="1867" kern="1200" spc="-27" baseline="0">
          <a:solidFill>
            <a:schemeClr val="tx1"/>
          </a:solidFill>
          <a:latin typeface="Helvetica 75 Bold" panose="020B0804020202020204" pitchFamily="34" charset="0"/>
          <a:ea typeface="+mn-ea"/>
          <a:cs typeface="+mn-cs"/>
        </a:defRPr>
      </a:lvl2pPr>
      <a:lvl3pPr marL="241294" indent="-241294" algn="l" defTabSz="1219170" rtl="0" eaLnBrk="1" latinLnBrk="0" hangingPunct="1">
        <a:lnSpc>
          <a:spcPct val="90000"/>
        </a:lnSpc>
        <a:spcBef>
          <a:spcPts val="800"/>
        </a:spcBef>
        <a:buClr>
          <a:schemeClr val="bg2"/>
        </a:buClr>
        <a:buFont typeface="Wingdings" panose="05000000000000000000" pitchFamily="2" charset="2"/>
        <a:buChar char="§"/>
        <a:defRPr sz="1867" kern="1200" spc="-27" baseline="0">
          <a:solidFill>
            <a:schemeClr val="tx1"/>
          </a:solidFill>
          <a:latin typeface="Helvetica 75 Bold" panose="020B0804020202020204" pitchFamily="34" charset="0"/>
          <a:ea typeface="+mn-ea"/>
          <a:cs typeface="+mn-cs"/>
        </a:defRPr>
      </a:lvl3pPr>
      <a:lvl4pPr marL="543970" indent="-253994" algn="l" defTabSz="1219170" rtl="0" eaLnBrk="1" latinLnBrk="0" hangingPunct="1">
        <a:lnSpc>
          <a:spcPct val="90000"/>
        </a:lnSpc>
        <a:spcBef>
          <a:spcPct val="20000"/>
        </a:spcBef>
        <a:buFont typeface="Arial" panose="020B0604020202020204" pitchFamily="34" charset="0"/>
        <a:buChar char="–"/>
        <a:defRPr sz="1867" kern="1200" spc="-27" baseline="0">
          <a:solidFill>
            <a:schemeClr val="tx1"/>
          </a:solidFill>
          <a:latin typeface="Helvetica 55 Roman" panose="000B0500000000000000" pitchFamily="34" charset="0"/>
          <a:ea typeface="+mn-ea"/>
          <a:cs typeface="+mn-cs"/>
        </a:defRPr>
      </a:lvl4pPr>
      <a:lvl5pPr marL="793731" indent="-230712" algn="l" defTabSz="1219170" rtl="0" eaLnBrk="1" latinLnBrk="0" hangingPunct="1">
        <a:lnSpc>
          <a:spcPct val="90000"/>
        </a:lnSpc>
        <a:spcBef>
          <a:spcPct val="20000"/>
        </a:spcBef>
        <a:buClr>
          <a:schemeClr val="tx1"/>
        </a:buClr>
        <a:buFont typeface="Arial" panose="020B0604020202020204" pitchFamily="34" charset="0"/>
        <a:buChar char="–"/>
        <a:defRPr sz="1867" kern="1200" spc="-27" baseline="0">
          <a:solidFill>
            <a:schemeClr val="tx1"/>
          </a:solidFill>
          <a:latin typeface="Helvetica 55 Roman" panose="000B0500000000000000" pitchFamily="34" charset="0"/>
          <a:ea typeface="+mn-ea"/>
          <a:cs typeface="+mn-cs"/>
        </a:defRPr>
      </a:lvl5pPr>
      <a:lvl6pPr marL="1066773" indent="-253994" algn="l" defTabSz="1219170" rtl="0" eaLnBrk="1" latinLnBrk="0" hangingPunct="1">
        <a:spcBef>
          <a:spcPct val="20000"/>
        </a:spcBef>
        <a:buFont typeface="Arial" panose="020B0604020202020204" pitchFamily="34" charset="0"/>
        <a:buChar char="–"/>
        <a:defRPr sz="1867" kern="1200">
          <a:solidFill>
            <a:schemeClr val="tx1"/>
          </a:solidFill>
          <a:latin typeface="Helvetica 55 Roman" panose="020B0604020202020204" pitchFamily="34" charset="0"/>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7601" y="357717"/>
            <a:ext cx="11355300" cy="988483"/>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417601" y="1574801"/>
            <a:ext cx="11355300" cy="4493684"/>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419100" y="6047314"/>
            <a:ext cx="366680" cy="446615"/>
          </a:xfrm>
          <a:prstGeom prst="rect">
            <a:avLst/>
          </a:prstGeom>
        </p:spPr>
        <p:txBody>
          <a:bodyPr wrap="square" lIns="96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600"/>
              </a:spcAft>
              <a:buClr>
                <a:srgbClr val="FFFFFF"/>
              </a:buClr>
              <a:defRPr/>
            </a:pPr>
            <a:fld id="{8702007A-2642-4DC4-A457-FD791426C840}" type="slidenum">
              <a:rPr sz="1067">
                <a:solidFill>
                  <a:srgbClr val="000000"/>
                </a:solidFill>
                <a:latin typeface="Helvetica 75 Bold" panose="020B0804020202020204" pitchFamily="34" charset="0"/>
              </a:rPr>
              <a:pPr>
                <a:lnSpc>
                  <a:spcPct val="85000"/>
                </a:lnSpc>
                <a:spcAft>
                  <a:spcPts val="1600"/>
                </a:spcAft>
                <a:buClr>
                  <a:srgbClr val="FFFFFF"/>
                </a:buClr>
                <a:defRPr/>
              </a:pPr>
              <a:t>‹N°›</a:t>
            </a:fld>
            <a:endParaRPr sz="1067">
              <a:solidFill>
                <a:srgbClr val="000000"/>
              </a:solidFill>
              <a:latin typeface="Helvetica 75 Bold" panose="020B0804020202020204" pitchFamily="34" charset="0"/>
            </a:endParaRPr>
          </a:p>
        </p:txBody>
      </p:sp>
      <p:sp>
        <p:nvSpPr>
          <p:cNvPr id="5" name="ZoneTexte 4">
            <a:extLst>
              <a:ext uri="{FF2B5EF4-FFF2-40B4-BE49-F238E27FC236}">
                <a16:creationId xmlns:a16="http://schemas.microsoft.com/office/drawing/2014/main" id="{2175B774-99CB-7F7E-39D1-2E02AA2FC57B}"/>
              </a:ext>
            </a:extLst>
          </p:cNvPr>
          <p:cNvSpPr txBox="1"/>
          <p:nvPr userDrawn="1">
            <p:extLst>
              <p:ext uri="{1162E1C5-73C7-4A58-AE30-91384D911F3F}">
                <p184:classification xmlns:p184="http://schemas.microsoft.com/office/powerpoint/2018/4/main" val="ftr"/>
              </p:ext>
            </p:extLst>
          </p:nvPr>
        </p:nvSpPr>
        <p:spPr>
          <a:xfrm>
            <a:off x="5649913" y="6736080"/>
            <a:ext cx="920750" cy="121920"/>
          </a:xfrm>
          <a:prstGeom prst="rect">
            <a:avLst/>
          </a:prstGeom>
        </p:spPr>
        <p:txBody>
          <a:bodyPr horzOverflow="overflow" lIns="0" tIns="0" rIns="0" bIns="0">
            <a:spAutoFit/>
          </a:bodyPr>
          <a:lstStyle/>
          <a:p>
            <a:pPr algn="l"/>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339565095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730"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1219170" rtl="0" eaLnBrk="1" latinLnBrk="0" hangingPunct="1">
        <a:lnSpc>
          <a:spcPct val="90000"/>
        </a:lnSpc>
        <a:spcBef>
          <a:spcPct val="0"/>
        </a:spcBef>
        <a:buNone/>
        <a:defRPr sz="2667" kern="1200" spc="-27" baseline="0">
          <a:solidFill>
            <a:schemeClr val="bg2"/>
          </a:solidFill>
          <a:latin typeface="Helvetica 75 Bold" panose="020B0804020202020204" pitchFamily="34" charset="0"/>
          <a:ea typeface="+mj-ea"/>
          <a:cs typeface="+mj-cs"/>
        </a:defRPr>
      </a:lvl1pPr>
    </p:titleStyle>
    <p:bodyStyle>
      <a:lvl1pPr marL="0" indent="0" algn="l" defTabSz="1219170" rtl="0" eaLnBrk="1" latinLnBrk="0" hangingPunct="1">
        <a:lnSpc>
          <a:spcPct val="90000"/>
        </a:lnSpc>
        <a:spcBef>
          <a:spcPts val="800"/>
        </a:spcBef>
        <a:buClr>
          <a:schemeClr val="bg1"/>
        </a:buClr>
        <a:buSzPct val="25000"/>
        <a:buFont typeface="Calibri" panose="020F0502020204030204" pitchFamily="34" charset="0"/>
        <a:buNone/>
        <a:tabLst/>
        <a:defRPr sz="1867" kern="1200" spc="-27" baseline="0">
          <a:solidFill>
            <a:schemeClr val="bg2"/>
          </a:solidFill>
          <a:latin typeface="Helvetica 75 Bold" panose="020B0804020202020204" pitchFamily="34" charset="0"/>
          <a:ea typeface="+mn-ea"/>
          <a:cs typeface="+mn-cs"/>
        </a:defRPr>
      </a:lvl1pPr>
      <a:lvl2pPr marL="0" indent="0" algn="l" defTabSz="1219170" rtl="0" eaLnBrk="1" latinLnBrk="0" hangingPunct="1">
        <a:lnSpc>
          <a:spcPct val="90000"/>
        </a:lnSpc>
        <a:spcBef>
          <a:spcPts val="800"/>
        </a:spcBef>
        <a:buClr>
          <a:schemeClr val="bg1"/>
        </a:buClr>
        <a:buSzPct val="25000"/>
        <a:buFont typeface="Calibri" panose="020F0502020204030204" pitchFamily="34" charset="0"/>
        <a:buNone/>
        <a:defRPr sz="1867" kern="1200" spc="-27" baseline="0">
          <a:solidFill>
            <a:schemeClr val="tx1"/>
          </a:solidFill>
          <a:latin typeface="Helvetica 75 Bold" panose="020B0804020202020204" pitchFamily="34" charset="0"/>
          <a:ea typeface="+mn-ea"/>
          <a:cs typeface="+mn-cs"/>
        </a:defRPr>
      </a:lvl2pPr>
      <a:lvl3pPr marL="241294" indent="-241294" algn="l" defTabSz="1219170" rtl="0" eaLnBrk="1" latinLnBrk="0" hangingPunct="1">
        <a:lnSpc>
          <a:spcPct val="90000"/>
        </a:lnSpc>
        <a:spcBef>
          <a:spcPts val="800"/>
        </a:spcBef>
        <a:buClr>
          <a:schemeClr val="bg2"/>
        </a:buClr>
        <a:buFont typeface="Wingdings" panose="05000000000000000000" pitchFamily="2" charset="2"/>
        <a:buChar char="§"/>
        <a:defRPr sz="1867" kern="1200" spc="-27" baseline="0">
          <a:solidFill>
            <a:schemeClr val="tx1"/>
          </a:solidFill>
          <a:latin typeface="Helvetica 75 Bold" panose="020B0804020202020204" pitchFamily="34" charset="0"/>
          <a:ea typeface="+mn-ea"/>
          <a:cs typeface="+mn-cs"/>
        </a:defRPr>
      </a:lvl3pPr>
      <a:lvl4pPr marL="543970" indent="-253994" algn="l" defTabSz="1219170" rtl="0" eaLnBrk="1" latinLnBrk="0" hangingPunct="1">
        <a:lnSpc>
          <a:spcPct val="90000"/>
        </a:lnSpc>
        <a:spcBef>
          <a:spcPct val="20000"/>
        </a:spcBef>
        <a:buFont typeface="Arial" panose="020B0604020202020204" pitchFamily="34" charset="0"/>
        <a:buChar char="–"/>
        <a:defRPr sz="1867" kern="1200" spc="-27" baseline="0">
          <a:solidFill>
            <a:schemeClr val="tx1"/>
          </a:solidFill>
          <a:latin typeface="Helvetica 55 Roman" panose="000B0500000000000000" pitchFamily="34" charset="0"/>
          <a:ea typeface="+mn-ea"/>
          <a:cs typeface="+mn-cs"/>
        </a:defRPr>
      </a:lvl4pPr>
      <a:lvl5pPr marL="793731" indent="-230712" algn="l" defTabSz="1219170" rtl="0" eaLnBrk="1" latinLnBrk="0" hangingPunct="1">
        <a:lnSpc>
          <a:spcPct val="90000"/>
        </a:lnSpc>
        <a:spcBef>
          <a:spcPct val="20000"/>
        </a:spcBef>
        <a:buClr>
          <a:schemeClr val="tx1"/>
        </a:buClr>
        <a:buFont typeface="Arial" panose="020B0604020202020204" pitchFamily="34" charset="0"/>
        <a:buChar char="–"/>
        <a:defRPr sz="1867" kern="1200" spc="-27" baseline="0">
          <a:solidFill>
            <a:schemeClr val="tx1"/>
          </a:solidFill>
          <a:latin typeface="Helvetica 55 Roman" panose="000B0500000000000000" pitchFamily="34" charset="0"/>
          <a:ea typeface="+mn-ea"/>
          <a:cs typeface="+mn-cs"/>
        </a:defRPr>
      </a:lvl5pPr>
      <a:lvl6pPr marL="1066773" indent="-253994" algn="l" defTabSz="1219170" rtl="0" eaLnBrk="1" latinLnBrk="0" hangingPunct="1">
        <a:spcBef>
          <a:spcPct val="20000"/>
        </a:spcBef>
        <a:buFont typeface="Arial" panose="020B0604020202020204" pitchFamily="34" charset="0"/>
        <a:buChar char="–"/>
        <a:defRPr sz="1867" kern="1200">
          <a:solidFill>
            <a:schemeClr val="tx1"/>
          </a:solidFill>
          <a:latin typeface="Helvetica 55 Roman" panose="020B0604020202020204" pitchFamily="34" charset="0"/>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65B0A3-F70B-416A-AD79-7538248DEBBD}" type="datetimeFigureOut">
              <a:rPr lang="fr-FR" smtClean="0">
                <a:solidFill>
                  <a:prstClr val="black">
                    <a:tint val="75000"/>
                  </a:prstClr>
                </a:solidFill>
              </a:rPr>
              <a:pPr/>
              <a:t>27/05/2024</a:t>
            </a:fld>
            <a:endParaRPr lang="fr-FR">
              <a:solidFill>
                <a:prstClr val="black">
                  <a:tint val="75000"/>
                </a:prstClr>
              </a:solidFill>
            </a:endParaRP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solidFill>
                <a:prstClr val="black">
                  <a:tint val="75000"/>
                </a:prstClr>
              </a:solidFill>
            </a:endParaRP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AAE27-0858-4446-903E-D10FB59C2225}" type="slidenum">
              <a:rPr lang="fr-FR" smtClean="0">
                <a:solidFill>
                  <a:prstClr val="black">
                    <a:tint val="75000"/>
                  </a:prstClr>
                </a:solidFill>
              </a:rPr>
              <a:pPr/>
              <a:t>‹N°›</a:t>
            </a:fld>
            <a:endParaRPr lang="fr-FR">
              <a:solidFill>
                <a:prstClr val="black">
                  <a:tint val="75000"/>
                </a:prstClr>
              </a:solidFill>
            </a:endParaRPr>
          </a:p>
        </p:txBody>
      </p:sp>
      <p:sp>
        <p:nvSpPr>
          <p:cNvPr id="8" name="ZoneTexte 7">
            <a:extLst>
              <a:ext uri="{FF2B5EF4-FFF2-40B4-BE49-F238E27FC236}">
                <a16:creationId xmlns:a16="http://schemas.microsoft.com/office/drawing/2014/main" id="{454B3255-55FA-88C9-6B27-474ABBAA9942}"/>
              </a:ext>
            </a:extLst>
          </p:cNvPr>
          <p:cNvSpPr txBox="1"/>
          <p:nvPr userDrawn="1">
            <p:extLst>
              <p:ext uri="{1162E1C5-73C7-4A58-AE30-91384D911F3F}">
                <p184:classification xmlns:p184="http://schemas.microsoft.com/office/powerpoint/2018/4/main" val="ftr"/>
              </p:ext>
            </p:extLst>
          </p:nvPr>
        </p:nvSpPr>
        <p:spPr>
          <a:xfrm>
            <a:off x="5649913" y="6736080"/>
            <a:ext cx="920750" cy="121920"/>
          </a:xfrm>
          <a:prstGeom prst="rect">
            <a:avLst/>
          </a:prstGeom>
        </p:spPr>
        <p:txBody>
          <a:bodyPr horzOverflow="overflow" lIns="0" tIns="0" rIns="0" bIns="0">
            <a:spAutoFit/>
          </a:bodyPr>
          <a:lstStyle/>
          <a:p>
            <a:pPr algn="l"/>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175156042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9100" y="356659"/>
            <a:ext cx="11353800" cy="991659"/>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419100" y="1579034"/>
            <a:ext cx="11353800" cy="4487333"/>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419100" y="6047314"/>
            <a:ext cx="366680" cy="446615"/>
          </a:xfrm>
          <a:prstGeom prst="rect">
            <a:avLst/>
          </a:prstGeom>
        </p:spPr>
        <p:txBody>
          <a:bodyPr wrap="square" lIns="96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5000"/>
              </a:lnSpc>
              <a:spcAft>
                <a:spcPts val="1600"/>
              </a:spcAft>
              <a:buClr>
                <a:srgbClr val="FFFFFF"/>
              </a:buClr>
              <a:defRPr/>
            </a:pPr>
            <a:fld id="{8702007A-2642-4DC4-A457-FD791426C840}" type="slidenum">
              <a:rPr sz="1067">
                <a:solidFill>
                  <a:srgbClr val="000000"/>
                </a:solidFill>
                <a:latin typeface="Helvetica 75 Bold" panose="020B0804020202020204" pitchFamily="34" charset="0"/>
              </a:rPr>
              <a:pPr>
                <a:lnSpc>
                  <a:spcPct val="85000"/>
                </a:lnSpc>
                <a:spcAft>
                  <a:spcPts val="1600"/>
                </a:spcAft>
                <a:buClr>
                  <a:srgbClr val="FFFFFF"/>
                </a:buClr>
                <a:defRPr/>
              </a:pPr>
              <a:t>‹N°›</a:t>
            </a:fld>
            <a:endParaRPr sz="1067">
              <a:solidFill>
                <a:srgbClr val="000000"/>
              </a:solidFill>
              <a:latin typeface="Helvetica 75 Bold" panose="020B0804020202020204" pitchFamily="34" charset="0"/>
            </a:endParaRPr>
          </a:p>
        </p:txBody>
      </p:sp>
      <p:sp>
        <p:nvSpPr>
          <p:cNvPr id="5" name="ZoneTexte 4">
            <a:extLst>
              <a:ext uri="{FF2B5EF4-FFF2-40B4-BE49-F238E27FC236}">
                <a16:creationId xmlns:a16="http://schemas.microsoft.com/office/drawing/2014/main" id="{1372A055-E4AD-EA1B-C440-9AC7D4FEB174}"/>
              </a:ext>
            </a:extLst>
          </p:cNvPr>
          <p:cNvSpPr txBox="1"/>
          <p:nvPr userDrawn="1">
            <p:extLst>
              <p:ext uri="{1162E1C5-73C7-4A58-AE30-91384D911F3F}">
                <p184:classification xmlns:p184="http://schemas.microsoft.com/office/powerpoint/2018/4/main" val="ftr"/>
              </p:ext>
            </p:extLst>
          </p:nvPr>
        </p:nvSpPr>
        <p:spPr>
          <a:xfrm>
            <a:off x="5649913" y="6736080"/>
            <a:ext cx="920750" cy="121920"/>
          </a:xfrm>
          <a:prstGeom prst="rect">
            <a:avLst/>
          </a:prstGeom>
        </p:spPr>
        <p:txBody>
          <a:bodyPr horzOverflow="overflow" lIns="0" tIns="0" rIns="0" bIns="0">
            <a:spAutoFit/>
          </a:bodyPr>
          <a:lstStyle/>
          <a:p>
            <a:pPr algn="l"/>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401456215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4"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marL="0" indent="0" algn="l" defTabSz="1219170" rtl="0" eaLnBrk="1" latinLnBrk="0" hangingPunct="1">
        <a:lnSpc>
          <a:spcPct val="90000"/>
        </a:lnSpc>
        <a:spcBef>
          <a:spcPct val="0"/>
        </a:spcBef>
        <a:buNone/>
        <a:defRPr sz="2667" kern="1200" spc="-27" baseline="0">
          <a:solidFill>
            <a:schemeClr val="bg2"/>
          </a:solidFill>
          <a:latin typeface="Helvetica 75 Bold" panose="020B0804020202020204" pitchFamily="34" charset="0"/>
          <a:ea typeface="+mj-ea"/>
          <a:cs typeface="+mj-cs"/>
        </a:defRPr>
      </a:lvl1pPr>
    </p:titleStyle>
    <p:bodyStyle>
      <a:lvl1pPr marL="0" indent="0" algn="l" defTabSz="1219170" rtl="0" eaLnBrk="1" latinLnBrk="0" hangingPunct="1">
        <a:lnSpc>
          <a:spcPct val="90000"/>
        </a:lnSpc>
        <a:spcBef>
          <a:spcPts val="800"/>
        </a:spcBef>
        <a:buClr>
          <a:schemeClr val="bg1"/>
        </a:buClr>
        <a:buSzPct val="25000"/>
        <a:buFont typeface="Calibri" panose="020F0502020204030204" pitchFamily="34" charset="0"/>
        <a:buNone/>
        <a:tabLst/>
        <a:defRPr sz="1867" kern="1200" spc="-27" baseline="0">
          <a:solidFill>
            <a:schemeClr val="bg2"/>
          </a:solidFill>
          <a:latin typeface="Helvetica 75 Bold" panose="020B0804020202020204" pitchFamily="34" charset="0"/>
          <a:ea typeface="+mn-ea"/>
          <a:cs typeface="+mn-cs"/>
        </a:defRPr>
      </a:lvl1pPr>
      <a:lvl2pPr marL="0" indent="0" algn="l" defTabSz="1219170" rtl="0" eaLnBrk="1" latinLnBrk="0" hangingPunct="1">
        <a:lnSpc>
          <a:spcPct val="90000"/>
        </a:lnSpc>
        <a:spcBef>
          <a:spcPts val="800"/>
        </a:spcBef>
        <a:buClr>
          <a:schemeClr val="bg1"/>
        </a:buClr>
        <a:buSzPct val="25000"/>
        <a:buFont typeface="Calibri" panose="020F0502020204030204" pitchFamily="34" charset="0"/>
        <a:buNone/>
        <a:defRPr sz="1867" kern="1200" spc="-27" baseline="0">
          <a:solidFill>
            <a:schemeClr val="tx1"/>
          </a:solidFill>
          <a:latin typeface="Helvetica 75 Bold" panose="020B0804020202020204" pitchFamily="34" charset="0"/>
          <a:ea typeface="+mn-ea"/>
          <a:cs typeface="+mn-cs"/>
        </a:defRPr>
      </a:lvl2pPr>
      <a:lvl3pPr marL="241294" indent="-241294" algn="l" defTabSz="1219170" rtl="0" eaLnBrk="1" latinLnBrk="0" hangingPunct="1">
        <a:lnSpc>
          <a:spcPct val="90000"/>
        </a:lnSpc>
        <a:spcBef>
          <a:spcPts val="800"/>
        </a:spcBef>
        <a:buClr>
          <a:schemeClr val="bg2"/>
        </a:buClr>
        <a:buFont typeface="Wingdings" panose="05000000000000000000" pitchFamily="2" charset="2"/>
        <a:buChar char="§"/>
        <a:defRPr sz="1867" kern="1200" spc="-27" baseline="0">
          <a:solidFill>
            <a:schemeClr val="tx1"/>
          </a:solidFill>
          <a:latin typeface="Helvetica 75 Bold" panose="020B0804020202020204" pitchFamily="34" charset="0"/>
          <a:ea typeface="+mn-ea"/>
          <a:cs typeface="+mn-cs"/>
        </a:defRPr>
      </a:lvl3pPr>
      <a:lvl4pPr marL="543970" indent="-253994" algn="l" defTabSz="1219170" rtl="0" eaLnBrk="1" latinLnBrk="0" hangingPunct="1">
        <a:lnSpc>
          <a:spcPct val="90000"/>
        </a:lnSpc>
        <a:spcBef>
          <a:spcPct val="20000"/>
        </a:spcBef>
        <a:buFont typeface="Arial" panose="020B0604020202020204" pitchFamily="34" charset="0"/>
        <a:buChar char="–"/>
        <a:defRPr sz="1867" kern="1200" spc="-27" baseline="0">
          <a:solidFill>
            <a:schemeClr val="tx1"/>
          </a:solidFill>
          <a:latin typeface="Helvetica 55 Roman" panose="000B0500000000000000" pitchFamily="34" charset="0"/>
          <a:ea typeface="+mn-ea"/>
          <a:cs typeface="+mn-cs"/>
        </a:defRPr>
      </a:lvl4pPr>
      <a:lvl5pPr marL="793731" indent="-230712" algn="l" defTabSz="1219170" rtl="0" eaLnBrk="1" latinLnBrk="0" hangingPunct="1">
        <a:lnSpc>
          <a:spcPct val="90000"/>
        </a:lnSpc>
        <a:spcBef>
          <a:spcPct val="20000"/>
        </a:spcBef>
        <a:buClr>
          <a:schemeClr val="tx1"/>
        </a:buClr>
        <a:buFont typeface="Arial" panose="020B0604020202020204" pitchFamily="34" charset="0"/>
        <a:buChar char="–"/>
        <a:defRPr sz="1867" kern="1200" spc="-27" baseline="0">
          <a:solidFill>
            <a:schemeClr val="tx1"/>
          </a:solidFill>
          <a:latin typeface="Helvetica 55 Roman" panose="000B0500000000000000" pitchFamily="34" charset="0"/>
          <a:ea typeface="+mn-ea"/>
          <a:cs typeface="+mn-cs"/>
        </a:defRPr>
      </a:lvl5pPr>
      <a:lvl6pPr marL="1066773" indent="-253994" algn="l" defTabSz="1219170" rtl="0" eaLnBrk="1" latinLnBrk="0" hangingPunct="1">
        <a:spcBef>
          <a:spcPct val="20000"/>
        </a:spcBef>
        <a:buFont typeface="Arial" panose="020B0604020202020204" pitchFamily="34" charset="0"/>
        <a:buChar char="–"/>
        <a:defRPr sz="1867" kern="1200">
          <a:solidFill>
            <a:schemeClr val="tx1"/>
          </a:solidFill>
          <a:latin typeface="Helvetica 55 Roman" panose="020B0604020202020204" pitchFamily="34" charset="0"/>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9100" y="356659"/>
            <a:ext cx="11353800" cy="991659"/>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419100" y="1579034"/>
            <a:ext cx="11353800" cy="4487333"/>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419100" y="6047314"/>
            <a:ext cx="366680" cy="446615"/>
          </a:xfrm>
          <a:prstGeom prst="rect">
            <a:avLst/>
          </a:prstGeom>
        </p:spPr>
        <p:txBody>
          <a:bodyPr wrap="square" lIns="96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219170">
              <a:lnSpc>
                <a:spcPct val="85000"/>
              </a:lnSpc>
              <a:spcAft>
                <a:spcPts val="1600"/>
              </a:spcAft>
              <a:buClr>
                <a:srgbClr val="FFFFFF"/>
              </a:buClr>
              <a:defRPr/>
            </a:pPr>
            <a:fld id="{8702007A-2642-4DC4-A457-FD791426C840}" type="slidenum">
              <a:rPr sz="1067">
                <a:solidFill>
                  <a:srgbClr val="000000"/>
                </a:solidFill>
                <a:latin typeface="Helvetica 75 Bold" panose="020B0804020202020204" pitchFamily="34" charset="0"/>
              </a:rPr>
              <a:pPr defTabSz="1219170">
                <a:lnSpc>
                  <a:spcPct val="85000"/>
                </a:lnSpc>
                <a:spcAft>
                  <a:spcPts val="1600"/>
                </a:spcAft>
                <a:buClr>
                  <a:srgbClr val="FFFFFF"/>
                </a:buClr>
                <a:defRPr/>
              </a:pPr>
              <a:t>‹N°›</a:t>
            </a:fld>
            <a:endParaRPr sz="1067">
              <a:solidFill>
                <a:srgbClr val="000000"/>
              </a:solidFill>
              <a:latin typeface="Helvetica 75 Bold" panose="020B0804020202020204" pitchFamily="34" charset="0"/>
            </a:endParaRPr>
          </a:p>
        </p:txBody>
      </p:sp>
      <p:sp>
        <p:nvSpPr>
          <p:cNvPr id="5" name="ZoneTexte 4">
            <a:extLst>
              <a:ext uri="{FF2B5EF4-FFF2-40B4-BE49-F238E27FC236}">
                <a16:creationId xmlns:a16="http://schemas.microsoft.com/office/drawing/2014/main" id="{5BDC79AF-05A0-22D8-9EE1-D710E684A7C1}"/>
              </a:ext>
            </a:extLst>
          </p:cNvPr>
          <p:cNvSpPr txBox="1"/>
          <p:nvPr userDrawn="1">
            <p:extLst>
              <p:ext uri="{1162E1C5-73C7-4A58-AE30-91384D911F3F}">
                <p184:classification xmlns:p184="http://schemas.microsoft.com/office/powerpoint/2018/4/main" val="ftr"/>
              </p:ext>
            </p:extLst>
          </p:nvPr>
        </p:nvSpPr>
        <p:spPr>
          <a:xfrm>
            <a:off x="5649913" y="6736080"/>
            <a:ext cx="920750" cy="121920"/>
          </a:xfrm>
          <a:prstGeom prst="rect">
            <a:avLst/>
          </a:prstGeom>
        </p:spPr>
        <p:txBody>
          <a:bodyPr horzOverflow="overflow" lIns="0" tIns="0" rIns="0" bIns="0">
            <a:spAutoFit/>
          </a:bodyPr>
          <a:lstStyle/>
          <a:p>
            <a:pPr algn="l"/>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117629889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6" r:id="rId10"/>
    <p:sldLayoutId id="2147483727" r:id="rId11"/>
    <p:sldLayoutId id="2147483728" r:id="rId12"/>
    <p:sldLayoutId id="214748372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1219170" rtl="0" eaLnBrk="1" latinLnBrk="0" hangingPunct="1">
        <a:lnSpc>
          <a:spcPct val="90000"/>
        </a:lnSpc>
        <a:spcBef>
          <a:spcPct val="0"/>
        </a:spcBef>
        <a:buNone/>
        <a:defRPr sz="2667" kern="1200" spc="-27" baseline="0">
          <a:solidFill>
            <a:schemeClr val="bg2"/>
          </a:solidFill>
          <a:latin typeface="Helvetica 75 Bold" panose="020B0804020202020204" pitchFamily="34" charset="0"/>
          <a:ea typeface="+mj-ea"/>
          <a:cs typeface="+mj-cs"/>
        </a:defRPr>
      </a:lvl1pPr>
    </p:titleStyle>
    <p:bodyStyle>
      <a:lvl1pPr marL="0" indent="0" algn="l" defTabSz="1219170" rtl="0" eaLnBrk="1" latinLnBrk="0" hangingPunct="1">
        <a:lnSpc>
          <a:spcPct val="90000"/>
        </a:lnSpc>
        <a:spcBef>
          <a:spcPts val="800"/>
        </a:spcBef>
        <a:buClr>
          <a:schemeClr val="bg1"/>
        </a:buClr>
        <a:buSzPct val="25000"/>
        <a:buFont typeface="Calibri" panose="020F0502020204030204" pitchFamily="34" charset="0"/>
        <a:buNone/>
        <a:tabLst/>
        <a:defRPr sz="1867" kern="1200" spc="-27" baseline="0">
          <a:solidFill>
            <a:schemeClr val="bg2"/>
          </a:solidFill>
          <a:latin typeface="Helvetica 75 Bold" panose="020B0804020202020204" pitchFamily="34" charset="0"/>
          <a:ea typeface="+mn-ea"/>
          <a:cs typeface="+mn-cs"/>
        </a:defRPr>
      </a:lvl1pPr>
      <a:lvl2pPr marL="0" indent="0" algn="l" defTabSz="1219170" rtl="0" eaLnBrk="1" latinLnBrk="0" hangingPunct="1">
        <a:lnSpc>
          <a:spcPct val="90000"/>
        </a:lnSpc>
        <a:spcBef>
          <a:spcPts val="800"/>
        </a:spcBef>
        <a:buClr>
          <a:schemeClr val="bg1"/>
        </a:buClr>
        <a:buSzPct val="25000"/>
        <a:buFont typeface="Calibri" panose="020F0502020204030204" pitchFamily="34" charset="0"/>
        <a:buNone/>
        <a:defRPr sz="1867" kern="1200" spc="-27" baseline="0">
          <a:solidFill>
            <a:schemeClr val="tx1"/>
          </a:solidFill>
          <a:latin typeface="Helvetica 75 Bold" panose="020B0804020202020204" pitchFamily="34" charset="0"/>
          <a:ea typeface="+mn-ea"/>
          <a:cs typeface="+mn-cs"/>
        </a:defRPr>
      </a:lvl2pPr>
      <a:lvl3pPr marL="241294" indent="-241294" algn="l" defTabSz="1219170" rtl="0" eaLnBrk="1" latinLnBrk="0" hangingPunct="1">
        <a:lnSpc>
          <a:spcPct val="90000"/>
        </a:lnSpc>
        <a:spcBef>
          <a:spcPts val="800"/>
        </a:spcBef>
        <a:buClr>
          <a:schemeClr val="bg2"/>
        </a:buClr>
        <a:buFont typeface="Wingdings" panose="05000000000000000000" pitchFamily="2" charset="2"/>
        <a:buChar char="§"/>
        <a:defRPr sz="1867" kern="1200" spc="-27" baseline="0">
          <a:solidFill>
            <a:schemeClr val="tx1"/>
          </a:solidFill>
          <a:latin typeface="Helvetica 75 Bold" panose="020B0804020202020204" pitchFamily="34" charset="0"/>
          <a:ea typeface="+mn-ea"/>
          <a:cs typeface="+mn-cs"/>
        </a:defRPr>
      </a:lvl3pPr>
      <a:lvl4pPr marL="543970" indent="-253994" algn="l" defTabSz="1219170" rtl="0" eaLnBrk="1" latinLnBrk="0" hangingPunct="1">
        <a:lnSpc>
          <a:spcPct val="90000"/>
        </a:lnSpc>
        <a:spcBef>
          <a:spcPct val="20000"/>
        </a:spcBef>
        <a:buFont typeface="Arial" panose="020B0604020202020204" pitchFamily="34" charset="0"/>
        <a:buChar char="–"/>
        <a:defRPr sz="1867" kern="1200" spc="-27" baseline="0">
          <a:solidFill>
            <a:schemeClr val="tx1"/>
          </a:solidFill>
          <a:latin typeface="Helvetica 55 Roman" panose="000B0500000000000000" pitchFamily="34" charset="0"/>
          <a:ea typeface="+mn-ea"/>
          <a:cs typeface="+mn-cs"/>
        </a:defRPr>
      </a:lvl4pPr>
      <a:lvl5pPr marL="793731" indent="-230712" algn="l" defTabSz="1219170" rtl="0" eaLnBrk="1" latinLnBrk="0" hangingPunct="1">
        <a:lnSpc>
          <a:spcPct val="90000"/>
        </a:lnSpc>
        <a:spcBef>
          <a:spcPct val="20000"/>
        </a:spcBef>
        <a:buClr>
          <a:schemeClr val="tx1"/>
        </a:buClr>
        <a:buFont typeface="Arial" panose="020B0604020202020204" pitchFamily="34" charset="0"/>
        <a:buChar char="–"/>
        <a:defRPr sz="1867" kern="1200" spc="-27" baseline="0">
          <a:solidFill>
            <a:schemeClr val="tx1"/>
          </a:solidFill>
          <a:latin typeface="Helvetica 55 Roman" panose="000B0500000000000000" pitchFamily="34" charset="0"/>
          <a:ea typeface="+mn-ea"/>
          <a:cs typeface="+mn-cs"/>
        </a:defRPr>
      </a:lvl5pPr>
      <a:lvl6pPr marL="1066773" indent="-253994" algn="l" defTabSz="1219170" rtl="0" eaLnBrk="1" latinLnBrk="0" hangingPunct="1">
        <a:spcBef>
          <a:spcPct val="20000"/>
        </a:spcBef>
        <a:buFont typeface="Arial" panose="020B0604020202020204" pitchFamily="34" charset="0"/>
        <a:buChar char="–"/>
        <a:defRPr sz="1867" kern="1200">
          <a:solidFill>
            <a:schemeClr val="tx1"/>
          </a:solidFill>
          <a:latin typeface="Helvetica 55 Roman" panose="020B0604020202020204" pitchFamily="34" charset="0"/>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9100" y="356659"/>
            <a:ext cx="11353800" cy="991659"/>
          </a:xfrm>
          <a:prstGeom prst="rect">
            <a:avLst/>
          </a:prstGeom>
        </p:spPr>
        <p:txBody>
          <a:bodyPr vert="horz" lIns="0" tIns="0" rIns="0" bIns="0" rtlCol="0" anchor="t" anchorCtr="0">
            <a:noAutofit/>
          </a:bodyPr>
          <a:lstStyle/>
          <a:p>
            <a:r>
              <a:rPr lang="fr-FR" noProof="0" dirty="0"/>
              <a:t>Cliquez pour modifier le titre</a:t>
            </a:r>
          </a:p>
        </p:txBody>
      </p:sp>
      <p:sp>
        <p:nvSpPr>
          <p:cNvPr id="3" name="Text Placeholder 2"/>
          <p:cNvSpPr>
            <a:spLocks noGrp="1"/>
          </p:cNvSpPr>
          <p:nvPr>
            <p:ph type="body" idx="1"/>
          </p:nvPr>
        </p:nvSpPr>
        <p:spPr>
          <a:xfrm>
            <a:off x="419100" y="1579034"/>
            <a:ext cx="11353800" cy="4487333"/>
          </a:xfrm>
          <a:prstGeom prst="rect">
            <a:avLst/>
          </a:prstGeom>
        </p:spPr>
        <p:txBody>
          <a:bodyPr vert="horz" lIns="0" tIns="0" rIns="0" bIns="0" rtlCol="0">
            <a:noAutofit/>
          </a:bodyPr>
          <a:lstStyle/>
          <a:p>
            <a:pPr lvl="0"/>
            <a:r>
              <a:rPr lang="fr-FR" noProof="0" dirty="0"/>
              <a:t>Cliquez pour modifier le texte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a:p>
            <a:pPr lvl="5"/>
            <a:r>
              <a:rPr lang="fr-FR" noProof="0" dirty="0"/>
              <a:t>Sixième niveau</a:t>
            </a:r>
          </a:p>
        </p:txBody>
      </p:sp>
      <p:sp>
        <p:nvSpPr>
          <p:cNvPr id="9" name="Text Placeholder 10"/>
          <p:cNvSpPr txBox="1">
            <a:spLocks/>
          </p:cNvSpPr>
          <p:nvPr/>
        </p:nvSpPr>
        <p:spPr>
          <a:xfrm>
            <a:off x="419100" y="6047314"/>
            <a:ext cx="366680" cy="446615"/>
          </a:xfrm>
          <a:prstGeom prst="rect">
            <a:avLst/>
          </a:prstGeom>
        </p:spPr>
        <p:txBody>
          <a:bodyPr wrap="square" lIns="9600" tIns="0" rIns="0" bIns="0" anchor="b">
            <a:normAutofit/>
          </a:bodyPr>
          <a:lstStyle>
            <a:lvl1pPr marL="0" marR="0" indent="0" algn="l" defTabSz="914400" rtl="0" eaLnBrk="1" fontAlgn="base" latinLnBrk="0" hangingPunct="1">
              <a:lnSpc>
                <a:spcPct val="100000"/>
              </a:lnSpc>
              <a:spcBef>
                <a:spcPct val="0"/>
              </a:spcBef>
              <a:spcAft>
                <a:spcPts val="0"/>
              </a:spcAft>
              <a:buClr>
                <a:schemeClr val="tx1"/>
              </a:buClr>
              <a:buSzTx/>
              <a:buFont typeface="Helvetica 75" panose="020B0804020202020204" pitchFamily="34" charset="0"/>
              <a:buNone/>
              <a:tabLst/>
              <a:defRPr lang="fr-FR" sz="1200" kern="1200" baseline="0" dirty="0" smtClean="0">
                <a:solidFill>
                  <a:schemeClr val="tx1">
                    <a:lumMod val="50000"/>
                  </a:schemeClr>
                </a:solidFill>
                <a:latin typeface="Helvetica 75" panose="020B0804020202020204" pitchFamily="34" charset="0"/>
                <a:ea typeface="+mn-ea"/>
                <a:cs typeface="+mn-cs"/>
              </a:defRPr>
            </a:lvl1pPr>
            <a:lvl2pPr marL="688975" indent="-231775"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2pPr>
            <a:lvl3pPr marL="1244600" indent="-285750" algn="l" defTabSz="914400" rtl="0" eaLnBrk="1" fontAlgn="base" latinLnBrk="0" hangingPunct="1">
              <a:spcBef>
                <a:spcPct val="0"/>
              </a:spcBef>
              <a:spcAft>
                <a:spcPts val="600"/>
              </a:spcAft>
              <a:buFont typeface="Helvetica 45 Light" pitchFamily="34" charset="0"/>
              <a:buChar char="–"/>
              <a:defRPr lang="fr-FR" sz="2000" kern="1200" baseline="0" dirty="0" smtClean="0">
                <a:solidFill>
                  <a:schemeClr val="tx1"/>
                </a:solidFill>
                <a:latin typeface="Helvetica 75" panose="020B0804020202020204" pitchFamily="34" charset="0"/>
                <a:ea typeface="+mn-ea"/>
                <a:cs typeface="+mn-cs"/>
              </a:defRPr>
            </a:lvl3pPr>
            <a:lvl4pPr marL="1663700" indent="-285750" algn="l" defTabSz="914400" rtl="0" eaLnBrk="1" fontAlgn="base" latinLnBrk="0" hangingPunct="1">
              <a:spcBef>
                <a:spcPct val="0"/>
              </a:spcBef>
              <a:spcAft>
                <a:spcPts val="600"/>
              </a:spcAft>
              <a:buFont typeface="Helvetica 45 Light" pitchFamily="34" charset="0"/>
              <a:buChar char="–"/>
              <a:defRPr lang="fr-FR" sz="2000" kern="1200" dirty="0" smtClean="0">
                <a:solidFill>
                  <a:schemeClr val="tx1"/>
                </a:solidFill>
                <a:latin typeface="Helvetica 75" panose="020B0804020202020204" pitchFamily="34" charset="0"/>
                <a:ea typeface="+mn-ea"/>
                <a:cs typeface="+mn-cs"/>
              </a:defRPr>
            </a:lvl4pPr>
            <a:lvl5pPr marL="2251075" indent="-596900" algn="l" defTabSz="914400" rtl="0" eaLnBrk="1" fontAlgn="base" latinLnBrk="0" hangingPunct="1">
              <a:spcBef>
                <a:spcPct val="0"/>
              </a:spcBef>
              <a:spcAft>
                <a:spcPts val="600"/>
              </a:spcAft>
              <a:buFont typeface="Helvetica 45 Light" pitchFamily="34" charset="0"/>
              <a:buChar char="–"/>
              <a:defRPr lang="fr-FR" sz="2000" kern="1200" dirty="0">
                <a:solidFill>
                  <a:schemeClr val="tx1"/>
                </a:solidFill>
                <a:latin typeface="Helvetica 75" panose="020B08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1219170">
              <a:lnSpc>
                <a:spcPct val="85000"/>
              </a:lnSpc>
              <a:spcAft>
                <a:spcPts val="1600"/>
              </a:spcAft>
              <a:buClr>
                <a:srgbClr val="FFFFFF"/>
              </a:buClr>
              <a:defRPr/>
            </a:pPr>
            <a:fld id="{8702007A-2642-4DC4-A457-FD791426C840}" type="slidenum">
              <a:rPr sz="1067">
                <a:solidFill>
                  <a:srgbClr val="000000"/>
                </a:solidFill>
                <a:latin typeface="Helvetica 75 Bold" panose="020B0804020202020204" pitchFamily="34" charset="0"/>
              </a:rPr>
              <a:pPr defTabSz="1219170">
                <a:lnSpc>
                  <a:spcPct val="85000"/>
                </a:lnSpc>
                <a:spcAft>
                  <a:spcPts val="1600"/>
                </a:spcAft>
                <a:buClr>
                  <a:srgbClr val="FFFFFF"/>
                </a:buClr>
                <a:defRPr/>
              </a:pPr>
              <a:t>‹N°›</a:t>
            </a:fld>
            <a:endParaRPr sz="1067">
              <a:solidFill>
                <a:srgbClr val="000000"/>
              </a:solidFill>
              <a:latin typeface="Helvetica 75 Bold" panose="020B0804020202020204" pitchFamily="34" charset="0"/>
            </a:endParaRPr>
          </a:p>
        </p:txBody>
      </p:sp>
      <p:sp>
        <p:nvSpPr>
          <p:cNvPr id="5" name="ZoneTexte 4">
            <a:extLst>
              <a:ext uri="{FF2B5EF4-FFF2-40B4-BE49-F238E27FC236}">
                <a16:creationId xmlns:a16="http://schemas.microsoft.com/office/drawing/2014/main" id="{32B6649E-662B-78C0-AA9D-5FE6FFB95F93}"/>
              </a:ext>
            </a:extLst>
          </p:cNvPr>
          <p:cNvSpPr txBox="1"/>
          <p:nvPr userDrawn="1">
            <p:extLst>
              <p:ext uri="{1162E1C5-73C7-4A58-AE30-91384D911F3F}">
                <p184:classification xmlns:p184="http://schemas.microsoft.com/office/powerpoint/2018/4/main" val="ftr"/>
              </p:ext>
            </p:extLst>
          </p:nvPr>
        </p:nvSpPr>
        <p:spPr>
          <a:xfrm>
            <a:off x="5649913" y="6736080"/>
            <a:ext cx="920750" cy="121920"/>
          </a:xfrm>
          <a:prstGeom prst="rect">
            <a:avLst/>
          </a:prstGeom>
        </p:spPr>
        <p:txBody>
          <a:bodyPr horzOverflow="overflow" lIns="0" tIns="0" rIns="0" bIns="0">
            <a:spAutoFit/>
          </a:bodyPr>
          <a:lstStyle/>
          <a:p>
            <a:pPr algn="l"/>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124507987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1219170" rtl="0" eaLnBrk="1" latinLnBrk="0" hangingPunct="1">
        <a:lnSpc>
          <a:spcPct val="90000"/>
        </a:lnSpc>
        <a:spcBef>
          <a:spcPct val="0"/>
        </a:spcBef>
        <a:buNone/>
        <a:defRPr sz="2667" kern="1200" spc="-27" baseline="0">
          <a:solidFill>
            <a:schemeClr val="bg2"/>
          </a:solidFill>
          <a:latin typeface="Helvetica 75 Bold" panose="020B0804020202020204" pitchFamily="34" charset="0"/>
          <a:ea typeface="+mj-ea"/>
          <a:cs typeface="+mj-cs"/>
        </a:defRPr>
      </a:lvl1pPr>
    </p:titleStyle>
    <p:bodyStyle>
      <a:lvl1pPr marL="0" indent="0" algn="l" defTabSz="1219170" rtl="0" eaLnBrk="1" latinLnBrk="0" hangingPunct="1">
        <a:lnSpc>
          <a:spcPct val="90000"/>
        </a:lnSpc>
        <a:spcBef>
          <a:spcPts val="800"/>
        </a:spcBef>
        <a:buClr>
          <a:schemeClr val="bg1"/>
        </a:buClr>
        <a:buSzPct val="25000"/>
        <a:buFont typeface="Calibri" panose="020F0502020204030204" pitchFamily="34" charset="0"/>
        <a:buNone/>
        <a:tabLst/>
        <a:defRPr sz="1867" kern="1200" spc="-27" baseline="0">
          <a:solidFill>
            <a:schemeClr val="bg2"/>
          </a:solidFill>
          <a:latin typeface="Helvetica 75 Bold" panose="020B0804020202020204" pitchFamily="34" charset="0"/>
          <a:ea typeface="+mn-ea"/>
          <a:cs typeface="+mn-cs"/>
        </a:defRPr>
      </a:lvl1pPr>
      <a:lvl2pPr marL="0" indent="0" algn="l" defTabSz="1219170" rtl="0" eaLnBrk="1" latinLnBrk="0" hangingPunct="1">
        <a:lnSpc>
          <a:spcPct val="90000"/>
        </a:lnSpc>
        <a:spcBef>
          <a:spcPts val="800"/>
        </a:spcBef>
        <a:buClr>
          <a:schemeClr val="bg1"/>
        </a:buClr>
        <a:buSzPct val="25000"/>
        <a:buFont typeface="Calibri" panose="020F0502020204030204" pitchFamily="34" charset="0"/>
        <a:buNone/>
        <a:defRPr sz="1867" kern="1200" spc="-27" baseline="0">
          <a:solidFill>
            <a:schemeClr val="tx1"/>
          </a:solidFill>
          <a:latin typeface="Helvetica 75 Bold" panose="020B0804020202020204" pitchFamily="34" charset="0"/>
          <a:ea typeface="+mn-ea"/>
          <a:cs typeface="+mn-cs"/>
        </a:defRPr>
      </a:lvl2pPr>
      <a:lvl3pPr marL="241294" indent="-241294" algn="l" defTabSz="1219170" rtl="0" eaLnBrk="1" latinLnBrk="0" hangingPunct="1">
        <a:lnSpc>
          <a:spcPct val="90000"/>
        </a:lnSpc>
        <a:spcBef>
          <a:spcPts val="800"/>
        </a:spcBef>
        <a:buClr>
          <a:schemeClr val="bg2"/>
        </a:buClr>
        <a:buFont typeface="Wingdings" panose="05000000000000000000" pitchFamily="2" charset="2"/>
        <a:buChar char="§"/>
        <a:defRPr sz="1867" kern="1200" spc="-27" baseline="0">
          <a:solidFill>
            <a:schemeClr val="tx1"/>
          </a:solidFill>
          <a:latin typeface="Helvetica 75 Bold" panose="020B0804020202020204" pitchFamily="34" charset="0"/>
          <a:ea typeface="+mn-ea"/>
          <a:cs typeface="+mn-cs"/>
        </a:defRPr>
      </a:lvl3pPr>
      <a:lvl4pPr marL="543970" indent="-253994" algn="l" defTabSz="1219170" rtl="0" eaLnBrk="1" latinLnBrk="0" hangingPunct="1">
        <a:lnSpc>
          <a:spcPct val="90000"/>
        </a:lnSpc>
        <a:spcBef>
          <a:spcPct val="20000"/>
        </a:spcBef>
        <a:buFont typeface="Arial" panose="020B0604020202020204" pitchFamily="34" charset="0"/>
        <a:buChar char="–"/>
        <a:defRPr sz="1867" kern="1200" spc="-27" baseline="0">
          <a:solidFill>
            <a:schemeClr val="tx1"/>
          </a:solidFill>
          <a:latin typeface="Helvetica 55 Roman" panose="000B0500000000000000" pitchFamily="34" charset="0"/>
          <a:ea typeface="+mn-ea"/>
          <a:cs typeface="+mn-cs"/>
        </a:defRPr>
      </a:lvl4pPr>
      <a:lvl5pPr marL="793731" indent="-230712" algn="l" defTabSz="1219170" rtl="0" eaLnBrk="1" latinLnBrk="0" hangingPunct="1">
        <a:lnSpc>
          <a:spcPct val="90000"/>
        </a:lnSpc>
        <a:spcBef>
          <a:spcPct val="20000"/>
        </a:spcBef>
        <a:buClr>
          <a:schemeClr val="tx1"/>
        </a:buClr>
        <a:buFont typeface="Arial" panose="020B0604020202020204" pitchFamily="34" charset="0"/>
        <a:buChar char="–"/>
        <a:defRPr sz="1867" kern="1200" spc="-27" baseline="0">
          <a:solidFill>
            <a:schemeClr val="tx1"/>
          </a:solidFill>
          <a:latin typeface="Helvetica 55 Roman" panose="000B0500000000000000" pitchFamily="34" charset="0"/>
          <a:ea typeface="+mn-ea"/>
          <a:cs typeface="+mn-cs"/>
        </a:defRPr>
      </a:lvl5pPr>
      <a:lvl6pPr marL="1066773" indent="-253994" algn="l" defTabSz="1219170" rtl="0" eaLnBrk="1" latinLnBrk="0" hangingPunct="1">
        <a:spcBef>
          <a:spcPct val="20000"/>
        </a:spcBef>
        <a:buFont typeface="Arial" panose="020B0604020202020204" pitchFamily="34" charset="0"/>
        <a:buChar char="–"/>
        <a:defRPr sz="1867" kern="1200">
          <a:solidFill>
            <a:schemeClr val="tx1"/>
          </a:solidFill>
          <a:latin typeface="Helvetica 55 Roman" panose="020B0604020202020204" pitchFamily="34" charset="0"/>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2" name="Object 1" hidden="1"/>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‹N°›</a:t>
            </a:fld>
            <a:endParaRPr lang="en-US" sz="1000" dirty="0">
              <a:solidFill>
                <a:prstClr val="white">
                  <a:lumMod val="50000"/>
                </a:prstClr>
              </a:solidFill>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ZoneTexte 4">
            <a:extLst>
              <a:ext uri="{FF2B5EF4-FFF2-40B4-BE49-F238E27FC236}">
                <a16:creationId xmlns:a16="http://schemas.microsoft.com/office/drawing/2014/main" id="{9B9ED5DE-4DCB-393E-15B4-01C64AE570AA}"/>
              </a:ext>
            </a:extLst>
          </p:cNvPr>
          <p:cNvSpPr txBox="1"/>
          <p:nvPr userDrawn="1">
            <p:extLst>
              <p:ext uri="{1162E1C5-73C7-4A58-AE30-91384D911F3F}">
                <p184:classification xmlns:p184="http://schemas.microsoft.com/office/powerpoint/2018/4/main" val="ftr"/>
              </p:ext>
            </p:extLst>
          </p:nvPr>
        </p:nvSpPr>
        <p:spPr>
          <a:xfrm>
            <a:off x="5649913" y="6736080"/>
            <a:ext cx="920750" cy="121920"/>
          </a:xfrm>
          <a:prstGeom prst="rect">
            <a:avLst/>
          </a:prstGeom>
        </p:spPr>
        <p:txBody>
          <a:bodyPr horzOverflow="overflow" lIns="0" tIns="0" rIns="0" bIns="0">
            <a:spAutoFit/>
          </a:bodyPr>
          <a:lstStyle/>
          <a:p>
            <a:pPr algn="l"/>
            <a:r>
              <a:rPr lang="fr-FR" sz="800">
                <a:solidFill>
                  <a:srgbClr val="ED7D31"/>
                </a:solidFill>
                <a:latin typeface="Helvetica 75 Bold" panose="020B0804020202020204" pitchFamily="34" charset="0"/>
              </a:rPr>
              <a:t>Orange Restricted</a:t>
            </a:r>
          </a:p>
        </p:txBody>
      </p:sp>
    </p:spTree>
    <p:extLst>
      <p:ext uri="{BB962C8B-B14F-4D97-AF65-F5344CB8AC3E}">
        <p14:creationId xmlns:p14="http://schemas.microsoft.com/office/powerpoint/2010/main" val="852179464"/>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 id="2147483780" r:id="rId25"/>
    <p:sldLayoutId id="2147483781" r:id="rId26"/>
    <p:sldLayoutId id="2147483782" r:id="rId27"/>
    <p:sldLayoutId id="2147483783" r:id="rId28"/>
    <p:sldLayoutId id="2147483784" r:id="rId29"/>
    <p:sldLayoutId id="2147483785" r:id="rId30"/>
    <p:sldLayoutId id="2147483786" r:id="rId31"/>
    <p:sldLayoutId id="2147483787" r:id="rId32"/>
    <p:sldLayoutId id="2147483788" r:id="rId33"/>
    <p:sldLayoutId id="2147483789" r:id="rId34"/>
    <p:sldLayoutId id="2147483790" r:id="rId35"/>
    <p:sldLayoutId id="2147483791" r:id="rId36"/>
    <p:sldLayoutId id="2147483792" r:id="rId37"/>
    <p:sldLayoutId id="2147483793" r:id="rId38"/>
    <p:sldLayoutId id="2147483794" r:id="rId39"/>
    <p:sldLayoutId id="2147483795" r:id="rId40"/>
    <p:sldLayoutId id="2147483796" r:id="rId41"/>
    <p:sldLayoutId id="2147483797" r:id="rId42"/>
    <p:sldLayoutId id="2147483798" r:id="rId43"/>
    <p:sldLayoutId id="2147483799" r:id="rId44"/>
    <p:sldLayoutId id="2147483800" r:id="rId45"/>
    <p:sldLayoutId id="2147483801" r:id="rId46"/>
    <p:sldLayoutId id="2147483802" r:id="rId47"/>
    <p:sldLayoutId id="2147483803" r:id="rId48"/>
    <p:sldLayoutId id="2147483804" r:id="rId49"/>
    <p:sldLayoutId id="2147483805" r:id="rId50"/>
    <p:sldLayoutId id="2147483806" r:id="rId51"/>
    <p:sldLayoutId id="2147483807" r:id="rId52"/>
    <p:sldLayoutId id="2147483808" r:id="rId53"/>
    <p:sldLayoutId id="2147483809" r:id="rId54"/>
    <p:sldLayoutId id="2147483810" r:id="rId55"/>
    <p:sldLayoutId id="2147483811" r:id="rId56"/>
    <p:sldLayoutId id="2147483812" r:id="rId57"/>
    <p:sldLayoutId id="2147483813" r:id="rId58"/>
    <p:sldLayoutId id="2147483814" r:id="rId59"/>
    <p:sldLayoutId id="2147483815" r:id="rId60"/>
    <p:sldLayoutId id="2147483816" r:id="rId61"/>
    <p:sldLayoutId id="2147483817" r:id="rId62"/>
    <p:sldLayoutId id="2147483818" r:id="rId63"/>
    <p:sldLayoutId id="2147483819" r:id="rId64"/>
    <p:sldLayoutId id="2147483820" r:id="rId65"/>
    <p:sldLayoutId id="2147483821" r:id="rId66"/>
    <p:sldLayoutId id="2147483822"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18.gif"/><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emf"/><Relationship Id="rId2" Type="http://schemas.openxmlformats.org/officeDocument/2006/relationships/image" Target="../media/image12.png"/><Relationship Id="rId1" Type="http://schemas.openxmlformats.org/officeDocument/2006/relationships/slideLayout" Target="../slideLayouts/slideLayout45.xml"/><Relationship Id="rId6" Type="http://schemas.openxmlformats.org/officeDocument/2006/relationships/image" Target="../media/image16.emf"/><Relationship Id="rId11" Type="http://schemas.openxmlformats.org/officeDocument/2006/relationships/image" Target="../media/image21.emf"/><Relationship Id="rId5" Type="http://schemas.openxmlformats.org/officeDocument/2006/relationships/image" Target="../media/image15.jpeg"/><Relationship Id="rId15" Type="http://schemas.microsoft.com/office/2007/relationships/hdphoto" Target="../media/hdphoto1.wdp"/><Relationship Id="rId10" Type="http://schemas.openxmlformats.org/officeDocument/2006/relationships/image" Target="../media/image20.emf"/><Relationship Id="rId4" Type="http://schemas.openxmlformats.org/officeDocument/2006/relationships/image" Target="../media/image14.png"/><Relationship Id="rId9" Type="http://schemas.openxmlformats.org/officeDocument/2006/relationships/image" Target="../media/image19.emf"/><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5.xml"/><Relationship Id="rId4" Type="http://schemas.openxmlformats.org/officeDocument/2006/relationships/image" Target="../media/image17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chart" Target="../charts/chart1.xml"/><Relationship Id="rId5" Type="http://schemas.openxmlformats.org/officeDocument/2006/relationships/image" Target="../media/image11.emf"/><Relationship Id="rId4" Type="http://schemas.openxmlformats.org/officeDocument/2006/relationships/oleObject" Target="../embeddings/oleObject22.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11.emf"/><Relationship Id="rId4" Type="http://schemas.openxmlformats.org/officeDocument/2006/relationships/oleObject" Target="../embeddings/oleObject22.bin"/></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tags" Target="../tags/tag55.xml"/><Relationship Id="rId7" Type="http://schemas.openxmlformats.org/officeDocument/2006/relationships/notesSlide" Target="../notesSlides/notesSlide4.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Layout" Target="../slideLayouts/slideLayout28.xml"/><Relationship Id="rId5" Type="http://schemas.openxmlformats.org/officeDocument/2006/relationships/tags" Target="../tags/tag57.xml"/><Relationship Id="rId10" Type="http://schemas.openxmlformats.org/officeDocument/2006/relationships/chart" Target="../charts/chart2.xml"/><Relationship Id="rId4" Type="http://schemas.openxmlformats.org/officeDocument/2006/relationships/tags" Target="../tags/tag56.xml"/><Relationship Id="rId9" Type="http://schemas.openxmlformats.org/officeDocument/2006/relationships/image" Target="../media/image11.emf"/></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tags" Target="../tags/tag60.xml"/><Relationship Id="rId7" Type="http://schemas.openxmlformats.org/officeDocument/2006/relationships/image" Target="../media/image11.emf"/><Relationship Id="rId12" Type="http://schemas.openxmlformats.org/officeDocument/2006/relationships/image" Target="../media/image30.png"/><Relationship Id="rId17" Type="http://schemas.openxmlformats.org/officeDocument/2006/relationships/image" Target="../media/image35.svg"/><Relationship Id="rId2" Type="http://schemas.openxmlformats.org/officeDocument/2006/relationships/tags" Target="../tags/tag59.xml"/><Relationship Id="rId16" Type="http://schemas.openxmlformats.org/officeDocument/2006/relationships/image" Target="../media/image34.png"/><Relationship Id="rId1" Type="http://schemas.openxmlformats.org/officeDocument/2006/relationships/tags" Target="../tags/tag58.xml"/><Relationship Id="rId6" Type="http://schemas.openxmlformats.org/officeDocument/2006/relationships/oleObject" Target="../embeddings/oleObject23.bin"/><Relationship Id="rId11" Type="http://schemas.openxmlformats.org/officeDocument/2006/relationships/image" Target="../media/image29.svg"/><Relationship Id="rId5" Type="http://schemas.openxmlformats.org/officeDocument/2006/relationships/notesSlide" Target="../notesSlides/notesSlide5.xml"/><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slideLayout" Target="../slideLayouts/slideLayout28.xml"/><Relationship Id="rId9" Type="http://schemas.openxmlformats.org/officeDocument/2006/relationships/image" Target="../media/image27.svg"/><Relationship Id="rId1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11.emf"/><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oleObject" Target="../embeddings/oleObject24.bin"/><Relationship Id="rId5" Type="http://schemas.openxmlformats.org/officeDocument/2006/relationships/notesSlide" Target="../notesSlides/notesSlide6.xml"/><Relationship Id="rId4"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59.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11.emf"/><Relationship Id="rId5" Type="http://schemas.openxmlformats.org/officeDocument/2006/relationships/oleObject" Target="../embeddings/oleObject25.bin"/><Relationship Id="rId4" Type="http://schemas.openxmlformats.org/officeDocument/2006/relationships/notesSlide" Target="../notesSlides/notesSlide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70.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11.emf"/><Relationship Id="rId5" Type="http://schemas.openxmlformats.org/officeDocument/2006/relationships/oleObject" Target="../embeddings/oleObject26.bin"/><Relationship Id="rId4" Type="http://schemas.openxmlformats.org/officeDocument/2006/relationships/notesSlide" Target="../notesSlides/notesSlid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1.xml"/></Relationships>
</file>

<file path=ppt/slides/_rels/slide2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70.xml"/><Relationship Id="rId7" Type="http://schemas.openxmlformats.org/officeDocument/2006/relationships/oleObject" Target="../embeddings/oleObject27.bin"/><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notesSlide" Target="../notesSlides/notesSlide10.xml"/><Relationship Id="rId5" Type="http://schemas.openxmlformats.org/officeDocument/2006/relationships/slideLayout" Target="../slideLayouts/slideLayout154.xml"/><Relationship Id="rId4" Type="http://schemas.openxmlformats.org/officeDocument/2006/relationships/tags" Target="../tags/tag71.xml"/><Relationship Id="rId9" Type="http://schemas.openxmlformats.org/officeDocument/2006/relationships/chart" Target="../charts/char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70.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11.emf"/><Relationship Id="rId5" Type="http://schemas.openxmlformats.org/officeDocument/2006/relationships/oleObject" Target="../embeddings/oleObject25.bin"/><Relationship Id="rId4" Type="http://schemas.openxmlformats.org/officeDocument/2006/relationships/notesSlide" Target="../notesSlides/notes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6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11.emf"/><Relationship Id="rId5" Type="http://schemas.openxmlformats.org/officeDocument/2006/relationships/oleObject" Target="../embeddings/oleObject28.bin"/><Relationship Id="rId4" Type="http://schemas.openxmlformats.org/officeDocument/2006/relationships/notesSlide" Target="../notesSlides/notesSlide12.xml"/></Relationships>
</file>

<file path=ppt/slides/_rels/slide31.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11.emf"/><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oleObject" Target="../embeddings/oleObject29.bin"/><Relationship Id="rId5" Type="http://schemas.openxmlformats.org/officeDocument/2006/relationships/notesSlide" Target="../notesSlides/notesSlide13.xml"/><Relationship Id="rId4" Type="http://schemas.openxmlformats.org/officeDocument/2006/relationships/slideLayout" Target="../slideLayouts/slideLayout170.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66.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11.emf"/><Relationship Id="rId5" Type="http://schemas.openxmlformats.org/officeDocument/2006/relationships/oleObject" Target="../embeddings/oleObject30.bin"/><Relationship Id="rId4" Type="http://schemas.openxmlformats.org/officeDocument/2006/relationships/notesSlide" Target="../notesSlides/notesSlide14.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70.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11.emf"/><Relationship Id="rId5" Type="http://schemas.openxmlformats.org/officeDocument/2006/relationships/oleObject" Target="../embeddings/oleObject31.bin"/><Relationship Id="rId4" Type="http://schemas.openxmlformats.org/officeDocument/2006/relationships/notesSlide" Target="../notesSlides/notesSlide15.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66.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11.emf"/><Relationship Id="rId5" Type="http://schemas.openxmlformats.org/officeDocument/2006/relationships/oleObject" Target="../embeddings/oleObject32.bin"/><Relationship Id="rId4" Type="http://schemas.openxmlformats.org/officeDocument/2006/relationships/notesSlide" Target="../notesSlides/notesSlide16.xml"/></Relationships>
</file>

<file path=ppt/slides/_rels/slide35.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image" Target="../media/image11.emf"/><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oleObject" Target="../embeddings/oleObject29.bin"/><Relationship Id="rId5" Type="http://schemas.openxmlformats.org/officeDocument/2006/relationships/notesSlide" Target="../notesSlides/notesSlide17.xml"/><Relationship Id="rId4" Type="http://schemas.openxmlformats.org/officeDocument/2006/relationships/slideLayout" Target="../slideLayouts/slideLayout170.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66.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11.emf"/><Relationship Id="rId5" Type="http://schemas.openxmlformats.org/officeDocument/2006/relationships/oleObject" Target="../embeddings/oleObject33.bin"/><Relationship Id="rId4" Type="http://schemas.openxmlformats.org/officeDocument/2006/relationships/notesSlide" Target="../notesSlides/notesSlide18.xml"/></Relationships>
</file>

<file path=ppt/slides/_rels/slide37.xml.rels><?xml version="1.0" encoding="UTF-8" standalone="yes"?>
<Relationships xmlns="http://schemas.openxmlformats.org/package/2006/relationships"><Relationship Id="rId3" Type="http://schemas.openxmlformats.org/officeDocument/2006/relationships/tags" Target="../tags/tag92.xml"/><Relationship Id="rId7" Type="http://schemas.openxmlformats.org/officeDocument/2006/relationships/image" Target="../media/image11.emf"/><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oleObject" Target="../embeddings/oleObject29.bin"/><Relationship Id="rId5" Type="http://schemas.openxmlformats.org/officeDocument/2006/relationships/notesSlide" Target="../notesSlides/notesSlide19.xml"/><Relationship Id="rId4" Type="http://schemas.openxmlformats.org/officeDocument/2006/relationships/slideLayout" Target="../slideLayouts/slideLayout17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11.emf"/><Relationship Id="rId4"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tags" Target="../tags/tag43.xml"/><Relationship Id="rId7" Type="http://schemas.openxmlformats.org/officeDocument/2006/relationships/image" Target="../media/image11.emf"/><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oleObject" Target="../embeddings/oleObject21.bin"/><Relationship Id="rId5" Type="http://schemas.openxmlformats.org/officeDocument/2006/relationships/notesSlide" Target="../notesSlides/notesSlide2.xml"/><Relationship Id="rId4"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tags" Target="../tags/tag46.xml"/><Relationship Id="rId7" Type="http://schemas.openxmlformats.org/officeDocument/2006/relationships/notesSlide" Target="../notesSlides/notesSlide3.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Layout" Target="../slideLayouts/slideLayout19.xml"/><Relationship Id="rId5" Type="http://schemas.openxmlformats.org/officeDocument/2006/relationships/tags" Target="../tags/tag48.xml"/><Relationship Id="rId4" Type="http://schemas.openxmlformats.org/officeDocument/2006/relationships/tags" Target="../tags/tag47.xml"/><Relationship Id="rId9"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52967" y="452967"/>
            <a:ext cx="11358033" cy="4614333"/>
          </a:xfrm>
        </p:spPr>
        <p:txBody>
          <a:bodyPr/>
          <a:lstStyle/>
          <a:p>
            <a:pPr>
              <a:lnSpc>
                <a:spcPct val="85000"/>
              </a:lnSpc>
            </a:pPr>
            <a:r>
              <a:rPr lang="fr-CI" sz="6600" dirty="0">
                <a:solidFill>
                  <a:srgbClr val="FF6600"/>
                </a:solidFill>
              </a:rPr>
              <a:t>Smart CAPEX OMA</a:t>
            </a:r>
          </a:p>
          <a:p>
            <a:pPr>
              <a:lnSpc>
                <a:spcPct val="85000"/>
              </a:lnSpc>
            </a:pPr>
            <a:r>
              <a:rPr lang="fr-CI" sz="6600" dirty="0"/>
              <a:t>Densification</a:t>
            </a:r>
          </a:p>
          <a:p>
            <a:pPr>
              <a:lnSpc>
                <a:spcPct val="85000"/>
              </a:lnSpc>
            </a:pPr>
            <a:r>
              <a:rPr lang="fr-CI" sz="6600" dirty="0" err="1"/>
              <a:t>Functional</a:t>
            </a:r>
            <a:r>
              <a:rPr lang="fr-CI" sz="6600" dirty="0"/>
              <a:t> documentation</a:t>
            </a:r>
            <a:endParaRPr lang="fr-FR" sz="6600" dirty="0"/>
          </a:p>
        </p:txBody>
      </p:sp>
      <p:sp>
        <p:nvSpPr>
          <p:cNvPr id="3" name="ZoneTexte 2"/>
          <p:cNvSpPr txBox="1"/>
          <p:nvPr/>
        </p:nvSpPr>
        <p:spPr>
          <a:xfrm>
            <a:off x="9824720" y="6085840"/>
            <a:ext cx="1808480" cy="276999"/>
          </a:xfrm>
          <a:prstGeom prst="rect">
            <a:avLst/>
          </a:prstGeom>
          <a:noFill/>
        </p:spPr>
        <p:txBody>
          <a:bodyPr wrap="square" rtlCol="0">
            <a:spAutoFit/>
          </a:bodyPr>
          <a:lstStyle/>
          <a:p>
            <a:r>
              <a:rPr lang="fr-CI" sz="1200" dirty="0"/>
              <a:t>20/12/2023</a:t>
            </a:r>
            <a:endParaRPr lang="fr-FR" sz="1200" dirty="0"/>
          </a:p>
        </p:txBody>
      </p:sp>
    </p:spTree>
    <p:extLst>
      <p:ext uri="{BB962C8B-B14F-4D97-AF65-F5344CB8AC3E}">
        <p14:creationId xmlns:p14="http://schemas.microsoft.com/office/powerpoint/2010/main" val="21584354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57" name="Groupe 156">
            <a:extLst>
              <a:ext uri="{FF2B5EF4-FFF2-40B4-BE49-F238E27FC236}">
                <a16:creationId xmlns:a16="http://schemas.microsoft.com/office/drawing/2014/main" id="{86189723-869E-41FD-8409-3058AAC83CF7}"/>
              </a:ext>
            </a:extLst>
          </p:cNvPr>
          <p:cNvGrpSpPr/>
          <p:nvPr/>
        </p:nvGrpSpPr>
        <p:grpSpPr>
          <a:xfrm>
            <a:off x="37277" y="564180"/>
            <a:ext cx="12056403" cy="5721949"/>
            <a:chOff x="37277" y="564180"/>
            <a:chExt cx="12056403" cy="5721949"/>
          </a:xfrm>
        </p:grpSpPr>
        <p:sp>
          <p:nvSpPr>
            <p:cNvPr id="118" name="Rectangle : coins arrondis 117">
              <a:extLst>
                <a:ext uri="{FF2B5EF4-FFF2-40B4-BE49-F238E27FC236}">
                  <a16:creationId xmlns:a16="http://schemas.microsoft.com/office/drawing/2014/main" id="{7E5CEC2A-AEAE-4E80-9990-08CE8BE24F34}"/>
                </a:ext>
              </a:extLst>
            </p:cNvPr>
            <p:cNvSpPr/>
            <p:nvPr/>
          </p:nvSpPr>
          <p:spPr>
            <a:xfrm>
              <a:off x="5415361" y="974327"/>
              <a:ext cx="2942061" cy="3937519"/>
            </a:xfrm>
            <a:prstGeom prst="roundRect">
              <a:avLst/>
            </a:prstGeom>
            <a:solidFill>
              <a:schemeClr val="accent1">
                <a:alpha val="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12" name="Rectangle : coins arrondis 111">
              <a:extLst>
                <a:ext uri="{FF2B5EF4-FFF2-40B4-BE49-F238E27FC236}">
                  <a16:creationId xmlns:a16="http://schemas.microsoft.com/office/drawing/2014/main" id="{9567EE40-37F6-45D8-A66E-9A83B889AB71}"/>
                </a:ext>
              </a:extLst>
            </p:cNvPr>
            <p:cNvSpPr/>
            <p:nvPr/>
          </p:nvSpPr>
          <p:spPr>
            <a:xfrm>
              <a:off x="2266599" y="974327"/>
              <a:ext cx="2669195" cy="3937519"/>
            </a:xfrm>
            <a:prstGeom prst="roundRect">
              <a:avLst/>
            </a:prstGeom>
            <a:solidFill>
              <a:schemeClr val="accent1">
                <a:alpha val="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11" name="Rectangle : coins arrondis 110">
              <a:extLst>
                <a:ext uri="{FF2B5EF4-FFF2-40B4-BE49-F238E27FC236}">
                  <a16:creationId xmlns:a16="http://schemas.microsoft.com/office/drawing/2014/main" id="{35795816-4BBA-473B-A03B-71A3DF7F9384}"/>
                </a:ext>
              </a:extLst>
            </p:cNvPr>
            <p:cNvSpPr/>
            <p:nvPr/>
          </p:nvSpPr>
          <p:spPr>
            <a:xfrm>
              <a:off x="210187" y="974328"/>
              <a:ext cx="1680463" cy="3937519"/>
            </a:xfrm>
            <a:prstGeom prst="roundRect">
              <a:avLst/>
            </a:prstGeom>
            <a:solidFill>
              <a:schemeClr val="accent1">
                <a:alpha val="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pic>
          <p:nvPicPr>
            <p:cNvPr id="9" name="Image 8">
              <a:extLst>
                <a:ext uri="{FF2B5EF4-FFF2-40B4-BE49-F238E27FC236}">
                  <a16:creationId xmlns:a16="http://schemas.microsoft.com/office/drawing/2014/main" id="{1435EDEE-7E15-4FC3-AF1F-8901335176D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66565" y="3347337"/>
              <a:ext cx="1093156" cy="674530"/>
            </a:xfrm>
            <a:prstGeom prst="rect">
              <a:avLst/>
            </a:prstGeom>
          </p:spPr>
        </p:pic>
        <p:sp>
          <p:nvSpPr>
            <p:cNvPr id="10" name="TextBox 10">
              <a:extLst>
                <a:ext uri="{FF2B5EF4-FFF2-40B4-BE49-F238E27FC236}">
                  <a16:creationId xmlns:a16="http://schemas.microsoft.com/office/drawing/2014/main" id="{95B99740-4F02-40D7-8B31-3235C4DAD909}"/>
                </a:ext>
              </a:extLst>
            </p:cNvPr>
            <p:cNvSpPr txBox="1">
              <a:spLocks noChangeArrowheads="1"/>
            </p:cNvSpPr>
            <p:nvPr/>
          </p:nvSpPr>
          <p:spPr bwMode="auto">
            <a:xfrm>
              <a:off x="2539776" y="912739"/>
              <a:ext cx="1085919" cy="442035"/>
            </a:xfrm>
            <a:prstGeom prst="rect">
              <a:avLst/>
            </a:prstGeom>
            <a:noFill/>
            <a:ln w="9525">
              <a:noFill/>
              <a:miter lim="800000"/>
              <a:headEnd/>
              <a:tailEnd/>
            </a:ln>
          </p:spPr>
          <p:txBody>
            <a:bodyPr wrap="square" lIns="36000" tIns="36000" rIns="36000" bIns="36000">
              <a:spAutoFit/>
            </a:bodyPr>
            <a:lstStyle/>
            <a:p>
              <a:pPr algn="ctr"/>
              <a:r>
                <a:rPr lang="fr-FR" sz="1200" b="1" dirty="0">
                  <a:solidFill>
                    <a:prstClr val="white"/>
                  </a:solidFill>
                </a:rPr>
                <a:t>Données Manquantes</a:t>
              </a:r>
              <a:endParaRPr lang="fr-FR" sz="1400" b="1" dirty="0">
                <a:solidFill>
                  <a:prstClr val="white"/>
                </a:solidFill>
              </a:endParaRPr>
            </a:p>
          </p:txBody>
        </p:sp>
        <p:sp>
          <p:nvSpPr>
            <p:cNvPr id="84" name="TextBox 10">
              <a:extLst>
                <a:ext uri="{FF2B5EF4-FFF2-40B4-BE49-F238E27FC236}">
                  <a16:creationId xmlns:a16="http://schemas.microsoft.com/office/drawing/2014/main" id="{6788F765-54B3-4D0F-901B-7787C21FAFF2}"/>
                </a:ext>
              </a:extLst>
            </p:cNvPr>
            <p:cNvSpPr txBox="1">
              <a:spLocks noChangeArrowheads="1"/>
            </p:cNvSpPr>
            <p:nvPr/>
          </p:nvSpPr>
          <p:spPr bwMode="auto">
            <a:xfrm>
              <a:off x="2813042" y="2011777"/>
              <a:ext cx="2137347" cy="257369"/>
            </a:xfrm>
            <a:prstGeom prst="rect">
              <a:avLst/>
            </a:prstGeom>
            <a:noFill/>
            <a:ln w="9525">
              <a:noFill/>
              <a:miter lim="800000"/>
              <a:headEnd/>
              <a:tailEnd/>
            </a:ln>
          </p:spPr>
          <p:txBody>
            <a:bodyPr wrap="square" lIns="36000" tIns="36000" rIns="36000" bIns="36000">
              <a:spAutoFit/>
            </a:bodyPr>
            <a:lstStyle/>
            <a:p>
              <a:pPr algn="ctr"/>
              <a:r>
                <a:rPr lang="fr-FR" sz="1200" b="1" dirty="0">
                  <a:solidFill>
                    <a:prstClr val="white"/>
                  </a:solidFill>
                </a:rPr>
                <a:t>Données Aberrantes / Atypiques</a:t>
              </a:r>
              <a:endParaRPr lang="fr-FR" sz="1400" b="1" dirty="0">
                <a:solidFill>
                  <a:prstClr val="white"/>
                </a:solidFill>
              </a:endParaRPr>
            </a:p>
          </p:txBody>
        </p:sp>
        <p:sp>
          <p:nvSpPr>
            <p:cNvPr id="85" name="TextBox 10">
              <a:extLst>
                <a:ext uri="{FF2B5EF4-FFF2-40B4-BE49-F238E27FC236}">
                  <a16:creationId xmlns:a16="http://schemas.microsoft.com/office/drawing/2014/main" id="{2D2AC6DC-0286-48E8-8AED-5B77A1691035}"/>
                </a:ext>
              </a:extLst>
            </p:cNvPr>
            <p:cNvSpPr txBox="1">
              <a:spLocks noChangeArrowheads="1"/>
            </p:cNvSpPr>
            <p:nvPr/>
          </p:nvSpPr>
          <p:spPr bwMode="auto">
            <a:xfrm>
              <a:off x="3540080" y="2943088"/>
              <a:ext cx="1240262" cy="257369"/>
            </a:xfrm>
            <a:prstGeom prst="rect">
              <a:avLst/>
            </a:prstGeom>
            <a:noFill/>
            <a:ln w="9525">
              <a:noFill/>
              <a:miter lim="800000"/>
              <a:headEnd/>
              <a:tailEnd/>
            </a:ln>
          </p:spPr>
          <p:txBody>
            <a:bodyPr wrap="square" lIns="36000" tIns="36000" rIns="36000" bIns="36000">
              <a:spAutoFit/>
            </a:bodyPr>
            <a:lstStyle/>
            <a:p>
              <a:pPr algn="ctr"/>
              <a:r>
                <a:rPr lang="fr-FR" sz="1200" b="1" dirty="0">
                  <a:solidFill>
                    <a:prstClr val="white"/>
                  </a:solidFill>
                </a:rPr>
                <a:t>Données Eligibles</a:t>
              </a:r>
              <a:endParaRPr lang="fr-FR" sz="1400" b="1" dirty="0">
                <a:solidFill>
                  <a:prstClr val="white"/>
                </a:solidFill>
              </a:endParaRPr>
            </a:p>
          </p:txBody>
        </p:sp>
        <p:pic>
          <p:nvPicPr>
            <p:cNvPr id="95" name="Picture 47" descr="datacan_gray_icon">
              <a:extLst>
                <a:ext uri="{FF2B5EF4-FFF2-40B4-BE49-F238E27FC236}">
                  <a16:creationId xmlns:a16="http://schemas.microsoft.com/office/drawing/2014/main" id="{D24B246C-B769-4D4C-90F6-AD6C5190A57C}"/>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7277" y="2132034"/>
              <a:ext cx="1801934" cy="1136308"/>
            </a:xfrm>
            <a:prstGeom prst="rect">
              <a:avLst/>
            </a:prstGeom>
            <a:noFill/>
            <a:ln w="9525">
              <a:noFill/>
              <a:miter lim="800000"/>
              <a:headEnd/>
              <a:tailEnd/>
            </a:ln>
          </p:spPr>
        </p:pic>
        <p:pic>
          <p:nvPicPr>
            <p:cNvPr id="97" name="Image 96">
              <a:extLst>
                <a:ext uri="{FF2B5EF4-FFF2-40B4-BE49-F238E27FC236}">
                  <a16:creationId xmlns:a16="http://schemas.microsoft.com/office/drawing/2014/main" id="{9E41030E-5CEE-4C64-9C79-53D84683AD98}"/>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023507" y="2202214"/>
              <a:ext cx="1073574" cy="713324"/>
            </a:xfrm>
            <a:prstGeom prst="rect">
              <a:avLst/>
            </a:prstGeom>
          </p:spPr>
        </p:pic>
        <p:pic>
          <p:nvPicPr>
            <p:cNvPr id="107" name="Image 106">
              <a:extLst>
                <a:ext uri="{FF2B5EF4-FFF2-40B4-BE49-F238E27FC236}">
                  <a16:creationId xmlns:a16="http://schemas.microsoft.com/office/drawing/2014/main" id="{895F500B-36B4-4EDC-A05E-24320B21CEA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659991" y="4027059"/>
              <a:ext cx="1043671" cy="828675"/>
            </a:xfrm>
            <a:prstGeom prst="rect">
              <a:avLst/>
            </a:prstGeom>
          </p:spPr>
        </p:pic>
        <p:sp>
          <p:nvSpPr>
            <p:cNvPr id="108" name="ZoneTexte 107">
              <a:extLst>
                <a:ext uri="{FF2B5EF4-FFF2-40B4-BE49-F238E27FC236}">
                  <a16:creationId xmlns:a16="http://schemas.microsoft.com/office/drawing/2014/main" id="{89E178B0-9E56-4563-A2CE-87A478524411}"/>
                </a:ext>
              </a:extLst>
            </p:cNvPr>
            <p:cNvSpPr txBox="1"/>
            <p:nvPr/>
          </p:nvSpPr>
          <p:spPr>
            <a:xfrm>
              <a:off x="3715712" y="1362593"/>
              <a:ext cx="1241966" cy="769441"/>
            </a:xfrm>
            <a:prstGeom prst="rect">
              <a:avLst/>
            </a:prstGeom>
            <a:noFill/>
          </p:spPr>
          <p:txBody>
            <a:bodyPr wrap="square" rtlCol="0">
              <a:spAutoFit/>
            </a:bodyPr>
            <a:lstStyle/>
            <a:p>
              <a:r>
                <a:rPr lang="en-US" sz="1100" b="1" dirty="0">
                  <a:solidFill>
                    <a:prstClr val="black"/>
                  </a:solidFill>
                </a:rPr>
                <a:t>Distribution study and search for missing observations</a:t>
              </a:r>
              <a:endParaRPr lang="fr-FR" sz="1100" b="1" dirty="0">
                <a:solidFill>
                  <a:prstClr val="black"/>
                </a:solidFill>
              </a:endParaRPr>
            </a:p>
          </p:txBody>
        </p:sp>
        <p:sp>
          <p:nvSpPr>
            <p:cNvPr id="109" name="ZoneTexte 108">
              <a:extLst>
                <a:ext uri="{FF2B5EF4-FFF2-40B4-BE49-F238E27FC236}">
                  <a16:creationId xmlns:a16="http://schemas.microsoft.com/office/drawing/2014/main" id="{52485173-4A56-4976-836E-9BEBF33B78AE}"/>
                </a:ext>
              </a:extLst>
            </p:cNvPr>
            <p:cNvSpPr txBox="1"/>
            <p:nvPr/>
          </p:nvSpPr>
          <p:spPr>
            <a:xfrm>
              <a:off x="2325634" y="2934986"/>
              <a:ext cx="2245395" cy="261610"/>
            </a:xfrm>
            <a:prstGeom prst="rect">
              <a:avLst/>
            </a:prstGeom>
            <a:noFill/>
          </p:spPr>
          <p:txBody>
            <a:bodyPr wrap="square" rtlCol="0">
              <a:spAutoFit/>
            </a:bodyPr>
            <a:lstStyle/>
            <a:p>
              <a:r>
                <a:rPr lang="fr-FR" sz="1100" b="1" dirty="0" err="1">
                  <a:solidFill>
                    <a:prstClr val="black"/>
                  </a:solidFill>
                </a:rPr>
                <a:t>Identifying</a:t>
              </a:r>
              <a:r>
                <a:rPr lang="fr-FR" sz="1100" b="1" dirty="0">
                  <a:solidFill>
                    <a:prstClr val="black"/>
                  </a:solidFill>
                </a:rPr>
                <a:t> and Handling </a:t>
              </a:r>
              <a:r>
                <a:rPr lang="fr-FR" sz="1100" b="1" dirty="0" err="1">
                  <a:solidFill>
                    <a:prstClr val="black"/>
                  </a:solidFill>
                </a:rPr>
                <a:t>Outliers</a:t>
              </a:r>
              <a:endParaRPr lang="fr-FR" sz="1100" b="1" dirty="0">
                <a:solidFill>
                  <a:prstClr val="black"/>
                </a:solidFill>
              </a:endParaRPr>
            </a:p>
          </p:txBody>
        </p:sp>
        <p:sp>
          <p:nvSpPr>
            <p:cNvPr id="110" name="ZoneTexte 109">
              <a:extLst>
                <a:ext uri="{FF2B5EF4-FFF2-40B4-BE49-F238E27FC236}">
                  <a16:creationId xmlns:a16="http://schemas.microsoft.com/office/drawing/2014/main" id="{41FBA8AE-D110-43C4-A4BB-600A5FF6F8CD}"/>
                </a:ext>
              </a:extLst>
            </p:cNvPr>
            <p:cNvSpPr txBox="1"/>
            <p:nvPr/>
          </p:nvSpPr>
          <p:spPr>
            <a:xfrm>
              <a:off x="2659991" y="3589070"/>
              <a:ext cx="1486068" cy="430887"/>
            </a:xfrm>
            <a:prstGeom prst="rect">
              <a:avLst/>
            </a:prstGeom>
            <a:noFill/>
          </p:spPr>
          <p:txBody>
            <a:bodyPr wrap="square" rtlCol="0">
              <a:spAutoFit/>
            </a:bodyPr>
            <a:lstStyle/>
            <a:p>
              <a:r>
                <a:rPr lang="fr-FR" sz="1100" b="1" dirty="0" err="1">
                  <a:solidFill>
                    <a:prstClr val="black"/>
                  </a:solidFill>
                </a:rPr>
                <a:t>Representativeness</a:t>
              </a:r>
              <a:r>
                <a:rPr lang="fr-FR" sz="1100" b="1" dirty="0">
                  <a:solidFill>
                    <a:prstClr val="black"/>
                  </a:solidFill>
                </a:rPr>
                <a:t> test</a:t>
              </a:r>
            </a:p>
          </p:txBody>
        </p:sp>
        <p:pic>
          <p:nvPicPr>
            <p:cNvPr id="115" name="Image 114">
              <a:extLst>
                <a:ext uri="{FF2B5EF4-FFF2-40B4-BE49-F238E27FC236}">
                  <a16:creationId xmlns:a16="http://schemas.microsoft.com/office/drawing/2014/main" id="{6C05CE38-30F5-410B-AC13-19233F565B00}"/>
                </a:ext>
              </a:extLst>
            </p:cNvPr>
            <p:cNvPicPr>
              <a:picLocks noChangeAspect="1"/>
            </p:cNvPicPr>
            <p:nvPr/>
          </p:nvPicPr>
          <p:blipFill>
            <a:blip r:embed="rId6"/>
            <a:stretch>
              <a:fillRect/>
            </a:stretch>
          </p:blipFill>
          <p:spPr>
            <a:xfrm>
              <a:off x="2518574" y="1085269"/>
              <a:ext cx="1161000" cy="970000"/>
            </a:xfrm>
            <a:prstGeom prst="rect">
              <a:avLst/>
            </a:prstGeom>
          </p:spPr>
        </p:pic>
        <p:sp>
          <p:nvSpPr>
            <p:cNvPr id="116" name="Rectangle : coins arrondis 115">
              <a:extLst>
                <a:ext uri="{FF2B5EF4-FFF2-40B4-BE49-F238E27FC236}">
                  <a16:creationId xmlns:a16="http://schemas.microsoft.com/office/drawing/2014/main" id="{77C0EBC6-74DA-42F3-9EA2-AE7C244E04D8}"/>
                </a:ext>
              </a:extLst>
            </p:cNvPr>
            <p:cNvSpPr/>
            <p:nvPr/>
          </p:nvSpPr>
          <p:spPr>
            <a:xfrm>
              <a:off x="5545664" y="1085269"/>
              <a:ext cx="2686653" cy="2183074"/>
            </a:xfrm>
            <a:prstGeom prst="roundRect">
              <a:avLst/>
            </a:prstGeom>
            <a:solidFill>
              <a:schemeClr val="accent1">
                <a:alpha val="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prstClr val="white"/>
                </a:solidFill>
              </a:endParaRPr>
            </a:p>
          </p:txBody>
        </p:sp>
        <p:sp>
          <p:nvSpPr>
            <p:cNvPr id="117" name="Rectangle : coins arrondis 116">
              <a:extLst>
                <a:ext uri="{FF2B5EF4-FFF2-40B4-BE49-F238E27FC236}">
                  <a16:creationId xmlns:a16="http://schemas.microsoft.com/office/drawing/2014/main" id="{100CAD4E-55DF-49EA-9FB7-7829D220F864}"/>
                </a:ext>
              </a:extLst>
            </p:cNvPr>
            <p:cNvSpPr/>
            <p:nvPr/>
          </p:nvSpPr>
          <p:spPr>
            <a:xfrm>
              <a:off x="5529894" y="3372765"/>
              <a:ext cx="2702423" cy="1425376"/>
            </a:xfrm>
            <a:prstGeom prst="roundRect">
              <a:avLst/>
            </a:prstGeom>
            <a:solidFill>
              <a:schemeClr val="accent1">
                <a:alpha val="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19" name="ZoneTexte 118">
              <a:extLst>
                <a:ext uri="{FF2B5EF4-FFF2-40B4-BE49-F238E27FC236}">
                  <a16:creationId xmlns:a16="http://schemas.microsoft.com/office/drawing/2014/main" id="{7811D390-E4EA-4773-A6F8-0A7A9FB00D8B}"/>
                </a:ext>
              </a:extLst>
            </p:cNvPr>
            <p:cNvSpPr txBox="1"/>
            <p:nvPr/>
          </p:nvSpPr>
          <p:spPr>
            <a:xfrm>
              <a:off x="5631404" y="1133756"/>
              <a:ext cx="2600913" cy="430887"/>
            </a:xfrm>
            <a:prstGeom prst="rect">
              <a:avLst/>
            </a:prstGeom>
            <a:noFill/>
          </p:spPr>
          <p:txBody>
            <a:bodyPr wrap="square" rtlCol="0">
              <a:spAutoFit/>
            </a:bodyPr>
            <a:lstStyle/>
            <a:p>
              <a:pPr algn="ctr"/>
              <a:r>
                <a:rPr lang="fr-FR" sz="1100" b="1" dirty="0">
                  <a:solidFill>
                    <a:prstClr val="black"/>
                  </a:solidFill>
                </a:rPr>
                <a:t>Training Data</a:t>
              </a:r>
            </a:p>
            <a:p>
              <a:pPr algn="ctr"/>
              <a:r>
                <a:rPr lang="fr-FR" sz="1100" b="1" dirty="0">
                  <a:solidFill>
                    <a:srgbClr val="FF0000"/>
                  </a:solidFill>
                </a:rPr>
                <a:t>Start date– End date</a:t>
              </a:r>
            </a:p>
          </p:txBody>
        </p:sp>
        <p:sp>
          <p:nvSpPr>
            <p:cNvPr id="121" name="ZoneTexte 120">
              <a:extLst>
                <a:ext uri="{FF2B5EF4-FFF2-40B4-BE49-F238E27FC236}">
                  <a16:creationId xmlns:a16="http://schemas.microsoft.com/office/drawing/2014/main" id="{3EB8A59B-49E9-4782-8207-BA9BC98C8F3B}"/>
                </a:ext>
              </a:extLst>
            </p:cNvPr>
            <p:cNvSpPr txBox="1"/>
            <p:nvPr/>
          </p:nvSpPr>
          <p:spPr>
            <a:xfrm>
              <a:off x="5483446" y="3372765"/>
              <a:ext cx="2795274" cy="600164"/>
            </a:xfrm>
            <a:prstGeom prst="rect">
              <a:avLst/>
            </a:prstGeom>
            <a:noFill/>
          </p:spPr>
          <p:txBody>
            <a:bodyPr wrap="square" rtlCol="0">
              <a:spAutoFit/>
            </a:bodyPr>
            <a:lstStyle/>
            <a:p>
              <a:pPr algn="ctr"/>
              <a:r>
                <a:rPr lang="fr-FR" sz="1100" b="1" dirty="0">
                  <a:solidFill>
                    <a:prstClr val="black"/>
                  </a:solidFill>
                </a:rPr>
                <a:t>Test data</a:t>
              </a:r>
            </a:p>
            <a:p>
              <a:pPr algn="ctr"/>
              <a:r>
                <a:rPr lang="fr-FR" sz="1100" b="1" dirty="0">
                  <a:solidFill>
                    <a:srgbClr val="FF0000"/>
                  </a:solidFill>
                </a:rPr>
                <a:t>Start date– End date</a:t>
              </a:r>
            </a:p>
            <a:p>
              <a:pPr algn="ctr"/>
              <a:endParaRPr lang="fr-FR" sz="1100" b="1" dirty="0">
                <a:solidFill>
                  <a:prstClr val="black"/>
                </a:solidFill>
              </a:endParaRPr>
            </a:p>
          </p:txBody>
        </p:sp>
        <p:pic>
          <p:nvPicPr>
            <p:cNvPr id="122" name="Image 121">
              <a:extLst>
                <a:ext uri="{FF2B5EF4-FFF2-40B4-BE49-F238E27FC236}">
                  <a16:creationId xmlns:a16="http://schemas.microsoft.com/office/drawing/2014/main" id="{4C24B952-3E96-4940-A422-CB9E7095764B}"/>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6594087" y="3909075"/>
              <a:ext cx="1609682" cy="543144"/>
            </a:xfrm>
            <a:prstGeom prst="rect">
              <a:avLst/>
            </a:prstGeom>
          </p:spPr>
        </p:pic>
        <p:sp>
          <p:nvSpPr>
            <p:cNvPr id="123" name="ZoneTexte 122">
              <a:extLst>
                <a:ext uri="{FF2B5EF4-FFF2-40B4-BE49-F238E27FC236}">
                  <a16:creationId xmlns:a16="http://schemas.microsoft.com/office/drawing/2014/main" id="{769CC62B-CD69-4D4A-93BE-E46D2ADA5E7E}"/>
                </a:ext>
              </a:extLst>
            </p:cNvPr>
            <p:cNvSpPr txBox="1"/>
            <p:nvPr/>
          </p:nvSpPr>
          <p:spPr>
            <a:xfrm>
              <a:off x="5545664" y="3989388"/>
              <a:ext cx="1062270" cy="769441"/>
            </a:xfrm>
            <a:prstGeom prst="rect">
              <a:avLst/>
            </a:prstGeom>
            <a:noFill/>
          </p:spPr>
          <p:txBody>
            <a:bodyPr wrap="square" rtlCol="0">
              <a:spAutoFit/>
            </a:bodyPr>
            <a:lstStyle/>
            <a:p>
              <a:r>
                <a:rPr lang="en-US" sz="1100" b="1" dirty="0">
                  <a:solidFill>
                    <a:prstClr val="black"/>
                  </a:solidFill>
                </a:rPr>
                <a:t>Validation criteria of a successful model</a:t>
              </a:r>
              <a:endParaRPr lang="fr-FR" sz="1100" b="1" dirty="0">
                <a:solidFill>
                  <a:prstClr val="black"/>
                </a:solidFill>
              </a:endParaRPr>
            </a:p>
          </p:txBody>
        </p:sp>
        <p:pic>
          <p:nvPicPr>
            <p:cNvPr id="125" name="Image 124" descr="Une image contenant texte, horloge&#10;&#10;Description générée automatiquement">
              <a:extLst>
                <a:ext uri="{FF2B5EF4-FFF2-40B4-BE49-F238E27FC236}">
                  <a16:creationId xmlns:a16="http://schemas.microsoft.com/office/drawing/2014/main" id="{7C656153-4D58-48D4-AB4B-3ADF80B53E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47265" y="4290657"/>
              <a:ext cx="1500188" cy="428625"/>
            </a:xfrm>
            <a:prstGeom prst="rect">
              <a:avLst/>
            </a:prstGeom>
          </p:spPr>
        </p:pic>
        <p:sp>
          <p:nvSpPr>
            <p:cNvPr id="126" name="Rectangle : coins arrondis 125">
              <a:extLst>
                <a:ext uri="{FF2B5EF4-FFF2-40B4-BE49-F238E27FC236}">
                  <a16:creationId xmlns:a16="http://schemas.microsoft.com/office/drawing/2014/main" id="{8F21D1D6-82C4-4FFB-9DE5-07135AD799A3}"/>
                </a:ext>
              </a:extLst>
            </p:cNvPr>
            <p:cNvSpPr/>
            <p:nvPr/>
          </p:nvSpPr>
          <p:spPr>
            <a:xfrm>
              <a:off x="8839033" y="942652"/>
              <a:ext cx="3116838" cy="3937519"/>
            </a:xfrm>
            <a:prstGeom prst="roundRect">
              <a:avLst/>
            </a:prstGeom>
            <a:solidFill>
              <a:schemeClr val="accent1">
                <a:alpha val="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pic>
          <p:nvPicPr>
            <p:cNvPr id="127" name="Image 126">
              <a:extLst>
                <a:ext uri="{FF2B5EF4-FFF2-40B4-BE49-F238E27FC236}">
                  <a16:creationId xmlns:a16="http://schemas.microsoft.com/office/drawing/2014/main" id="{E57ADFA7-1DB3-4BC4-858C-78302AA43309}"/>
                </a:ext>
              </a:extLst>
            </p:cNvPr>
            <p:cNvPicPr>
              <a:picLocks noChangeAspect="1"/>
            </p:cNvPicPr>
            <p:nvPr/>
          </p:nvPicPr>
          <p:blipFill>
            <a:blip r:embed="rId9"/>
            <a:stretch>
              <a:fillRect/>
            </a:stretch>
          </p:blipFill>
          <p:spPr>
            <a:xfrm>
              <a:off x="10397452" y="1027069"/>
              <a:ext cx="1437995" cy="1028200"/>
            </a:xfrm>
            <a:prstGeom prst="rect">
              <a:avLst/>
            </a:prstGeom>
          </p:spPr>
        </p:pic>
        <p:pic>
          <p:nvPicPr>
            <p:cNvPr id="128" name="Image 127">
              <a:extLst>
                <a:ext uri="{FF2B5EF4-FFF2-40B4-BE49-F238E27FC236}">
                  <a16:creationId xmlns:a16="http://schemas.microsoft.com/office/drawing/2014/main" id="{D24D0B07-4EE8-47E2-968B-097383F2552C}"/>
                </a:ext>
              </a:extLst>
            </p:cNvPr>
            <p:cNvPicPr>
              <a:picLocks noChangeAspect="1"/>
            </p:cNvPicPr>
            <p:nvPr/>
          </p:nvPicPr>
          <p:blipFill>
            <a:blip r:embed="rId10"/>
            <a:stretch>
              <a:fillRect/>
            </a:stretch>
          </p:blipFill>
          <p:spPr>
            <a:xfrm>
              <a:off x="10422193" y="2367398"/>
              <a:ext cx="1437996" cy="1028200"/>
            </a:xfrm>
            <a:prstGeom prst="rect">
              <a:avLst/>
            </a:prstGeom>
          </p:spPr>
        </p:pic>
        <p:pic>
          <p:nvPicPr>
            <p:cNvPr id="129" name="Image 128">
              <a:extLst>
                <a:ext uri="{FF2B5EF4-FFF2-40B4-BE49-F238E27FC236}">
                  <a16:creationId xmlns:a16="http://schemas.microsoft.com/office/drawing/2014/main" id="{914147BA-1630-4C89-91D1-788402459FC0}"/>
                </a:ext>
              </a:extLst>
            </p:cNvPr>
            <p:cNvPicPr>
              <a:picLocks noChangeAspect="1"/>
            </p:cNvPicPr>
            <p:nvPr/>
          </p:nvPicPr>
          <p:blipFill>
            <a:blip r:embed="rId11"/>
            <a:stretch>
              <a:fillRect/>
            </a:stretch>
          </p:blipFill>
          <p:spPr>
            <a:xfrm>
              <a:off x="10422193" y="3661134"/>
              <a:ext cx="1437996" cy="1021734"/>
            </a:xfrm>
            <a:prstGeom prst="rect">
              <a:avLst/>
            </a:prstGeom>
          </p:spPr>
        </p:pic>
        <p:pic>
          <p:nvPicPr>
            <p:cNvPr id="130" name="Image 129">
              <a:extLst>
                <a:ext uri="{FF2B5EF4-FFF2-40B4-BE49-F238E27FC236}">
                  <a16:creationId xmlns:a16="http://schemas.microsoft.com/office/drawing/2014/main" id="{F9007193-49F9-4057-9155-CEA3164D3D3B}"/>
                </a:ext>
              </a:extLst>
            </p:cNvPr>
            <p:cNvPicPr>
              <a:picLocks noChangeAspect="1"/>
            </p:cNvPicPr>
            <p:nvPr/>
          </p:nvPicPr>
          <p:blipFill>
            <a:blip r:embed="rId12"/>
            <a:stretch>
              <a:fillRect/>
            </a:stretch>
          </p:blipFill>
          <p:spPr>
            <a:xfrm>
              <a:off x="9075334" y="2566111"/>
              <a:ext cx="538657" cy="474437"/>
            </a:xfrm>
            <a:prstGeom prst="rect">
              <a:avLst/>
            </a:prstGeom>
          </p:spPr>
        </p:pic>
        <p:sp>
          <p:nvSpPr>
            <p:cNvPr id="131" name="Rectangle 130">
              <a:extLst>
                <a:ext uri="{FF2B5EF4-FFF2-40B4-BE49-F238E27FC236}">
                  <a16:creationId xmlns:a16="http://schemas.microsoft.com/office/drawing/2014/main" id="{CDD07130-BA4F-44DC-A144-AD593891366F}"/>
                </a:ext>
              </a:extLst>
            </p:cNvPr>
            <p:cNvSpPr>
              <a:spLocks noChangeArrowheads="1"/>
            </p:cNvSpPr>
            <p:nvPr/>
          </p:nvSpPr>
          <p:spPr bwMode="auto">
            <a:xfrm>
              <a:off x="5317041" y="5301244"/>
              <a:ext cx="4277042" cy="984885"/>
            </a:xfrm>
            <a:prstGeom prst="rect">
              <a:avLst/>
            </a:prstGeom>
            <a:ln w="28575"/>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fr-FR" altLang="fr-FR" sz="1400" b="1" dirty="0">
                  <a:solidFill>
                    <a:prstClr val="black"/>
                  </a:solidFill>
                  <a:latin typeface="Helvetica 55 Roman" panose="02000503040000020004" pitchFamily="2" charset="0"/>
                </a:rPr>
                <a:t>Estimation Additive Model </a:t>
              </a:r>
              <a:r>
                <a:rPr lang="fr-FR" altLang="fr-FR" sz="1400" b="1" dirty="0" err="1">
                  <a:solidFill>
                    <a:prstClr val="black"/>
                  </a:solidFill>
                  <a:latin typeface="Helvetica 55 Roman" panose="02000503040000020004" pitchFamily="2" charset="0"/>
                </a:rPr>
                <a:t>Y</a:t>
              </a:r>
              <a:r>
                <a:rPr lang="fr-FR" altLang="fr-FR" sz="1050" b="1" dirty="0" err="1">
                  <a:solidFill>
                    <a:prstClr val="black"/>
                  </a:solidFill>
                  <a:latin typeface="Helvetica 55 Roman" panose="02000503040000020004" pitchFamily="2" charset="0"/>
                </a:rPr>
                <a:t>t</a:t>
              </a:r>
              <a:r>
                <a:rPr lang="fr-FR" altLang="fr-FR" sz="1400" b="1" dirty="0">
                  <a:solidFill>
                    <a:prstClr val="black"/>
                  </a:solidFill>
                  <a:latin typeface="Helvetica 55 Roman" panose="02000503040000020004" pitchFamily="2" charset="0"/>
                </a:rPr>
                <a:t>=</a:t>
              </a:r>
              <a:r>
                <a:rPr lang="fr-FR" altLang="fr-FR" sz="1400" b="1" dirty="0" err="1">
                  <a:solidFill>
                    <a:prstClr val="black"/>
                  </a:solidFill>
                  <a:latin typeface="Helvetica 55 Roman" panose="02000503040000020004" pitchFamily="2" charset="0"/>
                </a:rPr>
                <a:t>T</a:t>
              </a:r>
              <a:r>
                <a:rPr lang="fr-FR" altLang="fr-FR" sz="1050" b="1" dirty="0" err="1">
                  <a:solidFill>
                    <a:prstClr val="black"/>
                  </a:solidFill>
                  <a:latin typeface="Helvetica 55 Roman" panose="02000503040000020004" pitchFamily="2" charset="0"/>
                </a:rPr>
                <a:t>t</a:t>
              </a:r>
              <a:r>
                <a:rPr lang="fr-FR" altLang="fr-FR" sz="1400" b="1" dirty="0" err="1">
                  <a:solidFill>
                    <a:prstClr val="black"/>
                  </a:solidFill>
                  <a:latin typeface="Helvetica 55 Roman" panose="02000503040000020004" pitchFamily="2" charset="0"/>
                </a:rPr>
                <a:t>+S</a:t>
              </a:r>
              <a:r>
                <a:rPr lang="fr-FR" altLang="fr-FR" sz="1050" b="1" dirty="0" err="1">
                  <a:solidFill>
                    <a:prstClr val="black"/>
                  </a:solidFill>
                  <a:latin typeface="Helvetica 55 Roman" panose="02000503040000020004" pitchFamily="2" charset="0"/>
                </a:rPr>
                <a:t>t</a:t>
              </a:r>
              <a:r>
                <a:rPr lang="fr-FR" altLang="fr-FR" sz="1400" b="1" dirty="0" err="1">
                  <a:solidFill>
                    <a:prstClr val="black"/>
                  </a:solidFill>
                  <a:latin typeface="Helvetica 55 Roman" panose="02000503040000020004" pitchFamily="2" charset="0"/>
                </a:rPr>
                <a:t>+ε</a:t>
              </a:r>
              <a:r>
                <a:rPr lang="fr-FR" altLang="fr-FR" sz="1050" b="1" dirty="0" err="1">
                  <a:solidFill>
                    <a:prstClr val="black"/>
                  </a:solidFill>
                  <a:latin typeface="Helvetica 55 Roman" panose="02000503040000020004" pitchFamily="2" charset="0"/>
                </a:rPr>
                <a:t>t</a:t>
              </a:r>
              <a:endParaRPr lang="fr-FR" altLang="fr-FR" sz="1050" b="1" dirty="0">
                <a:solidFill>
                  <a:prstClr val="black"/>
                </a:solidFill>
                <a:latin typeface="Helvetica 55 Roman" panose="02000503040000020004" pitchFamily="2" charset="0"/>
              </a:endParaRPr>
            </a:p>
            <a:p>
              <a:pPr>
                <a:buFontTx/>
                <a:buChar char="•"/>
              </a:pPr>
              <a:r>
                <a:rPr lang="en-US" altLang="fr-FR" sz="1100" dirty="0">
                  <a:solidFill>
                    <a:srgbClr val="ED7D31">
                      <a:lumMod val="75000"/>
                    </a:srgbClr>
                  </a:solidFill>
                  <a:latin typeface="Helvetica 55 Roman" panose="02000503040000020004" pitchFamily="2" charset="0"/>
                </a:rPr>
                <a:t>the trend Tt corresponding to a long-term evolution of the series (Linear, Quadratic, Logarithmic)</a:t>
              </a:r>
            </a:p>
            <a:p>
              <a:pPr>
                <a:buFontTx/>
                <a:buChar char="•"/>
              </a:pPr>
              <a:r>
                <a:rPr lang="en-US" altLang="fr-FR" sz="1100" dirty="0">
                  <a:solidFill>
                    <a:srgbClr val="ED7D31">
                      <a:lumMod val="75000"/>
                    </a:srgbClr>
                  </a:solidFill>
                  <a:latin typeface="Helvetica 55 Roman" panose="02000503040000020004" pitchFamily="2" charset="0"/>
                </a:rPr>
                <a:t>the seasonality St to be estimated</a:t>
              </a:r>
            </a:p>
            <a:p>
              <a:pPr>
                <a:buFontTx/>
                <a:buChar char="•"/>
              </a:pPr>
              <a:r>
                <a:rPr lang="en-US" altLang="fr-FR" sz="1100" dirty="0">
                  <a:solidFill>
                    <a:srgbClr val="ED7D31">
                      <a:lumMod val="75000"/>
                    </a:srgbClr>
                  </a:solidFill>
                  <a:latin typeface="Helvetica 55 Roman" panose="02000503040000020004" pitchFamily="2" charset="0"/>
                </a:rPr>
                <a:t>the error </a:t>
              </a:r>
              <a:r>
                <a:rPr lang="en-US" altLang="fr-FR" sz="1100" dirty="0" err="1">
                  <a:solidFill>
                    <a:srgbClr val="ED7D31">
                      <a:lumMod val="75000"/>
                    </a:srgbClr>
                  </a:solidFill>
                  <a:latin typeface="Helvetica 55 Roman" panose="02000503040000020004" pitchFamily="2" charset="0"/>
                </a:rPr>
                <a:t>εt</a:t>
              </a:r>
              <a:r>
                <a:rPr lang="en-US" altLang="fr-FR" sz="1100" dirty="0">
                  <a:solidFill>
                    <a:srgbClr val="ED7D31">
                      <a:lumMod val="75000"/>
                    </a:srgbClr>
                  </a:solidFill>
                  <a:latin typeface="Helvetica 55 Roman" panose="02000503040000020004" pitchFamily="2" charset="0"/>
                </a:rPr>
                <a:t> which is the random part of the series</a:t>
              </a:r>
              <a:endParaRPr lang="fr-FR" altLang="fr-FR" sz="1600" dirty="0">
                <a:solidFill>
                  <a:srgbClr val="ED7D31">
                    <a:lumMod val="75000"/>
                  </a:srgbClr>
                </a:solidFill>
                <a:latin typeface="Helvetica 55 Roman" panose="02000503040000020004" pitchFamily="2" charset="0"/>
              </a:endParaRPr>
            </a:p>
          </p:txBody>
        </p:sp>
        <p:sp>
          <p:nvSpPr>
            <p:cNvPr id="139" name="Flèche : bas 138">
              <a:extLst>
                <a:ext uri="{FF2B5EF4-FFF2-40B4-BE49-F238E27FC236}">
                  <a16:creationId xmlns:a16="http://schemas.microsoft.com/office/drawing/2014/main" id="{D45FF11E-3F69-4FDD-B87F-93A3BAAF5393}"/>
                </a:ext>
              </a:extLst>
            </p:cNvPr>
            <p:cNvSpPr/>
            <p:nvPr/>
          </p:nvSpPr>
          <p:spPr>
            <a:xfrm>
              <a:off x="5978016" y="3059584"/>
              <a:ext cx="260759" cy="535776"/>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40" name="Flèche : bas 139">
              <a:extLst>
                <a:ext uri="{FF2B5EF4-FFF2-40B4-BE49-F238E27FC236}">
                  <a16:creationId xmlns:a16="http://schemas.microsoft.com/office/drawing/2014/main" id="{F39E3C66-AD2B-48DE-8B05-2134C0DC692D}"/>
                </a:ext>
              </a:extLst>
            </p:cNvPr>
            <p:cNvSpPr/>
            <p:nvPr/>
          </p:nvSpPr>
          <p:spPr>
            <a:xfrm rot="10800000">
              <a:off x="7456374" y="3043182"/>
              <a:ext cx="284222" cy="53577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41" name="Flèche : bas 140">
              <a:extLst>
                <a:ext uri="{FF2B5EF4-FFF2-40B4-BE49-F238E27FC236}">
                  <a16:creationId xmlns:a16="http://schemas.microsoft.com/office/drawing/2014/main" id="{9B087951-2020-4304-8AB2-14DD694B9078}"/>
                </a:ext>
              </a:extLst>
            </p:cNvPr>
            <p:cNvSpPr/>
            <p:nvPr/>
          </p:nvSpPr>
          <p:spPr>
            <a:xfrm rot="13555185">
              <a:off x="9846028" y="2035348"/>
              <a:ext cx="248993" cy="62468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42" name="Flèche : bas 141">
              <a:extLst>
                <a:ext uri="{FF2B5EF4-FFF2-40B4-BE49-F238E27FC236}">
                  <a16:creationId xmlns:a16="http://schemas.microsoft.com/office/drawing/2014/main" id="{926BF87B-1152-445C-9214-3D7A4569D4F8}"/>
                </a:ext>
              </a:extLst>
            </p:cNvPr>
            <p:cNvSpPr/>
            <p:nvPr/>
          </p:nvSpPr>
          <p:spPr>
            <a:xfrm rot="15842453">
              <a:off x="9878983" y="2452712"/>
              <a:ext cx="248993" cy="62468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43" name="Flèche : bas 142">
              <a:extLst>
                <a:ext uri="{FF2B5EF4-FFF2-40B4-BE49-F238E27FC236}">
                  <a16:creationId xmlns:a16="http://schemas.microsoft.com/office/drawing/2014/main" id="{E229B919-1AD6-4869-B705-56C5FD54BD19}"/>
                </a:ext>
              </a:extLst>
            </p:cNvPr>
            <p:cNvSpPr/>
            <p:nvPr/>
          </p:nvSpPr>
          <p:spPr>
            <a:xfrm rot="18964696">
              <a:off x="9861057" y="2920299"/>
              <a:ext cx="248993" cy="62468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prstClr val="white"/>
                </a:solidFill>
              </a:endParaRPr>
            </a:p>
          </p:txBody>
        </p:sp>
        <p:sp>
          <p:nvSpPr>
            <p:cNvPr id="144" name="ZoneTexte 143">
              <a:extLst>
                <a:ext uri="{FF2B5EF4-FFF2-40B4-BE49-F238E27FC236}">
                  <a16:creationId xmlns:a16="http://schemas.microsoft.com/office/drawing/2014/main" id="{7DFD18ED-9BC1-4843-B0C1-9DE46F80D6D3}"/>
                </a:ext>
              </a:extLst>
            </p:cNvPr>
            <p:cNvSpPr txBox="1"/>
            <p:nvPr/>
          </p:nvSpPr>
          <p:spPr>
            <a:xfrm>
              <a:off x="8857513" y="3240216"/>
              <a:ext cx="1108365" cy="1107996"/>
            </a:xfrm>
            <a:prstGeom prst="rect">
              <a:avLst/>
            </a:prstGeom>
            <a:noFill/>
          </p:spPr>
          <p:txBody>
            <a:bodyPr wrap="square" rtlCol="0">
              <a:spAutoFit/>
            </a:bodyPr>
            <a:lstStyle/>
            <a:p>
              <a:r>
                <a:rPr lang="en-US" sz="1100" b="1" dirty="0">
                  <a:solidFill>
                    <a:prstClr val="black"/>
                  </a:solidFill>
                </a:rPr>
                <a:t>Traffic forecasting using the model chosen in the previous step</a:t>
              </a:r>
              <a:endParaRPr lang="fr-FR" sz="1100" b="1" dirty="0">
                <a:solidFill>
                  <a:prstClr val="black"/>
                </a:solidFill>
              </a:endParaRPr>
            </a:p>
          </p:txBody>
        </p:sp>
        <p:sp>
          <p:nvSpPr>
            <p:cNvPr id="146" name="ZoneTexte 145">
              <a:extLst>
                <a:ext uri="{FF2B5EF4-FFF2-40B4-BE49-F238E27FC236}">
                  <a16:creationId xmlns:a16="http://schemas.microsoft.com/office/drawing/2014/main" id="{FA3B4DB8-5AA0-4230-8C2D-9802E6E457DF}"/>
                </a:ext>
              </a:extLst>
            </p:cNvPr>
            <p:cNvSpPr txBox="1"/>
            <p:nvPr/>
          </p:nvSpPr>
          <p:spPr>
            <a:xfrm>
              <a:off x="10810210" y="3348488"/>
              <a:ext cx="649318" cy="261610"/>
            </a:xfrm>
            <a:prstGeom prst="rect">
              <a:avLst/>
            </a:prstGeom>
            <a:noFill/>
          </p:spPr>
          <p:txBody>
            <a:bodyPr wrap="square" rtlCol="0">
              <a:spAutoFit/>
            </a:bodyPr>
            <a:lstStyle/>
            <a:p>
              <a:r>
                <a:rPr lang="fr-FR" sz="1100" b="1" dirty="0">
                  <a:solidFill>
                    <a:prstClr val="black"/>
                  </a:solidFill>
                </a:rPr>
                <a:t>Cell_2</a:t>
              </a:r>
            </a:p>
          </p:txBody>
        </p:sp>
        <p:sp>
          <p:nvSpPr>
            <p:cNvPr id="147" name="ZoneTexte 146">
              <a:extLst>
                <a:ext uri="{FF2B5EF4-FFF2-40B4-BE49-F238E27FC236}">
                  <a16:creationId xmlns:a16="http://schemas.microsoft.com/office/drawing/2014/main" id="{42751935-9856-4179-94BA-5C65E5141040}"/>
                </a:ext>
              </a:extLst>
            </p:cNvPr>
            <p:cNvSpPr txBox="1"/>
            <p:nvPr/>
          </p:nvSpPr>
          <p:spPr>
            <a:xfrm>
              <a:off x="10816531" y="2001262"/>
              <a:ext cx="649318" cy="261610"/>
            </a:xfrm>
            <a:prstGeom prst="rect">
              <a:avLst/>
            </a:prstGeom>
            <a:noFill/>
          </p:spPr>
          <p:txBody>
            <a:bodyPr wrap="square" rtlCol="0">
              <a:spAutoFit/>
            </a:bodyPr>
            <a:lstStyle/>
            <a:p>
              <a:r>
                <a:rPr lang="fr-FR" sz="1100" b="1" dirty="0">
                  <a:solidFill>
                    <a:prstClr val="black"/>
                  </a:solidFill>
                </a:rPr>
                <a:t>Cell_1</a:t>
              </a:r>
            </a:p>
          </p:txBody>
        </p:sp>
        <p:sp>
          <p:nvSpPr>
            <p:cNvPr id="148" name="ZoneTexte 147">
              <a:extLst>
                <a:ext uri="{FF2B5EF4-FFF2-40B4-BE49-F238E27FC236}">
                  <a16:creationId xmlns:a16="http://schemas.microsoft.com/office/drawing/2014/main" id="{ECA2053D-9DE0-4C02-969E-C63970A73DF2}"/>
                </a:ext>
              </a:extLst>
            </p:cNvPr>
            <p:cNvSpPr txBox="1"/>
            <p:nvPr/>
          </p:nvSpPr>
          <p:spPr>
            <a:xfrm>
              <a:off x="10834792" y="4621768"/>
              <a:ext cx="649318" cy="261610"/>
            </a:xfrm>
            <a:prstGeom prst="rect">
              <a:avLst/>
            </a:prstGeom>
            <a:noFill/>
          </p:spPr>
          <p:txBody>
            <a:bodyPr wrap="square" rtlCol="0">
              <a:spAutoFit/>
            </a:bodyPr>
            <a:lstStyle/>
            <a:p>
              <a:r>
                <a:rPr lang="fr-FR" sz="1100" b="1" dirty="0">
                  <a:solidFill>
                    <a:prstClr val="black"/>
                  </a:solidFill>
                </a:rPr>
                <a:t>Cell_3</a:t>
              </a:r>
            </a:p>
          </p:txBody>
        </p:sp>
        <p:sp>
          <p:nvSpPr>
            <p:cNvPr id="150" name="Flèche : pentagone 149">
              <a:extLst>
                <a:ext uri="{FF2B5EF4-FFF2-40B4-BE49-F238E27FC236}">
                  <a16:creationId xmlns:a16="http://schemas.microsoft.com/office/drawing/2014/main" id="{59F38D2D-8352-435E-92AD-316AC0C33647}"/>
                </a:ext>
              </a:extLst>
            </p:cNvPr>
            <p:cNvSpPr/>
            <p:nvPr/>
          </p:nvSpPr>
          <p:spPr>
            <a:xfrm>
              <a:off x="111867" y="601016"/>
              <a:ext cx="1968748" cy="293717"/>
            </a:xfrm>
            <a:prstGeom prst="homePlate">
              <a:avLst/>
            </a:prstGeom>
            <a:solidFill>
              <a:srgbClr val="FF79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1400" b="1" dirty="0">
                  <a:solidFill>
                    <a:prstClr val="white"/>
                  </a:solidFill>
                </a:rPr>
                <a:t>OSS COUNTER</a:t>
              </a:r>
            </a:p>
          </p:txBody>
        </p:sp>
        <p:sp>
          <p:nvSpPr>
            <p:cNvPr id="151" name="Flèche : chevron 150">
              <a:extLst>
                <a:ext uri="{FF2B5EF4-FFF2-40B4-BE49-F238E27FC236}">
                  <a16:creationId xmlns:a16="http://schemas.microsoft.com/office/drawing/2014/main" id="{9E95F74B-1343-4F25-A482-AB92FE03A454}"/>
                </a:ext>
              </a:extLst>
            </p:cNvPr>
            <p:cNvSpPr/>
            <p:nvPr/>
          </p:nvSpPr>
          <p:spPr>
            <a:xfrm>
              <a:off x="2080615" y="570059"/>
              <a:ext cx="3236426" cy="317651"/>
            </a:xfrm>
            <a:prstGeom prst="chevron">
              <a:avLst/>
            </a:prstGeom>
            <a:solidFill>
              <a:srgbClr val="FF79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1400" b="1" dirty="0">
                  <a:solidFill>
                    <a:prstClr val="white"/>
                  </a:solidFill>
                </a:rPr>
                <a:t>Data Audit &amp; </a:t>
              </a:r>
              <a:r>
                <a:rPr lang="fr-FR" sz="1400" b="1" dirty="0" err="1">
                  <a:solidFill>
                    <a:prstClr val="white"/>
                  </a:solidFill>
                </a:rPr>
                <a:t>Reliability</a:t>
              </a:r>
              <a:endParaRPr lang="fr-FR" sz="1400" b="1" dirty="0">
                <a:solidFill>
                  <a:prstClr val="white"/>
                </a:solidFill>
              </a:endParaRPr>
            </a:p>
          </p:txBody>
        </p:sp>
        <p:sp>
          <p:nvSpPr>
            <p:cNvPr id="152" name="Flèche : chevron 151">
              <a:extLst>
                <a:ext uri="{FF2B5EF4-FFF2-40B4-BE49-F238E27FC236}">
                  <a16:creationId xmlns:a16="http://schemas.microsoft.com/office/drawing/2014/main" id="{87ABADDE-039D-42F7-B64E-270D7151B47A}"/>
                </a:ext>
              </a:extLst>
            </p:cNvPr>
            <p:cNvSpPr/>
            <p:nvPr/>
          </p:nvSpPr>
          <p:spPr>
            <a:xfrm>
              <a:off x="5393179" y="564180"/>
              <a:ext cx="3129271" cy="317651"/>
            </a:xfrm>
            <a:prstGeom prst="chevron">
              <a:avLst/>
            </a:prstGeom>
            <a:solidFill>
              <a:srgbClr val="FF79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1400" b="1" dirty="0" err="1">
                  <a:solidFill>
                    <a:prstClr val="white"/>
                  </a:solidFill>
                </a:rPr>
                <a:t>Modeling</a:t>
              </a:r>
              <a:endParaRPr lang="fr-FR" sz="1400" b="1" dirty="0">
                <a:solidFill>
                  <a:prstClr val="white"/>
                </a:solidFill>
              </a:endParaRPr>
            </a:p>
          </p:txBody>
        </p:sp>
        <p:sp>
          <p:nvSpPr>
            <p:cNvPr id="153" name="Flèche : chevron 152">
              <a:extLst>
                <a:ext uri="{FF2B5EF4-FFF2-40B4-BE49-F238E27FC236}">
                  <a16:creationId xmlns:a16="http://schemas.microsoft.com/office/drawing/2014/main" id="{130884C2-9BEC-48DF-9653-1BB1120718A7}"/>
                </a:ext>
              </a:extLst>
            </p:cNvPr>
            <p:cNvSpPr/>
            <p:nvPr/>
          </p:nvSpPr>
          <p:spPr>
            <a:xfrm>
              <a:off x="8599733" y="568658"/>
              <a:ext cx="3493947" cy="317651"/>
            </a:xfrm>
            <a:prstGeom prst="chevron">
              <a:avLst/>
            </a:prstGeom>
            <a:solidFill>
              <a:srgbClr val="FF790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fr-FR" sz="1400" b="1" dirty="0" err="1">
                  <a:solidFill>
                    <a:prstClr val="white"/>
                  </a:solidFill>
                </a:rPr>
                <a:t>Forecasting</a:t>
              </a:r>
              <a:endParaRPr lang="fr-FR" sz="1400" b="1" dirty="0">
                <a:solidFill>
                  <a:prstClr val="white"/>
                </a:solidFill>
              </a:endParaRPr>
            </a:p>
          </p:txBody>
        </p:sp>
        <p:sp>
          <p:nvSpPr>
            <p:cNvPr id="154" name="Ellipse 153">
              <a:extLst>
                <a:ext uri="{FF2B5EF4-FFF2-40B4-BE49-F238E27FC236}">
                  <a16:creationId xmlns:a16="http://schemas.microsoft.com/office/drawing/2014/main" id="{43627687-AA89-4C3A-8D97-C0480B853B2C}"/>
                </a:ext>
              </a:extLst>
            </p:cNvPr>
            <p:cNvSpPr/>
            <p:nvPr/>
          </p:nvSpPr>
          <p:spPr>
            <a:xfrm>
              <a:off x="8049054" y="1432065"/>
              <a:ext cx="341445" cy="333879"/>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dirty="0">
                  <a:solidFill>
                    <a:prstClr val="white"/>
                  </a:solidFill>
                </a:rPr>
                <a:t>1</a:t>
              </a:r>
            </a:p>
          </p:txBody>
        </p:sp>
        <p:sp>
          <p:nvSpPr>
            <p:cNvPr id="155" name="Ellipse 154">
              <a:extLst>
                <a:ext uri="{FF2B5EF4-FFF2-40B4-BE49-F238E27FC236}">
                  <a16:creationId xmlns:a16="http://schemas.microsoft.com/office/drawing/2014/main" id="{A1912900-68FE-4C79-886E-9771BA37E9B6}"/>
                </a:ext>
              </a:extLst>
            </p:cNvPr>
            <p:cNvSpPr/>
            <p:nvPr/>
          </p:nvSpPr>
          <p:spPr>
            <a:xfrm>
              <a:off x="5066482" y="5057298"/>
              <a:ext cx="326697" cy="32141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fr-FR" dirty="0">
                  <a:solidFill>
                    <a:prstClr val="white"/>
                  </a:solidFill>
                </a:rPr>
                <a:t>1</a:t>
              </a:r>
            </a:p>
          </p:txBody>
        </p:sp>
        <p:pic>
          <p:nvPicPr>
            <p:cNvPr id="2050" name="Picture 2">
              <a:extLst>
                <a:ext uri="{FF2B5EF4-FFF2-40B4-BE49-F238E27FC236}">
                  <a16:creationId xmlns:a16="http://schemas.microsoft.com/office/drawing/2014/main" id="{A3CB24D9-7427-474A-9BC7-41D0EAFD6F18}"/>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flipV="1">
              <a:off x="5648263" y="2257277"/>
              <a:ext cx="2555506" cy="806495"/>
            </a:xfrm>
            <a:prstGeom prst="rect">
              <a:avLst/>
            </a:prstGeom>
            <a:noFill/>
            <a:extLst>
              <a:ext uri="{909E8E84-426E-40DD-AFC4-6F175D3DCCD1}">
                <a14:hiddenFill xmlns:a14="http://schemas.microsoft.com/office/drawing/2010/main">
                  <a:solidFill>
                    <a:srgbClr val="FFFFFF"/>
                  </a:solidFill>
                </a14:hiddenFill>
              </a:ext>
            </a:extLst>
          </p:spPr>
        </p:pic>
        <p:pic>
          <p:nvPicPr>
            <p:cNvPr id="158" name="Image 157">
              <a:extLst>
                <a:ext uri="{FF2B5EF4-FFF2-40B4-BE49-F238E27FC236}">
                  <a16:creationId xmlns:a16="http://schemas.microsoft.com/office/drawing/2014/main" id="{BCE51AEA-9609-4B04-BCF2-EAAA0A1CCC54}"/>
                </a:ext>
              </a:extLst>
            </p:cNvPr>
            <p:cNvPicPr>
              <a:picLocks noChangeAspect="1"/>
            </p:cNvPicPr>
            <p:nvPr/>
          </p:nvPicPr>
          <p:blipFill>
            <a:blip r:embed="rId14" cstate="print">
              <a:extLst>
                <a:ext uri="{BEBA8EAE-BF5A-486C-A8C5-ECC9F3942E4B}">
                  <a14:imgProps xmlns:a14="http://schemas.microsoft.com/office/drawing/2010/main">
                    <a14:imgLayer r:embed="rId15">
                      <a14:imgEffect>
                        <a14:backgroundRemoval t="9884" b="89535" l="915" r="96796">
                          <a14:foregroundMark x1="8467" y1="49419" x2="8467" y2="49419"/>
                          <a14:foregroundMark x1="22197" y1="48256" x2="22197" y2="48256"/>
                          <a14:foregroundMark x1="50572" y1="50000" x2="50572" y2="50000"/>
                        </a14:backgroundRemoval>
                      </a14:imgEffect>
                    </a14:imgLayer>
                  </a14:imgProps>
                </a:ext>
                <a:ext uri="{28A0092B-C50C-407E-A947-70E740481C1C}">
                  <a14:useLocalDpi xmlns:a14="http://schemas.microsoft.com/office/drawing/2010/main" val="0"/>
                </a:ext>
              </a:extLst>
            </a:blip>
            <a:stretch>
              <a:fillRect/>
            </a:stretch>
          </p:blipFill>
          <p:spPr>
            <a:xfrm>
              <a:off x="6375529" y="1827875"/>
              <a:ext cx="1024534" cy="403249"/>
            </a:xfrm>
            <a:prstGeom prst="rect">
              <a:avLst/>
            </a:prstGeom>
          </p:spPr>
        </p:pic>
      </p:grpSp>
      <p:sp>
        <p:nvSpPr>
          <p:cNvPr id="160" name="ZoneTexte 159">
            <a:extLst>
              <a:ext uri="{FF2B5EF4-FFF2-40B4-BE49-F238E27FC236}">
                <a16:creationId xmlns:a16="http://schemas.microsoft.com/office/drawing/2014/main" id="{04828E29-6F44-4170-B94D-64138FFE666B}"/>
              </a:ext>
            </a:extLst>
          </p:cNvPr>
          <p:cNvSpPr txBox="1"/>
          <p:nvPr/>
        </p:nvSpPr>
        <p:spPr>
          <a:xfrm>
            <a:off x="39328" y="42706"/>
            <a:ext cx="11519777" cy="502766"/>
          </a:xfrm>
          <a:prstGeom prst="rect">
            <a:avLst/>
          </a:prstGeom>
          <a:noFill/>
        </p:spPr>
        <p:txBody>
          <a:bodyPr wrap="square" rtlCol="0">
            <a:spAutoFit/>
          </a:bodyPr>
          <a:lstStyle/>
          <a:p>
            <a:r>
              <a:rPr lang="fr-CI" sz="2667" spc="-27" dirty="0">
                <a:solidFill>
                  <a:srgbClr val="FF6600"/>
                </a:solidFill>
                <a:latin typeface="Helvetica 75 Bold" panose="020B0804020202020204" pitchFamily="34" charset="0"/>
                <a:ea typeface="ＭＳ Ｐゴシック" pitchFamily="34" charset="-128"/>
              </a:rPr>
              <a:t>TRAFFIC FORECASTING – METHODOLOGY</a:t>
            </a:r>
            <a:endParaRPr lang="fr-FR" sz="2667" spc="-27" dirty="0">
              <a:solidFill>
                <a:srgbClr val="FF6600"/>
              </a:solidFill>
              <a:latin typeface="Helvetica 75 Bold" panose="020B0804020202020204" pitchFamily="34" charset="0"/>
              <a:ea typeface="ＭＳ Ｐゴシック" pitchFamily="34" charset="-128"/>
            </a:endParaRPr>
          </a:p>
        </p:txBody>
      </p:sp>
    </p:spTree>
    <p:extLst>
      <p:ext uri="{BB962C8B-B14F-4D97-AF65-F5344CB8AC3E}">
        <p14:creationId xmlns:p14="http://schemas.microsoft.com/office/powerpoint/2010/main" val="2463348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06">
            <a:extLst>
              <a:ext uri="{FF2B5EF4-FFF2-40B4-BE49-F238E27FC236}">
                <a16:creationId xmlns:a16="http://schemas.microsoft.com/office/drawing/2014/main" id="{C0E4BE9F-B732-A9A2-B169-C60EBD2D1360}"/>
              </a:ext>
            </a:extLst>
          </p:cNvPr>
          <p:cNvSpPr txBox="1">
            <a:spLocks/>
          </p:cNvSpPr>
          <p:nvPr/>
        </p:nvSpPr>
        <p:spPr>
          <a:xfrm>
            <a:off x="320040" y="120441"/>
            <a:ext cx="11353800" cy="416770"/>
          </a:xfrm>
          <a:prstGeom prst="rect">
            <a:avLst/>
          </a:prstGeom>
        </p:spPr>
        <p:txBody>
          <a:bodyPr vert="horz" lIns="0" tIns="0" rIns="0" bIns="0" rtlCol="0" anchor="t" anchorCtr="0">
            <a:normAutofit fontScale="70000" lnSpcReduction="20000"/>
          </a:bodyPr>
          <a:lstStyle>
            <a:lvl1pPr marL="0" indent="0" algn="l" defTabSz="1219140" rtl="0" eaLnBrk="1" latinLnBrk="0" hangingPunct="1">
              <a:lnSpc>
                <a:spcPct val="90000"/>
              </a:lnSpc>
              <a:spcBef>
                <a:spcPct val="0"/>
              </a:spcBef>
              <a:buNone/>
              <a:defRPr sz="2667" kern="1200" spc="-27" baseline="0">
                <a:solidFill>
                  <a:schemeClr val="bg2"/>
                </a:solidFill>
                <a:latin typeface="Helvetica 75 Bold" panose="020B0804020202020204" pitchFamily="34" charset="0"/>
                <a:ea typeface="+mj-ea"/>
                <a:cs typeface="+mj-cs"/>
              </a:defRPr>
            </a:lvl1pPr>
          </a:lstStyle>
          <a:p>
            <a:pPr marL="0" marR="0" lvl="0" indent="0" algn="l" defTabSz="612759" rtl="0" eaLnBrk="1" fontAlgn="base" latinLnBrk="0" hangingPunct="1">
              <a:lnSpc>
                <a:spcPct val="85000"/>
              </a:lnSpc>
              <a:spcBef>
                <a:spcPct val="0"/>
              </a:spcBef>
              <a:spcAft>
                <a:spcPts val="3839"/>
              </a:spcAft>
              <a:buClrTx/>
              <a:buSzTx/>
              <a:buFontTx/>
              <a:buNone/>
              <a:tabLst/>
              <a:defRPr/>
            </a:pPr>
            <a:r>
              <a:rPr kumimoji="0" lang="fr-CI" altLang="fr-FR" sz="2800" b="0" i="0" u="none" strike="noStrike" kern="1200" cap="none" spc="-27" normalizeH="0" baseline="0" noProof="0" dirty="0">
                <a:ln>
                  <a:noFill/>
                </a:ln>
                <a:solidFill>
                  <a:srgbClr val="FF7900"/>
                </a:solidFill>
                <a:effectLst/>
                <a:uLnTx/>
                <a:uFillTx/>
                <a:latin typeface="Helvetica 75 Bold"/>
                <a:ea typeface="MS PGothic"/>
                <a:cs typeface="+mj-cs"/>
              </a:rPr>
              <a:t>Densification</a:t>
            </a:r>
            <a:r>
              <a:rPr kumimoji="0" lang="fr-CI" altLang="fr-FR" sz="2800" b="0" i="0" u="none" strike="noStrike" kern="1200" cap="none" spc="-27" normalizeH="0" baseline="0" noProof="0" dirty="0">
                <a:ln>
                  <a:noFill/>
                </a:ln>
                <a:solidFill>
                  <a:srgbClr val="000000"/>
                </a:solidFill>
                <a:effectLst/>
                <a:uLnTx/>
                <a:uFillTx/>
                <a:latin typeface="Helvetica 75 Bold"/>
                <a:ea typeface="MS PGothic"/>
                <a:cs typeface="+mj-cs"/>
              </a:rPr>
              <a:t> – Traffic </a:t>
            </a:r>
            <a:r>
              <a:rPr kumimoji="0" lang="fr-CI" altLang="fr-FR" sz="2800" b="0" i="0" u="none" strike="noStrike" kern="1200" cap="none" spc="-27" normalizeH="0" baseline="0" noProof="0" dirty="0" err="1">
                <a:ln>
                  <a:noFill/>
                </a:ln>
                <a:solidFill>
                  <a:srgbClr val="000000"/>
                </a:solidFill>
                <a:effectLst/>
                <a:uLnTx/>
                <a:uFillTx/>
                <a:latin typeface="Helvetica 75 Bold"/>
                <a:ea typeface="MS PGothic"/>
                <a:cs typeface="+mj-cs"/>
              </a:rPr>
              <a:t>forecasting</a:t>
            </a:r>
            <a:r>
              <a:rPr kumimoji="0" lang="fr-CI" altLang="fr-FR" sz="2800" b="0" i="0" u="none" strike="noStrike" kern="1200" cap="none" spc="-27" normalizeH="0" baseline="0" noProof="0" dirty="0">
                <a:ln>
                  <a:noFill/>
                </a:ln>
                <a:solidFill>
                  <a:srgbClr val="000000"/>
                </a:solidFill>
                <a:effectLst/>
                <a:uLnTx/>
                <a:uFillTx/>
                <a:latin typeface="Helvetica 75 Bold"/>
                <a:ea typeface="MS PGothic"/>
                <a:cs typeface="+mj-cs"/>
              </a:rPr>
              <a:t>: Résultats (Similaire à Capacity)</a:t>
            </a:r>
            <a:br>
              <a:rPr kumimoji="0" lang="fr-CI" altLang="fr-FR" sz="2800" b="0" i="0" u="none" strike="noStrike" kern="1200" cap="none" spc="-27" normalizeH="0" baseline="0" noProof="0" dirty="0">
                <a:ln>
                  <a:noFill/>
                </a:ln>
                <a:solidFill>
                  <a:srgbClr val="FF7900"/>
                </a:solidFill>
                <a:effectLst/>
                <a:uLnTx/>
                <a:uFillTx/>
                <a:latin typeface="Helvetica 75 Bold" pitchFamily="2" charset="0"/>
                <a:ea typeface="MS PGothic" pitchFamily="34" charset="-128"/>
                <a:cs typeface="+mj-cs"/>
              </a:rPr>
            </a:br>
            <a:endParaRPr kumimoji="0" lang="fr-FR" altLang="fr-FR" sz="2800" b="0" i="1" u="none" strike="noStrike" kern="1200" cap="none" spc="-27" normalizeH="0" baseline="0" noProof="0" dirty="0">
              <a:ln>
                <a:noFill/>
              </a:ln>
              <a:solidFill>
                <a:srgbClr val="000000"/>
              </a:solidFill>
              <a:effectLst/>
              <a:uLnTx/>
              <a:uFillTx/>
              <a:latin typeface="Helvetica 75 Bold" pitchFamily="2" charset="0"/>
              <a:ea typeface="MS PGothic" pitchFamily="34" charset="-128"/>
              <a:cs typeface="+mj-cs"/>
            </a:endParaRPr>
          </a:p>
        </p:txBody>
      </p:sp>
      <p:sp>
        <p:nvSpPr>
          <p:cNvPr id="4" name="Rectangle 3">
            <a:extLst>
              <a:ext uri="{FF2B5EF4-FFF2-40B4-BE49-F238E27FC236}">
                <a16:creationId xmlns:a16="http://schemas.microsoft.com/office/drawing/2014/main" id="{AE49E3DD-88EA-F802-7F35-A8991E9170F1}"/>
              </a:ext>
            </a:extLst>
          </p:cNvPr>
          <p:cNvSpPr/>
          <p:nvPr/>
        </p:nvSpPr>
        <p:spPr>
          <a:xfrm>
            <a:off x="316230" y="328826"/>
            <a:ext cx="11555730" cy="2079097"/>
          </a:xfrm>
          <a:prstGeom prst="rect">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a:ln>
                <a:noFill/>
              </a:ln>
              <a:solidFill>
                <a:srgbClr val="000000"/>
              </a:solidFill>
              <a:effectLst/>
              <a:uLnTx/>
              <a:uFillTx/>
              <a:latin typeface="Helvetica 75 Bold"/>
              <a:ea typeface="+mn-ea"/>
              <a:cs typeface="+mn-cs"/>
            </a:endParaRPr>
          </a:p>
        </p:txBody>
      </p:sp>
      <p:sp>
        <p:nvSpPr>
          <p:cNvPr id="5" name="Rectangle 4">
            <a:extLst>
              <a:ext uri="{FF2B5EF4-FFF2-40B4-BE49-F238E27FC236}">
                <a16:creationId xmlns:a16="http://schemas.microsoft.com/office/drawing/2014/main" id="{B2C02F33-A987-8395-2988-41B31C63AC7C}"/>
              </a:ext>
            </a:extLst>
          </p:cNvPr>
          <p:cNvSpPr/>
          <p:nvPr/>
        </p:nvSpPr>
        <p:spPr>
          <a:xfrm>
            <a:off x="316230" y="2505818"/>
            <a:ext cx="11555730" cy="2332882"/>
          </a:xfrm>
          <a:prstGeom prst="rect">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a:ln>
                <a:noFill/>
              </a:ln>
              <a:solidFill>
                <a:srgbClr val="000000"/>
              </a:solidFill>
              <a:effectLst/>
              <a:uLnTx/>
              <a:uFillTx/>
              <a:latin typeface="Helvetica 75 Bold"/>
              <a:ea typeface="+mn-ea"/>
              <a:cs typeface="+mn-cs"/>
            </a:endParaRPr>
          </a:p>
        </p:txBody>
      </p:sp>
      <p:sp>
        <p:nvSpPr>
          <p:cNvPr id="6" name="Rectangle 5">
            <a:extLst>
              <a:ext uri="{FF2B5EF4-FFF2-40B4-BE49-F238E27FC236}">
                <a16:creationId xmlns:a16="http://schemas.microsoft.com/office/drawing/2014/main" id="{E475C120-5D31-2B1C-19C8-B8F70283AF33}"/>
              </a:ext>
            </a:extLst>
          </p:cNvPr>
          <p:cNvSpPr/>
          <p:nvPr/>
        </p:nvSpPr>
        <p:spPr>
          <a:xfrm>
            <a:off x="316230" y="4936594"/>
            <a:ext cx="11555730" cy="1800965"/>
          </a:xfrm>
          <a:prstGeom prst="rect">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600" b="0" i="0" u="none" strike="noStrike" kern="1200" cap="none" spc="0" normalizeH="0" baseline="0" noProof="0">
              <a:ln>
                <a:noFill/>
              </a:ln>
              <a:solidFill>
                <a:srgbClr val="000000"/>
              </a:solidFill>
              <a:effectLst/>
              <a:uLnTx/>
              <a:uFillTx/>
              <a:latin typeface="Helvetica 75 Bold"/>
              <a:ea typeface="+mn-ea"/>
              <a:cs typeface="+mn-cs"/>
            </a:endParaRPr>
          </a:p>
        </p:txBody>
      </p:sp>
      <p:sp>
        <p:nvSpPr>
          <p:cNvPr id="9" name="ZoneTexte 8">
            <a:extLst>
              <a:ext uri="{FF2B5EF4-FFF2-40B4-BE49-F238E27FC236}">
                <a16:creationId xmlns:a16="http://schemas.microsoft.com/office/drawing/2014/main" id="{50EF4D6A-7BC4-9E86-87B6-61B5E1E5413D}"/>
              </a:ext>
            </a:extLst>
          </p:cNvPr>
          <p:cNvSpPr txBox="1"/>
          <p:nvPr/>
        </p:nvSpPr>
        <p:spPr>
          <a:xfrm>
            <a:off x="316230" y="354334"/>
            <a:ext cx="6097904" cy="1754326"/>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a:ln>
                  <a:noFill/>
                </a:ln>
                <a:solidFill>
                  <a:srgbClr val="FF7900"/>
                </a:solidFill>
                <a:effectLst/>
                <a:uLnTx/>
                <a:uFillTx/>
                <a:latin typeface="Helvetica" panose="020B0604020202020204" pitchFamily="34" charset="0"/>
                <a:ea typeface="+mn-ea"/>
                <a:cs typeface="Helvetica" panose="020B0604020202020204" pitchFamily="34" charset="0"/>
              </a:rPr>
              <a:t>Objectifs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a:ln>
                  <a:noFill/>
                </a:ln>
                <a:solidFill>
                  <a:srgbClr val="000000"/>
                </a:solidFill>
                <a:effectLst/>
                <a:uLnTx/>
                <a:uFillTx/>
                <a:latin typeface="Helvetica" panose="020B0604020202020204" pitchFamily="34" charset="0"/>
                <a:ea typeface="+mn-ea"/>
                <a:cs typeface="Helvetica" panose="020B0604020202020204" pitchFamily="34" charset="0"/>
              </a:rPr>
              <a:t>Prédire les KPIs de traffic et de congestion :</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a:ln>
                  <a:noFill/>
                </a:ln>
                <a:solidFill>
                  <a:srgbClr val="000000"/>
                </a:solidFill>
                <a:effectLst/>
                <a:uLnTx/>
                <a:uFillTx/>
                <a:latin typeface="Helvetica" panose="020B0604020202020204" pitchFamily="34" charset="0"/>
                <a:ea typeface="+mn-ea"/>
                <a:cs typeface="Helvetica" panose="020B0604020202020204" pitchFamily="34" charset="0"/>
              </a:rPr>
              <a:t>A la résolution hebdomadaire</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a:ln>
                  <a:noFill/>
                </a:ln>
                <a:solidFill>
                  <a:srgbClr val="000000"/>
                </a:solidFill>
                <a:effectLst/>
                <a:uLnTx/>
                <a:uFillTx/>
                <a:latin typeface="Helvetica" panose="020B0604020202020204" pitchFamily="34" charset="0"/>
                <a:ea typeface="+mn-ea"/>
                <a:cs typeface="Helvetica" panose="020B0604020202020204" pitchFamily="34" charset="0"/>
              </a:rPr>
              <a:t>Pour chaque cellule issue de OSS Preprocessing </a:t>
            </a:r>
          </a:p>
          <a:p>
            <a:pPr marL="1200150" marR="0" lvl="2"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a:ln>
                  <a:noFill/>
                </a:ln>
                <a:solidFill>
                  <a:srgbClr val="000000"/>
                </a:solidFill>
                <a:effectLst/>
                <a:uLnTx/>
                <a:uFillTx/>
                <a:latin typeface="Helvetica" panose="020B0604020202020204" pitchFamily="34" charset="0"/>
                <a:ea typeface="+mn-ea"/>
                <a:cs typeface="Helvetica" panose="020B0604020202020204" pitchFamily="34" charset="0"/>
              </a:rPr>
              <a:t>Pour les deux prochaines années</a:t>
            </a:r>
          </a:p>
        </p:txBody>
      </p:sp>
      <p:sp>
        <p:nvSpPr>
          <p:cNvPr id="11" name="ZoneTexte 10">
            <a:extLst>
              <a:ext uri="{FF2B5EF4-FFF2-40B4-BE49-F238E27FC236}">
                <a16:creationId xmlns:a16="http://schemas.microsoft.com/office/drawing/2014/main" id="{76281CAD-69B4-00DC-9CA0-E81F5DA5C03F}"/>
              </a:ext>
            </a:extLst>
          </p:cNvPr>
          <p:cNvSpPr txBox="1"/>
          <p:nvPr/>
        </p:nvSpPr>
        <p:spPr>
          <a:xfrm>
            <a:off x="6094096" y="457798"/>
            <a:ext cx="6097904" cy="923330"/>
          </a:xfrm>
          <a:prstGeom prst="rect">
            <a:avLst/>
          </a:prstGeom>
          <a:noFill/>
        </p:spPr>
        <p:txBody>
          <a:bodyPr wrap="square" lIns="91440" tIns="45720" rIns="91440" bIns="45720" anchor="t">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a:ln>
                  <a:noFill/>
                </a:ln>
                <a:solidFill>
                  <a:srgbClr val="FF7900"/>
                </a:solidFill>
                <a:effectLst/>
                <a:uLnTx/>
                <a:uFillTx/>
                <a:latin typeface="Helvetica" panose="020B0604020202020204" pitchFamily="34" charset="0"/>
                <a:ea typeface="+mn-ea"/>
                <a:cs typeface="Helvetica" panose="020B0604020202020204" pitchFamily="34" charset="0"/>
              </a:rPr>
              <a:t>Critères d’acceptance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a:ln>
                  <a:noFill/>
                </a:ln>
                <a:solidFill>
                  <a:srgbClr val="000000"/>
                </a:solidFill>
                <a:effectLst/>
                <a:uLnTx/>
                <a:uFillTx/>
                <a:latin typeface="Helvetica"/>
                <a:ea typeface="+mn-ea"/>
                <a:cs typeface="Helvetica"/>
              </a:rPr>
              <a:t>Erreur de prédiction &lt; 15 % sur la plage Mars à Novembre 2023</a:t>
            </a:r>
          </a:p>
        </p:txBody>
      </p:sp>
      <p:sp>
        <p:nvSpPr>
          <p:cNvPr id="13" name="ZoneTexte 12">
            <a:extLst>
              <a:ext uri="{FF2B5EF4-FFF2-40B4-BE49-F238E27FC236}">
                <a16:creationId xmlns:a16="http://schemas.microsoft.com/office/drawing/2014/main" id="{E646AC94-BB81-EBC2-1F37-FB9BD38596E6}"/>
              </a:ext>
            </a:extLst>
          </p:cNvPr>
          <p:cNvSpPr txBox="1"/>
          <p:nvPr/>
        </p:nvSpPr>
        <p:spPr>
          <a:xfrm>
            <a:off x="316230" y="4936594"/>
            <a:ext cx="6097904" cy="1938992"/>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a:ln>
                  <a:noFill/>
                </a:ln>
                <a:solidFill>
                  <a:srgbClr val="FF7900"/>
                </a:solidFill>
                <a:effectLst/>
                <a:uLnTx/>
                <a:uFillTx/>
                <a:latin typeface="Helvetica" panose="020B0604020202020204" pitchFamily="34" charset="0"/>
                <a:ea typeface="+mn-ea"/>
                <a:cs typeface="Helvetica" panose="020B0604020202020204" pitchFamily="34" charset="0"/>
              </a:rPr>
              <a:t>Résultats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a:ln>
                  <a:noFill/>
                </a:ln>
                <a:solidFill>
                  <a:srgbClr val="000000"/>
                </a:solidFill>
                <a:effectLst/>
                <a:uLnTx/>
                <a:uFillTx/>
                <a:latin typeface="Helvetica" panose="020B0604020202020204" pitchFamily="34" charset="0"/>
                <a:ea typeface="+mn-ea"/>
                <a:cs typeface="Helvetica" panose="020B0604020202020204" pitchFamily="34" charset="0"/>
              </a:rPr>
              <a:t>Le résultats du traffic </a:t>
            </a:r>
            <a:r>
              <a:rPr kumimoji="0" lang="fr-FR" sz="1800" b="0" i="0" u="none" strike="noStrike" kern="1200" cap="none" spc="0" normalizeH="0" baseline="0" noProof="0" err="1">
                <a:ln>
                  <a:noFill/>
                </a:ln>
                <a:solidFill>
                  <a:srgbClr val="000000"/>
                </a:solidFill>
                <a:effectLst/>
                <a:uLnTx/>
                <a:uFillTx/>
                <a:latin typeface="Helvetica" panose="020B0604020202020204" pitchFamily="34" charset="0"/>
                <a:ea typeface="+mn-ea"/>
                <a:cs typeface="Helvetica" panose="020B0604020202020204" pitchFamily="34" charset="0"/>
              </a:rPr>
              <a:t>forecasting</a:t>
            </a:r>
            <a:r>
              <a:rPr kumimoji="0" lang="fr-FR" sz="1800" b="0" i="0" u="none" strike="noStrike" kern="1200" cap="none" spc="0" normalizeH="0" baseline="0" noProof="0">
                <a:ln>
                  <a:noFill/>
                </a:ln>
                <a:solidFill>
                  <a:srgbClr val="000000"/>
                </a:solidFill>
                <a:effectLst/>
                <a:uLnTx/>
                <a:uFillTx/>
                <a:latin typeface="Helvetica" panose="020B0604020202020204" pitchFamily="34" charset="0"/>
                <a:ea typeface="+mn-ea"/>
                <a:cs typeface="Helvetica" panose="020B0604020202020204" pitchFamily="34" charset="0"/>
              </a:rPr>
              <a:t> ont été validé sur une base tech/mensuel sur l’ensemble de 67204 cellules de Mars 2023 à Novembre 2023.</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a:ln>
                  <a:noFill/>
                </a:ln>
                <a:solidFill>
                  <a:srgbClr val="000000"/>
                </a:solidFill>
                <a:effectLst/>
                <a:uLnTx/>
                <a:uFillTx/>
                <a:latin typeface="Helvetica" panose="020B0604020202020204" pitchFamily="34" charset="0"/>
                <a:ea typeface="+mn-ea"/>
                <a:cs typeface="Helvetica" panose="020B0604020202020204" pitchFamily="34" charset="0"/>
              </a:rPr>
              <a:t>Les erreurs moyennes </a:t>
            </a:r>
            <a:r>
              <a:rPr kumimoji="0" lang="fr-FR" sz="1800" b="1" i="0" u="none" strike="noStrike" kern="1200" cap="none" spc="0" normalizeH="0" baseline="0" noProof="0">
                <a:ln>
                  <a:noFill/>
                </a:ln>
                <a:solidFill>
                  <a:srgbClr val="00B050"/>
                </a:solidFill>
                <a:effectLst/>
                <a:uLnTx/>
                <a:uFillTx/>
                <a:latin typeface="Helvetica" panose="020B0604020202020204" pitchFamily="34" charset="0"/>
                <a:ea typeface="+mn-ea"/>
                <a:cs typeface="Helvetica" panose="020B0604020202020204" pitchFamily="34" charset="0"/>
              </a:rPr>
              <a:t>:4% pour la voix, 8% sur la data dl 5% sur la data </a:t>
            </a:r>
            <a:r>
              <a:rPr kumimoji="0" lang="fr-FR" sz="1800" b="1" i="0" u="none" strike="noStrike" kern="1200" cap="none" spc="0" normalizeH="0" baseline="0" noProof="0" err="1">
                <a:ln>
                  <a:noFill/>
                </a:ln>
                <a:solidFill>
                  <a:srgbClr val="00B050"/>
                </a:solidFill>
                <a:effectLst/>
                <a:uLnTx/>
                <a:uFillTx/>
                <a:latin typeface="Helvetica" panose="020B0604020202020204" pitchFamily="34" charset="0"/>
                <a:ea typeface="+mn-ea"/>
                <a:cs typeface="Helvetica" panose="020B0604020202020204" pitchFamily="34" charset="0"/>
              </a:rPr>
              <a:t>ul</a:t>
            </a:r>
            <a:endParaRPr kumimoji="0" lang="fr-FR" sz="1800" b="1" i="0" u="none" strike="noStrike" kern="1200" cap="none" spc="0" normalizeH="0" baseline="0" noProof="0">
              <a:ln>
                <a:noFill/>
              </a:ln>
              <a:solidFill>
                <a:srgbClr val="00B050"/>
              </a:solidFill>
              <a:effectLst/>
              <a:uLnTx/>
              <a:uFillTx/>
              <a:latin typeface="Helvetica" panose="020B0604020202020204" pitchFamily="34" charset="0"/>
              <a:ea typeface="+mn-ea"/>
              <a:cs typeface="Helvetica" panose="020B0604020202020204" pitchFamily="34" charset="0"/>
            </a:endParaRP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200" b="1" i="0" u="none" strike="noStrike" kern="1200" cap="none" spc="0" normalizeH="0" baseline="0" noProof="0">
              <a:ln>
                <a:noFill/>
              </a:ln>
              <a:solidFill>
                <a:srgbClr val="00B050"/>
              </a:solidFill>
              <a:effectLst/>
              <a:uLnTx/>
              <a:uFillTx/>
              <a:latin typeface="Helvetica" panose="020B0604020202020204" pitchFamily="34" charset="0"/>
              <a:ea typeface="+mn-ea"/>
              <a:cs typeface="Helvetica" panose="020B0604020202020204" pitchFamily="34" charset="0"/>
            </a:endParaRPr>
          </a:p>
        </p:txBody>
      </p:sp>
      <p:sp>
        <p:nvSpPr>
          <p:cNvPr id="15" name="ZoneTexte 14">
            <a:extLst>
              <a:ext uri="{FF2B5EF4-FFF2-40B4-BE49-F238E27FC236}">
                <a16:creationId xmlns:a16="http://schemas.microsoft.com/office/drawing/2014/main" id="{D383E00B-7F10-B130-A176-9850B48581F9}"/>
              </a:ext>
            </a:extLst>
          </p:cNvPr>
          <p:cNvSpPr txBox="1"/>
          <p:nvPr/>
        </p:nvSpPr>
        <p:spPr>
          <a:xfrm>
            <a:off x="6711314" y="5006079"/>
            <a:ext cx="6097904" cy="923330"/>
          </a:xfrm>
          <a:prstGeom prst="rect">
            <a:avLst/>
          </a:prstGeom>
          <a:noFill/>
        </p:spPr>
        <p:txBody>
          <a:bodyPr wrap="square" lIns="91440" tIns="45720" rIns="91440" bIns="45720" anchor="t">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a:ln>
                  <a:noFill/>
                </a:ln>
                <a:solidFill>
                  <a:srgbClr val="FF7900"/>
                </a:solidFill>
                <a:effectLst/>
                <a:uLnTx/>
                <a:uFillTx/>
                <a:latin typeface="Helvetica" panose="020B0604020202020204" pitchFamily="34" charset="0"/>
                <a:ea typeface="+mn-ea"/>
                <a:cs typeface="Helvetica" panose="020B0604020202020204" pitchFamily="34" charset="0"/>
              </a:rPr>
              <a:t>Revue des critères d’acceptance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a:ln>
                  <a:noFill/>
                </a:ln>
                <a:solidFill>
                  <a:srgbClr val="000000"/>
                </a:solidFill>
                <a:effectLst/>
                <a:uLnTx/>
                <a:uFillTx/>
                <a:latin typeface="Helvetica"/>
                <a:ea typeface="+mn-ea"/>
                <a:cs typeface="Helvetica"/>
              </a:rPr>
              <a:t>Erreur de prédiction moyenne de 5.6%</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a:ln>
                  <a:noFill/>
                </a:ln>
                <a:solidFill>
                  <a:srgbClr val="000000"/>
                </a:solidFill>
                <a:effectLst/>
                <a:uLnTx/>
                <a:uFillTx/>
                <a:latin typeface="Helvetica"/>
                <a:ea typeface="+mn-ea"/>
                <a:cs typeface="Helvetica"/>
              </a:rPr>
              <a:t>     sur la plage Mars à Novembre 2023 : </a:t>
            </a:r>
            <a:r>
              <a:rPr kumimoji="0" lang="fr-FR" sz="1400" b="1" i="0" u="none" strike="noStrike" kern="1200" cap="none" spc="0" normalizeH="0" baseline="0" noProof="0">
                <a:ln>
                  <a:noFill/>
                </a:ln>
                <a:solidFill>
                  <a:srgbClr val="00B050"/>
                </a:solidFill>
                <a:effectLst/>
                <a:uLnTx/>
                <a:uFillTx/>
                <a:latin typeface="Helvetica"/>
                <a:ea typeface="+mn-ea"/>
                <a:cs typeface="Helvetica"/>
              </a:rPr>
              <a:t>OK</a:t>
            </a:r>
            <a:endParaRPr kumimoji="0" lang="fr-FR" sz="1800" b="0" i="0" u="none" strike="noStrike" kern="1200" cap="none" spc="0" normalizeH="0" baseline="0" noProof="0">
              <a:ln>
                <a:noFill/>
              </a:ln>
              <a:solidFill>
                <a:srgbClr val="000000"/>
              </a:solidFill>
              <a:effectLst/>
              <a:uLnTx/>
              <a:uFillTx/>
              <a:latin typeface="Helvetica"/>
              <a:ea typeface="+mn-ea"/>
              <a:cs typeface="Helvetica"/>
            </a:endParaRPr>
          </a:p>
        </p:txBody>
      </p:sp>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038597D4-5723-0CCA-AB0F-4FB35CF51D5A}"/>
                  </a:ext>
                </a:extLst>
              </p:cNvPr>
              <p:cNvSpPr txBox="1"/>
              <p:nvPr/>
            </p:nvSpPr>
            <p:spPr>
              <a:xfrm>
                <a:off x="5362576" y="2964397"/>
                <a:ext cx="6406514" cy="6751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1"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𝒆</m:t>
                      </m:r>
                      <m:r>
                        <a:rPr kumimoji="0" lang="fr-FR" sz="1800" b="1" i="0" u="none" strike="noStrike" kern="1200" cap="none" spc="0" normalizeH="0" baseline="0" noProof="0">
                          <a:ln>
                            <a:noFill/>
                          </a:ln>
                          <a:solidFill>
                            <a:srgbClr val="C00000"/>
                          </a:solidFill>
                          <a:effectLst/>
                          <a:uLnTx/>
                          <a:uFillTx/>
                          <a:latin typeface="Cambria Math" panose="02040503050406030204" pitchFamily="18" charset="0"/>
                          <a:ea typeface="+mn-ea"/>
                          <a:cs typeface="+mn-cs"/>
                        </a:rPr>
                        <m:t>=</m:t>
                      </m:r>
                      <m:f>
                        <m:fPr>
                          <m:ctrlPr>
                            <a:rPr kumimoji="0" lang="fr-FR" sz="1800" b="1"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fPr>
                        <m:num>
                          <m:d>
                            <m:dPr>
                              <m:begChr m:val="|"/>
                              <m:endChr m:val="|"/>
                              <m:ctrlPr>
                                <a:rPr kumimoji="0" lang="fr-FR" sz="1800" b="1"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dPr>
                            <m:e>
                              <m:r>
                                <a:rPr kumimoji="0" lang="fr-FR" sz="1800" b="1"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𝒚</m:t>
                              </m:r>
                              <m:r>
                                <a:rPr kumimoji="0" lang="fr-FR" sz="1800" b="1" i="0" u="none" strike="noStrike" kern="1200" cap="none" spc="0" normalizeH="0" baseline="0" noProof="0">
                                  <a:ln>
                                    <a:noFill/>
                                  </a:ln>
                                  <a:solidFill>
                                    <a:srgbClr val="C00000"/>
                                  </a:solidFill>
                                  <a:effectLst/>
                                  <a:uLnTx/>
                                  <a:uFillTx/>
                                  <a:latin typeface="Cambria Math" panose="02040503050406030204" pitchFamily="18" charset="0"/>
                                  <a:ea typeface="+mn-ea"/>
                                  <a:cs typeface="+mn-cs"/>
                                </a:rPr>
                                <m:t>−</m:t>
                              </m:r>
                              <m:acc>
                                <m:accPr>
                                  <m:chr m:val="̂"/>
                                  <m:ctrlPr>
                                    <a:rPr kumimoji="0" lang="fr-FR" sz="1800" b="1"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accPr>
                                <m:e>
                                  <m:r>
                                    <a:rPr kumimoji="0" lang="fr-FR" sz="1800" b="1"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𝒚</m:t>
                                  </m:r>
                                </m:e>
                              </m:acc>
                            </m:e>
                          </m:d>
                        </m:num>
                        <m:den>
                          <m:r>
                            <a:rPr kumimoji="0" lang="fr-FR" sz="1800" b="1"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𝒚</m:t>
                          </m:r>
                        </m:den>
                      </m:f>
                      <m:r>
                        <a:rPr kumimoji="0" lang="fr-FR" sz="1800" b="1" i="0" u="none" strike="noStrike" kern="1200" cap="none" spc="0" normalizeH="0" baseline="0" noProof="0">
                          <a:ln>
                            <a:noFill/>
                          </a:ln>
                          <a:solidFill>
                            <a:srgbClr val="C00000"/>
                          </a:solidFill>
                          <a:effectLst/>
                          <a:uLnTx/>
                          <a:uFillTx/>
                          <a:latin typeface="Cambria Math" panose="02040503050406030204" pitchFamily="18" charset="0"/>
                          <a:ea typeface="+mn-ea"/>
                          <a:cs typeface="+mn-cs"/>
                        </a:rPr>
                        <m:t>×</m:t>
                      </m:r>
                      <m:r>
                        <a:rPr kumimoji="0" lang="fr-FR" sz="1800" b="1" i="0"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𝟏𝟎𝟎</m:t>
                      </m:r>
                    </m:oMath>
                  </m:oMathPara>
                </a14:m>
                <a:endParaRPr kumimoji="0" lang="fr-FR" sz="1800" b="1" i="0" u="none" strike="noStrike" kern="1200" cap="none" spc="0" normalizeH="0" baseline="0" noProof="0">
                  <a:ln>
                    <a:noFill/>
                  </a:ln>
                  <a:solidFill>
                    <a:srgbClr val="C00000"/>
                  </a:solidFill>
                  <a:effectLst/>
                  <a:uLnTx/>
                  <a:uFillTx/>
                  <a:latin typeface="Helvetica 75 Bold"/>
                  <a:ea typeface="+mn-ea"/>
                  <a:cs typeface="+mn-cs"/>
                </a:endParaRPr>
              </a:p>
            </p:txBody>
          </p:sp>
        </mc:Choice>
        <mc:Fallback xmlns="">
          <p:sp>
            <p:nvSpPr>
              <p:cNvPr id="20" name="ZoneTexte 19">
                <a:extLst>
                  <a:ext uri="{FF2B5EF4-FFF2-40B4-BE49-F238E27FC236}">
                    <a16:creationId xmlns:a16="http://schemas.microsoft.com/office/drawing/2014/main" id="{038597D4-5723-0CCA-AB0F-4FB35CF51D5A}"/>
                  </a:ext>
                </a:extLst>
              </p:cNvPr>
              <p:cNvSpPr txBox="1">
                <a:spLocks noRot="1" noChangeAspect="1" noMove="1" noResize="1" noEditPoints="1" noAdjustHandles="1" noChangeArrowheads="1" noChangeShapeType="1" noTextEdit="1"/>
              </p:cNvSpPr>
              <p:nvPr/>
            </p:nvSpPr>
            <p:spPr>
              <a:xfrm>
                <a:off x="5362576" y="2964397"/>
                <a:ext cx="6406514" cy="675121"/>
              </a:xfrm>
              <a:prstGeom prst="rect">
                <a:avLst/>
              </a:prstGeom>
              <a:blipFill>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F7AA27CD-9A0E-4B93-1ABE-9FDBD17D8086}"/>
                  </a:ext>
                </a:extLst>
              </p:cNvPr>
              <p:cNvSpPr txBox="1"/>
              <p:nvPr/>
            </p:nvSpPr>
            <p:spPr>
              <a:xfrm>
                <a:off x="711518" y="2610421"/>
                <a:ext cx="5671186" cy="2136739"/>
              </a:xfrm>
              <a:prstGeom prst="rect">
                <a:avLst/>
              </a:prstGeom>
            </p:spPr>
            <p:txBody>
              <a:bodyPr wrap="square" lIns="0" tIns="0" rIns="0" bIns="0"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a:ln>
                      <a:noFill/>
                    </a:ln>
                    <a:solidFill>
                      <a:srgbClr val="FF7900"/>
                    </a:solidFill>
                    <a:effectLst/>
                    <a:uLnTx/>
                    <a:uFillTx/>
                    <a:latin typeface="Helvetica" panose="020B0604020202020204" pitchFamily="34" charset="0"/>
                    <a:ea typeface="+mn-ea"/>
                    <a:cs typeface="Helvetica" panose="020B0604020202020204" pitchFamily="34" charset="0"/>
                  </a:rPr>
                  <a:t>Equation du modèle </a:t>
                </a:r>
                <a:r>
                  <a:rPr kumimoji="0" lang="fr-FR" sz="1800" b="0" i="0" u="none" strike="noStrike" kern="1200" cap="none" spc="0" normalizeH="0" baseline="0" noProof="0" err="1">
                    <a:ln>
                      <a:noFill/>
                    </a:ln>
                    <a:solidFill>
                      <a:srgbClr val="FF7900"/>
                    </a:solidFill>
                    <a:effectLst/>
                    <a:uLnTx/>
                    <a:uFillTx/>
                    <a:latin typeface="Helvetica" panose="020B0604020202020204" pitchFamily="34" charset="0"/>
                    <a:ea typeface="+mn-ea"/>
                    <a:cs typeface="Helvetica" panose="020B0604020202020204" pitchFamily="34" charset="0"/>
                  </a:rPr>
                  <a:t>prophet</a:t>
                </a:r>
                <a:endParaRPr kumimoji="0" lang="fr-FR" sz="1800" b="0" i="0" u="none" strike="noStrike" kern="1200" cap="none" spc="0" normalizeH="0" baseline="0" noProof="0">
                  <a:ln>
                    <a:noFill/>
                  </a:ln>
                  <a:solidFill>
                    <a:srgbClr val="FF7900"/>
                  </a:solidFill>
                  <a:effectLst/>
                  <a:uLnTx/>
                  <a:uFillTx/>
                  <a:latin typeface="Helvetica" panose="020B0604020202020204" pitchFamily="34" charset="0"/>
                  <a:ea typeface="+mn-ea"/>
                  <a:cs typeface="Helvetica"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400" b="0" i="0" u="none" strike="noStrike" kern="1200" cap="none" spc="0" normalizeH="0" baseline="0" noProof="0">
                  <a:ln>
                    <a:noFill/>
                  </a:ln>
                  <a:solidFill>
                    <a:srgbClr val="FF7900"/>
                  </a:solidFill>
                  <a:effectLst/>
                  <a:uLnTx/>
                  <a:uFillTx/>
                  <a:latin typeface="Helvetica" panose="020B0604020202020204" pitchFamily="34" charset="0"/>
                  <a:ea typeface="+mn-ea"/>
                  <a:cs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1800" b="1" i="1" u="none" strike="noStrike" kern="1200" cap="none" spc="0" normalizeH="0" baseline="0" noProof="0" smtClean="0">
                          <a:ln>
                            <a:noFill/>
                          </a:ln>
                          <a:solidFill>
                            <a:srgbClr val="0070C0"/>
                          </a:solidFill>
                          <a:effectLst/>
                          <a:uLnTx/>
                          <a:uFillTx/>
                          <a:latin typeface="Cambria Math" panose="02040503050406030204" pitchFamily="18" charset="0"/>
                          <a:ea typeface="+mn-ea"/>
                          <a:cs typeface="+mn-cs"/>
                        </a:rPr>
                        <m:t>𝒀</m:t>
                      </m:r>
                      <m:d>
                        <m:dPr>
                          <m:ctrlP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ctrlPr>
                        </m:dPr>
                        <m:e>
                          <m: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𝒕</m:t>
                          </m:r>
                        </m:e>
                      </m:d>
                      <m:r>
                        <a:rPr kumimoji="0" lang="fr-FR" sz="1800" b="1" i="0" u="none" strike="noStrike" kern="1200" cap="none" spc="0" normalizeH="0" baseline="0" noProof="0">
                          <a:ln>
                            <a:noFill/>
                          </a:ln>
                          <a:solidFill>
                            <a:srgbClr val="0070C0"/>
                          </a:solidFill>
                          <a:effectLst/>
                          <a:uLnTx/>
                          <a:uFillTx/>
                          <a:latin typeface="Cambria Math" panose="02040503050406030204" pitchFamily="18" charset="0"/>
                          <a:ea typeface="+mn-ea"/>
                          <a:cs typeface="+mn-cs"/>
                        </a:rPr>
                        <m:t>=</m:t>
                      </m:r>
                      <m: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𝑮</m:t>
                      </m:r>
                      <m:d>
                        <m:dPr>
                          <m:ctrlP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ctrlPr>
                        </m:dPr>
                        <m:e>
                          <m: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𝒕</m:t>
                          </m:r>
                        </m:e>
                      </m:d>
                      <m:r>
                        <a:rPr kumimoji="0" lang="fr-FR" sz="1800" b="1" i="0" u="none" strike="noStrike" kern="1200" cap="none" spc="0" normalizeH="0" baseline="0" noProof="0">
                          <a:ln>
                            <a:noFill/>
                          </a:ln>
                          <a:solidFill>
                            <a:srgbClr val="0070C0"/>
                          </a:solidFill>
                          <a:effectLst/>
                          <a:uLnTx/>
                          <a:uFillTx/>
                          <a:latin typeface="Cambria Math" panose="02040503050406030204" pitchFamily="18" charset="0"/>
                          <a:ea typeface="+mn-ea"/>
                          <a:cs typeface="+mn-cs"/>
                        </a:rPr>
                        <m:t>+</m:t>
                      </m:r>
                      <m:sSub>
                        <m:sSubPr>
                          <m:ctrlP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ctrlPr>
                        </m:sSubPr>
                        <m:e>
                          <m: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𝑺</m:t>
                          </m:r>
                        </m:e>
                        <m:sub>
                          <m: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𝒚</m:t>
                          </m:r>
                        </m:sub>
                      </m:sSub>
                      <m:d>
                        <m:dPr>
                          <m:ctrlP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ctrlPr>
                        </m:dPr>
                        <m:e>
                          <m: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𝒕</m:t>
                          </m:r>
                        </m:e>
                      </m:d>
                      <m:r>
                        <a:rPr kumimoji="0" lang="fr-FR" sz="1800" b="1" i="0" u="none" strike="noStrike" kern="1200" cap="none" spc="0" normalizeH="0" baseline="0" noProof="0">
                          <a:ln>
                            <a:noFill/>
                          </a:ln>
                          <a:solidFill>
                            <a:srgbClr val="0070C0"/>
                          </a:solidFill>
                          <a:effectLst/>
                          <a:uLnTx/>
                          <a:uFillTx/>
                          <a:latin typeface="Cambria Math" panose="02040503050406030204" pitchFamily="18" charset="0"/>
                          <a:ea typeface="+mn-ea"/>
                          <a:cs typeface="+mn-cs"/>
                        </a:rPr>
                        <m:t>+ </m:t>
                      </m:r>
                      <m:sSub>
                        <m:sSubPr>
                          <m:ctrlP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ctrlPr>
                        </m:sSubPr>
                        <m:e>
                          <m: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𝑺</m:t>
                          </m:r>
                        </m:e>
                        <m:sub>
                          <m: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𝒘</m:t>
                          </m:r>
                        </m:sub>
                      </m:sSub>
                      <m:d>
                        <m:dPr>
                          <m:ctrlP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ctrlPr>
                        </m:dPr>
                        <m:e>
                          <m: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𝒕</m:t>
                          </m:r>
                        </m:e>
                      </m:d>
                      <m:r>
                        <a:rPr kumimoji="0" lang="fr-FR" sz="1800" b="1" i="0" u="none" strike="noStrike" kern="1200" cap="none" spc="0" normalizeH="0" baseline="0" noProof="0">
                          <a:ln>
                            <a:noFill/>
                          </a:ln>
                          <a:solidFill>
                            <a:srgbClr val="0070C0"/>
                          </a:solidFill>
                          <a:effectLst/>
                          <a:uLnTx/>
                          <a:uFillTx/>
                          <a:latin typeface="Cambria Math" panose="02040503050406030204" pitchFamily="18" charset="0"/>
                          <a:ea typeface="+mn-ea"/>
                          <a:cs typeface="+mn-cs"/>
                        </a:rPr>
                        <m:t>+ </m:t>
                      </m:r>
                      <m:sSub>
                        <m:sSubPr>
                          <m:ctrlP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ctrlPr>
                        </m:sSubPr>
                        <m:e>
                          <m: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𝑺</m:t>
                          </m:r>
                        </m:e>
                        <m:sub>
                          <m: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𝒅</m:t>
                          </m:r>
                        </m:sub>
                      </m:sSub>
                      <m:d>
                        <m:dPr>
                          <m:ctrlP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ctrlPr>
                        </m:dPr>
                        <m:e>
                          <m: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𝒕</m:t>
                          </m:r>
                        </m:e>
                      </m:d>
                      <m:r>
                        <a:rPr kumimoji="0" lang="fr-FR" sz="1800" b="1" i="0" u="none" strike="noStrike" kern="1200" cap="none" spc="0" normalizeH="0" baseline="0" noProof="0">
                          <a:ln>
                            <a:noFill/>
                          </a:ln>
                          <a:solidFill>
                            <a:srgbClr val="0070C0"/>
                          </a:solidFill>
                          <a:effectLst/>
                          <a:uLnTx/>
                          <a:uFillTx/>
                          <a:latin typeface="Cambria Math" panose="02040503050406030204" pitchFamily="18" charset="0"/>
                          <a:ea typeface="+mn-ea"/>
                          <a:cs typeface="+mn-cs"/>
                        </a:rPr>
                        <m:t>+</m:t>
                      </m:r>
                      <m: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𝒉</m:t>
                      </m:r>
                      <m:d>
                        <m:dPr>
                          <m:ctrlP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ctrlPr>
                        </m:dPr>
                        <m:e>
                          <m: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𝒕</m:t>
                          </m:r>
                        </m:e>
                      </m:d>
                      <m:r>
                        <a:rPr kumimoji="0" lang="fr-FR" sz="1800" b="1" i="0" u="none" strike="noStrike" kern="1200" cap="none" spc="0" normalizeH="0" baseline="0" noProof="0">
                          <a:ln>
                            <a:noFill/>
                          </a:ln>
                          <a:solidFill>
                            <a:srgbClr val="0070C0"/>
                          </a:solidFill>
                          <a:effectLst/>
                          <a:uLnTx/>
                          <a:uFillTx/>
                          <a:latin typeface="Cambria Math" panose="02040503050406030204" pitchFamily="18" charset="0"/>
                          <a:ea typeface="+mn-ea"/>
                          <a:cs typeface="+mn-cs"/>
                        </a:rPr>
                        <m:t>+ </m:t>
                      </m:r>
                      <m: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𝜺</m:t>
                      </m:r>
                      <m:d>
                        <m:dPr>
                          <m:ctrlP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ctrlPr>
                        </m:dPr>
                        <m:e>
                          <m:r>
                            <a:rPr kumimoji="0" lang="fr-FR" sz="1800" b="1" i="1" u="none" strike="noStrike" kern="1200" cap="none" spc="0" normalizeH="0" baseline="0" noProof="0">
                              <a:ln>
                                <a:noFill/>
                              </a:ln>
                              <a:solidFill>
                                <a:srgbClr val="0070C0"/>
                              </a:solidFill>
                              <a:effectLst/>
                              <a:uLnTx/>
                              <a:uFillTx/>
                              <a:latin typeface="Cambria Math" panose="02040503050406030204" pitchFamily="18" charset="0"/>
                              <a:ea typeface="+mn-ea"/>
                              <a:cs typeface="+mn-cs"/>
                            </a:rPr>
                            <m:t>𝒕</m:t>
                          </m:r>
                        </m:e>
                      </m:d>
                    </m:oMath>
                  </m:oMathPara>
                </a14:m>
                <a:endParaRPr kumimoji="0" lang="fr-FR" sz="1800" b="1" i="0" u="none" strike="noStrike" kern="1200" cap="none" spc="0" normalizeH="0" baseline="0" noProof="0">
                  <a:ln>
                    <a:noFill/>
                  </a:ln>
                  <a:solidFill>
                    <a:srgbClr val="0070C0"/>
                  </a:solidFill>
                  <a:effectLst/>
                  <a:uLnTx/>
                  <a:uFillTx/>
                  <a:latin typeface="Helvetica 75 Bold"/>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400" b="0" i="0" u="none" strike="noStrike" kern="1200" cap="none" spc="0" normalizeH="0" baseline="0" noProof="0">
                  <a:ln>
                    <a:noFill/>
                  </a:ln>
                  <a:solidFill>
                    <a:srgbClr val="000000"/>
                  </a:solidFill>
                  <a:effectLst/>
                  <a:uLnTx/>
                  <a:uFillTx/>
                  <a:latin typeface="Helvetica 75 Bold"/>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Times New Roman" panose="02020603050405020304" pitchFamily="18" charset="0"/>
                      </a:rPr>
                      <m:t>𝐺</m:t>
                    </m:r>
                    <m:d>
                      <m:dPr>
                        <m:ctrlPr>
                          <a:rPr kumimoji="0" lang="fr-FR"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Times New Roman" panose="02020603050405020304" pitchFamily="18" charset="0"/>
                          </a:rPr>
                          <m:t>𝑡</m:t>
                        </m:r>
                      </m:e>
                    </m:d>
                  </m:oMath>
                </a14:m>
                <a:r>
                  <a:rPr kumimoji="0" lang="en-US" sz="1800" b="0" i="0" u="none" strike="noStrike" kern="1200" cap="none" spc="0" normalizeH="0" baseline="0" noProof="0">
                    <a:ln>
                      <a:noFill/>
                    </a:ln>
                    <a:solidFill>
                      <a:srgbClr val="000000"/>
                    </a:solidFill>
                    <a:effectLst/>
                    <a:uLnTx/>
                    <a:uFillTx/>
                    <a:latin typeface="Arial Nova" panose="020B0504020202020204" pitchFamily="34" charset="0"/>
                    <a:ea typeface="Times New Roman" panose="02020603050405020304" pitchFamily="18" charset="0"/>
                    <a:cs typeface="Times New Roman" panose="02020603050405020304" pitchFamily="18" charset="0"/>
                  </a:rPr>
                  <a:t> représentes la tendance de la </a:t>
                </a:r>
                <a:r>
                  <a:rPr kumimoji="0" lang="en-US" sz="1800" b="0" i="0" u="none" strike="noStrike" kern="1200" cap="none" spc="0" normalizeH="0" baseline="0" noProof="0" err="1">
                    <a:ln>
                      <a:noFill/>
                    </a:ln>
                    <a:solidFill>
                      <a:srgbClr val="000000"/>
                    </a:solidFill>
                    <a:effectLst/>
                    <a:uLnTx/>
                    <a:uFillTx/>
                    <a:latin typeface="Arial Nova" panose="020B0504020202020204" pitchFamily="34" charset="0"/>
                    <a:ea typeface="Times New Roman" panose="02020603050405020304" pitchFamily="18" charset="0"/>
                    <a:cs typeface="Times New Roman" panose="02020603050405020304" pitchFamily="18" charset="0"/>
                  </a:rPr>
                  <a:t>série</a:t>
                </a:r>
                <a:r>
                  <a:rPr kumimoji="0" lang="en-US" sz="1800" b="0" i="0" u="none" strike="noStrike" kern="1200" cap="none" spc="0" normalizeH="0" baseline="0" noProof="0">
                    <a:ln>
                      <a:noFill/>
                    </a:ln>
                    <a:solidFill>
                      <a:srgbClr val="000000"/>
                    </a:solidFill>
                    <a:effectLst/>
                    <a:uLnTx/>
                    <a:uFillTx/>
                    <a:latin typeface="Arial Nova" panose="020B050402020202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kumimoji="0" lang="fr-FR"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Times New Roman" panose="02020603050405020304" pitchFamily="18" charset="0"/>
                          </a:rPr>
                          <m:t>𝑆</m:t>
                        </m:r>
                      </m:e>
                      <m: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Times New Roman" panose="02020603050405020304" pitchFamily="18" charset="0"/>
                          </a:rPr>
                          <m:t>𝑦</m:t>
                        </m:r>
                      </m:sub>
                    </m:sSub>
                    <m:d>
                      <m:dPr>
                        <m:ctrlPr>
                          <a:rPr kumimoji="0" lang="fr-FR"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Times New Roman" panose="02020603050405020304" pitchFamily="18" charset="0"/>
                          </a:rPr>
                          <m:t>𝑡</m:t>
                        </m:r>
                      </m:e>
                    </m:d>
                  </m:oMath>
                </a14:m>
                <a:r>
                  <a:rPr kumimoji="0" lang="en-US" sz="1800" b="0" i="0" u="none" strike="noStrike" kern="1200" cap="none" spc="0" normalizeH="0" baseline="0" noProof="0">
                    <a:ln>
                      <a:noFill/>
                    </a:ln>
                    <a:solidFill>
                      <a:srgbClr val="000000"/>
                    </a:solidFill>
                    <a:effectLst/>
                    <a:uLnTx/>
                    <a:uFillTx/>
                    <a:latin typeface="Arial Nova" panose="020B0504020202020204" pitchFamily="34" charset="0"/>
                    <a:ea typeface="Times New Roman" panose="02020603050405020304" pitchFamily="18" charset="0"/>
                    <a:cs typeface="Times New Roman" panose="02020603050405020304" pitchFamily="18" charset="0"/>
                  </a:rPr>
                  <a:t> la </a:t>
                </a:r>
                <a:r>
                  <a:rPr kumimoji="0" lang="en-US" sz="1800" b="0" i="0" u="none" strike="noStrike" kern="1200" cap="none" spc="0" normalizeH="0" baseline="0" noProof="0" err="1">
                    <a:ln>
                      <a:noFill/>
                    </a:ln>
                    <a:solidFill>
                      <a:srgbClr val="000000"/>
                    </a:solidFill>
                    <a:effectLst/>
                    <a:uLnTx/>
                    <a:uFillTx/>
                    <a:latin typeface="Arial Nova" panose="020B0504020202020204" pitchFamily="34" charset="0"/>
                    <a:ea typeface="Times New Roman" panose="02020603050405020304" pitchFamily="18" charset="0"/>
                    <a:cs typeface="Times New Roman" panose="02020603050405020304" pitchFamily="18" charset="0"/>
                  </a:rPr>
                  <a:t>saisonnalité</a:t>
                </a:r>
                <a:r>
                  <a:rPr kumimoji="0" lang="en-US" sz="1800" b="0" i="0" u="none" strike="noStrike" kern="1200" cap="none" spc="0" normalizeH="0" baseline="0" noProof="0">
                    <a:ln>
                      <a:noFill/>
                    </a:ln>
                    <a:solidFill>
                      <a:srgbClr val="000000"/>
                    </a:solidFill>
                    <a:effectLst/>
                    <a:uLnTx/>
                    <a:uFillTx/>
                    <a:latin typeface="Arial Nova" panose="020B0504020202020204" pitchFamily="34" charset="0"/>
                    <a:ea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err="1">
                    <a:ln>
                      <a:noFill/>
                    </a:ln>
                    <a:solidFill>
                      <a:srgbClr val="000000"/>
                    </a:solidFill>
                    <a:effectLst/>
                    <a:uLnTx/>
                    <a:uFillTx/>
                    <a:latin typeface="Arial Nova" panose="020B0504020202020204" pitchFamily="34" charset="0"/>
                    <a:ea typeface="Times New Roman" panose="02020603050405020304" pitchFamily="18" charset="0"/>
                    <a:cs typeface="Times New Roman" panose="02020603050405020304" pitchFamily="18" charset="0"/>
                  </a:rPr>
                  <a:t>annuelle</a:t>
                </a:r>
                <a:r>
                  <a:rPr kumimoji="0" lang="en-US" sz="1800" b="0" i="0" u="none" strike="noStrike" kern="1200" cap="none" spc="0" normalizeH="0" baseline="0" noProof="0">
                    <a:ln>
                      <a:noFill/>
                    </a:ln>
                    <a:solidFill>
                      <a:srgbClr val="000000"/>
                    </a:solidFill>
                    <a:effectLst/>
                    <a:uLnTx/>
                    <a:uFillTx/>
                    <a:latin typeface="Arial Nova" panose="020B050402020202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kumimoji="0" lang="fr-FR"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Times New Roman" panose="02020603050405020304" pitchFamily="18" charset="0"/>
                          </a:rPr>
                          <m:t>𝑆</m:t>
                        </m:r>
                      </m:e>
                      <m: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Times New Roman" panose="02020603050405020304" pitchFamily="18" charset="0"/>
                          </a:rPr>
                          <m:t>𝑤</m:t>
                        </m:r>
                      </m:sub>
                    </m:sSub>
                    <m:d>
                      <m:dPr>
                        <m:ctrlPr>
                          <a:rPr kumimoji="0" lang="fr-FR"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Times New Roman" panose="02020603050405020304" pitchFamily="18" charset="0"/>
                          </a:rPr>
                          <m:t>𝑡</m:t>
                        </m:r>
                      </m:e>
                    </m:d>
                  </m:oMath>
                </a14:m>
                <a:r>
                  <a:rPr kumimoji="0" lang="en-US" sz="1800" b="0" i="0" u="none" strike="noStrike" kern="1200" cap="none" spc="0" normalizeH="0" baseline="0" noProof="0">
                    <a:ln>
                      <a:noFill/>
                    </a:ln>
                    <a:solidFill>
                      <a:srgbClr val="000000"/>
                    </a:solidFill>
                    <a:effectLst/>
                    <a:uLnTx/>
                    <a:uFillTx/>
                    <a:latin typeface="Arial Nova" panose="020B0504020202020204" pitchFamily="34" charset="0"/>
                    <a:ea typeface="Times New Roman" panose="02020603050405020304" pitchFamily="18" charset="0"/>
                    <a:cs typeface="Times New Roman" panose="02020603050405020304" pitchFamily="18" charset="0"/>
                  </a:rPr>
                  <a:t> la </a:t>
                </a:r>
                <a:r>
                  <a:rPr kumimoji="0" lang="en-US" sz="1800" b="0" i="0" u="none" strike="noStrike" kern="1200" cap="none" spc="0" normalizeH="0" baseline="0" noProof="0" err="1">
                    <a:ln>
                      <a:noFill/>
                    </a:ln>
                    <a:solidFill>
                      <a:srgbClr val="000000"/>
                    </a:solidFill>
                    <a:effectLst/>
                    <a:uLnTx/>
                    <a:uFillTx/>
                    <a:latin typeface="Arial Nova" panose="020B0504020202020204" pitchFamily="34" charset="0"/>
                    <a:ea typeface="Times New Roman" panose="02020603050405020304" pitchFamily="18" charset="0"/>
                    <a:cs typeface="Times New Roman" panose="02020603050405020304" pitchFamily="18" charset="0"/>
                  </a:rPr>
                  <a:t>saisonnalité</a:t>
                </a:r>
                <a:r>
                  <a:rPr kumimoji="0" lang="en-US" sz="1800" b="0" i="0" u="none" strike="noStrike" kern="1200" cap="none" spc="0" normalizeH="0" baseline="0" noProof="0">
                    <a:ln>
                      <a:noFill/>
                    </a:ln>
                    <a:solidFill>
                      <a:srgbClr val="000000"/>
                    </a:solidFill>
                    <a:effectLst/>
                    <a:uLnTx/>
                    <a:uFillTx/>
                    <a:latin typeface="Arial Nova" panose="020B0504020202020204" pitchFamily="34" charset="0"/>
                    <a:ea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err="1">
                    <a:ln>
                      <a:noFill/>
                    </a:ln>
                    <a:solidFill>
                      <a:srgbClr val="000000"/>
                    </a:solidFill>
                    <a:effectLst/>
                    <a:uLnTx/>
                    <a:uFillTx/>
                    <a:latin typeface="Arial Nova" panose="020B0504020202020204" pitchFamily="34" charset="0"/>
                    <a:ea typeface="Times New Roman" panose="02020603050405020304" pitchFamily="18" charset="0"/>
                    <a:cs typeface="Times New Roman" panose="02020603050405020304" pitchFamily="18" charset="0"/>
                  </a:rPr>
                  <a:t>hebdomadaire</a:t>
                </a:r>
                <a:r>
                  <a:rPr kumimoji="0" lang="en-US" sz="1800" b="0" i="0" u="none" strike="noStrike" kern="1200" cap="none" spc="0" normalizeH="0" baseline="0" noProof="0">
                    <a:ln>
                      <a:noFill/>
                    </a:ln>
                    <a:solidFill>
                      <a:srgbClr val="000000"/>
                    </a:solidFill>
                    <a:effectLst/>
                    <a:uLnTx/>
                    <a:uFillTx/>
                    <a:latin typeface="Arial Nova" panose="020B0504020202020204" pitchFamily="34" charset="0"/>
                    <a:ea typeface="Times New Roman" panose="02020603050405020304" pitchFamily="18" charset="0"/>
                    <a:cs typeface="Times New Roman" panose="02020603050405020304" pitchFamily="18" charset="0"/>
                  </a:rPr>
                  <a:t>, </a:t>
                </a:r>
                <a14:m>
                  <m:oMath xmlns:m="http://schemas.openxmlformats.org/officeDocument/2006/math">
                    <m:sSub>
                      <m:sSubPr>
                        <m:ctrlPr>
                          <a:rPr kumimoji="0" lang="fr-FR"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Times New Roman" panose="02020603050405020304" pitchFamily="18" charset="0"/>
                          </a:rPr>
                          <m:t>𝑆</m:t>
                        </m:r>
                      </m:e>
                      <m: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Times New Roman" panose="02020603050405020304" pitchFamily="18" charset="0"/>
                          </a:rPr>
                          <m:t>𝑑</m:t>
                        </m:r>
                      </m:sub>
                    </m:sSub>
                    <m:d>
                      <m:dPr>
                        <m:ctrlPr>
                          <a:rPr kumimoji="0" lang="fr-FR"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Times New Roman" panose="02020603050405020304" pitchFamily="18" charset="0"/>
                          </a:rPr>
                          <m:t>𝑡</m:t>
                        </m:r>
                      </m:e>
                    </m:d>
                  </m:oMath>
                </a14:m>
                <a:r>
                  <a:rPr kumimoji="0" lang="en-US" sz="1800" b="0" i="0" u="none" strike="noStrike" kern="1200" cap="none" spc="0" normalizeH="0" baseline="0" noProof="0">
                    <a:ln>
                      <a:noFill/>
                    </a:ln>
                    <a:solidFill>
                      <a:srgbClr val="000000"/>
                    </a:solidFill>
                    <a:effectLst/>
                    <a:uLnTx/>
                    <a:uFillTx/>
                    <a:latin typeface="Arial Nova" panose="020B0504020202020204" pitchFamily="34" charset="0"/>
                    <a:ea typeface="Times New Roman" panose="02020603050405020304" pitchFamily="18" charset="0"/>
                    <a:cs typeface="Times New Roman" panose="02020603050405020304" pitchFamily="18" charset="0"/>
                  </a:rPr>
                  <a:t> la </a:t>
                </a:r>
                <a:r>
                  <a:rPr kumimoji="0" lang="en-US" sz="1800" b="0" i="0" u="none" strike="noStrike" kern="1200" cap="none" spc="0" normalizeH="0" baseline="0" noProof="0" err="1">
                    <a:ln>
                      <a:noFill/>
                    </a:ln>
                    <a:solidFill>
                      <a:srgbClr val="000000"/>
                    </a:solidFill>
                    <a:effectLst/>
                    <a:uLnTx/>
                    <a:uFillTx/>
                    <a:latin typeface="Arial Nova" panose="020B0504020202020204" pitchFamily="34" charset="0"/>
                    <a:ea typeface="Times New Roman" panose="02020603050405020304" pitchFamily="18" charset="0"/>
                    <a:cs typeface="Times New Roman" panose="02020603050405020304" pitchFamily="18" charset="0"/>
                  </a:rPr>
                  <a:t>saisonnalité</a:t>
                </a:r>
                <a:r>
                  <a:rPr kumimoji="0" lang="en-US" sz="1800" b="0" i="0" u="none" strike="noStrike" kern="1200" cap="none" spc="0" normalizeH="0" baseline="0" noProof="0">
                    <a:ln>
                      <a:noFill/>
                    </a:ln>
                    <a:solidFill>
                      <a:srgbClr val="000000"/>
                    </a:solidFill>
                    <a:effectLst/>
                    <a:uLnTx/>
                    <a:uFillTx/>
                    <a:latin typeface="Arial Nova" panose="020B0504020202020204" pitchFamily="34" charset="0"/>
                    <a:ea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err="1">
                    <a:ln>
                      <a:noFill/>
                    </a:ln>
                    <a:solidFill>
                      <a:srgbClr val="000000"/>
                    </a:solidFill>
                    <a:effectLst/>
                    <a:uLnTx/>
                    <a:uFillTx/>
                    <a:latin typeface="Arial Nova" panose="020B0504020202020204" pitchFamily="34" charset="0"/>
                    <a:ea typeface="Times New Roman" panose="02020603050405020304" pitchFamily="18" charset="0"/>
                    <a:cs typeface="Times New Roman" panose="02020603050405020304" pitchFamily="18" charset="0"/>
                  </a:rPr>
                  <a:t>quotidienne</a:t>
                </a:r>
                <a:r>
                  <a:rPr kumimoji="0" lang="en-US" sz="1800" b="0" i="0" u="none" strike="noStrike" kern="1200" cap="none" spc="0" normalizeH="0" baseline="0" noProof="0">
                    <a:ln>
                      <a:noFill/>
                    </a:ln>
                    <a:solidFill>
                      <a:srgbClr val="000000"/>
                    </a:solidFill>
                    <a:effectLst/>
                    <a:uLnTx/>
                    <a:uFillTx/>
                    <a:latin typeface="Arial Nova" panose="020B0504020202020204" pitchFamily="34" charset="0"/>
                    <a:ea typeface="Times New Roman" panose="02020603050405020304" pitchFamily="18" charset="0"/>
                    <a:cs typeface="Times New Roman" panose="02020603050405020304" pitchFamily="18" charset="0"/>
                  </a:rPr>
                  <a:t>, </a:t>
                </a:r>
                <a14:m>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Times New Roman" panose="02020603050405020304" pitchFamily="18" charset="0"/>
                      </a:rPr>
                      <m:t>h</m:t>
                    </m:r>
                    <m:d>
                      <m:dPr>
                        <m:ctrlPr>
                          <a:rPr kumimoji="0" lang="fr-FR"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Times New Roman" panose="02020603050405020304" pitchFamily="18" charset="0"/>
                          </a:rPr>
                          <m:t>𝑡</m:t>
                        </m:r>
                      </m:e>
                    </m:d>
                  </m:oMath>
                </a14:m>
                <a:r>
                  <a:rPr kumimoji="0" lang="en-US" sz="1800" b="0" i="0" u="none" strike="noStrike" kern="1200" cap="none" spc="0" normalizeH="0" baseline="0" noProof="0">
                    <a:ln>
                      <a:noFill/>
                    </a:ln>
                    <a:solidFill>
                      <a:srgbClr val="000000"/>
                    </a:solidFill>
                    <a:effectLst/>
                    <a:uLnTx/>
                    <a:uFillTx/>
                    <a:latin typeface="Arial Nova" panose="020B0504020202020204" pitchFamily="34" charset="0"/>
                    <a:ea typeface="Times New Roman" panose="02020603050405020304" pitchFamily="18" charset="0"/>
                    <a:cs typeface="Times New Roman" panose="02020603050405020304" pitchFamily="18" charset="0"/>
                  </a:rPr>
                  <a:t> l’effet vacances, jour fériers  et </a:t>
                </a:r>
                <a14:m>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Times New Roman" panose="02020603050405020304" pitchFamily="18" charset="0"/>
                      </a:rPr>
                      <m:t>𝜀</m:t>
                    </m:r>
                    <m:d>
                      <m:dPr>
                        <m:ctrlPr>
                          <a:rPr kumimoji="0" lang="fr-FR"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libri" panose="020F0502020204030204" pitchFamily="34" charset="0"/>
                            <a:cs typeface="Times New Roman" panose="02020603050405020304" pitchFamily="18" charset="0"/>
                          </a:rPr>
                          <m:t>𝑡</m:t>
                        </m:r>
                      </m:e>
                    </m:d>
                  </m:oMath>
                </a14:m>
                <a:r>
                  <a:rPr kumimoji="0" lang="en-US" sz="1800" b="0" i="0" u="none" strike="noStrike" kern="1200" cap="none" spc="0" normalizeH="0" baseline="0" noProof="0">
                    <a:ln>
                      <a:noFill/>
                    </a:ln>
                    <a:solidFill>
                      <a:srgbClr val="000000"/>
                    </a:solidFill>
                    <a:effectLst/>
                    <a:uLnTx/>
                    <a:uFillTx/>
                    <a:latin typeface="Arial Nova" panose="020B0504020202020204" pitchFamily="34" charset="0"/>
                    <a:ea typeface="Times New Roman" panose="02020603050405020304" pitchFamily="18" charset="0"/>
                    <a:cs typeface="Times New Roman" panose="02020603050405020304" pitchFamily="18" charset="0"/>
                  </a:rPr>
                  <a:t> l’erreur</a:t>
                </a:r>
                <a:endParaRPr kumimoji="0" lang="fr-FR" sz="1800" b="0" i="0" u="none" strike="noStrike" kern="1200" cap="none" spc="0" normalizeH="0" baseline="0" noProof="0">
                  <a:ln>
                    <a:noFill/>
                  </a:ln>
                  <a:solidFill>
                    <a:srgbClr val="FF7900"/>
                  </a:solidFill>
                  <a:effectLst/>
                  <a:uLnTx/>
                  <a:uFillTx/>
                  <a:latin typeface="Helvetica" panose="020B0604020202020204" pitchFamily="34" charset="0"/>
                  <a:ea typeface="+mn-ea"/>
                  <a:cs typeface="Helvetica" panose="020B0604020202020204" pitchFamily="34" charset="0"/>
                </a:endParaRPr>
              </a:p>
            </p:txBody>
          </p:sp>
        </mc:Choice>
        <mc:Fallback xmlns="">
          <p:sp>
            <p:nvSpPr>
              <p:cNvPr id="21" name="ZoneTexte 20">
                <a:extLst>
                  <a:ext uri="{FF2B5EF4-FFF2-40B4-BE49-F238E27FC236}">
                    <a16:creationId xmlns:a16="http://schemas.microsoft.com/office/drawing/2014/main" id="{F7AA27CD-9A0E-4B93-1ABE-9FDBD17D8086}"/>
                  </a:ext>
                </a:extLst>
              </p:cNvPr>
              <p:cNvSpPr txBox="1">
                <a:spLocks noRot="1" noChangeAspect="1" noMove="1" noResize="1" noEditPoints="1" noAdjustHandles="1" noChangeArrowheads="1" noChangeShapeType="1" noTextEdit="1"/>
              </p:cNvSpPr>
              <p:nvPr/>
            </p:nvSpPr>
            <p:spPr>
              <a:xfrm>
                <a:off x="711518" y="2610421"/>
                <a:ext cx="5671186" cy="2136739"/>
              </a:xfrm>
              <a:prstGeom prst="rect">
                <a:avLst/>
              </a:prstGeom>
              <a:blipFill>
                <a:blip r:embed="rId3"/>
                <a:stretch>
                  <a:fillRect l="-2366" t="-3704" b="-5983"/>
                </a:stretch>
              </a:blipFill>
            </p:spPr>
            <p:txBody>
              <a:bodyPr/>
              <a:lstStyle/>
              <a:p>
                <a:r>
                  <a:rPr lang="fr-FR">
                    <a:noFill/>
                  </a:rPr>
                  <a:t> </a:t>
                </a:r>
              </a:p>
            </p:txBody>
          </p:sp>
        </mc:Fallback>
      </mc:AlternateContent>
      <p:sp>
        <p:nvSpPr>
          <p:cNvPr id="22" name="ZoneTexte 21">
            <a:extLst>
              <a:ext uri="{FF2B5EF4-FFF2-40B4-BE49-F238E27FC236}">
                <a16:creationId xmlns:a16="http://schemas.microsoft.com/office/drawing/2014/main" id="{55039D51-7404-7B14-9FA5-A76D8A491F10}"/>
              </a:ext>
            </a:extLst>
          </p:cNvPr>
          <p:cNvSpPr txBox="1"/>
          <p:nvPr/>
        </p:nvSpPr>
        <p:spPr>
          <a:xfrm>
            <a:off x="6783705" y="2631506"/>
            <a:ext cx="4985385" cy="276999"/>
          </a:xfrm>
          <a:prstGeom prst="rect">
            <a:avLst/>
          </a:prstGeom>
        </p:spPr>
        <p:txBody>
          <a:bodyPr wrap="square" lIns="0" tIns="0" rIns="0" bIns="0"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a:ln>
                  <a:noFill/>
                </a:ln>
                <a:solidFill>
                  <a:srgbClr val="FF7900"/>
                </a:solidFill>
                <a:effectLst/>
                <a:uLnTx/>
                <a:uFillTx/>
                <a:latin typeface="Helvetica" panose="020B0604020202020204" pitchFamily="34" charset="0"/>
                <a:ea typeface="+mn-ea"/>
                <a:cs typeface="Helvetica" panose="020B0604020202020204" pitchFamily="34" charset="0"/>
              </a:rPr>
              <a:t>Métrique</a:t>
            </a:r>
            <a:r>
              <a:rPr kumimoji="0" lang="fr-FR" sz="1400" b="0" i="0" u="none" strike="noStrike" kern="1200" cap="none" spc="0" normalizeH="0" baseline="0" noProof="0">
                <a:ln>
                  <a:noFill/>
                </a:ln>
                <a:solidFill>
                  <a:srgbClr val="000000"/>
                </a:solidFill>
                <a:effectLst/>
                <a:uLnTx/>
                <a:uFillTx/>
                <a:latin typeface="Helvetica 75 Bold"/>
                <a:ea typeface="+mn-ea"/>
                <a:cs typeface="+mn-cs"/>
              </a:rPr>
              <a:t> </a:t>
            </a:r>
            <a:r>
              <a:rPr kumimoji="0" lang="fr-FR" sz="1800" b="0" i="0" u="none" strike="noStrike" kern="1200" cap="none" spc="0" normalizeH="0" baseline="0" noProof="0">
                <a:ln>
                  <a:noFill/>
                </a:ln>
                <a:solidFill>
                  <a:srgbClr val="FF7900"/>
                </a:solidFill>
                <a:effectLst/>
                <a:uLnTx/>
                <a:uFillTx/>
                <a:latin typeface="Helvetica" panose="020B0604020202020204" pitchFamily="34" charset="0"/>
                <a:ea typeface="+mn-ea"/>
                <a:cs typeface="Helvetica" panose="020B0604020202020204" pitchFamily="34" charset="0"/>
              </a:rPr>
              <a:t>de validation</a:t>
            </a:r>
          </a:p>
        </p:txBody>
      </p:sp>
      <mc:AlternateContent xmlns:mc="http://schemas.openxmlformats.org/markup-compatibility/2006" xmlns:a14="http://schemas.microsoft.com/office/drawing/2010/main">
        <mc:Choice Requires="a14">
          <p:sp>
            <p:nvSpPr>
              <p:cNvPr id="23" name="ZoneTexte 22">
                <a:extLst>
                  <a:ext uri="{FF2B5EF4-FFF2-40B4-BE49-F238E27FC236}">
                    <a16:creationId xmlns:a16="http://schemas.microsoft.com/office/drawing/2014/main" id="{D9393802-7091-9922-2539-072FBCF6AA53}"/>
                  </a:ext>
                </a:extLst>
              </p:cNvPr>
              <p:cNvSpPr txBox="1"/>
              <p:nvPr/>
            </p:nvSpPr>
            <p:spPr>
              <a:xfrm>
                <a:off x="6653212" y="3613378"/>
                <a:ext cx="4979672" cy="1107996"/>
              </a:xfrm>
              <a:prstGeom prst="rect">
                <a:avLst/>
              </a:prstGeom>
            </p:spPr>
            <p:txBody>
              <a:bodyPr wrap="square" lIns="0" tIns="0" rIns="0" bIns="0"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800" b="0" i="0" u="none" strike="noStrike" kern="1200" cap="none" spc="0" normalizeH="0" baseline="0" noProof="0">
                    <a:ln>
                      <a:noFill/>
                    </a:ln>
                    <a:solidFill>
                      <a:srgbClr val="000000"/>
                    </a:solidFill>
                    <a:effectLst/>
                    <a:uLnTx/>
                    <a:uFillTx/>
                    <a:latin typeface="Arial Nova" panose="020B0504020202020204" pitchFamily="34" charset="0"/>
                    <a:ea typeface="+mn-ea"/>
                    <a:cs typeface="Times New Roman" panose="02020603050405020304" pitchFamily="18" charset="0"/>
                  </a:rPr>
                  <a:t>La métrique de validation est l’AEP: </a:t>
                </a:r>
                <a:r>
                  <a:rPr kumimoji="0" lang="fr-FR" sz="1800" b="0" i="0" u="none" strike="noStrike" kern="1200" cap="none" spc="0" normalizeH="0" baseline="0" noProof="0" err="1">
                    <a:ln>
                      <a:noFill/>
                    </a:ln>
                    <a:solidFill>
                      <a:srgbClr val="000000"/>
                    </a:solidFill>
                    <a:effectLst/>
                    <a:uLnTx/>
                    <a:uFillTx/>
                    <a:latin typeface="Arial Nova" panose="020B0504020202020204" pitchFamily="34" charset="0"/>
                    <a:ea typeface="+mn-ea"/>
                    <a:cs typeface="Times New Roman" panose="02020603050405020304" pitchFamily="18" charset="0"/>
                  </a:rPr>
                  <a:t>Absolute</a:t>
                </a:r>
                <a:r>
                  <a:rPr kumimoji="0" lang="fr-FR" sz="1800" b="0" i="0" u="none" strike="noStrike" kern="1200" cap="none" spc="0" normalizeH="0" baseline="0" noProof="0">
                    <a:ln>
                      <a:noFill/>
                    </a:ln>
                    <a:solidFill>
                      <a:srgbClr val="000000"/>
                    </a:solidFill>
                    <a:effectLst/>
                    <a:uLnTx/>
                    <a:uFillTx/>
                    <a:latin typeface="Arial Nova" panose="020B0504020202020204" pitchFamily="34" charset="0"/>
                    <a:ea typeface="+mn-ea"/>
                    <a:cs typeface="Times New Roman" panose="02020603050405020304" pitchFamily="18" charset="0"/>
                  </a:rPr>
                  <a:t> </a:t>
                </a:r>
                <a:r>
                  <a:rPr kumimoji="0" lang="fr-FR" sz="1800" b="0" i="0" u="none" strike="noStrike" kern="1200" cap="none" spc="0" normalizeH="0" baseline="0" noProof="0" err="1">
                    <a:ln>
                      <a:noFill/>
                    </a:ln>
                    <a:solidFill>
                      <a:srgbClr val="000000"/>
                    </a:solidFill>
                    <a:effectLst/>
                    <a:uLnTx/>
                    <a:uFillTx/>
                    <a:latin typeface="Arial Nova" panose="020B0504020202020204" pitchFamily="34" charset="0"/>
                    <a:ea typeface="+mn-ea"/>
                    <a:cs typeface="Times New Roman" panose="02020603050405020304" pitchFamily="18" charset="0"/>
                  </a:rPr>
                  <a:t>Error</a:t>
                </a:r>
                <a:r>
                  <a:rPr kumimoji="0" lang="fr-FR" sz="1800" b="0" i="0" u="none" strike="noStrike" kern="1200" cap="none" spc="0" normalizeH="0" baseline="0" noProof="0">
                    <a:ln>
                      <a:noFill/>
                    </a:ln>
                    <a:solidFill>
                      <a:srgbClr val="000000"/>
                    </a:solidFill>
                    <a:effectLst/>
                    <a:uLnTx/>
                    <a:uFillTx/>
                    <a:latin typeface="Arial Nova" panose="020B0504020202020204" pitchFamily="34" charset="0"/>
                    <a:ea typeface="+mn-ea"/>
                    <a:cs typeface="Times New Roman" panose="02020603050405020304" pitchFamily="18" charset="0"/>
                  </a:rPr>
                  <a:t> Percentage (AEP) qui est adaptée à notre tâche prédictive.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14:m>
                  <m:oMath xmlns:m="http://schemas.openxmlformats.org/officeDocument/2006/math">
                    <m:r>
                      <a:rPr kumimoji="0" lang="fr-FR"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𝑦</m:t>
                    </m:r>
                  </m:oMath>
                </a14:m>
                <a:r>
                  <a:rPr kumimoji="0" lang="fr-FR" sz="1800" b="0" i="0" u="none" strike="noStrike" kern="1200" cap="none" spc="0" normalizeH="0" baseline="0" noProof="0">
                    <a:ln>
                      <a:noFill/>
                    </a:ln>
                    <a:solidFill>
                      <a:srgbClr val="000000"/>
                    </a:solidFill>
                    <a:effectLst/>
                    <a:uLnTx/>
                    <a:uFillTx/>
                    <a:latin typeface="Arial Nova" panose="020B0504020202020204" pitchFamily="34" charset="0"/>
                    <a:ea typeface="+mn-ea"/>
                    <a:cs typeface="Times New Roman" panose="02020603050405020304" pitchFamily="18" charset="0"/>
                  </a:rPr>
                  <a:t> est la valeur réelle, </a:t>
                </a:r>
                <a14:m>
                  <m:oMath xmlns:m="http://schemas.openxmlformats.org/officeDocument/2006/math">
                    <m:acc>
                      <m:accPr>
                        <m:chr m:val="̂"/>
                        <m:ctrlPr>
                          <a:rPr kumimoji="0" lang="fr-FR" sz="18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accPr>
                      <m:e>
                        <m:r>
                          <a:rPr kumimoji="0" lang="fr-FR"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e>
                    </m:acc>
                  </m:oMath>
                </a14:m>
                <a:r>
                  <a:rPr kumimoji="0" lang="fr-FR" sz="1800" b="0" i="0" u="none" strike="noStrike" kern="1200" cap="none" spc="0" normalizeH="0" baseline="0" noProof="0">
                    <a:ln>
                      <a:noFill/>
                    </a:ln>
                    <a:solidFill>
                      <a:srgbClr val="000000"/>
                    </a:solidFill>
                    <a:effectLst/>
                    <a:uLnTx/>
                    <a:uFillTx/>
                    <a:latin typeface="Arial Nova" panose="020B0504020202020204" pitchFamily="34" charset="0"/>
                    <a:ea typeface="+mn-ea"/>
                    <a:cs typeface="Times New Roman" panose="02020603050405020304" pitchFamily="18" charset="0"/>
                  </a:rPr>
                  <a:t> est la valeur prédite.</a:t>
                </a:r>
              </a:p>
            </p:txBody>
          </p:sp>
        </mc:Choice>
        <mc:Fallback xmlns="">
          <p:sp>
            <p:nvSpPr>
              <p:cNvPr id="23" name="ZoneTexte 22">
                <a:extLst>
                  <a:ext uri="{FF2B5EF4-FFF2-40B4-BE49-F238E27FC236}">
                    <a16:creationId xmlns:a16="http://schemas.microsoft.com/office/drawing/2014/main" id="{D9393802-7091-9922-2539-072FBCF6AA53}"/>
                  </a:ext>
                </a:extLst>
              </p:cNvPr>
              <p:cNvSpPr txBox="1">
                <a:spLocks noRot="1" noChangeAspect="1" noMove="1" noResize="1" noEditPoints="1" noAdjustHandles="1" noChangeArrowheads="1" noChangeShapeType="1" noTextEdit="1"/>
              </p:cNvSpPr>
              <p:nvPr/>
            </p:nvSpPr>
            <p:spPr>
              <a:xfrm>
                <a:off x="6653212" y="3613378"/>
                <a:ext cx="4979672" cy="1107996"/>
              </a:xfrm>
              <a:prstGeom prst="rect">
                <a:avLst/>
              </a:prstGeom>
              <a:blipFill>
                <a:blip r:embed="rId4"/>
                <a:stretch>
                  <a:fillRect l="-2570" t="-6593" b="-12088"/>
                </a:stretch>
              </a:blipFill>
            </p:spPr>
            <p:txBody>
              <a:bodyPr/>
              <a:lstStyle/>
              <a:p>
                <a:r>
                  <a:rPr lang="fr-FR">
                    <a:noFill/>
                  </a:rPr>
                  <a:t> </a:t>
                </a:r>
              </a:p>
            </p:txBody>
          </p:sp>
        </mc:Fallback>
      </mc:AlternateContent>
    </p:spTree>
    <p:extLst>
      <p:ext uri="{BB962C8B-B14F-4D97-AF65-F5344CB8AC3E}">
        <p14:creationId xmlns:p14="http://schemas.microsoft.com/office/powerpoint/2010/main" val="133017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52967" y="452967"/>
            <a:ext cx="10643657" cy="4614333"/>
          </a:xfrm>
        </p:spPr>
        <p:txBody>
          <a:bodyPr/>
          <a:lstStyle/>
          <a:p>
            <a:pPr>
              <a:lnSpc>
                <a:spcPct val="85000"/>
              </a:lnSpc>
            </a:pPr>
            <a:r>
              <a:rPr lang="fr-CI" sz="6600" dirty="0">
                <a:solidFill>
                  <a:srgbClr val="FF6600"/>
                </a:solidFill>
              </a:rPr>
              <a:t>Smart CAPEX OMA</a:t>
            </a:r>
          </a:p>
          <a:p>
            <a:r>
              <a:rPr lang="fr-CI" sz="6600" dirty="0"/>
              <a:t>Congestion </a:t>
            </a:r>
            <a:r>
              <a:rPr lang="fr-CI" sz="6600" dirty="0" err="1"/>
              <a:t>detection</a:t>
            </a:r>
            <a:r>
              <a:rPr lang="fr-CI" sz="6600" dirty="0"/>
              <a:t> and site densification</a:t>
            </a:r>
            <a:endParaRPr lang="fr-FR" sz="6600" dirty="0"/>
          </a:p>
        </p:txBody>
      </p:sp>
    </p:spTree>
    <p:extLst>
      <p:ext uri="{BB962C8B-B14F-4D97-AF65-F5344CB8AC3E}">
        <p14:creationId xmlns:p14="http://schemas.microsoft.com/office/powerpoint/2010/main" val="4181550561"/>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Rectangle 14"/>
          <p:cNvSpPr/>
          <p:nvPr/>
        </p:nvSpPr>
        <p:spPr>
          <a:xfrm>
            <a:off x="2288822" y="2833350"/>
            <a:ext cx="2272031" cy="2969724"/>
          </a:xfrm>
          <a:prstGeom prst="rect">
            <a:avLst/>
          </a:prstGeom>
          <a:solidFill>
            <a:srgbClr val="D6D6D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00" tIns="120000" rIns="120000" bIns="120000" numCol="1" spcCol="0" rtlCol="0" fromWordArt="0" anchor="t" anchorCtr="0" forceAA="0" compatLnSpc="1">
            <a:prstTxWarp prst="textNoShape">
              <a:avLst/>
            </a:prstTxWarp>
            <a:noAutofit/>
          </a:bodyPr>
          <a:lstStyle/>
          <a:p>
            <a:r>
              <a:rPr lang="fr-FR" sz="1600" dirty="0">
                <a:solidFill>
                  <a:srgbClr val="000000"/>
                </a:solidFill>
              </a:rPr>
              <a:t>Titre </a:t>
            </a:r>
            <a:endParaRPr lang="fr-FR" sz="1200" spc="-27" dirty="0">
              <a:solidFill>
                <a:srgbClr val="000000"/>
              </a:solidFill>
              <a:latin typeface="Helvetica 55 Roman" panose="000B0500000000000000" pitchFamily="34" charset="0"/>
            </a:endParaRPr>
          </a:p>
          <a:p>
            <a:pPr>
              <a:spcBef>
                <a:spcPts val="800"/>
              </a:spcBef>
            </a:pPr>
            <a:r>
              <a:rPr lang="fr-FR" sz="1400" dirty="0" err="1">
                <a:solidFill>
                  <a:srgbClr val="000000"/>
                </a:solidFill>
                <a:latin typeface="Helvetica 55 Roman" panose="020B0604020202020204" pitchFamily="34" charset="0"/>
              </a:rPr>
              <a:t>Lorem</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ipsum</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dolor</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sit</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amet</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consectetur</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adipiscing</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sed</a:t>
            </a:r>
            <a:r>
              <a:rPr lang="fr-FR" sz="1400" dirty="0">
                <a:solidFill>
                  <a:srgbClr val="000000"/>
                </a:solidFill>
                <a:latin typeface="Helvetica 55 Roman" panose="020B0604020202020204" pitchFamily="34" charset="0"/>
              </a:rPr>
              <a:t>.</a:t>
            </a:r>
          </a:p>
          <a:p>
            <a:pPr>
              <a:spcBef>
                <a:spcPts val="800"/>
              </a:spcBef>
            </a:pPr>
            <a:r>
              <a:rPr lang="fr-FR" sz="1400" dirty="0">
                <a:solidFill>
                  <a:srgbClr val="000000"/>
                </a:solidFill>
                <a:latin typeface="Helvetica 55 Roman" panose="020B0604020202020204" pitchFamily="34" charset="0"/>
              </a:rPr>
              <a:t>Sed </a:t>
            </a:r>
            <a:r>
              <a:rPr lang="fr-FR" sz="1400" dirty="0" err="1">
                <a:solidFill>
                  <a:srgbClr val="000000"/>
                </a:solidFill>
                <a:latin typeface="Helvetica 55 Roman" panose="020B0604020202020204" pitchFamily="34" charset="0"/>
              </a:rPr>
              <a:t>rhoncus</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nisi</a:t>
            </a:r>
            <a:r>
              <a:rPr lang="fr-FR" sz="1400" dirty="0">
                <a:solidFill>
                  <a:srgbClr val="000000"/>
                </a:solidFill>
                <a:latin typeface="Helvetica 55 Roman" panose="020B0604020202020204" pitchFamily="34" charset="0"/>
              </a:rPr>
              <a:t> eu </a:t>
            </a:r>
            <a:r>
              <a:rPr lang="fr-FR" sz="1400" dirty="0" err="1">
                <a:solidFill>
                  <a:srgbClr val="000000"/>
                </a:solidFill>
                <a:latin typeface="Helvetica 55 Roman" panose="020B0604020202020204" pitchFamily="34" charset="0"/>
              </a:rPr>
              <a:t>facilisis</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condimentum</a:t>
            </a:r>
            <a:r>
              <a:rPr lang="fr-FR" sz="1400" dirty="0">
                <a:solidFill>
                  <a:srgbClr val="000000"/>
                </a:solidFill>
                <a:latin typeface="Helvetica 55 Roman" panose="020B0604020202020204" pitchFamily="34" charset="0"/>
              </a:rPr>
              <a:t>.</a:t>
            </a:r>
          </a:p>
        </p:txBody>
      </p:sp>
      <p:sp>
        <p:nvSpPr>
          <p:cNvPr id="16" name="Rectangle 15"/>
          <p:cNvSpPr/>
          <p:nvPr/>
        </p:nvSpPr>
        <p:spPr>
          <a:xfrm>
            <a:off x="4560852" y="2367360"/>
            <a:ext cx="2272031" cy="3435714"/>
          </a:xfrm>
          <a:prstGeom prst="rect">
            <a:avLst/>
          </a:prstGeom>
          <a:solidFill>
            <a:srgbClr val="D6D6D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00" tIns="120000" rIns="120000" bIns="120000" numCol="1" spcCol="0" rtlCol="0" fromWordArt="0" anchor="t" anchorCtr="0" forceAA="0" compatLnSpc="1">
            <a:prstTxWarp prst="textNoShape">
              <a:avLst/>
            </a:prstTxWarp>
            <a:noAutofit/>
          </a:bodyPr>
          <a:lstStyle/>
          <a:p>
            <a:r>
              <a:rPr lang="fr-FR" sz="1600" dirty="0">
                <a:solidFill>
                  <a:srgbClr val="000000"/>
                </a:solidFill>
              </a:rPr>
              <a:t>Titre </a:t>
            </a:r>
            <a:endParaRPr lang="fr-FR" sz="1200" spc="-27" dirty="0">
              <a:solidFill>
                <a:srgbClr val="000000"/>
              </a:solidFill>
              <a:latin typeface="Helvetica 55 Roman" panose="000B0500000000000000" pitchFamily="34" charset="0"/>
            </a:endParaRPr>
          </a:p>
          <a:p>
            <a:pPr>
              <a:spcBef>
                <a:spcPts val="800"/>
              </a:spcBef>
            </a:pPr>
            <a:r>
              <a:rPr lang="fr-FR" sz="1400" dirty="0" err="1">
                <a:solidFill>
                  <a:srgbClr val="000000"/>
                </a:solidFill>
                <a:latin typeface="Helvetica 55 Roman" panose="020B0604020202020204" pitchFamily="34" charset="0"/>
              </a:rPr>
              <a:t>Lorem</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ipsum</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dolor</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sit</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amet</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consectetur</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adipiscing</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elit</a:t>
            </a:r>
            <a:r>
              <a:rPr lang="fr-FR" sz="1400" dirty="0">
                <a:solidFill>
                  <a:srgbClr val="000000"/>
                </a:solidFill>
                <a:latin typeface="Helvetica 55 Roman" panose="020B0604020202020204" pitchFamily="34" charset="0"/>
              </a:rPr>
              <a:t>. </a:t>
            </a:r>
          </a:p>
          <a:p>
            <a:pPr>
              <a:spcBef>
                <a:spcPts val="800"/>
              </a:spcBef>
            </a:pPr>
            <a:r>
              <a:rPr lang="fr-FR" sz="1400" dirty="0">
                <a:solidFill>
                  <a:srgbClr val="000000"/>
                </a:solidFill>
                <a:latin typeface="Helvetica 55 Roman" panose="020B0604020202020204" pitchFamily="34" charset="0"/>
              </a:rPr>
              <a:t>Sed </a:t>
            </a:r>
            <a:r>
              <a:rPr lang="fr-FR" sz="1400" dirty="0" err="1">
                <a:solidFill>
                  <a:srgbClr val="000000"/>
                </a:solidFill>
                <a:latin typeface="Helvetica 55 Roman" panose="020B0604020202020204" pitchFamily="34" charset="0"/>
              </a:rPr>
              <a:t>rhoncus</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nisi</a:t>
            </a:r>
            <a:r>
              <a:rPr lang="fr-FR" sz="1400" dirty="0">
                <a:solidFill>
                  <a:srgbClr val="000000"/>
                </a:solidFill>
                <a:latin typeface="Helvetica 55 Roman" panose="020B0604020202020204" pitchFamily="34" charset="0"/>
              </a:rPr>
              <a:t> eu </a:t>
            </a:r>
            <a:r>
              <a:rPr lang="fr-FR" sz="1400" dirty="0" err="1">
                <a:solidFill>
                  <a:srgbClr val="000000"/>
                </a:solidFill>
                <a:latin typeface="Helvetica 55 Roman" panose="020B0604020202020204" pitchFamily="34" charset="0"/>
              </a:rPr>
              <a:t>facilisis</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condimentum</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ligula</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augue</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porttitor</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lacusamet</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ligula</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consectetur</a:t>
            </a:r>
            <a:r>
              <a:rPr lang="fr-FR" sz="1400" dirty="0">
                <a:solidFill>
                  <a:srgbClr val="000000"/>
                </a:solidFill>
                <a:latin typeface="Helvetica 55 Roman" panose="020B0604020202020204" pitchFamily="34" charset="0"/>
              </a:rPr>
              <a:t> </a:t>
            </a:r>
            <a:r>
              <a:rPr lang="fr-FR" sz="1400" dirty="0" err="1">
                <a:solidFill>
                  <a:srgbClr val="000000"/>
                </a:solidFill>
                <a:latin typeface="Helvetica 55 Roman" panose="020B0604020202020204" pitchFamily="34" charset="0"/>
              </a:rPr>
              <a:t>porttitor</a:t>
            </a:r>
            <a:r>
              <a:rPr lang="fr-FR" sz="1400" dirty="0">
                <a:solidFill>
                  <a:srgbClr val="000000"/>
                </a:solidFill>
                <a:latin typeface="Helvetica 55 Roman" panose="020B0604020202020204" pitchFamily="34" charset="0"/>
              </a:rPr>
              <a:t>.</a:t>
            </a:r>
          </a:p>
        </p:txBody>
      </p:sp>
      <p:sp>
        <p:nvSpPr>
          <p:cNvPr id="17" name="Rectangle 16"/>
          <p:cNvSpPr/>
          <p:nvPr/>
        </p:nvSpPr>
        <p:spPr>
          <a:xfrm>
            <a:off x="6832882" y="1912612"/>
            <a:ext cx="2272031" cy="3890462"/>
          </a:xfrm>
          <a:prstGeom prst="rect">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00" tIns="120000" rIns="120000" bIns="120000" numCol="1" spcCol="0" rtlCol="0" fromWordArt="0" anchor="t" anchorCtr="0" forceAA="0" compatLnSpc="1">
            <a:prstTxWarp prst="textNoShape">
              <a:avLst/>
            </a:prstTxWarp>
            <a:noAutofit/>
          </a:bodyPr>
          <a:lstStyle/>
          <a:p>
            <a:r>
              <a:rPr lang="fr-FR" sz="1600">
                <a:solidFill>
                  <a:srgbClr val="000000"/>
                </a:solidFill>
              </a:rPr>
              <a:t>Filtre des sites congestionnés à la date </a:t>
            </a:r>
          </a:p>
          <a:p>
            <a:r>
              <a:rPr lang="fr-FR" sz="1600">
                <a:solidFill>
                  <a:srgbClr val="000000"/>
                </a:solidFill>
              </a:rPr>
              <a:t>future d’ajout capacitaire (M+6)</a:t>
            </a:r>
            <a:endParaRPr lang="fr-FR" sz="1400" dirty="0">
              <a:solidFill>
                <a:srgbClr val="000000"/>
              </a:solidFill>
              <a:latin typeface="Helvetica 55 Roman" panose="020B0604020202020204" pitchFamily="34" charset="0"/>
            </a:endParaRPr>
          </a:p>
        </p:txBody>
      </p:sp>
      <p:sp>
        <p:nvSpPr>
          <p:cNvPr id="19" name="Rectangle 18"/>
          <p:cNvSpPr/>
          <p:nvPr/>
        </p:nvSpPr>
        <p:spPr>
          <a:xfrm>
            <a:off x="4698013" y="1755012"/>
            <a:ext cx="2272029" cy="5434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8000" rtlCol="0" anchor="b"/>
          <a:lstStyle/>
          <a:p>
            <a:r>
              <a:rPr lang="fr-FR" sz="2667" dirty="0">
                <a:solidFill>
                  <a:srgbClr val="000000"/>
                </a:solidFill>
              </a:rPr>
              <a:t>02</a:t>
            </a:r>
          </a:p>
        </p:txBody>
      </p:sp>
      <p:sp>
        <p:nvSpPr>
          <p:cNvPr id="23" name="Title 4"/>
          <p:cNvSpPr txBox="1">
            <a:spLocks/>
          </p:cNvSpPr>
          <p:nvPr/>
        </p:nvSpPr>
        <p:spPr>
          <a:xfrm>
            <a:off x="503326" y="350633"/>
            <a:ext cx="11355300" cy="988483"/>
          </a:xfrm>
          <a:prstGeom prst="rect">
            <a:avLst/>
          </a:prstGeom>
        </p:spPr>
        <p:txBody>
          <a:bodyPr vert="horz" lIns="0" tIns="0" rIns="0" bIns="0" rtlCol="0" anchor="t" anchorCtr="0">
            <a:noAutofit/>
          </a:bodyPr>
          <a:lstStyle>
            <a:lvl1pPr marL="0" indent="0" algn="l" defTabSz="1219170" rtl="0" eaLnBrk="1" latinLnBrk="0" hangingPunct="1">
              <a:lnSpc>
                <a:spcPct val="90000"/>
              </a:lnSpc>
              <a:spcBef>
                <a:spcPct val="0"/>
              </a:spcBef>
              <a:buNone/>
              <a:defRPr sz="2667" kern="1200" spc="-27" baseline="0">
                <a:solidFill>
                  <a:schemeClr val="bg2"/>
                </a:solidFill>
                <a:latin typeface="Helvetica 75 Bold" panose="020B0804020202020204" pitchFamily="34" charset="0"/>
                <a:ea typeface="+mj-ea"/>
                <a:cs typeface="+mj-cs"/>
              </a:defRPr>
            </a:lvl1pPr>
          </a:lstStyle>
          <a:p>
            <a:r>
              <a:rPr lang="en-US" dirty="0">
                <a:solidFill>
                  <a:srgbClr val="FF7900"/>
                </a:solidFill>
              </a:rPr>
              <a:t>Preparation of data for the new site proposition</a:t>
            </a:r>
            <a:endParaRPr lang="fr-FR" dirty="0">
              <a:solidFill>
                <a:srgbClr val="FF7900"/>
              </a:solidFill>
            </a:endParaRPr>
          </a:p>
        </p:txBody>
      </p:sp>
      <p:sp>
        <p:nvSpPr>
          <p:cNvPr id="25" name="Rectangle 24"/>
          <p:cNvSpPr/>
          <p:nvPr/>
        </p:nvSpPr>
        <p:spPr>
          <a:xfrm>
            <a:off x="2300991" y="2833350"/>
            <a:ext cx="2272031" cy="2969724"/>
          </a:xfrm>
          <a:prstGeom prst="rect">
            <a:avLst/>
          </a:prstGeom>
          <a:solidFill>
            <a:srgbClr val="FF79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00" tIns="120000" rIns="120000" bIns="120000" numCol="1" spcCol="0" rtlCol="0" fromWordArt="0" anchor="t" anchorCtr="0" forceAA="0" compatLnSpc="1">
            <a:prstTxWarp prst="textNoShape">
              <a:avLst/>
            </a:prstTxWarp>
            <a:noAutofit/>
          </a:bodyPr>
          <a:lstStyle/>
          <a:p>
            <a:r>
              <a:rPr lang="en-US" sz="1600" dirty="0">
                <a:solidFill>
                  <a:srgbClr val="000000"/>
                </a:solidFill>
              </a:rPr>
              <a:t>Predicted traffic KPIs (2 years)</a:t>
            </a:r>
          </a:p>
          <a:p>
            <a:r>
              <a:rPr lang="en-US" sz="1600" dirty="0" err="1">
                <a:solidFill>
                  <a:srgbClr val="000000"/>
                </a:solidFill>
              </a:rPr>
              <a:t>Compute_rate</a:t>
            </a:r>
            <a:endParaRPr lang="en-US" sz="1600" dirty="0">
              <a:solidFill>
                <a:srgbClr val="000000"/>
              </a:solidFill>
            </a:endParaRPr>
          </a:p>
          <a:p>
            <a:endParaRPr lang="en-US" sz="1600" dirty="0">
              <a:solidFill>
                <a:srgbClr val="000000"/>
              </a:solidFill>
              <a:latin typeface="Helvetica 55 Roman" panose="020B0604020202020204" pitchFamily="34" charset="0"/>
            </a:endParaRPr>
          </a:p>
          <a:p>
            <a:r>
              <a:rPr lang="en-US" sz="1400" dirty="0">
                <a:solidFill>
                  <a:srgbClr val="000000"/>
                </a:solidFill>
                <a:latin typeface="Helvetica 55 Roman" panose="020B0604020202020204" pitchFamily="34" charset="0"/>
              </a:rPr>
              <a:t>Enable us to project our hourly data to a period by calculating a ratio from weekly data between historical data and the forecasted data at this period</a:t>
            </a:r>
          </a:p>
        </p:txBody>
      </p:sp>
      <p:sp>
        <p:nvSpPr>
          <p:cNvPr id="26" name="Rectangle 25"/>
          <p:cNvSpPr/>
          <p:nvPr/>
        </p:nvSpPr>
        <p:spPr>
          <a:xfrm>
            <a:off x="4573021" y="2367360"/>
            <a:ext cx="2272031" cy="3435714"/>
          </a:xfrm>
          <a:prstGeom prst="rect">
            <a:avLst/>
          </a:prstGeom>
          <a:solidFill>
            <a:srgbClr val="D6D6D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00" tIns="120000" rIns="120000" bIns="120000" numCol="1" spcCol="0" rtlCol="0" fromWordArt="0" anchor="t" anchorCtr="0" forceAA="0" compatLnSpc="1">
            <a:prstTxWarp prst="textNoShape">
              <a:avLst/>
            </a:prstTxWarp>
            <a:noAutofit/>
          </a:bodyPr>
          <a:lstStyle/>
          <a:p>
            <a:r>
              <a:rPr lang="en-US" sz="1600" dirty="0">
                <a:solidFill>
                  <a:srgbClr val="000000"/>
                </a:solidFill>
              </a:rPr>
              <a:t>Congestion detection</a:t>
            </a:r>
          </a:p>
          <a:p>
            <a:r>
              <a:rPr lang="en-US" sz="1600" dirty="0" err="1">
                <a:solidFill>
                  <a:srgbClr val="000000"/>
                </a:solidFill>
              </a:rPr>
              <a:t>RANdim</a:t>
            </a:r>
            <a:endParaRPr lang="en-US" sz="1600" dirty="0">
              <a:solidFill>
                <a:srgbClr val="000000"/>
              </a:solidFill>
            </a:endParaRPr>
          </a:p>
          <a:p>
            <a:endParaRPr lang="fr-FR" sz="1600" dirty="0">
              <a:solidFill>
                <a:srgbClr val="000000"/>
              </a:solidFill>
            </a:endParaRPr>
          </a:p>
          <a:p>
            <a:r>
              <a:rPr lang="fr-FR" sz="1400" spc="-27" dirty="0">
                <a:solidFill>
                  <a:srgbClr val="000000"/>
                </a:solidFill>
                <a:latin typeface="Helvetica 55 Roman" panose="000B0500000000000000" pitchFamily="34" charset="0"/>
              </a:rPr>
              <a:t>Use </a:t>
            </a:r>
            <a:r>
              <a:rPr lang="fr-FR" sz="1400" spc="-27" dirty="0" err="1">
                <a:solidFill>
                  <a:srgbClr val="000000"/>
                </a:solidFill>
                <a:latin typeface="Helvetica 55 Roman" panose="000B0500000000000000" pitchFamily="34" charset="0"/>
              </a:rPr>
              <a:t>RANDim</a:t>
            </a:r>
            <a:r>
              <a:rPr lang="fr-FR" sz="1400" spc="-27" dirty="0">
                <a:solidFill>
                  <a:srgbClr val="000000"/>
                </a:solidFill>
                <a:latin typeface="Helvetica 55 Roman" panose="000B0500000000000000" pitchFamily="34" charset="0"/>
              </a:rPr>
              <a:t> </a:t>
            </a:r>
            <a:r>
              <a:rPr lang="fr-FR" sz="1400" spc="-27" dirty="0" err="1">
                <a:solidFill>
                  <a:srgbClr val="000000"/>
                </a:solidFill>
                <a:latin typeface="Helvetica 55 Roman" panose="000B0500000000000000" pitchFamily="34" charset="0"/>
              </a:rPr>
              <a:t>tool</a:t>
            </a:r>
            <a:r>
              <a:rPr lang="fr-FR" sz="1400" spc="-27" dirty="0">
                <a:solidFill>
                  <a:srgbClr val="000000"/>
                </a:solidFill>
                <a:latin typeface="Helvetica 55 Roman" panose="000B0500000000000000" pitchFamily="34" charset="0"/>
              </a:rPr>
              <a:t> on </a:t>
            </a:r>
            <a:r>
              <a:rPr lang="fr-FR" sz="1400" spc="-27" dirty="0" err="1">
                <a:solidFill>
                  <a:srgbClr val="000000"/>
                </a:solidFill>
                <a:latin typeface="Helvetica 55 Roman" panose="000B0500000000000000" pitchFamily="34" charset="0"/>
              </a:rPr>
              <a:t>our</a:t>
            </a:r>
            <a:r>
              <a:rPr lang="fr-FR" sz="1400" spc="-27" dirty="0">
                <a:solidFill>
                  <a:srgbClr val="000000"/>
                </a:solidFill>
                <a:latin typeface="Helvetica 55 Roman" panose="000B0500000000000000" pitchFamily="34" charset="0"/>
              </a:rPr>
              <a:t> </a:t>
            </a:r>
            <a:r>
              <a:rPr lang="fr-FR" sz="1400" spc="-27" dirty="0" err="1">
                <a:solidFill>
                  <a:srgbClr val="000000"/>
                </a:solidFill>
                <a:latin typeface="Helvetica 55 Roman" panose="000B0500000000000000" pitchFamily="34" charset="0"/>
              </a:rPr>
              <a:t>projected</a:t>
            </a:r>
            <a:r>
              <a:rPr lang="fr-FR" sz="1400" spc="-27" dirty="0">
                <a:solidFill>
                  <a:srgbClr val="000000"/>
                </a:solidFill>
                <a:latin typeface="Helvetica 55 Roman" panose="000B0500000000000000" pitchFamily="34" charset="0"/>
              </a:rPr>
              <a:t> </a:t>
            </a:r>
            <a:r>
              <a:rPr lang="fr-FR" sz="1400" spc="-27" dirty="0" err="1">
                <a:solidFill>
                  <a:srgbClr val="000000"/>
                </a:solidFill>
                <a:latin typeface="Helvetica 55 Roman" panose="000B0500000000000000" pitchFamily="34" charset="0"/>
              </a:rPr>
              <a:t>hourly</a:t>
            </a:r>
            <a:r>
              <a:rPr lang="fr-FR" sz="1400" spc="-27" dirty="0">
                <a:solidFill>
                  <a:srgbClr val="000000"/>
                </a:solidFill>
                <a:latin typeface="Helvetica 55 Roman" panose="000B0500000000000000" pitchFamily="34" charset="0"/>
              </a:rPr>
              <a:t> data to </a:t>
            </a:r>
            <a:r>
              <a:rPr lang="fr-FR" sz="1400" spc="-27" dirty="0" err="1">
                <a:solidFill>
                  <a:srgbClr val="000000"/>
                </a:solidFill>
                <a:latin typeface="Helvetica 55 Roman" panose="000B0500000000000000" pitchFamily="34" charset="0"/>
              </a:rPr>
              <a:t>find</a:t>
            </a:r>
            <a:r>
              <a:rPr lang="fr-FR" sz="1400" spc="-27" dirty="0">
                <a:solidFill>
                  <a:srgbClr val="000000"/>
                </a:solidFill>
                <a:latin typeface="Helvetica 55 Roman" panose="000B0500000000000000" pitchFamily="34" charset="0"/>
              </a:rPr>
              <a:t> out the </a:t>
            </a:r>
            <a:r>
              <a:rPr lang="fr-FR" sz="1400" spc="-27" dirty="0" err="1">
                <a:solidFill>
                  <a:srgbClr val="000000"/>
                </a:solidFill>
                <a:latin typeface="Helvetica 55 Roman" panose="000B0500000000000000" pitchFamily="34" charset="0"/>
              </a:rPr>
              <a:t>congested</a:t>
            </a:r>
            <a:r>
              <a:rPr lang="fr-FR" sz="1400" spc="-27" dirty="0">
                <a:solidFill>
                  <a:srgbClr val="000000"/>
                </a:solidFill>
                <a:latin typeface="Helvetica 55 Roman" panose="000B0500000000000000" pitchFamily="34" charset="0"/>
              </a:rPr>
              <a:t> sites</a:t>
            </a:r>
          </a:p>
        </p:txBody>
      </p:sp>
      <p:sp>
        <p:nvSpPr>
          <p:cNvPr id="27" name="Rectangle 26"/>
          <p:cNvSpPr/>
          <p:nvPr/>
        </p:nvSpPr>
        <p:spPr>
          <a:xfrm>
            <a:off x="6845051" y="1912612"/>
            <a:ext cx="2272031" cy="3890462"/>
          </a:xfrm>
          <a:prstGeom prst="rect">
            <a:avLst/>
          </a:prstGeom>
          <a:solidFill>
            <a:srgbClr val="FF7900"/>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0000" tIns="120000" rIns="120000" bIns="120000" numCol="1" spcCol="0" rtlCol="0" fromWordArt="0" anchor="t" anchorCtr="0" forceAA="0" compatLnSpc="1">
            <a:prstTxWarp prst="textNoShape">
              <a:avLst/>
            </a:prstTxWarp>
            <a:noAutofit/>
          </a:bodyPr>
          <a:lstStyle/>
          <a:p>
            <a:r>
              <a:rPr lang="en-US" sz="1600" dirty="0">
                <a:solidFill>
                  <a:srgbClr val="000000"/>
                </a:solidFill>
              </a:rPr>
              <a:t>Densification proposition</a:t>
            </a:r>
          </a:p>
          <a:p>
            <a:r>
              <a:rPr lang="en-US" sz="1600" dirty="0" err="1">
                <a:solidFill>
                  <a:srgbClr val="000000"/>
                </a:solidFill>
              </a:rPr>
              <a:t>RANDim</a:t>
            </a:r>
            <a:endParaRPr lang="en-US" sz="1600" dirty="0">
              <a:solidFill>
                <a:srgbClr val="000000"/>
              </a:solidFill>
            </a:endParaRPr>
          </a:p>
          <a:p>
            <a:endParaRPr lang="en-US" sz="1600" dirty="0">
              <a:solidFill>
                <a:srgbClr val="000000"/>
              </a:solidFill>
              <a:latin typeface="Helvetica 55 Roman" panose="020B0604020202020204" pitchFamily="34" charset="0"/>
            </a:endParaRPr>
          </a:p>
          <a:p>
            <a:r>
              <a:rPr lang="en-US" sz="1400" dirty="0">
                <a:solidFill>
                  <a:srgbClr val="000000"/>
                </a:solidFill>
                <a:latin typeface="Helvetica 55 Roman" panose="020B0604020202020204" pitchFamily="34" charset="0"/>
              </a:rPr>
              <a:t>Use </a:t>
            </a:r>
            <a:r>
              <a:rPr lang="en-US" sz="1400" dirty="0" err="1">
                <a:solidFill>
                  <a:srgbClr val="000000"/>
                </a:solidFill>
                <a:latin typeface="Helvetica 55 Roman" panose="020B0604020202020204" pitchFamily="34" charset="0"/>
              </a:rPr>
              <a:t>RANDim</a:t>
            </a:r>
            <a:r>
              <a:rPr lang="en-US" sz="1400" dirty="0">
                <a:solidFill>
                  <a:srgbClr val="000000"/>
                </a:solidFill>
                <a:latin typeface="Helvetica 55 Roman" panose="020B0604020202020204" pitchFamily="34" charset="0"/>
              </a:rPr>
              <a:t> output to another </a:t>
            </a:r>
            <a:r>
              <a:rPr lang="en-US" sz="1400" dirty="0" err="1">
                <a:solidFill>
                  <a:srgbClr val="000000"/>
                </a:solidFill>
                <a:latin typeface="Helvetica 55 Roman" panose="020B0604020202020204" pitchFamily="34" charset="0"/>
              </a:rPr>
              <a:t>RANDim</a:t>
            </a:r>
            <a:r>
              <a:rPr lang="en-US" sz="1400" dirty="0">
                <a:solidFill>
                  <a:srgbClr val="000000"/>
                </a:solidFill>
                <a:latin typeface="Helvetica 55 Roman" panose="020B0604020202020204" pitchFamily="34" charset="0"/>
              </a:rPr>
              <a:t> request to get the densification proposition</a:t>
            </a:r>
            <a:endParaRPr lang="fr-FR" sz="1400" dirty="0">
              <a:solidFill>
                <a:srgbClr val="000000"/>
              </a:solidFill>
              <a:latin typeface="Helvetica 55 Roman" panose="020B0604020202020204" pitchFamily="34" charset="0"/>
            </a:endParaRPr>
          </a:p>
        </p:txBody>
      </p:sp>
      <p:sp>
        <p:nvSpPr>
          <p:cNvPr id="28" name="Rectangle 27"/>
          <p:cNvSpPr/>
          <p:nvPr/>
        </p:nvSpPr>
        <p:spPr>
          <a:xfrm>
            <a:off x="2313160" y="2255459"/>
            <a:ext cx="2272029" cy="5434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8000" rtlCol="0" anchor="b"/>
          <a:lstStyle/>
          <a:p>
            <a:r>
              <a:rPr lang="fr-FR" sz="2667" dirty="0">
                <a:solidFill>
                  <a:srgbClr val="000000"/>
                </a:solidFill>
              </a:rPr>
              <a:t>01</a:t>
            </a:r>
          </a:p>
        </p:txBody>
      </p:sp>
      <p:sp>
        <p:nvSpPr>
          <p:cNvPr id="29" name="Rectangle 28"/>
          <p:cNvSpPr/>
          <p:nvPr/>
        </p:nvSpPr>
        <p:spPr>
          <a:xfrm>
            <a:off x="6845051" y="1339116"/>
            <a:ext cx="2272029" cy="5434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8000" rtlCol="0" anchor="b"/>
          <a:lstStyle/>
          <a:p>
            <a:r>
              <a:rPr lang="fr-FR" sz="2667" dirty="0">
                <a:solidFill>
                  <a:srgbClr val="000000"/>
                </a:solidFill>
              </a:rPr>
              <a:t>03</a:t>
            </a:r>
          </a:p>
        </p:txBody>
      </p:sp>
    </p:spTree>
    <p:extLst>
      <p:ext uri="{BB962C8B-B14F-4D97-AF65-F5344CB8AC3E}">
        <p14:creationId xmlns:p14="http://schemas.microsoft.com/office/powerpoint/2010/main" val="336034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EC74D6D-9D0B-4F5C-9424-658A159C209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5" name="Object 4" hidden="1">
                        <a:extLst>
                          <a:ext uri="{FF2B5EF4-FFF2-40B4-BE49-F238E27FC236}">
                            <a16:creationId xmlns:a16="http://schemas.microsoft.com/office/drawing/2014/main" id="{BEC74D6D-9D0B-4F5C-9424-658A159C209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B0311EA-B7EA-4FCA-8D8D-C8EC8C6623CB}"/>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idx="4294967295"/>
          </p:nvPr>
        </p:nvSpPr>
        <p:spPr>
          <a:xfrm>
            <a:off x="510540" y="211963"/>
            <a:ext cx="11430000" cy="665163"/>
          </a:xfrm>
        </p:spPr>
        <p:txBody>
          <a:bodyPr vert="horz"/>
          <a:lstStyle/>
          <a:p>
            <a:r>
              <a:rPr lang="fr-FR" dirty="0" err="1">
                <a:solidFill>
                  <a:srgbClr val="FF7900"/>
                </a:solidFill>
              </a:rPr>
              <a:t>Compute</a:t>
            </a:r>
            <a:r>
              <a:rPr lang="fr-FR" dirty="0">
                <a:solidFill>
                  <a:srgbClr val="FF7900"/>
                </a:solidFill>
              </a:rPr>
              <a:t> rate – Projection of </a:t>
            </a:r>
            <a:r>
              <a:rPr lang="fr-FR" dirty="0" err="1">
                <a:solidFill>
                  <a:srgbClr val="FF7900"/>
                </a:solidFill>
              </a:rPr>
              <a:t>hourly</a:t>
            </a:r>
            <a:r>
              <a:rPr lang="fr-FR" dirty="0">
                <a:solidFill>
                  <a:srgbClr val="FF7900"/>
                </a:solidFill>
              </a:rPr>
              <a:t> data</a:t>
            </a:r>
            <a:endParaRPr lang="en-US" sz="2400" dirty="0">
              <a:solidFill>
                <a:srgbClr val="FF7900"/>
              </a:solidFill>
            </a:endParaRPr>
          </a:p>
        </p:txBody>
      </p:sp>
      <p:sp>
        <p:nvSpPr>
          <p:cNvPr id="9" name="ZoneTexte 8">
            <a:extLst>
              <a:ext uri="{FF2B5EF4-FFF2-40B4-BE49-F238E27FC236}">
                <a16:creationId xmlns:a16="http://schemas.microsoft.com/office/drawing/2014/main" id="{82943B73-4BCB-54B0-21C4-6E8A9D4EFE4B}"/>
              </a:ext>
            </a:extLst>
          </p:cNvPr>
          <p:cNvSpPr txBox="1"/>
          <p:nvPr/>
        </p:nvSpPr>
        <p:spPr>
          <a:xfrm>
            <a:off x="723900" y="1080401"/>
            <a:ext cx="10096499" cy="2554545"/>
          </a:xfrm>
          <a:prstGeom prst="rect">
            <a:avLst/>
          </a:prstGeom>
          <a:noFill/>
        </p:spPr>
        <p:txBody>
          <a:bodyPr wrap="square">
            <a:spAutoFit/>
          </a:bodyPr>
          <a:lstStyle/>
          <a:p>
            <a:pPr algn="just"/>
            <a:r>
              <a:rPr lang="en-US" sz="1600" b="1" i="0" dirty="0">
                <a:effectLst/>
                <a:latin typeface="Helvetica 55 Roman" panose="020B0604020202020204" pitchFamily="34" charset="0"/>
                <a:cs typeface="Helvetica" panose="020B0604020202020204" pitchFamily="34" charset="0"/>
              </a:rPr>
              <a:t>Data preparation for </a:t>
            </a:r>
            <a:r>
              <a:rPr lang="en-US" sz="1600" b="1" i="0" dirty="0" err="1">
                <a:effectLst/>
                <a:latin typeface="Helvetica 55 Roman" panose="020B0604020202020204" pitchFamily="34" charset="0"/>
                <a:cs typeface="Helvetica" panose="020B0604020202020204" pitchFamily="34" charset="0"/>
              </a:rPr>
              <a:t>RANDim</a:t>
            </a:r>
            <a:endParaRPr lang="en-US" sz="1600" b="1" i="0" dirty="0">
              <a:effectLst/>
              <a:latin typeface="Helvetica 55 Roman" panose="020B0604020202020204" pitchFamily="34" charset="0"/>
              <a:cs typeface="Helvetica" panose="020B0604020202020204" pitchFamily="34" charset="0"/>
            </a:endParaRPr>
          </a:p>
          <a:p>
            <a:pPr algn="just"/>
            <a:r>
              <a:rPr lang="en-US" sz="1600" b="0" i="0" dirty="0">
                <a:effectLst/>
                <a:latin typeface="Helvetica 55 Roman" panose="020B0604020202020204" pitchFamily="34" charset="0"/>
                <a:cs typeface="Helvetica" panose="020B0604020202020204" pitchFamily="34" charset="0"/>
              </a:rPr>
              <a:t>The calculation of congestion and new site propositions are done with </a:t>
            </a:r>
            <a:r>
              <a:rPr lang="en-US" sz="1600" b="0" i="0" dirty="0" err="1">
                <a:effectLst/>
                <a:latin typeface="Helvetica 55 Roman" panose="020B0604020202020204" pitchFamily="34" charset="0"/>
                <a:cs typeface="Helvetica" panose="020B0604020202020204" pitchFamily="34" charset="0"/>
              </a:rPr>
              <a:t>RANDim</a:t>
            </a:r>
            <a:r>
              <a:rPr lang="en-US" sz="1600" b="0" i="0" dirty="0">
                <a:effectLst/>
                <a:latin typeface="Helvetica 55 Roman" panose="020B0604020202020204" pitchFamily="34" charset="0"/>
                <a:cs typeface="Helvetica" panose="020B0604020202020204" pitchFamily="34" charset="0"/>
              </a:rPr>
              <a:t> tool. </a:t>
            </a:r>
          </a:p>
          <a:p>
            <a:pPr algn="just"/>
            <a:r>
              <a:rPr lang="en-US" sz="1600" b="0" i="0" dirty="0" err="1">
                <a:effectLst/>
                <a:latin typeface="Helvetica 55 Roman" panose="020B0604020202020204" pitchFamily="34" charset="0"/>
                <a:cs typeface="Helvetica" panose="020B0604020202020204" pitchFamily="34" charset="0"/>
              </a:rPr>
              <a:t>RANDim</a:t>
            </a:r>
            <a:r>
              <a:rPr lang="en-US" sz="1600" b="0" i="0" dirty="0">
                <a:effectLst/>
                <a:latin typeface="Helvetica 55 Roman" panose="020B0604020202020204" pitchFamily="34" charset="0"/>
                <a:cs typeface="Helvetica" panose="020B0604020202020204" pitchFamily="34" charset="0"/>
              </a:rPr>
              <a:t> tool use as input hourly data preprocessed to get busy hour.</a:t>
            </a:r>
            <a:endParaRPr lang="fr-FR" sz="1600" b="1" i="0" dirty="0">
              <a:effectLst/>
              <a:latin typeface="+mj-lt"/>
              <a:cs typeface="Calibri" panose="020F0502020204030204" pitchFamily="34" charset="0"/>
            </a:endParaRPr>
          </a:p>
          <a:p>
            <a:pPr algn="just"/>
            <a:r>
              <a:rPr lang="fr-FR" sz="1600" dirty="0" err="1">
                <a:latin typeface="Helvetica 55 Roman" panose="020B0604020202020204" pitchFamily="34" charset="0"/>
                <a:cs typeface="Calibri" panose="020F0502020204030204" pitchFamily="34" charset="0"/>
                <a:sym typeface="Wingdings" panose="05000000000000000000" pitchFamily="2" charset="2"/>
              </a:rPr>
              <a:t>However</a:t>
            </a:r>
            <a:r>
              <a:rPr lang="fr-FR" sz="1600" dirty="0">
                <a:latin typeface="Helvetica 55 Roman" panose="020B0604020202020204" pitchFamily="34" charset="0"/>
                <a:cs typeface="Calibri" panose="020F0502020204030204" pitchFamily="34" charset="0"/>
                <a:sym typeface="Wingdings" panose="05000000000000000000" pitchFamily="2" charset="2"/>
              </a:rPr>
              <a:t>, </a:t>
            </a:r>
            <a:r>
              <a:rPr lang="fr-FR" sz="1600" dirty="0" err="1">
                <a:latin typeface="Helvetica 55 Roman" panose="020B0604020202020204" pitchFamily="34" charset="0"/>
                <a:cs typeface="Calibri" panose="020F0502020204030204" pitchFamily="34" charset="0"/>
                <a:sym typeface="Wingdings" panose="05000000000000000000" pitchFamily="2" charset="2"/>
              </a:rPr>
              <a:t>we</a:t>
            </a:r>
            <a:r>
              <a:rPr lang="fr-FR" sz="1600" dirty="0">
                <a:latin typeface="Helvetica 55 Roman" panose="020B0604020202020204" pitchFamily="34" charset="0"/>
                <a:cs typeface="Calibri" panose="020F0502020204030204" pitchFamily="34" charset="0"/>
                <a:sym typeface="Wingdings" panose="05000000000000000000" pitchFamily="2" charset="2"/>
              </a:rPr>
              <a:t> </a:t>
            </a:r>
            <a:r>
              <a:rPr lang="fr-FR" sz="1600" dirty="0" err="1">
                <a:latin typeface="Helvetica 55 Roman" panose="020B0604020202020204" pitchFamily="34" charset="0"/>
                <a:cs typeface="Calibri" panose="020F0502020204030204" pitchFamily="34" charset="0"/>
                <a:sym typeface="Wingdings" panose="05000000000000000000" pitchFamily="2" charset="2"/>
              </a:rPr>
              <a:t>cannot</a:t>
            </a:r>
            <a:r>
              <a:rPr lang="fr-FR" sz="1600" dirty="0">
                <a:latin typeface="Helvetica 55 Roman" panose="020B0604020202020204" pitchFamily="34" charset="0"/>
                <a:cs typeface="Calibri" panose="020F0502020204030204" pitchFamily="34" charset="0"/>
                <a:sym typeface="Wingdings" panose="05000000000000000000" pitchFamily="2" charset="2"/>
              </a:rPr>
              <a:t> </a:t>
            </a:r>
            <a:r>
              <a:rPr lang="fr-FR" sz="1600" dirty="0" err="1">
                <a:latin typeface="Helvetica 55 Roman" panose="020B0604020202020204" pitchFamily="34" charset="0"/>
                <a:cs typeface="Calibri" panose="020F0502020204030204" pitchFamily="34" charset="0"/>
                <a:sym typeface="Wingdings" panose="05000000000000000000" pitchFamily="2" charset="2"/>
              </a:rPr>
              <a:t>forecast</a:t>
            </a:r>
            <a:r>
              <a:rPr lang="fr-FR" sz="1600" dirty="0">
                <a:latin typeface="Helvetica 55 Roman" panose="020B0604020202020204" pitchFamily="34" charset="0"/>
                <a:cs typeface="Calibri" panose="020F0502020204030204" pitchFamily="34" charset="0"/>
                <a:sym typeface="Wingdings" panose="05000000000000000000" pitchFamily="2" charset="2"/>
              </a:rPr>
              <a:t> </a:t>
            </a:r>
            <a:r>
              <a:rPr lang="fr-FR" sz="1600" dirty="0" err="1">
                <a:latin typeface="Helvetica 55 Roman" panose="020B0604020202020204" pitchFamily="34" charset="0"/>
                <a:cs typeface="Calibri" panose="020F0502020204030204" pitchFamily="34" charset="0"/>
                <a:sym typeface="Wingdings" panose="05000000000000000000" pitchFamily="2" charset="2"/>
              </a:rPr>
              <a:t>our</a:t>
            </a:r>
            <a:r>
              <a:rPr lang="fr-FR" sz="1600" dirty="0">
                <a:latin typeface="Helvetica 55 Roman" panose="020B0604020202020204" pitchFamily="34" charset="0"/>
                <a:cs typeface="Calibri" panose="020F0502020204030204" pitchFamily="34" charset="0"/>
                <a:sym typeface="Wingdings" panose="05000000000000000000" pitchFamily="2" charset="2"/>
              </a:rPr>
              <a:t> </a:t>
            </a:r>
            <a:r>
              <a:rPr lang="fr-FR" sz="1600" dirty="0" err="1">
                <a:latin typeface="Helvetica 55 Roman" panose="020B0604020202020204" pitchFamily="34" charset="0"/>
                <a:cs typeface="Calibri" panose="020F0502020204030204" pitchFamily="34" charset="0"/>
                <a:sym typeface="Wingdings" panose="05000000000000000000" pitchFamily="2" charset="2"/>
              </a:rPr>
              <a:t>hourly</a:t>
            </a:r>
            <a:r>
              <a:rPr lang="fr-FR" sz="1600" dirty="0">
                <a:latin typeface="Helvetica 55 Roman" panose="020B0604020202020204" pitchFamily="34" charset="0"/>
                <a:cs typeface="Calibri" panose="020F0502020204030204" pitchFamily="34" charset="0"/>
                <a:sym typeface="Wingdings" panose="05000000000000000000" pitchFamily="2" charset="2"/>
              </a:rPr>
              <a:t> data on 2 </a:t>
            </a:r>
            <a:r>
              <a:rPr lang="fr-FR" sz="1600" dirty="0" err="1">
                <a:latin typeface="Helvetica 55 Roman" panose="020B0604020202020204" pitchFamily="34" charset="0"/>
                <a:cs typeface="Calibri" panose="020F0502020204030204" pitchFamily="34" charset="0"/>
                <a:sym typeface="Wingdings" panose="05000000000000000000" pitchFamily="2" charset="2"/>
              </a:rPr>
              <a:t>years</a:t>
            </a:r>
            <a:r>
              <a:rPr lang="fr-FR" sz="1600" dirty="0">
                <a:latin typeface="Helvetica 55 Roman" panose="020B0604020202020204" pitchFamily="34" charset="0"/>
                <a:cs typeface="Calibri" panose="020F0502020204030204" pitchFamily="34" charset="0"/>
                <a:sym typeface="Wingdings" panose="05000000000000000000" pitchFamily="2" charset="2"/>
              </a:rPr>
              <a:t> horizon, </a:t>
            </a:r>
            <a:r>
              <a:rPr lang="fr-FR" sz="1600" dirty="0" err="1">
                <a:latin typeface="Helvetica 55 Roman" panose="020B0604020202020204" pitchFamily="34" charset="0"/>
                <a:cs typeface="Calibri" panose="020F0502020204030204" pitchFamily="34" charset="0"/>
                <a:sym typeface="Wingdings" panose="05000000000000000000" pitchFamily="2" charset="2"/>
              </a:rPr>
              <a:t>so</a:t>
            </a:r>
            <a:r>
              <a:rPr lang="fr-FR" sz="1600" dirty="0">
                <a:latin typeface="Helvetica 55 Roman" panose="020B0604020202020204" pitchFamily="34" charset="0"/>
                <a:cs typeface="Calibri" panose="020F0502020204030204" pitchFamily="34" charset="0"/>
                <a:sym typeface="Wingdings" panose="05000000000000000000" pitchFamily="2" charset="2"/>
              </a:rPr>
              <a:t> </a:t>
            </a:r>
            <a:r>
              <a:rPr lang="fr-FR" sz="1600" dirty="0" err="1">
                <a:latin typeface="Helvetica 55 Roman" panose="020B0604020202020204" pitchFamily="34" charset="0"/>
                <a:cs typeface="Calibri" panose="020F0502020204030204" pitchFamily="34" charset="0"/>
                <a:sym typeface="Wingdings" panose="05000000000000000000" pitchFamily="2" charset="2"/>
              </a:rPr>
              <a:t>we</a:t>
            </a:r>
            <a:r>
              <a:rPr lang="fr-FR" sz="1600" dirty="0">
                <a:latin typeface="Helvetica 55 Roman" panose="020B0604020202020204" pitchFamily="34" charset="0"/>
                <a:cs typeface="Calibri" panose="020F0502020204030204" pitchFamily="34" charset="0"/>
                <a:sym typeface="Wingdings" panose="05000000000000000000" pitchFamily="2" charset="2"/>
              </a:rPr>
              <a:t> :</a:t>
            </a:r>
          </a:p>
          <a:p>
            <a:pPr marL="285750" indent="-285750" algn="just">
              <a:buFont typeface="Arial" panose="020B0604020202020204" pitchFamily="34" charset="0"/>
              <a:buChar char="•"/>
            </a:pPr>
            <a:r>
              <a:rPr lang="fr-FR" sz="1600" dirty="0" err="1">
                <a:solidFill>
                  <a:schemeClr val="bg2"/>
                </a:solidFill>
                <a:latin typeface="Helvetica 55 Roman" panose="020B0604020202020204" pitchFamily="34" charset="0"/>
                <a:cs typeface="Calibri" panose="020F0502020204030204" pitchFamily="34" charset="0"/>
                <a:sym typeface="Wingdings" panose="05000000000000000000" pitchFamily="2" charset="2"/>
              </a:rPr>
              <a:t>Forecast</a:t>
            </a:r>
            <a:r>
              <a:rPr lang="fr-FR" sz="1600" dirty="0">
                <a:solidFill>
                  <a:schemeClr val="bg2"/>
                </a:solidFill>
                <a:latin typeface="Helvetica 55 Roman" panose="020B0604020202020204" pitchFamily="34" charset="0"/>
                <a:cs typeface="Calibri" panose="020F0502020204030204" pitchFamily="34" charset="0"/>
                <a:sym typeface="Wingdings" panose="05000000000000000000" pitchFamily="2" charset="2"/>
              </a:rPr>
              <a:t> </a:t>
            </a:r>
            <a:r>
              <a:rPr lang="fr-FR" sz="1600" dirty="0" err="1">
                <a:solidFill>
                  <a:schemeClr val="bg2"/>
                </a:solidFill>
                <a:latin typeface="Helvetica 55 Roman" panose="020B0604020202020204" pitchFamily="34" charset="0"/>
                <a:cs typeface="Calibri" panose="020F0502020204030204" pitchFamily="34" charset="0"/>
                <a:sym typeface="Wingdings" panose="05000000000000000000" pitchFamily="2" charset="2"/>
              </a:rPr>
              <a:t>weekly</a:t>
            </a:r>
            <a:r>
              <a:rPr lang="fr-FR" sz="1600" dirty="0">
                <a:solidFill>
                  <a:schemeClr val="bg2"/>
                </a:solidFill>
                <a:latin typeface="Helvetica 55 Roman" panose="020B0604020202020204" pitchFamily="34" charset="0"/>
                <a:cs typeface="Calibri" panose="020F0502020204030204" pitchFamily="34" charset="0"/>
                <a:sym typeface="Wingdings" panose="05000000000000000000" pitchFamily="2" charset="2"/>
              </a:rPr>
              <a:t> data</a:t>
            </a:r>
            <a:r>
              <a:rPr lang="fr-FR" sz="1600" dirty="0">
                <a:latin typeface="Helvetica 55 Roman" panose="020B0604020202020204" pitchFamily="34" charset="0"/>
                <a:cs typeface="Calibri" panose="020F0502020204030204" pitchFamily="34" charset="0"/>
                <a:sym typeface="Wingdings" panose="05000000000000000000" pitchFamily="2" charset="2"/>
              </a:rPr>
              <a:t> on </a:t>
            </a:r>
            <a:r>
              <a:rPr lang="fr-FR" sz="1600" dirty="0" err="1">
                <a:latin typeface="Helvetica 55 Roman" panose="020B0604020202020204" pitchFamily="34" charset="0"/>
                <a:cs typeface="Calibri" panose="020F0502020204030204" pitchFamily="34" charset="0"/>
                <a:sym typeface="Wingdings" panose="05000000000000000000" pitchFamily="2" charset="2"/>
              </a:rPr>
              <a:t>two</a:t>
            </a:r>
            <a:r>
              <a:rPr lang="fr-FR" sz="1600" dirty="0">
                <a:latin typeface="Helvetica 55 Roman" panose="020B0604020202020204" pitchFamily="34" charset="0"/>
                <a:cs typeface="Calibri" panose="020F0502020204030204" pitchFamily="34" charset="0"/>
                <a:sym typeface="Wingdings" panose="05000000000000000000" pitchFamily="2" charset="2"/>
              </a:rPr>
              <a:t> </a:t>
            </a:r>
            <a:r>
              <a:rPr lang="fr-FR" sz="1600" dirty="0" err="1">
                <a:latin typeface="Helvetica 55 Roman" panose="020B0604020202020204" pitchFamily="34" charset="0"/>
                <a:cs typeface="Calibri" panose="020F0502020204030204" pitchFamily="34" charset="0"/>
                <a:sym typeface="Wingdings" panose="05000000000000000000" pitchFamily="2" charset="2"/>
              </a:rPr>
              <a:t>years</a:t>
            </a:r>
            <a:r>
              <a:rPr lang="fr-FR" sz="1600" dirty="0">
                <a:latin typeface="Helvetica 55 Roman" panose="020B0604020202020204" pitchFamily="34" charset="0"/>
                <a:cs typeface="Calibri" panose="020F0502020204030204" pitchFamily="34" charset="0"/>
                <a:sym typeface="Wingdings" panose="05000000000000000000" pitchFamily="2" charset="2"/>
              </a:rPr>
              <a:t> horizon</a:t>
            </a:r>
          </a:p>
          <a:p>
            <a:pPr marL="285750" indent="-285750" algn="just">
              <a:buFont typeface="Arial" panose="020B0604020202020204" pitchFamily="34" charset="0"/>
              <a:buChar char="•"/>
            </a:pPr>
            <a:r>
              <a:rPr lang="fr-FR" sz="1600" dirty="0">
                <a:solidFill>
                  <a:schemeClr val="bg2"/>
                </a:solidFill>
                <a:latin typeface="Helvetica 55 Roman" panose="020B0604020202020204" pitchFamily="34" charset="0"/>
                <a:cs typeface="Calibri" panose="020F0502020204030204" pitchFamily="34" charset="0"/>
                <a:sym typeface="Wingdings" panose="05000000000000000000" pitchFamily="2" charset="2"/>
              </a:rPr>
              <a:t>Select a </a:t>
            </a:r>
            <a:r>
              <a:rPr lang="fr-FR" sz="1600" dirty="0" err="1">
                <a:solidFill>
                  <a:schemeClr val="bg2"/>
                </a:solidFill>
                <a:latin typeface="Helvetica 55 Roman" panose="020B0604020202020204" pitchFamily="34" charset="0"/>
                <a:cs typeface="Calibri" panose="020F0502020204030204" pitchFamily="34" charset="0"/>
                <a:sym typeface="Wingdings" panose="05000000000000000000" pitchFamily="2" charset="2"/>
              </a:rPr>
              <a:t>period</a:t>
            </a:r>
            <a:r>
              <a:rPr lang="fr-FR" sz="1600" dirty="0">
                <a:solidFill>
                  <a:schemeClr val="bg2"/>
                </a:solidFill>
                <a:latin typeface="Helvetica 55 Roman" panose="020B0604020202020204" pitchFamily="34" charset="0"/>
                <a:cs typeface="Calibri" panose="020F0502020204030204" pitchFamily="34" charset="0"/>
                <a:sym typeface="Wingdings" panose="05000000000000000000" pitchFamily="2" charset="2"/>
              </a:rPr>
              <a:t> </a:t>
            </a:r>
            <a:r>
              <a:rPr lang="fr-FR" sz="1600" dirty="0" err="1">
                <a:latin typeface="Helvetica 55 Roman" panose="020B0604020202020204" pitchFamily="34" charset="0"/>
                <a:cs typeface="Calibri" panose="020F0502020204030204" pitchFamily="34" charset="0"/>
                <a:sym typeface="Wingdings" panose="05000000000000000000" pitchFamily="2" charset="2"/>
              </a:rPr>
              <a:t>we</a:t>
            </a:r>
            <a:r>
              <a:rPr lang="fr-FR" sz="1600" dirty="0">
                <a:latin typeface="Helvetica 55 Roman" panose="020B0604020202020204" pitchFamily="34" charset="0"/>
                <a:cs typeface="Calibri" panose="020F0502020204030204" pitchFamily="34" charset="0"/>
                <a:sym typeface="Wingdings" panose="05000000000000000000" pitchFamily="2" charset="2"/>
              </a:rPr>
              <a:t> </a:t>
            </a:r>
            <a:r>
              <a:rPr lang="fr-FR" sz="1600" dirty="0" err="1">
                <a:latin typeface="Helvetica 55 Roman" panose="020B0604020202020204" pitchFamily="34" charset="0"/>
                <a:cs typeface="Calibri" panose="020F0502020204030204" pitchFamily="34" charset="0"/>
                <a:sym typeface="Wingdings" panose="05000000000000000000" pitchFamily="2" charset="2"/>
              </a:rPr>
              <a:t>want</a:t>
            </a:r>
            <a:r>
              <a:rPr lang="fr-FR" sz="1600" dirty="0">
                <a:latin typeface="Helvetica 55 Roman" panose="020B0604020202020204" pitchFamily="34" charset="0"/>
                <a:cs typeface="Calibri" panose="020F0502020204030204" pitchFamily="34" charset="0"/>
                <a:sym typeface="Wingdings" panose="05000000000000000000" pitchFamily="2" charset="2"/>
              </a:rPr>
              <a:t> look at</a:t>
            </a:r>
          </a:p>
          <a:p>
            <a:pPr marL="285750" indent="-285750" algn="just">
              <a:buFont typeface="Arial" panose="020B0604020202020204" pitchFamily="34" charset="0"/>
              <a:buChar char="•"/>
            </a:pPr>
            <a:r>
              <a:rPr lang="fr-FR" sz="1600" dirty="0" err="1">
                <a:solidFill>
                  <a:schemeClr val="bg2"/>
                </a:solidFill>
                <a:latin typeface="Helvetica 55 Roman" panose="020B0604020202020204" pitchFamily="34" charset="0"/>
                <a:cs typeface="Calibri" panose="020F0502020204030204" pitchFamily="34" charset="0"/>
                <a:sym typeface="Wingdings" panose="05000000000000000000" pitchFamily="2" charset="2"/>
              </a:rPr>
              <a:t>Calculate</a:t>
            </a:r>
            <a:r>
              <a:rPr lang="fr-FR" sz="1600" dirty="0">
                <a:latin typeface="Helvetica 55 Roman" panose="020B0604020202020204" pitchFamily="34" charset="0"/>
                <a:cs typeface="Calibri" panose="020F0502020204030204" pitchFamily="34" charset="0"/>
                <a:sym typeface="Wingdings" panose="05000000000000000000" pitchFamily="2" charset="2"/>
              </a:rPr>
              <a:t> an </a:t>
            </a:r>
            <a:r>
              <a:rPr lang="fr-FR" sz="1600" dirty="0" err="1">
                <a:latin typeface="Helvetica 55 Roman" panose="020B0604020202020204" pitchFamily="34" charset="0"/>
                <a:cs typeface="Calibri" panose="020F0502020204030204" pitchFamily="34" charset="0"/>
                <a:sym typeface="Wingdings" panose="05000000000000000000" pitchFamily="2" charset="2"/>
              </a:rPr>
              <a:t>evolution</a:t>
            </a:r>
            <a:r>
              <a:rPr lang="fr-FR" sz="1600" dirty="0">
                <a:latin typeface="Helvetica 55 Roman" panose="020B0604020202020204" pitchFamily="34" charset="0"/>
                <a:cs typeface="Calibri" panose="020F0502020204030204" pitchFamily="34" charset="0"/>
                <a:sym typeface="Wingdings" panose="05000000000000000000" pitchFamily="2" charset="2"/>
              </a:rPr>
              <a:t> </a:t>
            </a:r>
            <a:r>
              <a:rPr lang="fr-FR" sz="1600" dirty="0">
                <a:solidFill>
                  <a:schemeClr val="bg2"/>
                </a:solidFill>
                <a:latin typeface="Helvetica 55 Roman" panose="020B0604020202020204" pitchFamily="34" charset="0"/>
                <a:cs typeface="Calibri" panose="020F0502020204030204" pitchFamily="34" charset="0"/>
                <a:sym typeface="Wingdings" panose="05000000000000000000" pitchFamily="2" charset="2"/>
              </a:rPr>
              <a:t>ratio</a:t>
            </a:r>
            <a:r>
              <a:rPr lang="fr-FR" sz="1600" dirty="0">
                <a:latin typeface="Helvetica 55 Roman" panose="020B0604020202020204" pitchFamily="34" charset="0"/>
                <a:cs typeface="Calibri" panose="020F0502020204030204" pitchFamily="34" charset="0"/>
                <a:sym typeface="Wingdings" panose="05000000000000000000" pitchFamily="2" charset="2"/>
              </a:rPr>
              <a:t> </a:t>
            </a:r>
            <a:r>
              <a:rPr lang="fr-FR" sz="1600" dirty="0" err="1">
                <a:latin typeface="Helvetica 55 Roman" panose="020B0604020202020204" pitchFamily="34" charset="0"/>
                <a:cs typeface="Calibri" panose="020F0502020204030204" pitchFamily="34" charset="0"/>
                <a:sym typeface="Wingdings" panose="05000000000000000000" pitchFamily="2" charset="2"/>
              </a:rPr>
              <a:t>between</a:t>
            </a:r>
            <a:r>
              <a:rPr lang="fr-FR" sz="1600" dirty="0">
                <a:latin typeface="Helvetica 55 Roman" panose="020B0604020202020204" pitchFamily="34" charset="0"/>
                <a:cs typeface="Calibri" panose="020F0502020204030204" pitchFamily="34" charset="0"/>
                <a:sym typeface="Wingdings" panose="05000000000000000000" pitchFamily="2" charset="2"/>
              </a:rPr>
              <a:t> </a:t>
            </a:r>
            <a:r>
              <a:rPr lang="fr-FR" sz="1600" dirty="0" err="1">
                <a:latin typeface="Helvetica 55 Roman" panose="020B0604020202020204" pitchFamily="34" charset="0"/>
                <a:cs typeface="Calibri" panose="020F0502020204030204" pitchFamily="34" charset="0"/>
                <a:sym typeface="Wingdings" panose="05000000000000000000" pitchFamily="2" charset="2"/>
              </a:rPr>
              <a:t>forecasted</a:t>
            </a:r>
            <a:r>
              <a:rPr lang="fr-FR" sz="1600" dirty="0">
                <a:latin typeface="Helvetica 55 Roman" panose="020B0604020202020204" pitchFamily="34" charset="0"/>
                <a:cs typeface="Calibri" panose="020F0502020204030204" pitchFamily="34" charset="0"/>
                <a:sym typeface="Wingdings" panose="05000000000000000000" pitchFamily="2" charset="2"/>
              </a:rPr>
              <a:t> </a:t>
            </a:r>
            <a:r>
              <a:rPr lang="fr-FR" sz="1600" dirty="0" err="1">
                <a:latin typeface="Helvetica 55 Roman" panose="020B0604020202020204" pitchFamily="34" charset="0"/>
                <a:cs typeface="Calibri" panose="020F0502020204030204" pitchFamily="34" charset="0"/>
                <a:sym typeface="Wingdings" panose="05000000000000000000" pitchFamily="2" charset="2"/>
              </a:rPr>
              <a:t>weekly</a:t>
            </a:r>
            <a:r>
              <a:rPr lang="fr-FR" sz="1600" dirty="0">
                <a:latin typeface="Helvetica 55 Roman" panose="020B0604020202020204" pitchFamily="34" charset="0"/>
                <a:cs typeface="Calibri" panose="020F0502020204030204" pitchFamily="34" charset="0"/>
                <a:sym typeface="Wingdings" panose="05000000000000000000" pitchFamily="2" charset="2"/>
              </a:rPr>
              <a:t> data and </a:t>
            </a:r>
            <a:r>
              <a:rPr lang="fr-FR" sz="1600" dirty="0" err="1">
                <a:latin typeface="Helvetica 55 Roman" panose="020B0604020202020204" pitchFamily="34" charset="0"/>
                <a:cs typeface="Calibri" panose="020F0502020204030204" pitchFamily="34" charset="0"/>
                <a:sym typeface="Wingdings" panose="05000000000000000000" pitchFamily="2" charset="2"/>
              </a:rPr>
              <a:t>historical</a:t>
            </a:r>
            <a:r>
              <a:rPr lang="fr-FR" sz="1600" dirty="0">
                <a:latin typeface="Helvetica 55 Roman" panose="020B0604020202020204" pitchFamily="34" charset="0"/>
                <a:cs typeface="Calibri" panose="020F0502020204030204" pitchFamily="34" charset="0"/>
                <a:sym typeface="Wingdings" panose="05000000000000000000" pitchFamily="2" charset="2"/>
              </a:rPr>
              <a:t> data per </a:t>
            </a:r>
            <a:r>
              <a:rPr lang="fr-FR" sz="1600" dirty="0" err="1">
                <a:latin typeface="Helvetica 55 Roman" panose="020B0604020202020204" pitchFamily="34" charset="0"/>
                <a:cs typeface="Calibri" panose="020F0502020204030204" pitchFamily="34" charset="0"/>
                <a:sym typeface="Wingdings" panose="05000000000000000000" pitchFamily="2" charset="2"/>
              </a:rPr>
              <a:t>cells</a:t>
            </a:r>
            <a:endParaRPr lang="fr-FR" sz="1600" dirty="0">
              <a:latin typeface="Helvetica 55 Roman" panose="020B0604020202020204" pitchFamily="34" charset="0"/>
              <a:cs typeface="Calibri" panose="020F0502020204030204" pitchFamily="34" charset="0"/>
              <a:sym typeface="Wingdings" panose="05000000000000000000" pitchFamily="2" charset="2"/>
            </a:endParaRPr>
          </a:p>
          <a:p>
            <a:pPr marL="285750" indent="-285750" algn="just">
              <a:buFont typeface="Arial" panose="020B0604020202020204" pitchFamily="34" charset="0"/>
              <a:buChar char="•"/>
            </a:pPr>
            <a:r>
              <a:rPr lang="fr-FR" sz="1600" dirty="0">
                <a:solidFill>
                  <a:schemeClr val="bg2"/>
                </a:solidFill>
                <a:latin typeface="Helvetica 55 Roman" panose="020B0604020202020204" pitchFamily="34" charset="0"/>
                <a:cs typeface="Calibri" panose="020F0502020204030204" pitchFamily="34" charset="0"/>
                <a:sym typeface="Wingdings" panose="05000000000000000000" pitchFamily="2" charset="2"/>
              </a:rPr>
              <a:t>Apply</a:t>
            </a:r>
            <a:r>
              <a:rPr lang="fr-FR" sz="1600" dirty="0">
                <a:latin typeface="Helvetica 55 Roman" panose="020B0604020202020204" pitchFamily="34" charset="0"/>
                <a:cs typeface="Calibri" panose="020F0502020204030204" pitchFamily="34" charset="0"/>
                <a:sym typeface="Wingdings" panose="05000000000000000000" pitchFamily="2" charset="2"/>
              </a:rPr>
              <a:t> </a:t>
            </a:r>
            <a:r>
              <a:rPr lang="fr-FR" sz="1600" dirty="0" err="1">
                <a:latin typeface="Helvetica 55 Roman" panose="020B0604020202020204" pitchFamily="34" charset="0"/>
                <a:cs typeface="Calibri" panose="020F0502020204030204" pitchFamily="34" charset="0"/>
                <a:sym typeface="Wingdings" panose="05000000000000000000" pitchFamily="2" charset="2"/>
              </a:rPr>
              <a:t>this</a:t>
            </a:r>
            <a:r>
              <a:rPr lang="fr-FR" sz="1600" dirty="0">
                <a:latin typeface="Helvetica 55 Roman" panose="020B0604020202020204" pitchFamily="34" charset="0"/>
                <a:cs typeface="Calibri" panose="020F0502020204030204" pitchFamily="34" charset="0"/>
                <a:sym typeface="Wingdings" panose="05000000000000000000" pitchFamily="2" charset="2"/>
              </a:rPr>
              <a:t> </a:t>
            </a:r>
            <a:r>
              <a:rPr lang="fr-FR" sz="1600" dirty="0">
                <a:solidFill>
                  <a:schemeClr val="bg2"/>
                </a:solidFill>
                <a:latin typeface="Helvetica 55 Roman" panose="020B0604020202020204" pitchFamily="34" charset="0"/>
                <a:cs typeface="Calibri" panose="020F0502020204030204" pitchFamily="34" charset="0"/>
                <a:sym typeface="Wingdings" panose="05000000000000000000" pitchFamily="2" charset="2"/>
              </a:rPr>
              <a:t>ratio</a:t>
            </a:r>
            <a:r>
              <a:rPr lang="fr-FR" sz="1600" dirty="0">
                <a:latin typeface="Helvetica 55 Roman" panose="020B0604020202020204" pitchFamily="34" charset="0"/>
                <a:cs typeface="Calibri" panose="020F0502020204030204" pitchFamily="34" charset="0"/>
                <a:sym typeface="Wingdings" panose="05000000000000000000" pitchFamily="2" charset="2"/>
              </a:rPr>
              <a:t> to </a:t>
            </a:r>
            <a:r>
              <a:rPr lang="fr-FR" sz="1600" dirty="0" err="1">
                <a:latin typeface="Helvetica 55 Roman" panose="020B0604020202020204" pitchFamily="34" charset="0"/>
                <a:cs typeface="Calibri" panose="020F0502020204030204" pitchFamily="34" charset="0"/>
                <a:sym typeface="Wingdings" panose="05000000000000000000" pitchFamily="2" charset="2"/>
              </a:rPr>
              <a:t>our</a:t>
            </a:r>
            <a:r>
              <a:rPr lang="fr-FR" sz="1600" dirty="0">
                <a:latin typeface="Helvetica 55 Roman" panose="020B0604020202020204" pitchFamily="34" charset="0"/>
                <a:cs typeface="Calibri" panose="020F0502020204030204" pitchFamily="34" charset="0"/>
                <a:sym typeface="Wingdings" panose="05000000000000000000" pitchFamily="2" charset="2"/>
              </a:rPr>
              <a:t> </a:t>
            </a:r>
            <a:r>
              <a:rPr lang="fr-FR" sz="1600" dirty="0" err="1">
                <a:latin typeface="Helvetica 55 Roman" panose="020B0604020202020204" pitchFamily="34" charset="0"/>
                <a:cs typeface="Calibri" panose="020F0502020204030204" pitchFamily="34" charset="0"/>
                <a:sym typeface="Wingdings" panose="05000000000000000000" pitchFamily="2" charset="2"/>
              </a:rPr>
              <a:t>hourly</a:t>
            </a:r>
            <a:r>
              <a:rPr lang="fr-FR" sz="1600" dirty="0">
                <a:latin typeface="Helvetica 55 Roman" panose="020B0604020202020204" pitchFamily="34" charset="0"/>
                <a:cs typeface="Calibri" panose="020F0502020204030204" pitchFamily="34" charset="0"/>
                <a:sym typeface="Wingdings" panose="05000000000000000000" pitchFamily="2" charset="2"/>
              </a:rPr>
              <a:t> data at </a:t>
            </a:r>
            <a:r>
              <a:rPr lang="fr-FR" sz="1600" dirty="0" err="1">
                <a:latin typeface="Helvetica 55 Roman" panose="020B0604020202020204" pitchFamily="34" charset="0"/>
                <a:cs typeface="Calibri" panose="020F0502020204030204" pitchFamily="34" charset="0"/>
                <a:sym typeface="Wingdings" panose="05000000000000000000" pitchFamily="2" charset="2"/>
              </a:rPr>
              <a:t>busy</a:t>
            </a:r>
            <a:r>
              <a:rPr lang="fr-FR" sz="1600" dirty="0">
                <a:latin typeface="Helvetica 55 Roman" panose="020B0604020202020204" pitchFamily="34" charset="0"/>
                <a:cs typeface="Calibri" panose="020F0502020204030204" pitchFamily="34" charset="0"/>
                <a:sym typeface="Wingdings" panose="05000000000000000000" pitchFamily="2" charset="2"/>
              </a:rPr>
              <a:t> </a:t>
            </a:r>
            <a:r>
              <a:rPr lang="fr-FR" sz="1600" dirty="0" err="1">
                <a:latin typeface="Helvetica 55 Roman" panose="020B0604020202020204" pitchFamily="34" charset="0"/>
                <a:cs typeface="Calibri" panose="020F0502020204030204" pitchFamily="34" charset="0"/>
                <a:sym typeface="Wingdings" panose="05000000000000000000" pitchFamily="2" charset="2"/>
              </a:rPr>
              <a:t>hour</a:t>
            </a:r>
            <a:r>
              <a:rPr lang="fr-FR" sz="1600" dirty="0">
                <a:latin typeface="Helvetica 55 Roman" panose="020B0604020202020204" pitchFamily="34" charset="0"/>
                <a:cs typeface="Calibri" panose="020F0502020204030204" pitchFamily="34" charset="0"/>
                <a:sym typeface="Wingdings" panose="05000000000000000000" pitchFamily="2" charset="2"/>
              </a:rPr>
              <a:t> </a:t>
            </a:r>
            <a:r>
              <a:rPr lang="fr-FR" sz="1600" dirty="0" err="1">
                <a:latin typeface="Helvetica 55 Roman" panose="020B0604020202020204" pitchFamily="34" charset="0"/>
                <a:cs typeface="Calibri" panose="020F0502020204030204" pitchFamily="34" charset="0"/>
                <a:sym typeface="Wingdings" panose="05000000000000000000" pitchFamily="2" charset="2"/>
              </a:rPr>
              <a:t>formatted</a:t>
            </a:r>
            <a:r>
              <a:rPr lang="fr-FR" sz="1600" dirty="0">
                <a:latin typeface="Helvetica 55 Roman" panose="020B0604020202020204" pitchFamily="34" charset="0"/>
                <a:cs typeface="Calibri" panose="020F0502020204030204" pitchFamily="34" charset="0"/>
                <a:sym typeface="Wingdings" panose="05000000000000000000" pitchFamily="2" charset="2"/>
              </a:rPr>
              <a:t> by </a:t>
            </a:r>
            <a:r>
              <a:rPr lang="fr-FR" sz="1600" dirty="0" err="1">
                <a:latin typeface="Helvetica 55 Roman" panose="020B0604020202020204" pitchFamily="34" charset="0"/>
                <a:cs typeface="Calibri" panose="020F0502020204030204" pitchFamily="34" charset="0"/>
                <a:sym typeface="Wingdings" panose="05000000000000000000" pitchFamily="2" charset="2"/>
              </a:rPr>
              <a:t>RANDim</a:t>
            </a:r>
            <a:endParaRPr lang="fr-FR" sz="1600" dirty="0">
              <a:latin typeface="Helvetica 55 Roman" panose="020B0604020202020204" pitchFamily="34" charset="0"/>
              <a:cs typeface="Calibri" panose="020F0502020204030204" pitchFamily="34" charset="0"/>
              <a:sym typeface="Wingdings" panose="05000000000000000000" pitchFamily="2" charset="2"/>
            </a:endParaRPr>
          </a:p>
          <a:p>
            <a:pPr algn="just"/>
            <a:endParaRPr lang="fr-FR" sz="1600" b="1" dirty="0">
              <a:latin typeface="Helvetica 55 Roman" panose="020B0604020202020204" pitchFamily="34" charset="0"/>
              <a:cs typeface="Calibri" panose="020F0502020204030204" pitchFamily="34" charset="0"/>
              <a:sym typeface="Wingdings" panose="05000000000000000000" pitchFamily="2" charset="2"/>
            </a:endParaRPr>
          </a:p>
          <a:p>
            <a:pPr algn="just"/>
            <a:endParaRPr lang="fr-FR" sz="1600" b="1" dirty="0">
              <a:latin typeface="Helvetica 55 Roman" panose="020B0604020202020204" pitchFamily="34" charset="0"/>
              <a:cs typeface="Calibri" panose="020F0502020204030204" pitchFamily="34" charset="0"/>
              <a:sym typeface="Wingdings" panose="05000000000000000000" pitchFamily="2" charset="2"/>
            </a:endParaRPr>
          </a:p>
        </p:txBody>
      </p:sp>
      <p:sp>
        <p:nvSpPr>
          <p:cNvPr id="6" name="Rectangle 5">
            <a:extLst>
              <a:ext uri="{FF2B5EF4-FFF2-40B4-BE49-F238E27FC236}">
                <a16:creationId xmlns:a16="http://schemas.microsoft.com/office/drawing/2014/main" id="{43748C84-9F60-6EF4-25B6-BD8120F94057}"/>
              </a:ext>
            </a:extLst>
          </p:cNvPr>
          <p:cNvSpPr/>
          <p:nvPr/>
        </p:nvSpPr>
        <p:spPr>
          <a:xfrm>
            <a:off x="723900" y="3505200"/>
            <a:ext cx="5372100" cy="1695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rgbClr val="000000"/>
              </a:solidFill>
            </a:endParaRPr>
          </a:p>
        </p:txBody>
      </p:sp>
      <p:sp>
        <p:nvSpPr>
          <p:cNvPr id="8" name="ZoneTexte 7">
            <a:extLst>
              <a:ext uri="{FF2B5EF4-FFF2-40B4-BE49-F238E27FC236}">
                <a16:creationId xmlns:a16="http://schemas.microsoft.com/office/drawing/2014/main" id="{A0CA5511-0D6A-BE66-5EF5-ECF5B49F91CE}"/>
              </a:ext>
            </a:extLst>
          </p:cNvPr>
          <p:cNvSpPr txBox="1"/>
          <p:nvPr/>
        </p:nvSpPr>
        <p:spPr>
          <a:xfrm>
            <a:off x="131470" y="4191358"/>
            <a:ext cx="6094070" cy="923330"/>
          </a:xfrm>
          <a:prstGeom prst="rect">
            <a:avLst/>
          </a:prstGeom>
          <a:noFill/>
        </p:spPr>
        <p:txBody>
          <a:bodyPr wrap="square">
            <a:spAutoFit/>
          </a:bodyPr>
          <a:lstStyle/>
          <a:p>
            <a:r>
              <a:rPr lang="fr-FR" sz="1800" dirty="0" err="1"/>
              <a:t>Historical</a:t>
            </a:r>
            <a:r>
              <a:rPr lang="fr-FR" sz="1800" dirty="0"/>
              <a:t> data end : 202305</a:t>
            </a:r>
          </a:p>
          <a:p>
            <a:r>
              <a:rPr lang="fr-FR" sz="1800" dirty="0" err="1"/>
              <a:t>Period</a:t>
            </a:r>
            <a:r>
              <a:rPr lang="fr-FR" sz="1800" dirty="0"/>
              <a:t> </a:t>
            </a:r>
            <a:r>
              <a:rPr lang="fr-FR" sz="1800" dirty="0" err="1"/>
              <a:t>we</a:t>
            </a:r>
            <a:r>
              <a:rPr lang="fr-FR" sz="1800" dirty="0"/>
              <a:t> look at : 202350</a:t>
            </a:r>
          </a:p>
          <a:p>
            <a:r>
              <a:rPr lang="fr-FR" sz="1800" dirty="0"/>
              <a:t>Ratio = 894 / 725 = 1,23</a:t>
            </a:r>
          </a:p>
        </p:txBody>
      </p:sp>
      <p:graphicFrame>
        <p:nvGraphicFramePr>
          <p:cNvPr id="10" name="Graphique 9">
            <a:extLst>
              <a:ext uri="{FF2B5EF4-FFF2-40B4-BE49-F238E27FC236}">
                <a16:creationId xmlns:a16="http://schemas.microsoft.com/office/drawing/2014/main" id="{0BDC9D05-C9F0-2199-98CD-198175847215}"/>
              </a:ext>
            </a:extLst>
          </p:cNvPr>
          <p:cNvGraphicFramePr>
            <a:graphicFrameLocks/>
          </p:cNvGraphicFramePr>
          <p:nvPr>
            <p:extLst>
              <p:ext uri="{D42A27DB-BD31-4B8C-83A1-F6EECF244321}">
                <p14:modId xmlns:p14="http://schemas.microsoft.com/office/powerpoint/2010/main" val="3567823676"/>
              </p:ext>
            </p:extLst>
          </p:nvPr>
        </p:nvGraphicFramePr>
        <p:xfrm>
          <a:off x="3266209" y="3505200"/>
          <a:ext cx="8201891" cy="27432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38919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EC74D6D-9D0B-4F5C-9424-658A159C209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5" name="Object 4" hidden="1">
                        <a:extLst>
                          <a:ext uri="{FF2B5EF4-FFF2-40B4-BE49-F238E27FC236}">
                            <a16:creationId xmlns:a16="http://schemas.microsoft.com/office/drawing/2014/main" id="{BEC74D6D-9D0B-4F5C-9424-658A159C209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B0311EA-B7EA-4FCA-8D8D-C8EC8C6623CB}"/>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idx="4294967295"/>
          </p:nvPr>
        </p:nvSpPr>
        <p:spPr>
          <a:xfrm>
            <a:off x="510540" y="211963"/>
            <a:ext cx="11430000" cy="665163"/>
          </a:xfrm>
        </p:spPr>
        <p:txBody>
          <a:bodyPr vert="horz"/>
          <a:lstStyle/>
          <a:p>
            <a:r>
              <a:rPr lang="fr-FR" sz="2400" dirty="0" err="1">
                <a:solidFill>
                  <a:srgbClr val="FF7900"/>
                </a:solidFill>
              </a:rPr>
              <a:t>Get</a:t>
            </a:r>
            <a:r>
              <a:rPr lang="fr-FR" sz="2400" dirty="0">
                <a:solidFill>
                  <a:srgbClr val="FF7900"/>
                </a:solidFill>
              </a:rPr>
              <a:t> congestion and densification suggestion</a:t>
            </a:r>
            <a:endParaRPr lang="en-US" sz="2400" dirty="0">
              <a:solidFill>
                <a:srgbClr val="FF7900"/>
              </a:solidFill>
            </a:endParaRPr>
          </a:p>
        </p:txBody>
      </p:sp>
      <p:sp>
        <p:nvSpPr>
          <p:cNvPr id="6" name="Rectangle 5">
            <a:extLst>
              <a:ext uri="{FF2B5EF4-FFF2-40B4-BE49-F238E27FC236}">
                <a16:creationId xmlns:a16="http://schemas.microsoft.com/office/drawing/2014/main" id="{43748C84-9F60-6EF4-25B6-BD8120F94057}"/>
              </a:ext>
            </a:extLst>
          </p:cNvPr>
          <p:cNvSpPr/>
          <p:nvPr/>
        </p:nvSpPr>
        <p:spPr>
          <a:xfrm>
            <a:off x="723900" y="3505200"/>
            <a:ext cx="5372100" cy="1695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rgbClr val="000000"/>
              </a:solidFill>
            </a:endParaRPr>
          </a:p>
        </p:txBody>
      </p:sp>
      <p:sp>
        <p:nvSpPr>
          <p:cNvPr id="4" name="ZoneTexte 3">
            <a:extLst>
              <a:ext uri="{FF2B5EF4-FFF2-40B4-BE49-F238E27FC236}">
                <a16:creationId xmlns:a16="http://schemas.microsoft.com/office/drawing/2014/main" id="{1667CC92-62ED-1BDD-9593-38E88AACFB45}"/>
              </a:ext>
            </a:extLst>
          </p:cNvPr>
          <p:cNvSpPr txBox="1"/>
          <p:nvPr/>
        </p:nvSpPr>
        <p:spPr>
          <a:xfrm>
            <a:off x="723900" y="1102946"/>
            <a:ext cx="10096499" cy="4031873"/>
          </a:xfrm>
          <a:prstGeom prst="rect">
            <a:avLst/>
          </a:prstGeom>
          <a:noFill/>
        </p:spPr>
        <p:txBody>
          <a:bodyPr wrap="square">
            <a:spAutoFit/>
          </a:bodyPr>
          <a:lstStyle/>
          <a:p>
            <a:pPr algn="just"/>
            <a:r>
              <a:rPr lang="en-US" sz="1600" b="1" i="0" dirty="0">
                <a:effectLst/>
                <a:latin typeface="Helvetica 55 Roman" panose="020B0604020202020204" pitchFamily="34" charset="0"/>
                <a:cs typeface="Helvetica" panose="020B0604020202020204" pitchFamily="34" charset="0"/>
              </a:rPr>
              <a:t>Data usage by </a:t>
            </a:r>
            <a:r>
              <a:rPr lang="en-US" sz="1600" b="1" i="0" dirty="0" err="1">
                <a:effectLst/>
                <a:latin typeface="Helvetica 55 Roman" panose="020B0604020202020204" pitchFamily="34" charset="0"/>
                <a:cs typeface="Helvetica" panose="020B0604020202020204" pitchFamily="34" charset="0"/>
              </a:rPr>
              <a:t>RANDim</a:t>
            </a:r>
            <a:endParaRPr lang="fr-FR" sz="1600" b="0" i="0" dirty="0">
              <a:effectLst/>
              <a:latin typeface="Helvetica 55 Roman" panose="020B0604020202020204" pitchFamily="34" charset="0"/>
              <a:cs typeface="Helvetica" panose="020B0604020202020204" pitchFamily="34" charset="0"/>
            </a:endParaRPr>
          </a:p>
          <a:p>
            <a:pPr algn="just"/>
            <a:r>
              <a:rPr lang="fr-FR" sz="1600" b="0" i="0" dirty="0" err="1">
                <a:effectLst/>
                <a:latin typeface="Helvetica 55 Roman" panose="020B0604020202020204" pitchFamily="34" charset="0"/>
                <a:cs typeface="Helvetica" panose="020B0604020202020204" pitchFamily="34" charset="0"/>
              </a:rPr>
              <a:t>We</a:t>
            </a:r>
            <a:r>
              <a:rPr lang="fr-FR" sz="1600" b="0" i="0" dirty="0">
                <a:effectLst/>
                <a:latin typeface="Helvetica 55 Roman" panose="020B0604020202020204" pitchFamily="34" charset="0"/>
                <a:cs typeface="Helvetica" panose="020B0604020202020204" pitchFamily="34" charset="0"/>
              </a:rPr>
              <a:t> use </a:t>
            </a:r>
            <a:r>
              <a:rPr lang="fr-FR" sz="1600" b="0" i="0" dirty="0" err="1">
                <a:effectLst/>
                <a:latin typeface="Helvetica 55 Roman" panose="020B0604020202020204" pitchFamily="34" charset="0"/>
                <a:cs typeface="Helvetica" panose="020B0604020202020204" pitchFamily="34" charset="0"/>
              </a:rPr>
              <a:t>RANDim</a:t>
            </a:r>
            <a:r>
              <a:rPr lang="fr-FR" sz="1600" b="0" i="0" dirty="0">
                <a:effectLst/>
                <a:latin typeface="Helvetica 55 Roman" panose="020B0604020202020204" pitchFamily="34" charset="0"/>
                <a:cs typeface="Helvetica" panose="020B0604020202020204" pitchFamily="34" charset="0"/>
              </a:rPr>
              <a:t> </a:t>
            </a:r>
            <a:r>
              <a:rPr lang="fr-FR" sz="1600" b="0" i="0" dirty="0" err="1">
                <a:effectLst/>
                <a:latin typeface="Helvetica 55 Roman" panose="020B0604020202020204" pitchFamily="34" charset="0"/>
                <a:cs typeface="Helvetica" panose="020B0604020202020204" pitchFamily="34" charset="0"/>
              </a:rPr>
              <a:t>tool</a:t>
            </a:r>
            <a:r>
              <a:rPr lang="fr-FR" sz="1600" b="0" i="0" dirty="0">
                <a:effectLst/>
                <a:latin typeface="Helvetica 55 Roman" panose="020B0604020202020204" pitchFamily="34" charset="0"/>
                <a:cs typeface="Helvetica" panose="020B0604020202020204" pitchFamily="34" charset="0"/>
              </a:rPr>
              <a:t> for the congestion </a:t>
            </a:r>
            <a:r>
              <a:rPr lang="fr-FR" sz="1600" b="0" i="0" dirty="0" err="1">
                <a:effectLst/>
                <a:latin typeface="Helvetica 55 Roman" panose="020B0604020202020204" pitchFamily="34" charset="0"/>
                <a:cs typeface="Helvetica" panose="020B0604020202020204" pitchFamily="34" charset="0"/>
              </a:rPr>
              <a:t>detection</a:t>
            </a:r>
            <a:r>
              <a:rPr lang="fr-FR" sz="1600" b="0" i="0" dirty="0">
                <a:effectLst/>
                <a:latin typeface="Helvetica 55 Roman" panose="020B0604020202020204" pitchFamily="34" charset="0"/>
                <a:cs typeface="Helvetica" panose="020B0604020202020204" pitchFamily="34" charset="0"/>
              </a:rPr>
              <a:t> and </a:t>
            </a:r>
            <a:r>
              <a:rPr lang="fr-FR" sz="1600" b="0" i="0" dirty="0" err="1">
                <a:effectLst/>
                <a:latin typeface="Helvetica 55 Roman" panose="020B0604020202020204" pitchFamily="34" charset="0"/>
                <a:cs typeface="Helvetica" panose="020B0604020202020204" pitchFamily="34" charset="0"/>
              </a:rPr>
              <a:t>then</a:t>
            </a:r>
            <a:r>
              <a:rPr lang="fr-FR" sz="1600" b="0" i="0" dirty="0">
                <a:effectLst/>
                <a:latin typeface="Helvetica 55 Roman" panose="020B0604020202020204" pitchFamily="34" charset="0"/>
                <a:cs typeface="Helvetica" panose="020B0604020202020204" pitchFamily="34" charset="0"/>
              </a:rPr>
              <a:t> densification suggestion.</a:t>
            </a:r>
          </a:p>
          <a:p>
            <a:pPr algn="just"/>
            <a:endParaRPr lang="en-US" sz="1600" b="1" i="0" dirty="0">
              <a:effectLst/>
              <a:latin typeface="Helvetica 55 Roman" panose="020B0604020202020204" pitchFamily="34" charset="0"/>
              <a:cs typeface="Helvetica" panose="020B0604020202020204" pitchFamily="34" charset="0"/>
            </a:endParaRPr>
          </a:p>
          <a:p>
            <a:pPr algn="just"/>
            <a:r>
              <a:rPr lang="fr-FR" sz="1600" b="1" i="0" dirty="0">
                <a:effectLst/>
                <a:latin typeface="Helvetica 55 Roman" panose="020B0604020202020204" pitchFamily="34" charset="0"/>
                <a:cs typeface="Helvetica" panose="020B0604020202020204" pitchFamily="34" charset="0"/>
              </a:rPr>
              <a:t>Initialisation of </a:t>
            </a:r>
            <a:r>
              <a:rPr lang="fr-FR" sz="1600" b="1" i="0" dirty="0" err="1">
                <a:effectLst/>
                <a:latin typeface="Helvetica 55 Roman" panose="020B0604020202020204" pitchFamily="34" charset="0"/>
                <a:cs typeface="Helvetica" panose="020B0604020202020204" pitchFamily="34" charset="0"/>
              </a:rPr>
              <a:t>RANDim</a:t>
            </a:r>
            <a:r>
              <a:rPr lang="fr-FR" sz="1600" b="1" i="0" dirty="0">
                <a:effectLst/>
                <a:latin typeface="Helvetica 55 Roman" panose="020B0604020202020204" pitchFamily="34" charset="0"/>
                <a:cs typeface="Helvetica" panose="020B0604020202020204" pitchFamily="34" charset="0"/>
              </a:rPr>
              <a:t> </a:t>
            </a:r>
            <a:r>
              <a:rPr lang="fr-FR" sz="1600" b="1" i="0" dirty="0" err="1">
                <a:effectLst/>
                <a:latin typeface="Helvetica 55 Roman" panose="020B0604020202020204" pitchFamily="34" charset="0"/>
                <a:cs typeface="Helvetica" panose="020B0604020202020204" pitchFamily="34" charset="0"/>
              </a:rPr>
              <a:t>tool</a:t>
            </a:r>
            <a:endParaRPr lang="fr-FR" sz="1600" b="0" i="0" dirty="0">
              <a:effectLst/>
              <a:latin typeface="Helvetica 55 Roman" panose="020B0604020202020204" pitchFamily="34" charset="0"/>
              <a:cs typeface="Helvetica" panose="020B0604020202020204" pitchFamily="34" charset="0"/>
            </a:endParaRPr>
          </a:p>
          <a:p>
            <a:pPr algn="just"/>
            <a:r>
              <a:rPr lang="fr-FR" sz="1600" dirty="0" err="1">
                <a:latin typeface="Helvetica 55 Roman" panose="020B0604020202020204" pitchFamily="34" charset="0"/>
                <a:cs typeface="Helvetica" panose="020B0604020202020204" pitchFamily="34" charset="0"/>
                <a:sym typeface="Wingdings" panose="05000000000000000000" pitchFamily="2" charset="2"/>
              </a:rPr>
              <a:t>We</a:t>
            </a:r>
            <a:r>
              <a:rPr lang="fr-FR" sz="1600" dirty="0">
                <a:latin typeface="Helvetica 55 Roman" panose="020B0604020202020204" pitchFamily="34" charset="0"/>
                <a:cs typeface="Helvetica" panose="020B0604020202020204" pitchFamily="34" charset="0"/>
                <a:sym typeface="Wingdings" panose="05000000000000000000" pitchFamily="2" charset="2"/>
              </a:rPr>
              <a:t> have a first interaction </a:t>
            </a:r>
            <a:r>
              <a:rPr lang="fr-FR" sz="1600" dirty="0" err="1">
                <a:latin typeface="Helvetica 55 Roman" panose="020B0604020202020204" pitchFamily="34" charset="0"/>
                <a:cs typeface="Helvetica" panose="020B0604020202020204" pitchFamily="34" charset="0"/>
                <a:sym typeface="Wingdings" panose="05000000000000000000" pitchFamily="2" charset="2"/>
              </a:rPr>
              <a:t>with</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RANDim</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tool</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where</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we</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give</a:t>
            </a:r>
            <a:r>
              <a:rPr lang="fr-FR" sz="1600" dirty="0">
                <a:latin typeface="Helvetica 55 Roman" panose="020B0604020202020204" pitchFamily="34" charset="0"/>
                <a:cs typeface="Helvetica" panose="020B0604020202020204" pitchFamily="34" charset="0"/>
                <a:sym typeface="Wingdings" panose="05000000000000000000" pitchFamily="2" charset="2"/>
              </a:rPr>
              <a:t> the </a:t>
            </a:r>
            <a:r>
              <a:rPr lang="fr-FR" sz="1600" dirty="0" err="1">
                <a:latin typeface="Helvetica 55 Roman" panose="020B0604020202020204" pitchFamily="34" charset="0"/>
                <a:cs typeface="Helvetica" panose="020B0604020202020204" pitchFamily="34" charset="0"/>
                <a:sym typeface="Wingdings" panose="05000000000000000000" pitchFamily="2" charset="2"/>
              </a:rPr>
              <a:t>hourly</a:t>
            </a:r>
            <a:r>
              <a:rPr lang="fr-FR" sz="1600" dirty="0">
                <a:latin typeface="Helvetica 55 Roman" panose="020B0604020202020204" pitchFamily="34" charset="0"/>
                <a:cs typeface="Helvetica" panose="020B0604020202020204" pitchFamily="34" charset="0"/>
                <a:sym typeface="Wingdings" panose="05000000000000000000" pitchFamily="2" charset="2"/>
              </a:rPr>
              <a:t> data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busy</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hour</a:t>
            </a:r>
            <a:r>
              <a:rPr lang="fr-FR" sz="1600" dirty="0">
                <a:latin typeface="Helvetica 55 Roman" panose="020B0604020202020204" pitchFamily="34" charset="0"/>
                <a:cs typeface="Helvetica" panose="020B0604020202020204" pitchFamily="34" charset="0"/>
                <a:sym typeface="Wingdings" panose="05000000000000000000" pitchFamily="2" charset="2"/>
              </a:rPr>
              <a:t> and </a:t>
            </a:r>
            <a:r>
              <a:rPr lang="fr-FR" sz="1600" dirty="0" err="1">
                <a:latin typeface="Helvetica 55 Roman" panose="020B0604020202020204" pitchFamily="34" charset="0"/>
                <a:cs typeface="Helvetica" panose="020B0604020202020204" pitchFamily="34" charset="0"/>
                <a:sym typeface="Wingdings" panose="05000000000000000000" pitchFamily="2" charset="2"/>
              </a:rPr>
              <a:t>RANDim</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result</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is</a:t>
            </a:r>
            <a:r>
              <a:rPr lang="fr-FR" sz="1600" dirty="0">
                <a:latin typeface="Helvetica 55 Roman" panose="020B0604020202020204" pitchFamily="34" charset="0"/>
                <a:cs typeface="Helvetica" panose="020B0604020202020204" pitchFamily="34" charset="0"/>
                <a:sym typeface="Wingdings" panose="05000000000000000000" pitchFamily="2" charset="2"/>
              </a:rPr>
              <a:t> a configuration file and </a:t>
            </a:r>
            <a:r>
              <a:rPr lang="fr-FR" sz="1600" dirty="0" err="1">
                <a:latin typeface="Helvetica 55 Roman" panose="020B0604020202020204" pitchFamily="34" charset="0"/>
                <a:cs typeface="Helvetica" panose="020B0604020202020204" pitchFamily="34" charset="0"/>
                <a:sym typeface="Wingdings" panose="05000000000000000000" pitchFamily="2" charset="2"/>
              </a:rPr>
              <a:t>our</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hourly</a:t>
            </a:r>
            <a:r>
              <a:rPr lang="fr-FR" sz="1600" dirty="0">
                <a:latin typeface="Helvetica 55 Roman" panose="020B0604020202020204" pitchFamily="34" charset="0"/>
                <a:cs typeface="Helvetica" panose="020B0604020202020204" pitchFamily="34" charset="0"/>
                <a:sym typeface="Wingdings" panose="05000000000000000000" pitchFamily="2" charset="2"/>
              </a:rPr>
              <a:t> data file </a:t>
            </a:r>
            <a:r>
              <a:rPr lang="fr-FR" sz="1600" dirty="0" err="1">
                <a:latin typeface="Helvetica 55 Roman" panose="020B0604020202020204" pitchFamily="34" charset="0"/>
                <a:cs typeface="Helvetica" panose="020B0604020202020204" pitchFamily="34" charset="0"/>
                <a:sym typeface="Wingdings" panose="05000000000000000000" pitchFamily="2" charset="2"/>
              </a:rPr>
              <a:t>rearange</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under</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RANDim</a:t>
            </a:r>
            <a:r>
              <a:rPr lang="fr-FR" sz="1600" dirty="0">
                <a:latin typeface="Helvetica 55 Roman" panose="020B0604020202020204" pitchFamily="34" charset="0"/>
                <a:cs typeface="Helvetica" panose="020B0604020202020204" pitchFamily="34" charset="0"/>
                <a:sym typeface="Wingdings" panose="05000000000000000000" pitchFamily="2" charset="2"/>
              </a:rPr>
              <a:t> format.</a:t>
            </a:r>
          </a:p>
          <a:p>
            <a:pPr algn="just"/>
            <a:endParaRPr lang="fr-FR" sz="1600" dirty="0">
              <a:latin typeface="Helvetica 55 Roman" panose="020B0604020202020204" pitchFamily="34" charset="0"/>
              <a:cs typeface="Helvetica" panose="020B0604020202020204" pitchFamily="34" charset="0"/>
              <a:sym typeface="Wingdings" panose="05000000000000000000" pitchFamily="2" charset="2"/>
            </a:endParaRPr>
          </a:p>
          <a:p>
            <a:pPr algn="just"/>
            <a:r>
              <a:rPr lang="fr-FR" sz="1600" b="1" dirty="0">
                <a:latin typeface="Helvetica 55 Roman" panose="020B0604020202020204" pitchFamily="34" charset="0"/>
                <a:cs typeface="Helvetica" panose="020B0604020202020204" pitchFamily="34" charset="0"/>
              </a:rPr>
              <a:t>Congestion </a:t>
            </a:r>
            <a:r>
              <a:rPr lang="fr-FR" sz="1600" b="1" dirty="0" err="1">
                <a:latin typeface="Helvetica 55 Roman" panose="020B0604020202020204" pitchFamily="34" charset="0"/>
                <a:cs typeface="Helvetica" panose="020B0604020202020204" pitchFamily="34" charset="0"/>
              </a:rPr>
              <a:t>Detection</a:t>
            </a:r>
            <a:endParaRPr lang="fr-FR" sz="1600" dirty="0">
              <a:latin typeface="Helvetica 55 Roman" panose="020B0604020202020204" pitchFamily="34" charset="0"/>
              <a:cs typeface="Helvetica" panose="020B0604020202020204" pitchFamily="34" charset="0"/>
              <a:sym typeface="Wingdings" panose="05000000000000000000" pitchFamily="2" charset="2"/>
            </a:endParaRPr>
          </a:p>
          <a:p>
            <a:pPr algn="just"/>
            <a:r>
              <a:rPr lang="fr-FR" sz="1600" dirty="0">
                <a:latin typeface="Helvetica 55 Roman" panose="020B0604020202020204" pitchFamily="34" charset="0"/>
                <a:cs typeface="Helvetica" panose="020B0604020202020204" pitchFamily="34" charset="0"/>
                <a:sym typeface="Wingdings" panose="05000000000000000000" pitchFamily="2" charset="2"/>
              </a:rPr>
              <a:t>This file </a:t>
            </a:r>
            <a:r>
              <a:rPr lang="fr-FR" sz="1600" dirty="0" err="1">
                <a:latin typeface="Helvetica 55 Roman" panose="020B0604020202020204" pitchFamily="34" charset="0"/>
                <a:cs typeface="Helvetica" panose="020B0604020202020204" pitchFamily="34" charset="0"/>
                <a:sym typeface="Wingdings" panose="05000000000000000000" pitchFamily="2" charset="2"/>
              </a:rPr>
              <a:t>outputed</a:t>
            </a:r>
            <a:r>
              <a:rPr lang="fr-FR" sz="1600" dirty="0">
                <a:latin typeface="Helvetica 55 Roman" panose="020B0604020202020204" pitchFamily="34" charset="0"/>
                <a:cs typeface="Helvetica" panose="020B0604020202020204" pitchFamily="34" charset="0"/>
                <a:sym typeface="Wingdings" panose="05000000000000000000" pitchFamily="2" charset="2"/>
              </a:rPr>
              <a:t> by the first </a:t>
            </a:r>
            <a:r>
              <a:rPr lang="fr-FR" sz="1600" dirty="0" err="1">
                <a:latin typeface="Helvetica 55 Roman" panose="020B0604020202020204" pitchFamily="34" charset="0"/>
                <a:cs typeface="Helvetica" panose="020B0604020202020204" pitchFamily="34" charset="0"/>
                <a:sym typeface="Wingdings" panose="05000000000000000000" pitchFamily="2" charset="2"/>
              </a:rPr>
              <a:t>RANDim</a:t>
            </a:r>
            <a:r>
              <a:rPr lang="fr-FR" sz="1600" dirty="0">
                <a:latin typeface="Helvetica 55 Roman" panose="020B0604020202020204" pitchFamily="34" charset="0"/>
                <a:cs typeface="Helvetica" panose="020B0604020202020204" pitchFamily="34" charset="0"/>
                <a:sym typeface="Wingdings" panose="05000000000000000000" pitchFamily="2" charset="2"/>
              </a:rPr>
              <a:t> call </a:t>
            </a:r>
            <a:r>
              <a:rPr lang="fr-FR" sz="1600" dirty="0" err="1">
                <a:latin typeface="Helvetica 55 Roman" panose="020B0604020202020204" pitchFamily="34" charset="0"/>
                <a:cs typeface="Helvetica" panose="020B0604020202020204" pitchFamily="34" charset="0"/>
                <a:sym typeface="Wingdings" panose="05000000000000000000" pitchFamily="2" charset="2"/>
              </a:rPr>
              <a:t>is</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then</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project</a:t>
            </a:r>
            <a:r>
              <a:rPr lang="fr-FR" sz="1600" dirty="0">
                <a:latin typeface="Helvetica 55 Roman" panose="020B0604020202020204" pitchFamily="34" charset="0"/>
                <a:cs typeface="Helvetica" panose="020B0604020202020204" pitchFamily="34" charset="0"/>
                <a:sym typeface="Wingdings" panose="05000000000000000000" pitchFamily="2" charset="2"/>
              </a:rPr>
              <a:t> to a futur </a:t>
            </a:r>
            <a:r>
              <a:rPr lang="fr-FR" sz="1600" dirty="0" err="1">
                <a:latin typeface="Helvetica 55 Roman" panose="020B0604020202020204" pitchFamily="34" charset="0"/>
                <a:cs typeface="Helvetica" panose="020B0604020202020204" pitchFamily="34" charset="0"/>
                <a:sym typeface="Wingdings" panose="05000000000000000000" pitchFamily="2" charset="2"/>
              </a:rPr>
              <a:t>period</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with</a:t>
            </a:r>
            <a:r>
              <a:rPr lang="fr-FR" sz="1600" dirty="0">
                <a:latin typeface="Helvetica 55 Roman" panose="020B0604020202020204" pitchFamily="34" charset="0"/>
                <a:cs typeface="Helvetica" panose="020B0604020202020204" pitchFamily="34" charset="0"/>
                <a:sym typeface="Wingdings" panose="05000000000000000000" pitchFamily="2" charset="2"/>
              </a:rPr>
              <a:t> the ratio </a:t>
            </a:r>
            <a:r>
              <a:rPr lang="fr-FR" sz="1600" dirty="0" err="1">
                <a:latin typeface="Helvetica 55 Roman" panose="020B0604020202020204" pitchFamily="34" charset="0"/>
                <a:cs typeface="Helvetica" panose="020B0604020202020204" pitchFamily="34" charset="0"/>
                <a:sym typeface="Wingdings" panose="05000000000000000000" pitchFamily="2" charset="2"/>
              </a:rPr>
              <a:t>calculated</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from</a:t>
            </a:r>
            <a:r>
              <a:rPr lang="fr-FR" sz="1600" dirty="0">
                <a:latin typeface="Helvetica 55 Roman" panose="020B0604020202020204" pitchFamily="34" charset="0"/>
                <a:cs typeface="Helvetica" panose="020B0604020202020204" pitchFamily="34" charset="0"/>
                <a:sym typeface="Wingdings" panose="05000000000000000000" pitchFamily="2" charset="2"/>
              </a:rPr>
              <a:t> the </a:t>
            </a:r>
            <a:r>
              <a:rPr lang="fr-FR" sz="1600" dirty="0" err="1">
                <a:latin typeface="Helvetica 55 Roman" panose="020B0604020202020204" pitchFamily="34" charset="0"/>
                <a:cs typeface="Helvetica" panose="020B0604020202020204" pitchFamily="34" charset="0"/>
                <a:sym typeface="Wingdings" panose="05000000000000000000" pitchFamily="2" charset="2"/>
              </a:rPr>
              <a:t>weekly</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historical</a:t>
            </a:r>
            <a:r>
              <a:rPr lang="fr-FR" sz="1600" dirty="0">
                <a:latin typeface="Helvetica 55 Roman" panose="020B0604020202020204" pitchFamily="34" charset="0"/>
                <a:cs typeface="Helvetica" panose="020B0604020202020204" pitchFamily="34" charset="0"/>
                <a:sym typeface="Wingdings" panose="05000000000000000000" pitchFamily="2" charset="2"/>
              </a:rPr>
              <a:t> and </a:t>
            </a:r>
            <a:r>
              <a:rPr lang="fr-FR" sz="1600" dirty="0" err="1">
                <a:latin typeface="Helvetica 55 Roman" panose="020B0604020202020204" pitchFamily="34" charset="0"/>
                <a:cs typeface="Helvetica" panose="020B0604020202020204" pitchFamily="34" charset="0"/>
                <a:sym typeface="Wingdings" panose="05000000000000000000" pitchFamily="2" charset="2"/>
              </a:rPr>
              <a:t>forecasted</a:t>
            </a:r>
            <a:r>
              <a:rPr lang="fr-FR" sz="1600" dirty="0">
                <a:latin typeface="Helvetica 55 Roman" panose="020B0604020202020204" pitchFamily="34" charset="0"/>
                <a:cs typeface="Helvetica" panose="020B0604020202020204" pitchFamily="34" charset="0"/>
                <a:sym typeface="Wingdings" panose="05000000000000000000" pitchFamily="2" charset="2"/>
              </a:rPr>
              <a:t> data.</a:t>
            </a:r>
          </a:p>
          <a:p>
            <a:pPr algn="just"/>
            <a:r>
              <a:rPr lang="fr-FR" sz="1600" dirty="0">
                <a:latin typeface="Helvetica 55 Roman" panose="020B0604020202020204" pitchFamily="34" charset="0"/>
                <a:cs typeface="Helvetica" panose="020B0604020202020204" pitchFamily="34" charset="0"/>
                <a:sym typeface="Wingdings" panose="05000000000000000000" pitchFamily="2" charset="2"/>
              </a:rPr>
              <a:t>This </a:t>
            </a:r>
            <a:r>
              <a:rPr lang="fr-FR" sz="1600" dirty="0" err="1">
                <a:latin typeface="Helvetica 55 Roman" panose="020B0604020202020204" pitchFamily="34" charset="0"/>
                <a:cs typeface="Helvetica" panose="020B0604020202020204" pitchFamily="34" charset="0"/>
                <a:sym typeface="Wingdings" panose="05000000000000000000" pitchFamily="2" charset="2"/>
              </a:rPr>
              <a:t>projected</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hourly</a:t>
            </a:r>
            <a:r>
              <a:rPr lang="fr-FR" sz="1600" dirty="0">
                <a:latin typeface="Helvetica 55 Roman" panose="020B0604020202020204" pitchFamily="34" charset="0"/>
                <a:cs typeface="Helvetica" panose="020B0604020202020204" pitchFamily="34" charset="0"/>
                <a:sym typeface="Wingdings" panose="05000000000000000000" pitchFamily="2" charset="2"/>
              </a:rPr>
              <a:t> file </a:t>
            </a:r>
            <a:r>
              <a:rPr lang="fr-FR" sz="1600" dirty="0" err="1">
                <a:latin typeface="Helvetica 55 Roman" panose="020B0604020202020204" pitchFamily="34" charset="0"/>
                <a:cs typeface="Helvetica" panose="020B0604020202020204" pitchFamily="34" charset="0"/>
                <a:sym typeface="Wingdings" panose="05000000000000000000" pitchFamily="2" charset="2"/>
              </a:rPr>
              <a:t>is</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then</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give</a:t>
            </a:r>
            <a:r>
              <a:rPr lang="fr-FR" sz="1600" dirty="0">
                <a:latin typeface="Helvetica 55 Roman" panose="020B0604020202020204" pitchFamily="34" charset="0"/>
                <a:cs typeface="Helvetica" panose="020B0604020202020204" pitchFamily="34" charset="0"/>
                <a:sym typeface="Wingdings" panose="05000000000000000000" pitchFamily="2" charset="2"/>
              </a:rPr>
              <a:t> to </a:t>
            </a:r>
            <a:r>
              <a:rPr lang="fr-FR" sz="1600" dirty="0" err="1">
                <a:latin typeface="Helvetica 55 Roman" panose="020B0604020202020204" pitchFamily="34" charset="0"/>
                <a:cs typeface="Helvetica" panose="020B0604020202020204" pitchFamily="34" charset="0"/>
                <a:sym typeface="Wingdings" panose="05000000000000000000" pitchFamily="2" charset="2"/>
              </a:rPr>
              <a:t>RANDim</a:t>
            </a:r>
            <a:r>
              <a:rPr lang="fr-FR" sz="1600" dirty="0">
                <a:latin typeface="Helvetica 55 Roman" panose="020B0604020202020204" pitchFamily="34" charset="0"/>
                <a:cs typeface="Helvetica" panose="020B0604020202020204" pitchFamily="34" charset="0"/>
                <a:sym typeface="Wingdings" panose="05000000000000000000" pitchFamily="2" charset="2"/>
              </a:rPr>
              <a:t> to </a:t>
            </a:r>
            <a:r>
              <a:rPr lang="fr-FR" sz="1600" dirty="0" err="1">
                <a:latin typeface="Helvetica 55 Roman" panose="020B0604020202020204" pitchFamily="34" charset="0"/>
                <a:cs typeface="Helvetica" panose="020B0604020202020204" pitchFamily="34" charset="0"/>
                <a:sym typeface="Wingdings" panose="05000000000000000000" pitchFamily="2" charset="2"/>
              </a:rPr>
              <a:t>obtain</a:t>
            </a:r>
            <a:r>
              <a:rPr lang="fr-FR" sz="1600" dirty="0">
                <a:latin typeface="Helvetica 55 Roman" panose="020B0604020202020204" pitchFamily="34" charset="0"/>
                <a:cs typeface="Helvetica" panose="020B0604020202020204" pitchFamily="34" charset="0"/>
                <a:sym typeface="Wingdings" panose="05000000000000000000" pitchFamily="2" charset="2"/>
              </a:rPr>
              <a:t> the congestion of the network.</a:t>
            </a:r>
            <a:br>
              <a:rPr lang="fr-FR" sz="1600" dirty="0">
                <a:latin typeface="Helvetica 55 Roman" panose="020B0604020202020204" pitchFamily="34" charset="0"/>
                <a:cs typeface="Helvetica" panose="020B0604020202020204" pitchFamily="34" charset="0"/>
                <a:sym typeface="Wingdings" panose="05000000000000000000" pitchFamily="2" charset="2"/>
              </a:rPr>
            </a:br>
            <a:endParaRPr lang="fr-FR" sz="1600" dirty="0">
              <a:latin typeface="Helvetica 55 Roman" panose="020B0604020202020204" pitchFamily="34" charset="0"/>
              <a:cs typeface="Helvetica" panose="020B0604020202020204" pitchFamily="34" charset="0"/>
              <a:sym typeface="Wingdings" panose="05000000000000000000" pitchFamily="2" charset="2"/>
            </a:endParaRPr>
          </a:p>
          <a:p>
            <a:pPr algn="just"/>
            <a:r>
              <a:rPr lang="fr-FR" sz="1600" b="1" dirty="0">
                <a:latin typeface="Helvetica 55 Roman" panose="020B0604020202020204" pitchFamily="34" charset="0"/>
                <a:cs typeface="Helvetica" panose="020B0604020202020204" pitchFamily="34" charset="0"/>
              </a:rPr>
              <a:t>Densification proposition</a:t>
            </a:r>
            <a:endParaRPr lang="fr-FR" sz="1600" dirty="0">
              <a:latin typeface="Helvetica 55 Roman" panose="020B0604020202020204" pitchFamily="34" charset="0"/>
              <a:cs typeface="Helvetica" panose="020B0604020202020204" pitchFamily="34" charset="0"/>
              <a:sym typeface="Wingdings" panose="05000000000000000000" pitchFamily="2" charset="2"/>
            </a:endParaRPr>
          </a:p>
          <a:p>
            <a:pPr algn="just"/>
            <a:r>
              <a:rPr lang="fr-FR" sz="1600" dirty="0">
                <a:latin typeface="Helvetica 55 Roman" panose="020B0604020202020204" pitchFamily="34" charset="0"/>
                <a:cs typeface="Helvetica" panose="020B0604020202020204" pitchFamily="34" charset="0"/>
                <a:sym typeface="Wingdings" panose="05000000000000000000" pitchFamily="2" charset="2"/>
              </a:rPr>
              <a:t>This congestion file </a:t>
            </a:r>
            <a:r>
              <a:rPr lang="fr-FR" sz="1600" dirty="0" err="1">
                <a:latin typeface="Helvetica 55 Roman" panose="020B0604020202020204" pitchFamily="34" charset="0"/>
                <a:cs typeface="Helvetica" panose="020B0604020202020204" pitchFamily="34" charset="0"/>
                <a:sym typeface="Wingdings" panose="05000000000000000000" pitchFamily="2" charset="2"/>
              </a:rPr>
              <a:t>is</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given</a:t>
            </a:r>
            <a:r>
              <a:rPr lang="fr-FR" sz="1600" dirty="0">
                <a:latin typeface="Helvetica 55 Roman" panose="020B0604020202020204" pitchFamily="34" charset="0"/>
                <a:cs typeface="Helvetica" panose="020B0604020202020204" pitchFamily="34" charset="0"/>
                <a:sym typeface="Wingdings" panose="05000000000000000000" pitchFamily="2" charset="2"/>
              </a:rPr>
              <a:t> to a new </a:t>
            </a:r>
            <a:r>
              <a:rPr lang="fr-FR" sz="1600" dirty="0" err="1">
                <a:latin typeface="Helvetica 55 Roman" panose="020B0604020202020204" pitchFamily="34" charset="0"/>
                <a:cs typeface="Helvetica" panose="020B0604020202020204" pitchFamily="34" charset="0"/>
                <a:sym typeface="Wingdings" panose="05000000000000000000" pitchFamily="2" charset="2"/>
              </a:rPr>
              <a:t>RANDim</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request</a:t>
            </a:r>
            <a:r>
              <a:rPr lang="fr-FR" sz="1600" dirty="0">
                <a:latin typeface="Helvetica 55 Roman" panose="020B0604020202020204" pitchFamily="34" charset="0"/>
                <a:cs typeface="Helvetica" panose="020B0604020202020204" pitchFamily="34" charset="0"/>
                <a:sym typeface="Wingdings" panose="05000000000000000000" pitchFamily="2" charset="2"/>
              </a:rPr>
              <a:t> and </a:t>
            </a:r>
            <a:r>
              <a:rPr lang="fr-FR" sz="1600" dirty="0" err="1">
                <a:latin typeface="Helvetica 55 Roman" panose="020B0604020202020204" pitchFamily="34" charset="0"/>
                <a:cs typeface="Helvetica" panose="020B0604020202020204" pitchFamily="34" charset="0"/>
                <a:sym typeface="Wingdings" panose="05000000000000000000" pitchFamily="2" charset="2"/>
              </a:rPr>
              <a:t>give</a:t>
            </a:r>
            <a:r>
              <a:rPr lang="fr-FR" sz="1600" dirty="0">
                <a:latin typeface="Helvetica 55 Roman" panose="020B0604020202020204" pitchFamily="34" charset="0"/>
                <a:cs typeface="Helvetica" panose="020B0604020202020204" pitchFamily="34" charset="0"/>
                <a:sym typeface="Wingdings" panose="05000000000000000000" pitchFamily="2" charset="2"/>
              </a:rPr>
              <a:t> us as </a:t>
            </a:r>
            <a:r>
              <a:rPr lang="fr-FR" sz="1600" dirty="0" err="1">
                <a:latin typeface="Helvetica 55 Roman" panose="020B0604020202020204" pitchFamily="34" charset="0"/>
                <a:cs typeface="Helvetica" panose="020B0604020202020204" pitchFamily="34" charset="0"/>
                <a:sym typeface="Wingdings" panose="05000000000000000000" pitchFamily="2" charset="2"/>
              </a:rPr>
              <a:t>result</a:t>
            </a:r>
            <a:r>
              <a:rPr lang="fr-FR" sz="1600" dirty="0">
                <a:latin typeface="Helvetica 55 Roman" panose="020B0604020202020204" pitchFamily="34" charset="0"/>
                <a:cs typeface="Helvetica" panose="020B0604020202020204" pitchFamily="34" charset="0"/>
                <a:sym typeface="Wingdings" panose="05000000000000000000" pitchFamily="2" charset="2"/>
              </a:rPr>
              <a:t> the densification suggestions </a:t>
            </a:r>
            <a:r>
              <a:rPr lang="fr-FR" sz="1600" dirty="0" err="1">
                <a:latin typeface="Helvetica 55 Roman" panose="020B0604020202020204" pitchFamily="34" charset="0"/>
                <a:cs typeface="Helvetica" panose="020B0604020202020204" pitchFamily="34" charset="0"/>
                <a:sym typeface="Wingdings" panose="05000000000000000000" pitchFamily="2" charset="2"/>
              </a:rPr>
              <a:t>where</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we</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find</a:t>
            </a:r>
            <a:r>
              <a:rPr lang="fr-FR" sz="1600" dirty="0">
                <a:latin typeface="Helvetica 55 Roman" panose="020B0604020202020204" pitchFamily="34" charset="0"/>
                <a:cs typeface="Helvetica" panose="020B0604020202020204" pitchFamily="34" charset="0"/>
                <a:sym typeface="Wingdings" panose="05000000000000000000" pitchFamily="2" charset="2"/>
              </a:rPr>
              <a:t> the new site location and the </a:t>
            </a:r>
            <a:r>
              <a:rPr lang="fr-FR" sz="1600" dirty="0" err="1">
                <a:latin typeface="Helvetica 55 Roman" panose="020B0604020202020204" pitchFamily="34" charset="0"/>
                <a:cs typeface="Helvetica" panose="020B0604020202020204" pitchFamily="34" charset="0"/>
                <a:sym typeface="Wingdings" panose="05000000000000000000" pitchFamily="2" charset="2"/>
              </a:rPr>
              <a:t>nearly</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congested</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cells</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that</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need</a:t>
            </a:r>
            <a:r>
              <a:rPr lang="fr-FR" sz="1600" dirty="0">
                <a:latin typeface="Helvetica 55 Roman" panose="020B0604020202020204" pitchFamily="34" charset="0"/>
                <a:cs typeface="Helvetica" panose="020B0604020202020204" pitchFamily="34" charset="0"/>
                <a:sym typeface="Wingdings" panose="05000000000000000000" pitchFamily="2" charset="2"/>
              </a:rPr>
              <a:t> a new sites to </a:t>
            </a:r>
            <a:r>
              <a:rPr lang="fr-FR" sz="1600" dirty="0" err="1">
                <a:latin typeface="Helvetica 55 Roman" panose="020B0604020202020204" pitchFamily="34" charset="0"/>
                <a:cs typeface="Helvetica" panose="020B0604020202020204" pitchFamily="34" charset="0"/>
                <a:sym typeface="Wingdings" panose="05000000000000000000" pitchFamily="2" charset="2"/>
              </a:rPr>
              <a:t>decongest</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themself</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p>
        </p:txBody>
      </p:sp>
    </p:spTree>
    <p:extLst>
      <p:ext uri="{BB962C8B-B14F-4D97-AF65-F5344CB8AC3E}">
        <p14:creationId xmlns:p14="http://schemas.microsoft.com/office/powerpoint/2010/main" val="285317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FC451EF-3EC2-4E5F-15C7-85B31C61A0D9}"/>
              </a:ext>
            </a:extLst>
          </p:cNvPr>
          <p:cNvSpPr txBox="1"/>
          <p:nvPr/>
        </p:nvSpPr>
        <p:spPr>
          <a:xfrm>
            <a:off x="215020" y="145785"/>
            <a:ext cx="6097508" cy="646331"/>
          </a:xfrm>
          <a:prstGeom prst="rect">
            <a:avLst/>
          </a:prstGeom>
          <a:noFill/>
        </p:spPr>
        <p:txBody>
          <a:bodyPr wrap="square">
            <a:spAutoFit/>
          </a:bodyPr>
          <a:lstStyle/>
          <a:p>
            <a:r>
              <a:rPr lang="fr-FR" sz="1800" dirty="0">
                <a:solidFill>
                  <a:srgbClr val="FF7900"/>
                </a:solidFill>
              </a:rPr>
              <a:t>Densification </a:t>
            </a:r>
            <a:r>
              <a:rPr lang="fr-FR" sz="1800" dirty="0" err="1">
                <a:solidFill>
                  <a:srgbClr val="FF7900"/>
                </a:solidFill>
              </a:rPr>
              <a:t>Randim</a:t>
            </a:r>
            <a:r>
              <a:rPr lang="fr-FR" sz="1800" dirty="0">
                <a:solidFill>
                  <a:srgbClr val="FF7900"/>
                </a:solidFill>
              </a:rPr>
              <a:t> </a:t>
            </a:r>
            <a:r>
              <a:rPr lang="fr-FR" sz="1800" dirty="0" err="1">
                <a:solidFill>
                  <a:srgbClr val="FF7900"/>
                </a:solidFill>
              </a:rPr>
              <a:t>Results</a:t>
            </a:r>
            <a:endParaRPr lang="fr-FR" sz="1800" dirty="0">
              <a:solidFill>
                <a:srgbClr val="FF7900"/>
              </a:solidFill>
            </a:endParaRPr>
          </a:p>
          <a:p>
            <a:r>
              <a:rPr lang="fr-FR" dirty="0" err="1">
                <a:solidFill>
                  <a:srgbClr val="FF7900"/>
                </a:solidFill>
              </a:rPr>
              <a:t>Sample</a:t>
            </a:r>
            <a:r>
              <a:rPr lang="fr-FR" dirty="0">
                <a:solidFill>
                  <a:srgbClr val="FF7900"/>
                </a:solidFill>
              </a:rPr>
              <a:t> of </a:t>
            </a:r>
            <a:r>
              <a:rPr lang="fr-FR" dirty="0" err="1">
                <a:solidFill>
                  <a:srgbClr val="FF7900"/>
                </a:solidFill>
              </a:rPr>
              <a:t>Result</a:t>
            </a:r>
            <a:endParaRPr lang="en-US" dirty="0"/>
          </a:p>
        </p:txBody>
      </p:sp>
      <p:pic>
        <p:nvPicPr>
          <p:cNvPr id="5" name="Image 4">
            <a:extLst>
              <a:ext uri="{FF2B5EF4-FFF2-40B4-BE49-F238E27FC236}">
                <a16:creationId xmlns:a16="http://schemas.microsoft.com/office/drawing/2014/main" id="{B374190A-AFD1-999D-1178-678DDFE33C36}"/>
              </a:ext>
            </a:extLst>
          </p:cNvPr>
          <p:cNvPicPr>
            <a:picLocks noChangeAspect="1"/>
          </p:cNvPicPr>
          <p:nvPr/>
        </p:nvPicPr>
        <p:blipFill>
          <a:blip r:embed="rId2"/>
          <a:stretch>
            <a:fillRect/>
          </a:stretch>
        </p:blipFill>
        <p:spPr>
          <a:xfrm>
            <a:off x="135802" y="778648"/>
            <a:ext cx="12056198" cy="3538798"/>
          </a:xfrm>
          <a:prstGeom prst="rect">
            <a:avLst/>
          </a:prstGeom>
        </p:spPr>
      </p:pic>
      <p:sp>
        <p:nvSpPr>
          <p:cNvPr id="8" name="ZoneTexte 7">
            <a:extLst>
              <a:ext uri="{FF2B5EF4-FFF2-40B4-BE49-F238E27FC236}">
                <a16:creationId xmlns:a16="http://schemas.microsoft.com/office/drawing/2014/main" id="{25C7D7DE-D659-6964-2C5D-A72CD8777F4A}"/>
              </a:ext>
            </a:extLst>
          </p:cNvPr>
          <p:cNvSpPr txBox="1"/>
          <p:nvPr/>
        </p:nvSpPr>
        <p:spPr>
          <a:xfrm>
            <a:off x="215020" y="4182702"/>
            <a:ext cx="4827760" cy="3016210"/>
          </a:xfrm>
          <a:prstGeom prst="rect">
            <a:avLst/>
          </a:prstGeom>
        </p:spPr>
        <p:txBody>
          <a:bodyPr wrap="square" lIns="0" tIns="0" rIns="0" bIns="0" rtlCol="0">
            <a:spAutoFit/>
          </a:bodyPr>
          <a:lstStyle/>
          <a:p>
            <a:endParaRPr lang="fr-FR" sz="1400" dirty="0"/>
          </a:p>
          <a:p>
            <a:r>
              <a:rPr lang="fr-FR" sz="1400" dirty="0"/>
              <a:t>Résultats proposés par </a:t>
            </a:r>
            <a:r>
              <a:rPr lang="fr-FR" sz="1400" dirty="0" err="1"/>
              <a:t>Randim</a:t>
            </a:r>
            <a:endParaRPr lang="fr-FR" sz="1400" dirty="0"/>
          </a:p>
          <a:p>
            <a:r>
              <a:rPr lang="fr-FR" sz="1400" dirty="0"/>
              <a:t>	</a:t>
            </a:r>
          </a:p>
          <a:p>
            <a:r>
              <a:rPr lang="fr-FR" sz="1400" dirty="0"/>
              <a:t>Nombre de nouveaux site proposés: 38</a:t>
            </a:r>
          </a:p>
          <a:p>
            <a:endParaRPr lang="fr-FR" sz="1400" dirty="0"/>
          </a:p>
          <a:p>
            <a:r>
              <a:rPr lang="fr-FR" sz="1400" dirty="0"/>
              <a:t>Nombre de site décongestionnées: 37</a:t>
            </a:r>
          </a:p>
          <a:p>
            <a:endParaRPr lang="fr-FR" sz="1400" dirty="0"/>
          </a:p>
          <a:p>
            <a:r>
              <a:rPr lang="fr-FR" sz="1400" dirty="0"/>
              <a:t>Nombre de cellules de décongestionnées:  46</a:t>
            </a:r>
          </a:p>
          <a:p>
            <a:endParaRPr lang="fr-FR" sz="1400" dirty="0"/>
          </a:p>
          <a:p>
            <a:r>
              <a:rPr lang="fr-FR" sz="1100" i="1" dirty="0"/>
              <a:t>Pour information, on ne travaille qu’avec la 4G</a:t>
            </a:r>
          </a:p>
          <a:p>
            <a:endParaRPr lang="fr-FR" sz="1400" dirty="0"/>
          </a:p>
          <a:p>
            <a:endParaRPr lang="fr-FR" sz="1400" dirty="0"/>
          </a:p>
          <a:p>
            <a:r>
              <a:rPr lang="fr-FR" sz="1400" dirty="0"/>
              <a:t> </a:t>
            </a:r>
          </a:p>
          <a:p>
            <a:endParaRPr lang="en-US" sz="1400" dirty="0" err="1"/>
          </a:p>
        </p:txBody>
      </p:sp>
    </p:spTree>
    <p:extLst>
      <p:ext uri="{BB962C8B-B14F-4D97-AF65-F5344CB8AC3E}">
        <p14:creationId xmlns:p14="http://schemas.microsoft.com/office/powerpoint/2010/main" val="1453208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52967" y="452967"/>
            <a:ext cx="10643657" cy="4614333"/>
          </a:xfrm>
        </p:spPr>
        <p:txBody>
          <a:bodyPr/>
          <a:lstStyle/>
          <a:p>
            <a:pPr>
              <a:lnSpc>
                <a:spcPct val="85000"/>
              </a:lnSpc>
            </a:pPr>
            <a:r>
              <a:rPr lang="fr-CI" sz="6600" dirty="0">
                <a:solidFill>
                  <a:srgbClr val="FF6600"/>
                </a:solidFill>
              </a:rPr>
              <a:t>Smart CAPEX OMA</a:t>
            </a:r>
          </a:p>
          <a:p>
            <a:r>
              <a:rPr lang="fr-CI" sz="6600" dirty="0"/>
              <a:t>Traffic </a:t>
            </a:r>
            <a:r>
              <a:rPr lang="fr-CI" sz="6600" dirty="0" err="1"/>
              <a:t>improvement</a:t>
            </a:r>
            <a:endParaRPr lang="fr-FR" sz="6600" dirty="0"/>
          </a:p>
        </p:txBody>
      </p:sp>
    </p:spTree>
    <p:extLst>
      <p:ext uri="{BB962C8B-B14F-4D97-AF65-F5344CB8AC3E}">
        <p14:creationId xmlns:p14="http://schemas.microsoft.com/office/powerpoint/2010/main" val="1020629621"/>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E7C276-1911-4125-90DF-8333DC144B1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95" imgH="394" progId="TCLayout.ActiveDocument.1">
                  <p:embed/>
                </p:oleObj>
              </mc:Choice>
              <mc:Fallback>
                <p:oleObj name="think-cell Slide" r:id="rId8" imgW="395" imgH="394" progId="TCLayout.ActiveDocument.1">
                  <p:embed/>
                  <p:pic>
                    <p:nvPicPr>
                      <p:cNvPr id="4" name="Object 3" hidden="1">
                        <a:extLst>
                          <a:ext uri="{FF2B5EF4-FFF2-40B4-BE49-F238E27FC236}">
                            <a16:creationId xmlns:a16="http://schemas.microsoft.com/office/drawing/2014/main" id="{59E7C276-1911-4125-90DF-8333DC144B10}"/>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B10FCF0-1D7A-4C47-B943-AD01F6356E34}"/>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600" dirty="0">
              <a:solidFill>
                <a:srgbClr val="FFFFFF"/>
              </a:solidFill>
              <a:sym typeface="+mn-lt"/>
            </a:endParaRPr>
          </a:p>
        </p:txBody>
      </p:sp>
      <p:sp>
        <p:nvSpPr>
          <p:cNvPr id="2" name="Rectangle 1" hidden="1">
            <a:extLst>
              <a:ext uri="{FF2B5EF4-FFF2-40B4-BE49-F238E27FC236}">
                <a16:creationId xmlns:a16="http://schemas.microsoft.com/office/drawing/2014/main" id="{D81DFDFF-98A3-426A-80C1-320A93642EAE}"/>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800" dirty="0">
              <a:solidFill>
                <a:srgbClr val="FFFFFF"/>
              </a:solidFill>
              <a:latin typeface="Trebuchet MS" panose="020B0603020202020204" pitchFamily="34" charset="0"/>
              <a:sym typeface="Trebuchet MS" panose="020B0603020202020204" pitchFamily="34" charset="0"/>
            </a:endParaRPr>
          </a:p>
        </p:txBody>
      </p:sp>
      <p:sp>
        <p:nvSpPr>
          <p:cNvPr id="5" name="Title 4">
            <a:extLst>
              <a:ext uri="{FF2B5EF4-FFF2-40B4-BE49-F238E27FC236}">
                <a16:creationId xmlns:a16="http://schemas.microsoft.com/office/drawing/2014/main" id="{69CB0CA1-59BC-4BB2-85BB-FF6E7FA814B6}"/>
              </a:ext>
            </a:extLst>
          </p:cNvPr>
          <p:cNvSpPr>
            <a:spLocks noGrp="1"/>
          </p:cNvSpPr>
          <p:nvPr>
            <p:ph type="title" idx="4294967295"/>
          </p:nvPr>
        </p:nvSpPr>
        <p:spPr>
          <a:xfrm>
            <a:off x="414490" y="363538"/>
            <a:ext cx="11015509" cy="996950"/>
          </a:xfrm>
        </p:spPr>
        <p:txBody>
          <a:bodyPr vert="horz"/>
          <a:lstStyle/>
          <a:p>
            <a:r>
              <a:rPr lang="en-US" sz="2400" dirty="0"/>
              <a:t>Traffic improvement estimation</a:t>
            </a:r>
          </a:p>
        </p:txBody>
      </p:sp>
      <p:graphicFrame>
        <p:nvGraphicFramePr>
          <p:cNvPr id="97" name="Chart 96">
            <a:extLst>
              <a:ext uri="{FF2B5EF4-FFF2-40B4-BE49-F238E27FC236}">
                <a16:creationId xmlns:a16="http://schemas.microsoft.com/office/drawing/2014/main" id="{28AB1FF6-3F11-4444-ACD0-1D158B0B3975}"/>
              </a:ext>
            </a:extLst>
          </p:cNvPr>
          <p:cNvGraphicFramePr/>
          <p:nvPr>
            <p:custDataLst>
              <p:tags r:id="rId4"/>
            </p:custDataLst>
            <p:extLst>
              <p:ext uri="{D42A27DB-BD31-4B8C-83A1-F6EECF244321}">
                <p14:modId xmlns:p14="http://schemas.microsoft.com/office/powerpoint/2010/main" val="438391491"/>
              </p:ext>
            </p:extLst>
          </p:nvPr>
        </p:nvGraphicFramePr>
        <p:xfrm>
          <a:off x="463550" y="3225800"/>
          <a:ext cx="3832225" cy="2335213"/>
        </p:xfrm>
        <a:graphic>
          <a:graphicData uri="http://schemas.openxmlformats.org/drawingml/2006/chart">
            <c:chart xmlns:c="http://schemas.openxmlformats.org/drawingml/2006/chart" xmlns:r="http://schemas.openxmlformats.org/officeDocument/2006/relationships" r:id="rId10"/>
          </a:graphicData>
        </a:graphic>
      </p:graphicFrame>
      <p:sp>
        <p:nvSpPr>
          <p:cNvPr id="26" name="Text Placeholder 3">
            <a:extLst>
              <a:ext uri="{FF2B5EF4-FFF2-40B4-BE49-F238E27FC236}">
                <a16:creationId xmlns:a16="http://schemas.microsoft.com/office/drawing/2014/main" id="{90656021-B4CE-4D34-9B1E-95B5AA372246}"/>
              </a:ext>
            </a:extLst>
          </p:cNvPr>
          <p:cNvSpPr>
            <a:spLocks noGrp="1"/>
          </p:cNvSpPr>
          <p:nvPr>
            <p:custDataLst>
              <p:tags r:id="rId5"/>
            </p:custDataLst>
          </p:nvPr>
        </p:nvSpPr>
        <p:spPr bwMode="gray">
          <a:xfrm>
            <a:off x="555625" y="2884488"/>
            <a:ext cx="473075" cy="184150"/>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spcBef>
                <a:spcPct val="0"/>
              </a:spcBef>
              <a:spcAft>
                <a:spcPct val="0"/>
              </a:spcAft>
            </a:pPr>
            <a:r>
              <a:rPr sz="1100" i="1" dirty="0">
                <a:solidFill>
                  <a:srgbClr val="000000"/>
                </a:solidFill>
                <a:sym typeface="+mn-lt"/>
              </a:rPr>
              <a:t>Traffic </a:t>
            </a:r>
          </a:p>
        </p:txBody>
      </p:sp>
      <p:sp>
        <p:nvSpPr>
          <p:cNvPr id="35" name="Rectangle 34">
            <a:extLst>
              <a:ext uri="{FF2B5EF4-FFF2-40B4-BE49-F238E27FC236}">
                <a16:creationId xmlns:a16="http://schemas.microsoft.com/office/drawing/2014/main" id="{433F77C2-A28D-4662-93AB-84E8E3D553BE}"/>
              </a:ext>
            </a:extLst>
          </p:cNvPr>
          <p:cNvSpPr/>
          <p:nvPr/>
        </p:nvSpPr>
        <p:spPr>
          <a:xfrm>
            <a:off x="4101386" y="1241426"/>
            <a:ext cx="1909497" cy="307777"/>
          </a:xfrm>
          <a:prstGeom prst="rect">
            <a:avLst/>
          </a:prstGeom>
        </p:spPr>
        <p:txBody>
          <a:bodyPr wrap="none">
            <a:spAutoFit/>
          </a:bodyPr>
          <a:lstStyle/>
          <a:p>
            <a:pPr>
              <a:spcBef>
                <a:spcPct val="0"/>
              </a:spcBef>
              <a:spcAft>
                <a:spcPct val="0"/>
              </a:spcAft>
            </a:pPr>
            <a:r>
              <a:rPr lang="en-US" sz="1400" dirty="0">
                <a:solidFill>
                  <a:srgbClr val="000000"/>
                </a:solidFill>
                <a:sym typeface="+mn-lt"/>
              </a:rPr>
              <a:t>Traffic improvement</a:t>
            </a:r>
          </a:p>
        </p:txBody>
      </p:sp>
      <p:sp>
        <p:nvSpPr>
          <p:cNvPr id="27" name="TextBox 26">
            <a:extLst>
              <a:ext uri="{FF2B5EF4-FFF2-40B4-BE49-F238E27FC236}">
                <a16:creationId xmlns:a16="http://schemas.microsoft.com/office/drawing/2014/main" id="{50D66D4B-B336-4012-BC6E-C0BDC5F43419}"/>
              </a:ext>
            </a:extLst>
          </p:cNvPr>
          <p:cNvSpPr txBox="1"/>
          <p:nvPr/>
        </p:nvSpPr>
        <p:spPr>
          <a:xfrm>
            <a:off x="1661055" y="5470525"/>
            <a:ext cx="958738" cy="23177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900" i="1" dirty="0">
                <a:solidFill>
                  <a:srgbClr val="575757"/>
                </a:solidFill>
              </a:rPr>
              <a:t>Action</a:t>
            </a:r>
          </a:p>
        </p:txBody>
      </p:sp>
      <p:sp>
        <p:nvSpPr>
          <p:cNvPr id="28" name="TextBox 27">
            <a:extLst>
              <a:ext uri="{FF2B5EF4-FFF2-40B4-BE49-F238E27FC236}">
                <a16:creationId xmlns:a16="http://schemas.microsoft.com/office/drawing/2014/main" id="{A0A3B4FB-DBFC-4F34-B7E7-489969117EE8}"/>
              </a:ext>
            </a:extLst>
          </p:cNvPr>
          <p:cNvSpPr txBox="1"/>
          <p:nvPr/>
        </p:nvSpPr>
        <p:spPr>
          <a:xfrm>
            <a:off x="2170387" y="3041650"/>
            <a:ext cx="1152390" cy="1143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i="1" dirty="0">
                <a:solidFill>
                  <a:srgbClr val="575757"/>
                </a:solidFill>
              </a:rPr>
              <a:t>Impact duration</a:t>
            </a:r>
          </a:p>
        </p:txBody>
      </p:sp>
      <p:cxnSp>
        <p:nvCxnSpPr>
          <p:cNvPr id="29" name="Straight Arrow Connector 28">
            <a:extLst>
              <a:ext uri="{FF2B5EF4-FFF2-40B4-BE49-F238E27FC236}">
                <a16:creationId xmlns:a16="http://schemas.microsoft.com/office/drawing/2014/main" id="{5F484944-B57F-4510-BBC4-0FAC67113850}"/>
              </a:ext>
            </a:extLst>
          </p:cNvPr>
          <p:cNvCxnSpPr>
            <a:cxnSpLocks/>
          </p:cNvCxnSpPr>
          <p:nvPr/>
        </p:nvCxnSpPr>
        <p:spPr>
          <a:xfrm>
            <a:off x="2405763" y="3246438"/>
            <a:ext cx="774947" cy="0"/>
          </a:xfrm>
          <a:prstGeom prst="straightConnector1">
            <a:avLst/>
          </a:prstGeom>
          <a:ln w="9525" cap="rnd">
            <a:solidFill>
              <a:schemeClr val="tx1">
                <a:lumMod val="60000"/>
                <a:lumOff val="40000"/>
              </a:schemeClr>
            </a:solidFill>
            <a:prstDash val="solid"/>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9E3D9C6-CED5-46D7-8876-8D00C4FB0257}"/>
              </a:ext>
            </a:extLst>
          </p:cNvPr>
          <p:cNvSpPr txBox="1"/>
          <p:nvPr/>
        </p:nvSpPr>
        <p:spPr>
          <a:xfrm>
            <a:off x="2226488" y="2757488"/>
            <a:ext cx="1828586" cy="1270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i="1" dirty="0">
                <a:solidFill>
                  <a:srgbClr val="575757"/>
                </a:solidFill>
              </a:rPr>
              <a:t>Investment recovery time</a:t>
            </a:r>
          </a:p>
        </p:txBody>
      </p:sp>
      <p:cxnSp>
        <p:nvCxnSpPr>
          <p:cNvPr id="37" name="Straight Arrow Connector 36">
            <a:extLst>
              <a:ext uri="{FF2B5EF4-FFF2-40B4-BE49-F238E27FC236}">
                <a16:creationId xmlns:a16="http://schemas.microsoft.com/office/drawing/2014/main" id="{0B42FA4A-2E2C-4A0B-9D33-1D1D484B863B}"/>
              </a:ext>
            </a:extLst>
          </p:cNvPr>
          <p:cNvCxnSpPr>
            <a:cxnSpLocks/>
          </p:cNvCxnSpPr>
          <p:nvPr/>
        </p:nvCxnSpPr>
        <p:spPr>
          <a:xfrm>
            <a:off x="2126520" y="2963863"/>
            <a:ext cx="2028521" cy="0"/>
          </a:xfrm>
          <a:prstGeom prst="straightConnector1">
            <a:avLst/>
          </a:prstGeom>
          <a:ln w="9525" cap="rnd">
            <a:solidFill>
              <a:schemeClr val="tx1">
                <a:lumMod val="60000"/>
                <a:lumOff val="40000"/>
              </a:schemeClr>
            </a:solidFill>
            <a:prstDash val="solid"/>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05A08EC-E92F-45AE-8970-787E8398DC15}"/>
              </a:ext>
            </a:extLst>
          </p:cNvPr>
          <p:cNvSpPr txBox="1"/>
          <p:nvPr/>
        </p:nvSpPr>
        <p:spPr>
          <a:xfrm>
            <a:off x="3607129" y="5464175"/>
            <a:ext cx="407271" cy="4000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solidFill>
                  <a:srgbClr val="575757"/>
                </a:solidFill>
              </a:rPr>
              <a:t>Y2 </a:t>
            </a:r>
          </a:p>
          <a:p>
            <a:pPr algn="ctr"/>
            <a:endParaRPr lang="en-US" sz="900" i="1" dirty="0">
              <a:solidFill>
                <a:srgbClr val="575757"/>
              </a:solidFill>
            </a:endParaRPr>
          </a:p>
        </p:txBody>
      </p:sp>
      <p:sp>
        <p:nvSpPr>
          <p:cNvPr id="39" name="Rectangle 38">
            <a:extLst>
              <a:ext uri="{FF2B5EF4-FFF2-40B4-BE49-F238E27FC236}">
                <a16:creationId xmlns:a16="http://schemas.microsoft.com/office/drawing/2014/main" id="{CC9EBA16-06F1-44A4-B80D-507BD9EA88D8}"/>
              </a:ext>
            </a:extLst>
          </p:cNvPr>
          <p:cNvSpPr/>
          <p:nvPr/>
        </p:nvSpPr>
        <p:spPr>
          <a:xfrm>
            <a:off x="3529103" y="4476750"/>
            <a:ext cx="261874" cy="228600"/>
          </a:xfrm>
          <a:prstGeom prst="rect">
            <a:avLst/>
          </a:prstGeom>
          <a:solidFill>
            <a:srgbClr val="EEE89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dirty="0">
              <a:solidFill>
                <a:srgbClr val="03522D"/>
              </a:solidFill>
            </a:endParaRPr>
          </a:p>
        </p:txBody>
      </p:sp>
      <p:sp>
        <p:nvSpPr>
          <p:cNvPr id="40" name="Freeform: Shape 39">
            <a:extLst>
              <a:ext uri="{FF2B5EF4-FFF2-40B4-BE49-F238E27FC236}">
                <a16:creationId xmlns:a16="http://schemas.microsoft.com/office/drawing/2014/main" id="{DAAE86AF-7C11-4DD5-9E8A-3A40F31132E8}"/>
              </a:ext>
            </a:extLst>
          </p:cNvPr>
          <p:cNvSpPr/>
          <p:nvPr/>
        </p:nvSpPr>
        <p:spPr>
          <a:xfrm>
            <a:off x="2238249" y="4476750"/>
            <a:ext cx="120323" cy="223838"/>
          </a:xfrm>
          <a:custGeom>
            <a:avLst/>
            <a:gdLst>
              <a:gd name="connsiteX0" fmla="*/ 0 w 241300"/>
              <a:gd name="connsiteY0" fmla="*/ 292134 h 292134"/>
              <a:gd name="connsiteX1" fmla="*/ 12700 w 241300"/>
              <a:gd name="connsiteY1" fmla="*/ 228634 h 292134"/>
              <a:gd name="connsiteX2" fmla="*/ 25400 w 241300"/>
              <a:gd name="connsiteY2" fmla="*/ 190534 h 292134"/>
              <a:gd name="connsiteX3" fmla="*/ 76200 w 241300"/>
              <a:gd name="connsiteY3" fmla="*/ 203234 h 292134"/>
              <a:gd name="connsiteX4" fmla="*/ 114300 w 241300"/>
              <a:gd name="connsiteY4" fmla="*/ 177834 h 292134"/>
              <a:gd name="connsiteX5" fmla="*/ 152400 w 241300"/>
              <a:gd name="connsiteY5" fmla="*/ 165134 h 292134"/>
              <a:gd name="connsiteX6" fmla="*/ 190500 w 241300"/>
              <a:gd name="connsiteY6" fmla="*/ 12734 h 292134"/>
              <a:gd name="connsiteX7" fmla="*/ 241300 w 241300"/>
              <a:gd name="connsiteY7" fmla="*/ 34 h 29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300" h="292134">
                <a:moveTo>
                  <a:pt x="0" y="292134"/>
                </a:moveTo>
                <a:cubicBezTo>
                  <a:pt x="4233" y="270967"/>
                  <a:pt x="7465" y="249575"/>
                  <a:pt x="12700" y="228634"/>
                </a:cubicBezTo>
                <a:cubicBezTo>
                  <a:pt x="15947" y="215647"/>
                  <a:pt x="12971" y="195506"/>
                  <a:pt x="25400" y="190534"/>
                </a:cubicBezTo>
                <a:cubicBezTo>
                  <a:pt x="41606" y="184052"/>
                  <a:pt x="59267" y="199001"/>
                  <a:pt x="76200" y="203234"/>
                </a:cubicBezTo>
                <a:cubicBezTo>
                  <a:pt x="88900" y="194767"/>
                  <a:pt x="100648" y="184660"/>
                  <a:pt x="114300" y="177834"/>
                </a:cubicBezTo>
                <a:cubicBezTo>
                  <a:pt x="126274" y="171847"/>
                  <a:pt x="147428" y="177563"/>
                  <a:pt x="152400" y="165134"/>
                </a:cubicBezTo>
                <a:cubicBezTo>
                  <a:pt x="173531" y="112305"/>
                  <a:pt x="141150" y="52214"/>
                  <a:pt x="190500" y="12734"/>
                </a:cubicBezTo>
                <a:cubicBezTo>
                  <a:pt x="208048" y="-1305"/>
                  <a:pt x="222982" y="34"/>
                  <a:pt x="241300" y="34"/>
                </a:cubicBezTo>
              </a:path>
            </a:pathLst>
          </a:custGeom>
          <a:solidFill>
            <a:srgbClr val="C9E7CA"/>
          </a:solidFill>
          <a:ln w="28575" cap="rnd" cmpd="sng" algn="ctr">
            <a:solidFill>
              <a:schemeClr val="bg1">
                <a:lumMod val="75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522D"/>
              </a:solidFill>
            </a:endParaRPr>
          </a:p>
        </p:txBody>
      </p:sp>
      <p:sp>
        <p:nvSpPr>
          <p:cNvPr id="43" name="TextBox 42">
            <a:extLst>
              <a:ext uri="{FF2B5EF4-FFF2-40B4-BE49-F238E27FC236}">
                <a16:creationId xmlns:a16="http://schemas.microsoft.com/office/drawing/2014/main" id="{79D594C9-3381-44A7-8FF4-F1630D4E4521}"/>
              </a:ext>
            </a:extLst>
          </p:cNvPr>
          <p:cNvSpPr txBox="1"/>
          <p:nvPr/>
        </p:nvSpPr>
        <p:spPr>
          <a:xfrm>
            <a:off x="3202653" y="5464175"/>
            <a:ext cx="407271" cy="2603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solidFill>
                  <a:srgbClr val="575757"/>
                </a:solidFill>
              </a:rPr>
              <a:t>Y4 </a:t>
            </a:r>
          </a:p>
        </p:txBody>
      </p:sp>
      <p:cxnSp>
        <p:nvCxnSpPr>
          <p:cNvPr id="44" name="Straight Connector 43">
            <a:extLst>
              <a:ext uri="{FF2B5EF4-FFF2-40B4-BE49-F238E27FC236}">
                <a16:creationId xmlns:a16="http://schemas.microsoft.com/office/drawing/2014/main" id="{E2083CFE-1078-4B9D-B2CC-060009248A26}"/>
              </a:ext>
            </a:extLst>
          </p:cNvPr>
          <p:cNvCxnSpPr>
            <a:cxnSpLocks/>
            <a:endCxn id="45" idx="3"/>
          </p:cNvCxnSpPr>
          <p:nvPr/>
        </p:nvCxnSpPr>
        <p:spPr>
          <a:xfrm flipH="1" flipV="1">
            <a:off x="2032042" y="3854450"/>
            <a:ext cx="256350" cy="306307"/>
          </a:xfrm>
          <a:prstGeom prst="line">
            <a:avLst/>
          </a:prstGeom>
          <a:noFill/>
          <a:ln w="19050" cap="rnd" cmpd="sng" algn="ctr">
            <a:solidFill>
              <a:schemeClr val="accent5"/>
            </a:solidFill>
            <a:prstDash val="solid"/>
            <a:headEnd type="oval"/>
            <a:tailEnd type="none" w="sm" len="sm"/>
          </a:ln>
          <a:effectLst/>
        </p:spPr>
      </p:cxnSp>
      <p:sp>
        <p:nvSpPr>
          <p:cNvPr id="45" name="Rectangle 44">
            <a:extLst>
              <a:ext uri="{FF2B5EF4-FFF2-40B4-BE49-F238E27FC236}">
                <a16:creationId xmlns:a16="http://schemas.microsoft.com/office/drawing/2014/main" id="{325BC69E-44F1-44C3-9288-D1F7F35E3182}"/>
              </a:ext>
            </a:extLst>
          </p:cNvPr>
          <p:cNvSpPr/>
          <p:nvPr/>
        </p:nvSpPr>
        <p:spPr>
          <a:xfrm>
            <a:off x="1035980" y="3662362"/>
            <a:ext cx="996062" cy="384175"/>
          </a:xfrm>
          <a:prstGeom prst="rect">
            <a:avLst/>
          </a:prstGeom>
          <a:solidFill>
            <a:sysClr val="window" lastClr="FFFFFF"/>
          </a:solidFill>
          <a:ln w="19050" cap="rnd" cmpd="sng" algn="ctr">
            <a:solidFill>
              <a:schemeClr val="accent4"/>
            </a:solidFill>
            <a:prstDash val="solid"/>
          </a:ln>
          <a:effectLst/>
        </p:spPr>
        <p:txBody>
          <a:bodyPr lIns="0" tIns="0" rIns="0" bIns="0" rtlCol="0" anchor="ctr" anchorCtr="0"/>
          <a:lstStyle/>
          <a:p>
            <a:pPr algn="ctr"/>
            <a:r>
              <a:rPr lang="en-US" sz="800" i="1" dirty="0">
                <a:solidFill>
                  <a:srgbClr val="575757"/>
                </a:solidFill>
              </a:rPr>
              <a:t>Stabilization period (e.g. 4 weeks)</a:t>
            </a:r>
          </a:p>
        </p:txBody>
      </p:sp>
      <p:sp>
        <p:nvSpPr>
          <p:cNvPr id="46" name="TextBox 45">
            <a:extLst>
              <a:ext uri="{FF2B5EF4-FFF2-40B4-BE49-F238E27FC236}">
                <a16:creationId xmlns:a16="http://schemas.microsoft.com/office/drawing/2014/main" id="{91429BA0-B249-4198-B5AA-42ED3FB7A702}"/>
              </a:ext>
            </a:extLst>
          </p:cNvPr>
          <p:cNvSpPr txBox="1"/>
          <p:nvPr/>
        </p:nvSpPr>
        <p:spPr>
          <a:xfrm>
            <a:off x="2295125" y="5456237"/>
            <a:ext cx="407271" cy="2603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solidFill>
                  <a:srgbClr val="575757"/>
                </a:solidFill>
              </a:rPr>
              <a:t>Y1 </a:t>
            </a:r>
          </a:p>
        </p:txBody>
      </p:sp>
      <p:sp>
        <p:nvSpPr>
          <p:cNvPr id="47" name="TextBox 46">
            <a:extLst>
              <a:ext uri="{FF2B5EF4-FFF2-40B4-BE49-F238E27FC236}">
                <a16:creationId xmlns:a16="http://schemas.microsoft.com/office/drawing/2014/main" id="{2C1E7AC0-EAF3-45E9-B650-BFA9CE64F68A}"/>
              </a:ext>
            </a:extLst>
          </p:cNvPr>
          <p:cNvSpPr txBox="1"/>
          <p:nvPr/>
        </p:nvSpPr>
        <p:spPr>
          <a:xfrm>
            <a:off x="2885778" y="5464175"/>
            <a:ext cx="407271" cy="2603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solidFill>
                  <a:srgbClr val="575757"/>
                </a:solidFill>
              </a:rPr>
              <a:t>Y3 </a:t>
            </a:r>
          </a:p>
        </p:txBody>
      </p:sp>
      <p:sp>
        <p:nvSpPr>
          <p:cNvPr id="48" name="TextBox 47">
            <a:extLst>
              <a:ext uri="{FF2B5EF4-FFF2-40B4-BE49-F238E27FC236}">
                <a16:creationId xmlns:a16="http://schemas.microsoft.com/office/drawing/2014/main" id="{8D4CCE98-7941-46BD-AAE8-0465B0B631A1}"/>
              </a:ext>
            </a:extLst>
          </p:cNvPr>
          <p:cNvSpPr txBox="1"/>
          <p:nvPr/>
        </p:nvSpPr>
        <p:spPr>
          <a:xfrm>
            <a:off x="3519529" y="5464175"/>
            <a:ext cx="407271" cy="2603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solidFill>
                  <a:srgbClr val="575757"/>
                </a:solidFill>
              </a:rPr>
              <a:t>Y5</a:t>
            </a:r>
          </a:p>
        </p:txBody>
      </p:sp>
      <p:cxnSp>
        <p:nvCxnSpPr>
          <p:cNvPr id="49" name="Straight Connector 48">
            <a:extLst>
              <a:ext uri="{FF2B5EF4-FFF2-40B4-BE49-F238E27FC236}">
                <a16:creationId xmlns:a16="http://schemas.microsoft.com/office/drawing/2014/main" id="{80C53D53-85C4-48D1-A9F2-6E0B76D532B7}"/>
              </a:ext>
            </a:extLst>
          </p:cNvPr>
          <p:cNvCxnSpPr>
            <a:cxnSpLocks/>
          </p:cNvCxnSpPr>
          <p:nvPr/>
        </p:nvCxnSpPr>
        <p:spPr>
          <a:xfrm>
            <a:off x="3824243" y="3298825"/>
            <a:ext cx="0" cy="2214563"/>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89588A5-8B01-4F76-B345-FBABAFBC42AA}"/>
              </a:ext>
            </a:extLst>
          </p:cNvPr>
          <p:cNvCxnSpPr/>
          <p:nvPr/>
        </p:nvCxnSpPr>
        <p:spPr>
          <a:xfrm>
            <a:off x="2229922" y="3298825"/>
            <a:ext cx="0" cy="2214563"/>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06D1242-BC0E-4B7C-94A4-58835282D197}"/>
              </a:ext>
            </a:extLst>
          </p:cNvPr>
          <p:cNvCxnSpPr/>
          <p:nvPr/>
        </p:nvCxnSpPr>
        <p:spPr>
          <a:xfrm>
            <a:off x="3505229" y="3298825"/>
            <a:ext cx="0" cy="2214563"/>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147C81A3-2DC7-4765-9E88-77EFBC5568B3}"/>
              </a:ext>
            </a:extLst>
          </p:cNvPr>
          <p:cNvCxnSpPr>
            <a:cxnSpLocks/>
          </p:cNvCxnSpPr>
          <p:nvPr/>
        </p:nvCxnSpPr>
        <p:spPr>
          <a:xfrm>
            <a:off x="2614026" y="3298825"/>
            <a:ext cx="0" cy="2214563"/>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EBC3852-AC75-412B-9E79-E080AFFE7D2E}"/>
              </a:ext>
            </a:extLst>
          </p:cNvPr>
          <p:cNvCxnSpPr>
            <a:cxnSpLocks/>
          </p:cNvCxnSpPr>
          <p:nvPr/>
        </p:nvCxnSpPr>
        <p:spPr>
          <a:xfrm>
            <a:off x="2917024" y="3298825"/>
            <a:ext cx="0" cy="2214563"/>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E17FA138-E38E-4289-B99F-4D803F307008}"/>
              </a:ext>
            </a:extLst>
          </p:cNvPr>
          <p:cNvSpPr/>
          <p:nvPr/>
        </p:nvSpPr>
        <p:spPr>
          <a:xfrm>
            <a:off x="3231119" y="4476750"/>
            <a:ext cx="261874" cy="228600"/>
          </a:xfrm>
          <a:prstGeom prst="rect">
            <a:avLst/>
          </a:prstGeom>
          <a:solidFill>
            <a:srgbClr val="EEE89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dirty="0">
              <a:solidFill>
                <a:srgbClr val="03522D"/>
              </a:solidFill>
            </a:endParaRPr>
          </a:p>
        </p:txBody>
      </p:sp>
      <p:cxnSp>
        <p:nvCxnSpPr>
          <p:cNvPr id="55" name="Straight Connector 54">
            <a:extLst>
              <a:ext uri="{FF2B5EF4-FFF2-40B4-BE49-F238E27FC236}">
                <a16:creationId xmlns:a16="http://schemas.microsoft.com/office/drawing/2014/main" id="{B50A49DB-F164-46C4-A69D-5F387BE3374B}"/>
              </a:ext>
            </a:extLst>
          </p:cNvPr>
          <p:cNvCxnSpPr/>
          <p:nvPr/>
        </p:nvCxnSpPr>
        <p:spPr>
          <a:xfrm>
            <a:off x="3212402" y="3298825"/>
            <a:ext cx="0" cy="2214563"/>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F3744060-B17C-4A6B-9887-EB44BA67A114}"/>
              </a:ext>
            </a:extLst>
          </p:cNvPr>
          <p:cNvSpPr/>
          <p:nvPr/>
        </p:nvSpPr>
        <p:spPr>
          <a:xfrm>
            <a:off x="2628802" y="4476750"/>
            <a:ext cx="261874" cy="228600"/>
          </a:xfrm>
          <a:prstGeom prst="rect">
            <a:avLst/>
          </a:prstGeom>
          <a:solidFill>
            <a:srgbClr val="EEE89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dirty="0">
              <a:solidFill>
                <a:srgbClr val="03522D"/>
              </a:solidFill>
            </a:endParaRPr>
          </a:p>
        </p:txBody>
      </p:sp>
      <p:sp>
        <p:nvSpPr>
          <p:cNvPr id="58" name="Rectangle 57">
            <a:extLst>
              <a:ext uri="{FF2B5EF4-FFF2-40B4-BE49-F238E27FC236}">
                <a16:creationId xmlns:a16="http://schemas.microsoft.com/office/drawing/2014/main" id="{59C21A00-1598-4D6B-A9B7-17FE34CAAC68}"/>
              </a:ext>
            </a:extLst>
          </p:cNvPr>
          <p:cNvSpPr/>
          <p:nvPr/>
        </p:nvSpPr>
        <p:spPr>
          <a:xfrm>
            <a:off x="2359820" y="4476750"/>
            <a:ext cx="232872" cy="228600"/>
          </a:xfrm>
          <a:prstGeom prst="rect">
            <a:avLst/>
          </a:prstGeom>
          <a:solidFill>
            <a:srgbClr val="EEE89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dirty="0">
              <a:solidFill>
                <a:srgbClr val="03522D"/>
              </a:solidFill>
            </a:endParaRPr>
          </a:p>
        </p:txBody>
      </p:sp>
      <p:sp>
        <p:nvSpPr>
          <p:cNvPr id="59" name="Isosceles Triangle 58">
            <a:extLst>
              <a:ext uri="{FF2B5EF4-FFF2-40B4-BE49-F238E27FC236}">
                <a16:creationId xmlns:a16="http://schemas.microsoft.com/office/drawing/2014/main" id="{5C8A6305-2D4D-4649-8764-FF627473CF2D}"/>
              </a:ext>
            </a:extLst>
          </p:cNvPr>
          <p:cNvSpPr/>
          <p:nvPr/>
        </p:nvSpPr>
        <p:spPr>
          <a:xfrm>
            <a:off x="2628802" y="4170363"/>
            <a:ext cx="261874" cy="161925"/>
          </a:xfrm>
          <a:prstGeom prst="triangle">
            <a:avLst>
              <a:gd name="adj" fmla="val 100000"/>
            </a:avLst>
          </a:prstGeom>
          <a:solidFill>
            <a:srgbClr val="C9E7C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03522D"/>
              </a:solidFill>
            </a:endParaRPr>
          </a:p>
        </p:txBody>
      </p:sp>
      <p:sp>
        <p:nvSpPr>
          <p:cNvPr id="60" name="Isosceles Triangle 59">
            <a:extLst>
              <a:ext uri="{FF2B5EF4-FFF2-40B4-BE49-F238E27FC236}">
                <a16:creationId xmlns:a16="http://schemas.microsoft.com/office/drawing/2014/main" id="{804FE8D2-AE26-480C-834A-B66FA19FE5A6}"/>
              </a:ext>
            </a:extLst>
          </p:cNvPr>
          <p:cNvSpPr/>
          <p:nvPr/>
        </p:nvSpPr>
        <p:spPr>
          <a:xfrm>
            <a:off x="2377297" y="4360863"/>
            <a:ext cx="216492" cy="120650"/>
          </a:xfrm>
          <a:prstGeom prst="triangle">
            <a:avLst>
              <a:gd name="adj" fmla="val 100000"/>
            </a:avLst>
          </a:prstGeom>
          <a:solidFill>
            <a:srgbClr val="C9E7C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03522D"/>
              </a:solidFill>
            </a:endParaRPr>
          </a:p>
        </p:txBody>
      </p:sp>
      <p:sp>
        <p:nvSpPr>
          <p:cNvPr id="68" name="Rectangle 67">
            <a:extLst>
              <a:ext uri="{FF2B5EF4-FFF2-40B4-BE49-F238E27FC236}">
                <a16:creationId xmlns:a16="http://schemas.microsoft.com/office/drawing/2014/main" id="{D4745F87-E8CE-453C-A12A-EB6B9E2B46B8}"/>
              </a:ext>
            </a:extLst>
          </p:cNvPr>
          <p:cNvSpPr/>
          <p:nvPr/>
        </p:nvSpPr>
        <p:spPr>
          <a:xfrm>
            <a:off x="2628802" y="4311650"/>
            <a:ext cx="261874" cy="180975"/>
          </a:xfrm>
          <a:prstGeom prst="rect">
            <a:avLst/>
          </a:prstGeom>
          <a:solidFill>
            <a:srgbClr val="C9E7C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dirty="0">
              <a:solidFill>
                <a:srgbClr val="03522D"/>
              </a:solidFill>
            </a:endParaRPr>
          </a:p>
        </p:txBody>
      </p:sp>
      <p:sp>
        <p:nvSpPr>
          <p:cNvPr id="69" name="Rectangle 68">
            <a:extLst>
              <a:ext uri="{FF2B5EF4-FFF2-40B4-BE49-F238E27FC236}">
                <a16:creationId xmlns:a16="http://schemas.microsoft.com/office/drawing/2014/main" id="{6488E76B-ED40-4BDA-9A66-10CA4582E972}"/>
              </a:ext>
            </a:extLst>
          </p:cNvPr>
          <p:cNvSpPr/>
          <p:nvPr/>
        </p:nvSpPr>
        <p:spPr>
          <a:xfrm>
            <a:off x="3230701" y="3957638"/>
            <a:ext cx="261874" cy="509588"/>
          </a:xfrm>
          <a:prstGeom prst="rect">
            <a:avLst/>
          </a:prstGeom>
          <a:solidFill>
            <a:srgbClr val="C9E7C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dirty="0">
              <a:solidFill>
                <a:srgbClr val="03522D"/>
              </a:solidFill>
            </a:endParaRPr>
          </a:p>
        </p:txBody>
      </p:sp>
      <p:cxnSp>
        <p:nvCxnSpPr>
          <p:cNvPr id="80" name="Straight Connector 79">
            <a:extLst>
              <a:ext uri="{FF2B5EF4-FFF2-40B4-BE49-F238E27FC236}">
                <a16:creationId xmlns:a16="http://schemas.microsoft.com/office/drawing/2014/main" id="{6D868B63-1BE9-43EC-B22A-AD8B741BEE29}"/>
              </a:ext>
            </a:extLst>
          </p:cNvPr>
          <p:cNvCxnSpPr>
            <a:cxnSpLocks/>
          </p:cNvCxnSpPr>
          <p:nvPr/>
        </p:nvCxnSpPr>
        <p:spPr>
          <a:xfrm flipV="1">
            <a:off x="3966056" y="3576637"/>
            <a:ext cx="1267720" cy="758826"/>
          </a:xfrm>
          <a:prstGeom prst="line">
            <a:avLst/>
          </a:prstGeom>
          <a:noFill/>
          <a:ln w="19050" cap="rnd" cmpd="sng" algn="ctr">
            <a:solidFill>
              <a:schemeClr val="accent5"/>
            </a:solidFill>
            <a:prstDash val="solid"/>
            <a:headEnd type="oval"/>
            <a:tailEnd type="none" w="sm" len="sm"/>
          </a:ln>
          <a:effectLst/>
        </p:spPr>
      </p:cxnSp>
      <p:sp>
        <p:nvSpPr>
          <p:cNvPr id="81" name="Rectangle 80">
            <a:extLst>
              <a:ext uri="{FF2B5EF4-FFF2-40B4-BE49-F238E27FC236}">
                <a16:creationId xmlns:a16="http://schemas.microsoft.com/office/drawing/2014/main" id="{34A16247-AAA9-496F-8104-98B066986405}"/>
              </a:ext>
            </a:extLst>
          </p:cNvPr>
          <p:cNvSpPr/>
          <p:nvPr/>
        </p:nvSpPr>
        <p:spPr>
          <a:xfrm>
            <a:off x="5305317" y="3201988"/>
            <a:ext cx="2996801" cy="1193800"/>
          </a:xfrm>
          <a:prstGeom prst="rect">
            <a:avLst/>
          </a:prstGeom>
          <a:solidFill>
            <a:srgbClr val="29BA74"/>
          </a:solidFill>
          <a:ln w="19050" cap="flat" cmpd="sng" algn="ctr">
            <a:gradFill flip="none" rotWithShape="1">
              <a:gsLst>
                <a:gs pos="0">
                  <a:schemeClr val="accent2"/>
                </a:gs>
                <a:gs pos="100000">
                  <a:schemeClr val="tx2"/>
                </a:gs>
              </a:gsLst>
              <a:lin ang="2700000" scaled="1"/>
              <a:tileRect/>
            </a:gra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r>
              <a:rPr lang="en-US" sz="1600" b="1" kern="0" dirty="0">
                <a:solidFill>
                  <a:srgbClr val="D4DF33"/>
                </a:solidFill>
              </a:rPr>
              <a:t>Traffic improvement</a:t>
            </a:r>
          </a:p>
          <a:p>
            <a:pPr algn="ctr">
              <a:lnSpc>
                <a:spcPct val="95000"/>
              </a:lnSpc>
            </a:pPr>
            <a:endParaRPr lang="en-US" sz="1600" b="1" kern="0" dirty="0">
              <a:solidFill>
                <a:srgbClr val="D4DF33"/>
              </a:solidFill>
            </a:endParaRPr>
          </a:p>
          <a:p>
            <a:pPr marL="285750" indent="-285750">
              <a:buSzPct val="100000"/>
              <a:buFont typeface="Arial" panose="020B0604020202020204" pitchFamily="34" charset="0"/>
              <a:buChar char="•"/>
              <a:defRPr/>
            </a:pPr>
            <a:r>
              <a:rPr lang="en-US" sz="1600" b="1" dirty="0">
                <a:solidFill>
                  <a:srgbClr val="D4DF33"/>
                </a:solidFill>
                <a:latin typeface="Trebuchet MS" panose="020B0603020202020204" pitchFamily="34" charset="0"/>
              </a:rPr>
              <a:t>Data traffic improvement</a:t>
            </a:r>
          </a:p>
        </p:txBody>
      </p:sp>
      <p:sp>
        <p:nvSpPr>
          <p:cNvPr id="66" name="Rectangle 65">
            <a:extLst>
              <a:ext uri="{FF2B5EF4-FFF2-40B4-BE49-F238E27FC236}">
                <a16:creationId xmlns:a16="http://schemas.microsoft.com/office/drawing/2014/main" id="{D3D0F7A4-AEB0-4BA5-84EF-035ABAE901CF}"/>
              </a:ext>
            </a:extLst>
          </p:cNvPr>
          <p:cNvSpPr/>
          <p:nvPr/>
        </p:nvSpPr>
        <p:spPr>
          <a:xfrm>
            <a:off x="3737852" y="3035300"/>
            <a:ext cx="996062" cy="384175"/>
          </a:xfrm>
          <a:prstGeom prst="rect">
            <a:avLst/>
          </a:prstGeom>
          <a:solidFill>
            <a:sysClr val="window" lastClr="FFFFFF"/>
          </a:solidFill>
          <a:ln w="19050" cap="rnd" cmpd="sng" algn="ctr">
            <a:solidFill>
              <a:schemeClr val="accent4"/>
            </a:solidFill>
            <a:prstDash val="solid"/>
          </a:ln>
          <a:effectLst/>
        </p:spPr>
        <p:txBody>
          <a:bodyPr rtlCol="0" anchor="ctr" anchorCtr="0"/>
          <a:lstStyle/>
          <a:p>
            <a:pPr algn="ctr">
              <a:defRPr/>
            </a:pPr>
            <a:r>
              <a:rPr lang="en-US" sz="800" i="1" dirty="0">
                <a:solidFill>
                  <a:srgbClr val="575757"/>
                </a:solidFill>
              </a:rPr>
              <a:t>e.g. Traffic increment for year 4</a:t>
            </a:r>
          </a:p>
        </p:txBody>
      </p:sp>
      <p:cxnSp>
        <p:nvCxnSpPr>
          <p:cNvPr id="67" name="Straight Connector 66">
            <a:extLst>
              <a:ext uri="{FF2B5EF4-FFF2-40B4-BE49-F238E27FC236}">
                <a16:creationId xmlns:a16="http://schemas.microsoft.com/office/drawing/2014/main" id="{349276D9-3280-4742-8B8E-9D9AA8F3D451}"/>
              </a:ext>
            </a:extLst>
          </p:cNvPr>
          <p:cNvCxnSpPr>
            <a:cxnSpLocks/>
            <a:stCxn id="6" idx="0"/>
            <a:endCxn id="66" idx="1"/>
          </p:cNvCxnSpPr>
          <p:nvPr/>
        </p:nvCxnSpPr>
        <p:spPr>
          <a:xfrm flipV="1">
            <a:off x="3374049" y="3227388"/>
            <a:ext cx="363803" cy="506412"/>
          </a:xfrm>
          <a:prstGeom prst="line">
            <a:avLst/>
          </a:prstGeom>
          <a:noFill/>
          <a:ln w="19050" cap="rnd" cmpd="sng" algn="ctr">
            <a:solidFill>
              <a:schemeClr val="accent5"/>
            </a:solidFill>
            <a:prstDash val="solid"/>
            <a:headEnd type="oval"/>
            <a:tailEnd type="none" w="sm" len="sm"/>
          </a:ln>
          <a:effectLst/>
        </p:spPr>
      </p:cxnSp>
      <p:sp>
        <p:nvSpPr>
          <p:cNvPr id="83" name="Rectangle 82">
            <a:extLst>
              <a:ext uri="{FF2B5EF4-FFF2-40B4-BE49-F238E27FC236}">
                <a16:creationId xmlns:a16="http://schemas.microsoft.com/office/drawing/2014/main" id="{E8DB3EF5-A973-4644-9C08-5892A6774057}"/>
              </a:ext>
            </a:extLst>
          </p:cNvPr>
          <p:cNvSpPr/>
          <p:nvPr/>
        </p:nvSpPr>
        <p:spPr>
          <a:xfrm>
            <a:off x="628650" y="2268538"/>
            <a:ext cx="1801554" cy="466725"/>
          </a:xfrm>
          <a:prstGeom prst="rect">
            <a:avLst/>
          </a:prstGeom>
          <a:solidFill>
            <a:sysClr val="window" lastClr="FFFFFF"/>
          </a:solidFill>
          <a:ln w="19050" cap="rnd" cmpd="sng" algn="ctr">
            <a:solidFill>
              <a:schemeClr val="accent4"/>
            </a:solidFill>
            <a:prstDash val="solid"/>
          </a:ln>
          <a:effectLst/>
        </p:spPr>
        <p:txBody>
          <a:bodyPr rtlCol="0" anchor="ctr" anchorCtr="0"/>
          <a:lstStyle/>
          <a:p>
            <a:pPr algn="ctr">
              <a:defRPr/>
            </a:pPr>
            <a:r>
              <a:rPr lang="en-US" sz="800" i="1" dirty="0">
                <a:solidFill>
                  <a:srgbClr val="575757"/>
                </a:solidFill>
              </a:rPr>
              <a:t>Once impact duration has ended, the increment of traffic will be constant for the remaining years</a:t>
            </a:r>
          </a:p>
        </p:txBody>
      </p:sp>
      <p:cxnSp>
        <p:nvCxnSpPr>
          <p:cNvPr id="87" name="Straight Connector 86">
            <a:extLst>
              <a:ext uri="{FF2B5EF4-FFF2-40B4-BE49-F238E27FC236}">
                <a16:creationId xmlns:a16="http://schemas.microsoft.com/office/drawing/2014/main" id="{16CB6A2C-2A45-4BC0-B05B-DCDE717FAC48}"/>
              </a:ext>
            </a:extLst>
          </p:cNvPr>
          <p:cNvCxnSpPr>
            <a:cxnSpLocks/>
            <a:stCxn id="28" idx="1"/>
            <a:endCxn id="83" idx="2"/>
          </p:cNvCxnSpPr>
          <p:nvPr/>
        </p:nvCxnSpPr>
        <p:spPr>
          <a:xfrm flipH="1" flipV="1">
            <a:off x="1529427" y="2735263"/>
            <a:ext cx="640960" cy="363537"/>
          </a:xfrm>
          <a:prstGeom prst="line">
            <a:avLst/>
          </a:prstGeom>
          <a:noFill/>
          <a:ln w="19050" cap="rnd" cmpd="sng" algn="ctr">
            <a:solidFill>
              <a:schemeClr val="accent5"/>
            </a:solidFill>
            <a:prstDash val="solid"/>
            <a:headEnd type="oval"/>
            <a:tailEnd type="none" w="sm" len="sm"/>
          </a:ln>
          <a:effectLst/>
        </p:spPr>
      </p:cxnSp>
      <p:sp>
        <p:nvSpPr>
          <p:cNvPr id="77" name="Rectangle 76">
            <a:extLst>
              <a:ext uri="{FF2B5EF4-FFF2-40B4-BE49-F238E27FC236}">
                <a16:creationId xmlns:a16="http://schemas.microsoft.com/office/drawing/2014/main" id="{A8E33CC3-70B5-47A4-A7F7-72368DC2A3D0}"/>
              </a:ext>
            </a:extLst>
          </p:cNvPr>
          <p:cNvSpPr/>
          <p:nvPr/>
        </p:nvSpPr>
        <p:spPr>
          <a:xfrm>
            <a:off x="2933135" y="4476750"/>
            <a:ext cx="261874" cy="228600"/>
          </a:xfrm>
          <a:prstGeom prst="rect">
            <a:avLst/>
          </a:prstGeom>
          <a:solidFill>
            <a:srgbClr val="EEE89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dirty="0">
              <a:solidFill>
                <a:srgbClr val="03522D"/>
              </a:solidFill>
            </a:endParaRPr>
          </a:p>
        </p:txBody>
      </p:sp>
      <p:sp>
        <p:nvSpPr>
          <p:cNvPr id="78" name="Rectangle 77">
            <a:extLst>
              <a:ext uri="{FF2B5EF4-FFF2-40B4-BE49-F238E27FC236}">
                <a16:creationId xmlns:a16="http://schemas.microsoft.com/office/drawing/2014/main" id="{C3977D05-8174-4A57-92B3-E812AF78F4A0}"/>
              </a:ext>
            </a:extLst>
          </p:cNvPr>
          <p:cNvSpPr/>
          <p:nvPr/>
        </p:nvSpPr>
        <p:spPr>
          <a:xfrm>
            <a:off x="2933135" y="4135438"/>
            <a:ext cx="261874" cy="342900"/>
          </a:xfrm>
          <a:prstGeom prst="rect">
            <a:avLst/>
          </a:prstGeom>
          <a:solidFill>
            <a:srgbClr val="C9E7C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dirty="0">
              <a:solidFill>
                <a:srgbClr val="03522D"/>
              </a:solidFill>
            </a:endParaRPr>
          </a:p>
        </p:txBody>
      </p:sp>
      <p:sp>
        <p:nvSpPr>
          <p:cNvPr id="79" name="Isosceles Triangle 78">
            <a:extLst>
              <a:ext uri="{FF2B5EF4-FFF2-40B4-BE49-F238E27FC236}">
                <a16:creationId xmlns:a16="http://schemas.microsoft.com/office/drawing/2014/main" id="{C71BB94B-5B24-46EF-A321-A4AD4C64C30A}"/>
              </a:ext>
            </a:extLst>
          </p:cNvPr>
          <p:cNvSpPr/>
          <p:nvPr/>
        </p:nvSpPr>
        <p:spPr>
          <a:xfrm>
            <a:off x="2932224" y="3973513"/>
            <a:ext cx="261874" cy="161925"/>
          </a:xfrm>
          <a:prstGeom prst="triangle">
            <a:avLst>
              <a:gd name="adj" fmla="val 100000"/>
            </a:avLst>
          </a:prstGeom>
          <a:solidFill>
            <a:srgbClr val="C9E7C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03522D"/>
              </a:solidFill>
            </a:endParaRPr>
          </a:p>
        </p:txBody>
      </p:sp>
      <p:sp>
        <p:nvSpPr>
          <p:cNvPr id="88" name="Rectangle 87">
            <a:extLst>
              <a:ext uri="{FF2B5EF4-FFF2-40B4-BE49-F238E27FC236}">
                <a16:creationId xmlns:a16="http://schemas.microsoft.com/office/drawing/2014/main" id="{818546A3-D5AC-4812-926C-982CBB57F5A4}"/>
              </a:ext>
            </a:extLst>
          </p:cNvPr>
          <p:cNvSpPr/>
          <p:nvPr/>
        </p:nvSpPr>
        <p:spPr>
          <a:xfrm>
            <a:off x="3535556" y="3957638"/>
            <a:ext cx="261874" cy="509588"/>
          </a:xfrm>
          <a:prstGeom prst="rect">
            <a:avLst/>
          </a:prstGeom>
          <a:solidFill>
            <a:srgbClr val="C9E7C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dirty="0">
              <a:solidFill>
                <a:srgbClr val="03522D"/>
              </a:solidFill>
            </a:endParaRPr>
          </a:p>
        </p:txBody>
      </p:sp>
      <p:sp>
        <p:nvSpPr>
          <p:cNvPr id="6" name="Rectangle 5">
            <a:extLst>
              <a:ext uri="{FF2B5EF4-FFF2-40B4-BE49-F238E27FC236}">
                <a16:creationId xmlns:a16="http://schemas.microsoft.com/office/drawing/2014/main" id="{E439889A-5C5A-491C-8656-EA9B42457038}"/>
              </a:ext>
            </a:extLst>
          </p:cNvPr>
          <p:cNvSpPr/>
          <p:nvPr/>
        </p:nvSpPr>
        <p:spPr>
          <a:xfrm>
            <a:off x="3144700" y="3733800"/>
            <a:ext cx="458698" cy="1173163"/>
          </a:xfrm>
          <a:prstGeom prst="rect">
            <a:avLst/>
          </a:prstGeom>
          <a:noFill/>
          <a:ln w="9525" cap="rnd" cmpd="sng" algn="ctr">
            <a:solidFill>
              <a:srgbClr val="29BA74"/>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70" name="Straight Connector 69">
            <a:extLst>
              <a:ext uri="{FF2B5EF4-FFF2-40B4-BE49-F238E27FC236}">
                <a16:creationId xmlns:a16="http://schemas.microsoft.com/office/drawing/2014/main" id="{EDEA9E45-BA6B-5040-A586-357EB43BFDF9}"/>
              </a:ext>
            </a:extLst>
          </p:cNvPr>
          <p:cNvCxnSpPr/>
          <p:nvPr/>
        </p:nvCxnSpPr>
        <p:spPr>
          <a:xfrm>
            <a:off x="2338558" y="3298825"/>
            <a:ext cx="0" cy="2214563"/>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58BFD99-1674-EB46-9865-AF24395868E8}"/>
              </a:ext>
            </a:extLst>
          </p:cNvPr>
          <p:cNvCxnSpPr>
            <a:cxnSpLocks/>
          </p:cNvCxnSpPr>
          <p:nvPr/>
        </p:nvCxnSpPr>
        <p:spPr>
          <a:xfrm>
            <a:off x="2206185" y="4311650"/>
            <a:ext cx="171112" cy="0"/>
          </a:xfrm>
          <a:prstGeom prst="straightConnector1">
            <a:avLst/>
          </a:prstGeom>
          <a:ln w="9525" cap="rnd">
            <a:solidFill>
              <a:schemeClr val="tx1">
                <a:lumMod val="60000"/>
                <a:lumOff val="40000"/>
              </a:schemeClr>
            </a:solidFill>
            <a:prstDash val="solid"/>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269">
            <a:extLst>
              <a:ext uri="{FF2B5EF4-FFF2-40B4-BE49-F238E27FC236}">
                <a16:creationId xmlns:a16="http://schemas.microsoft.com/office/drawing/2014/main" id="{9DDE2F59-B992-058B-6E78-D29378F15B94}"/>
              </a:ext>
            </a:extLst>
          </p:cNvPr>
          <p:cNvSpPr txBox="1"/>
          <p:nvPr/>
        </p:nvSpPr>
        <p:spPr>
          <a:xfrm>
            <a:off x="9586124" y="2866855"/>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575757"/>
                </a:solidFill>
              </a:rPr>
              <a:t>Year 1</a:t>
            </a:r>
          </a:p>
        </p:txBody>
      </p:sp>
      <p:sp>
        <p:nvSpPr>
          <p:cNvPr id="8" name="TextBox 302">
            <a:extLst>
              <a:ext uri="{FF2B5EF4-FFF2-40B4-BE49-F238E27FC236}">
                <a16:creationId xmlns:a16="http://schemas.microsoft.com/office/drawing/2014/main" id="{45B1B6EA-37A4-7AA3-E59A-8E6A5817CA63}"/>
              </a:ext>
            </a:extLst>
          </p:cNvPr>
          <p:cNvSpPr txBox="1"/>
          <p:nvPr/>
        </p:nvSpPr>
        <p:spPr>
          <a:xfrm>
            <a:off x="9586124" y="3483709"/>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575757"/>
                </a:solidFill>
              </a:rPr>
              <a:t>Year 2</a:t>
            </a:r>
          </a:p>
        </p:txBody>
      </p:sp>
      <p:sp>
        <p:nvSpPr>
          <p:cNvPr id="9" name="TextBox 303">
            <a:extLst>
              <a:ext uri="{FF2B5EF4-FFF2-40B4-BE49-F238E27FC236}">
                <a16:creationId xmlns:a16="http://schemas.microsoft.com/office/drawing/2014/main" id="{4F032310-EAB0-C1F4-F5A2-A90095E7D7A7}"/>
              </a:ext>
            </a:extLst>
          </p:cNvPr>
          <p:cNvSpPr txBox="1"/>
          <p:nvPr/>
        </p:nvSpPr>
        <p:spPr>
          <a:xfrm>
            <a:off x="9586124" y="4100562"/>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575757"/>
                </a:solidFill>
              </a:rPr>
              <a:t>Year 3</a:t>
            </a:r>
          </a:p>
        </p:txBody>
      </p:sp>
      <p:sp>
        <p:nvSpPr>
          <p:cNvPr id="10" name="TextBox 304">
            <a:extLst>
              <a:ext uri="{FF2B5EF4-FFF2-40B4-BE49-F238E27FC236}">
                <a16:creationId xmlns:a16="http://schemas.microsoft.com/office/drawing/2014/main" id="{3E3895E3-E359-AB3E-28D7-B6EEAF2D79BC}"/>
              </a:ext>
            </a:extLst>
          </p:cNvPr>
          <p:cNvSpPr txBox="1"/>
          <p:nvPr/>
        </p:nvSpPr>
        <p:spPr>
          <a:xfrm>
            <a:off x="9586124" y="4717415"/>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575757"/>
                </a:solidFill>
              </a:rPr>
              <a:t>Year 4</a:t>
            </a:r>
          </a:p>
        </p:txBody>
      </p:sp>
      <p:sp>
        <p:nvSpPr>
          <p:cNvPr id="12" name="TextBox 305">
            <a:extLst>
              <a:ext uri="{FF2B5EF4-FFF2-40B4-BE49-F238E27FC236}">
                <a16:creationId xmlns:a16="http://schemas.microsoft.com/office/drawing/2014/main" id="{DF5B05A6-4148-9FE8-889D-2F2C782A9901}"/>
              </a:ext>
            </a:extLst>
          </p:cNvPr>
          <p:cNvSpPr txBox="1"/>
          <p:nvPr/>
        </p:nvSpPr>
        <p:spPr>
          <a:xfrm>
            <a:off x="9586124" y="5334270"/>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575757"/>
                </a:solidFill>
              </a:rPr>
              <a:t>Year 5</a:t>
            </a:r>
          </a:p>
        </p:txBody>
      </p:sp>
      <p:sp>
        <p:nvSpPr>
          <p:cNvPr id="13" name="TextBox 306">
            <a:extLst>
              <a:ext uri="{FF2B5EF4-FFF2-40B4-BE49-F238E27FC236}">
                <a16:creationId xmlns:a16="http://schemas.microsoft.com/office/drawing/2014/main" id="{512F2ADF-F551-157E-B464-E311FF866074}"/>
              </a:ext>
            </a:extLst>
          </p:cNvPr>
          <p:cNvSpPr txBox="1"/>
          <p:nvPr/>
        </p:nvSpPr>
        <p:spPr>
          <a:xfrm>
            <a:off x="9968315" y="2414918"/>
            <a:ext cx="1235221"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575757"/>
                </a:solidFill>
              </a:rPr>
              <a:t>∆ Data</a:t>
            </a:r>
          </a:p>
          <a:p>
            <a:pPr algn="ctr"/>
            <a:r>
              <a:rPr lang="en-US" sz="1400" dirty="0">
                <a:solidFill>
                  <a:srgbClr val="575757"/>
                </a:solidFill>
              </a:rPr>
              <a:t> traffic (GB)</a:t>
            </a:r>
          </a:p>
        </p:txBody>
      </p:sp>
      <p:grpSp>
        <p:nvGrpSpPr>
          <p:cNvPr id="14" name="Group 44">
            <a:extLst>
              <a:ext uri="{FF2B5EF4-FFF2-40B4-BE49-F238E27FC236}">
                <a16:creationId xmlns:a16="http://schemas.microsoft.com/office/drawing/2014/main" id="{9B4B7B06-E1C9-C8BC-465E-EA1117BFCCF2}"/>
              </a:ext>
            </a:extLst>
          </p:cNvPr>
          <p:cNvGrpSpPr/>
          <p:nvPr/>
        </p:nvGrpSpPr>
        <p:grpSpPr>
          <a:xfrm>
            <a:off x="10170133" y="2866856"/>
            <a:ext cx="843673" cy="2774475"/>
            <a:chOff x="6858833" y="2793036"/>
            <a:chExt cx="843673" cy="2774475"/>
          </a:xfrm>
        </p:grpSpPr>
        <p:sp>
          <p:nvSpPr>
            <p:cNvPr id="15" name="TextBox 307">
              <a:extLst>
                <a:ext uri="{FF2B5EF4-FFF2-40B4-BE49-F238E27FC236}">
                  <a16:creationId xmlns:a16="http://schemas.microsoft.com/office/drawing/2014/main" id="{8DD6F6A7-90CE-CF05-B7D9-62A3EDFFC19E}"/>
                </a:ext>
              </a:extLst>
            </p:cNvPr>
            <p:cNvSpPr txBox="1"/>
            <p:nvPr/>
          </p:nvSpPr>
          <p:spPr>
            <a:xfrm>
              <a:off x="6858833" y="2793036"/>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7900"/>
                  </a:solidFill>
                </a:rPr>
                <a:t>100</a:t>
              </a:r>
            </a:p>
          </p:txBody>
        </p:sp>
        <p:sp>
          <p:nvSpPr>
            <p:cNvPr id="16" name="TextBox 308">
              <a:extLst>
                <a:ext uri="{FF2B5EF4-FFF2-40B4-BE49-F238E27FC236}">
                  <a16:creationId xmlns:a16="http://schemas.microsoft.com/office/drawing/2014/main" id="{4DB3881C-407E-67AF-D357-1DDB165EB1F3}"/>
                </a:ext>
              </a:extLst>
            </p:cNvPr>
            <p:cNvSpPr txBox="1"/>
            <p:nvPr/>
          </p:nvSpPr>
          <p:spPr>
            <a:xfrm>
              <a:off x="6858833" y="3409889"/>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7900"/>
                  </a:solidFill>
                </a:rPr>
                <a:t>110</a:t>
              </a:r>
            </a:p>
          </p:txBody>
        </p:sp>
        <p:sp>
          <p:nvSpPr>
            <p:cNvPr id="17" name="TextBox 309">
              <a:extLst>
                <a:ext uri="{FF2B5EF4-FFF2-40B4-BE49-F238E27FC236}">
                  <a16:creationId xmlns:a16="http://schemas.microsoft.com/office/drawing/2014/main" id="{45A59676-FB22-F754-ACB5-B33FF2AD15E7}"/>
                </a:ext>
              </a:extLst>
            </p:cNvPr>
            <p:cNvSpPr txBox="1"/>
            <p:nvPr/>
          </p:nvSpPr>
          <p:spPr>
            <a:xfrm>
              <a:off x="6858833" y="4026743"/>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7900"/>
                  </a:solidFill>
                </a:rPr>
                <a:t>120</a:t>
              </a:r>
            </a:p>
          </p:txBody>
        </p:sp>
        <p:sp>
          <p:nvSpPr>
            <p:cNvPr id="18" name="TextBox 310">
              <a:extLst>
                <a:ext uri="{FF2B5EF4-FFF2-40B4-BE49-F238E27FC236}">
                  <a16:creationId xmlns:a16="http://schemas.microsoft.com/office/drawing/2014/main" id="{E07B352E-CDF9-51B8-CA3E-94735133A657}"/>
                </a:ext>
              </a:extLst>
            </p:cNvPr>
            <p:cNvSpPr txBox="1"/>
            <p:nvPr/>
          </p:nvSpPr>
          <p:spPr>
            <a:xfrm>
              <a:off x="6858833" y="4643596"/>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7900"/>
                  </a:solidFill>
                </a:rPr>
                <a:t>130</a:t>
              </a:r>
            </a:p>
          </p:txBody>
        </p:sp>
        <p:sp>
          <p:nvSpPr>
            <p:cNvPr id="20" name="TextBox 311">
              <a:extLst>
                <a:ext uri="{FF2B5EF4-FFF2-40B4-BE49-F238E27FC236}">
                  <a16:creationId xmlns:a16="http://schemas.microsoft.com/office/drawing/2014/main" id="{9180FB65-C594-FE48-DC1D-AC03886FC07D}"/>
                </a:ext>
              </a:extLst>
            </p:cNvPr>
            <p:cNvSpPr txBox="1"/>
            <p:nvPr/>
          </p:nvSpPr>
          <p:spPr>
            <a:xfrm>
              <a:off x="6858833" y="5260450"/>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FF7900"/>
                </a:solidFill>
              </a:endParaRPr>
            </a:p>
          </p:txBody>
        </p:sp>
        <p:sp>
          <p:nvSpPr>
            <p:cNvPr id="21" name="TextBox 116">
              <a:extLst>
                <a:ext uri="{FF2B5EF4-FFF2-40B4-BE49-F238E27FC236}">
                  <a16:creationId xmlns:a16="http://schemas.microsoft.com/office/drawing/2014/main" id="{4400B820-9041-5D09-8532-D72C755D818E}"/>
                </a:ext>
              </a:extLst>
            </p:cNvPr>
            <p:cNvSpPr txBox="1"/>
            <p:nvPr/>
          </p:nvSpPr>
          <p:spPr>
            <a:xfrm>
              <a:off x="6858833" y="5246643"/>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7900"/>
                  </a:solidFill>
                </a:rPr>
                <a:t>130</a:t>
              </a:r>
            </a:p>
          </p:txBody>
        </p:sp>
      </p:grpSp>
      <p:sp>
        <p:nvSpPr>
          <p:cNvPr id="42" name="Rectangle : coins arrondis 41">
            <a:extLst>
              <a:ext uri="{FF2B5EF4-FFF2-40B4-BE49-F238E27FC236}">
                <a16:creationId xmlns:a16="http://schemas.microsoft.com/office/drawing/2014/main" id="{7EE30AE0-D27D-E93B-7AC9-E7CCDE657AA4}"/>
              </a:ext>
            </a:extLst>
          </p:cNvPr>
          <p:cNvSpPr/>
          <p:nvPr/>
        </p:nvSpPr>
        <p:spPr>
          <a:xfrm>
            <a:off x="9364519" y="1875631"/>
            <a:ext cx="2028522" cy="4160838"/>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rgbClr val="000000"/>
              </a:solidFill>
            </a:endParaRPr>
          </a:p>
        </p:txBody>
      </p:sp>
    </p:spTree>
    <p:extLst>
      <p:ext uri="{BB962C8B-B14F-4D97-AF65-F5344CB8AC3E}">
        <p14:creationId xmlns:p14="http://schemas.microsoft.com/office/powerpoint/2010/main" val="2480986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E7C276-1911-4125-90DF-8333DC144B1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95" imgH="394" progId="TCLayout.ActiveDocument.1">
                  <p:embed/>
                </p:oleObj>
              </mc:Choice>
              <mc:Fallback>
                <p:oleObj name="think-cell Slide" r:id="rId6" imgW="395" imgH="394" progId="TCLayout.ActiveDocument.1">
                  <p:embed/>
                  <p:pic>
                    <p:nvPicPr>
                      <p:cNvPr id="4" name="Object 3" hidden="1">
                        <a:extLst>
                          <a:ext uri="{FF2B5EF4-FFF2-40B4-BE49-F238E27FC236}">
                            <a16:creationId xmlns:a16="http://schemas.microsoft.com/office/drawing/2014/main" id="{59E7C276-1911-4125-90DF-8333DC144B1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B10FCF0-1D7A-4C47-B943-AD01F6356E34}"/>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600" dirty="0">
              <a:solidFill>
                <a:srgbClr val="FFFFFF"/>
              </a:solidFill>
              <a:sym typeface="+mn-lt"/>
            </a:endParaRPr>
          </a:p>
        </p:txBody>
      </p:sp>
      <p:sp>
        <p:nvSpPr>
          <p:cNvPr id="2" name="Rectangle 1" hidden="1">
            <a:extLst>
              <a:ext uri="{FF2B5EF4-FFF2-40B4-BE49-F238E27FC236}">
                <a16:creationId xmlns:a16="http://schemas.microsoft.com/office/drawing/2014/main" id="{D81DFDFF-98A3-426A-80C1-320A93642EAE}"/>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800" dirty="0">
              <a:solidFill>
                <a:srgbClr val="FFFFFF"/>
              </a:solidFill>
              <a:latin typeface="Trebuchet MS" panose="020B0603020202020204" pitchFamily="34" charset="0"/>
              <a:sym typeface="Trebuchet MS" panose="020B0603020202020204" pitchFamily="34" charset="0"/>
            </a:endParaRPr>
          </a:p>
        </p:txBody>
      </p:sp>
      <p:sp>
        <p:nvSpPr>
          <p:cNvPr id="5" name="Title 4">
            <a:extLst>
              <a:ext uri="{FF2B5EF4-FFF2-40B4-BE49-F238E27FC236}">
                <a16:creationId xmlns:a16="http://schemas.microsoft.com/office/drawing/2014/main" id="{69CB0CA1-59BC-4BB2-85BB-FF6E7FA814B6}"/>
              </a:ext>
            </a:extLst>
          </p:cNvPr>
          <p:cNvSpPr>
            <a:spLocks noGrp="1"/>
          </p:cNvSpPr>
          <p:nvPr>
            <p:ph type="title" idx="4294967295"/>
          </p:nvPr>
        </p:nvSpPr>
        <p:spPr>
          <a:xfrm>
            <a:off x="377532" y="321469"/>
            <a:ext cx="11015509" cy="996950"/>
          </a:xfrm>
        </p:spPr>
        <p:txBody>
          <a:bodyPr vert="horz"/>
          <a:lstStyle/>
          <a:p>
            <a:r>
              <a:rPr lang="en-US" sz="2400" dirty="0"/>
              <a:t>Traffic improvement estimation</a:t>
            </a:r>
          </a:p>
        </p:txBody>
      </p:sp>
      <p:sp>
        <p:nvSpPr>
          <p:cNvPr id="19" name="ZoneTexte 18">
            <a:extLst>
              <a:ext uri="{FF2B5EF4-FFF2-40B4-BE49-F238E27FC236}">
                <a16:creationId xmlns:a16="http://schemas.microsoft.com/office/drawing/2014/main" id="{B48824CC-90D3-E15B-5CA3-7980B60BBE27}"/>
              </a:ext>
            </a:extLst>
          </p:cNvPr>
          <p:cNvSpPr txBox="1"/>
          <p:nvPr/>
        </p:nvSpPr>
        <p:spPr>
          <a:xfrm>
            <a:off x="723900" y="1080401"/>
            <a:ext cx="10096499" cy="830997"/>
          </a:xfrm>
          <a:prstGeom prst="rect">
            <a:avLst/>
          </a:prstGeom>
          <a:noFill/>
        </p:spPr>
        <p:txBody>
          <a:bodyPr wrap="square">
            <a:spAutoFit/>
          </a:bodyPr>
          <a:lstStyle/>
          <a:p>
            <a:pPr algn="just"/>
            <a:r>
              <a:rPr lang="fr-FR" sz="1600" b="0" i="0" dirty="0">
                <a:effectLst/>
                <a:latin typeface="Helvetica 55 Roman" panose="020B0604020202020204" pitchFamily="34" charset="0"/>
                <a:cs typeface="Helvetica" panose="020B0604020202020204" pitchFamily="34" charset="0"/>
              </a:rPr>
              <a:t>The first </a:t>
            </a:r>
            <a:r>
              <a:rPr lang="fr-FR" sz="1600" b="0" i="0" dirty="0" err="1">
                <a:effectLst/>
                <a:latin typeface="Helvetica 55 Roman" panose="020B0604020202020204" pitchFamily="34" charset="0"/>
                <a:cs typeface="Helvetica" panose="020B0604020202020204" pitchFamily="34" charset="0"/>
              </a:rPr>
              <a:t>approach</a:t>
            </a:r>
            <a:r>
              <a:rPr lang="fr-FR" sz="1600" b="0" i="0" dirty="0">
                <a:effectLst/>
                <a:latin typeface="Helvetica 55 Roman" panose="020B0604020202020204" pitchFamily="34" charset="0"/>
                <a:cs typeface="Helvetica" panose="020B0604020202020204" pitchFamily="34" charset="0"/>
              </a:rPr>
              <a:t> </a:t>
            </a:r>
            <a:r>
              <a:rPr lang="fr-FR" sz="1600" b="0" i="0" dirty="0" err="1">
                <a:effectLst/>
                <a:latin typeface="Helvetica 55 Roman" panose="020B0604020202020204" pitchFamily="34" charset="0"/>
                <a:cs typeface="Helvetica" panose="020B0604020202020204" pitchFamily="34" charset="0"/>
              </a:rPr>
              <a:t>is</a:t>
            </a:r>
            <a:r>
              <a:rPr lang="fr-FR" sz="1600" b="0" i="0" dirty="0">
                <a:effectLst/>
                <a:latin typeface="Helvetica 55 Roman" panose="020B0604020202020204" pitchFamily="34" charset="0"/>
                <a:cs typeface="Helvetica" panose="020B0604020202020204" pitchFamily="34" charset="0"/>
              </a:rPr>
              <a:t> to look at the </a:t>
            </a:r>
            <a:r>
              <a:rPr lang="fr-FR" sz="1600" b="0" i="0" dirty="0" err="1">
                <a:effectLst/>
                <a:latin typeface="Helvetica 55 Roman" panose="020B0604020202020204" pitchFamily="34" charset="0"/>
                <a:cs typeface="Helvetica" panose="020B0604020202020204" pitchFamily="34" charset="0"/>
              </a:rPr>
              <a:t>evolution</a:t>
            </a:r>
            <a:r>
              <a:rPr lang="fr-FR" sz="1600" b="0" i="0" dirty="0">
                <a:effectLst/>
                <a:latin typeface="Helvetica 55 Roman" panose="020B0604020202020204" pitchFamily="34" charset="0"/>
                <a:cs typeface="Helvetica" panose="020B0604020202020204" pitchFamily="34" charset="0"/>
              </a:rPr>
              <a:t> of the </a:t>
            </a:r>
            <a:r>
              <a:rPr lang="fr-FR" sz="1600" b="0" i="0" dirty="0" err="1">
                <a:effectLst/>
                <a:latin typeface="Helvetica 55 Roman" panose="020B0604020202020204" pitchFamily="34" charset="0"/>
                <a:cs typeface="Helvetica" panose="020B0604020202020204" pitchFamily="34" charset="0"/>
              </a:rPr>
              <a:t>traffic</a:t>
            </a:r>
            <a:r>
              <a:rPr lang="fr-FR" sz="1600" b="0" i="0" dirty="0">
                <a:effectLst/>
                <a:latin typeface="Helvetica 55 Roman" panose="020B0604020202020204" pitchFamily="34" charset="0"/>
                <a:cs typeface="Helvetica" panose="020B0604020202020204" pitchFamily="34" charset="0"/>
              </a:rPr>
              <a:t> on the 2 </a:t>
            </a:r>
            <a:r>
              <a:rPr lang="fr-FR" sz="1600" b="0" i="0" dirty="0" err="1">
                <a:effectLst/>
                <a:latin typeface="Helvetica 55 Roman" panose="020B0604020202020204" pitchFamily="34" charset="0"/>
                <a:cs typeface="Helvetica" panose="020B0604020202020204" pitchFamily="34" charset="0"/>
              </a:rPr>
              <a:t>neighours</a:t>
            </a:r>
            <a:r>
              <a:rPr lang="fr-FR" sz="1600" b="0" i="0" dirty="0">
                <a:effectLst/>
                <a:latin typeface="Helvetica 55 Roman" panose="020B0604020202020204" pitchFamily="34" charset="0"/>
                <a:cs typeface="Helvetica" panose="020B0604020202020204" pitchFamily="34" charset="0"/>
              </a:rPr>
              <a:t> sites </a:t>
            </a:r>
            <a:r>
              <a:rPr lang="fr-FR" sz="1600" b="0" i="0" dirty="0" err="1">
                <a:effectLst/>
                <a:latin typeface="Helvetica 55 Roman" panose="020B0604020202020204" pitchFamily="34" charset="0"/>
                <a:cs typeface="Helvetica" panose="020B0604020202020204" pitchFamily="34" charset="0"/>
              </a:rPr>
              <a:t>after</a:t>
            </a:r>
            <a:r>
              <a:rPr lang="fr-FR" sz="1600" b="0" i="0" dirty="0">
                <a:effectLst/>
                <a:latin typeface="Helvetica 55 Roman" panose="020B0604020202020204" pitchFamily="34" charset="0"/>
                <a:cs typeface="Helvetica" panose="020B0604020202020204" pitchFamily="34" charset="0"/>
              </a:rPr>
              <a:t> the </a:t>
            </a:r>
            <a:r>
              <a:rPr lang="fr-FR" sz="1600" b="0" i="0" dirty="0" err="1">
                <a:effectLst/>
                <a:latin typeface="Helvetica 55 Roman" panose="020B0604020202020204" pitchFamily="34" charset="0"/>
                <a:cs typeface="Helvetica" panose="020B0604020202020204" pitchFamily="34" charset="0"/>
              </a:rPr>
              <a:t>creation</a:t>
            </a:r>
            <a:r>
              <a:rPr lang="fr-FR" sz="1600" b="0" i="0" dirty="0">
                <a:effectLst/>
                <a:latin typeface="Helvetica 55 Roman" panose="020B0604020202020204" pitchFamily="34" charset="0"/>
                <a:cs typeface="Helvetica" panose="020B0604020202020204" pitchFamily="34" charset="0"/>
              </a:rPr>
              <a:t> of a new site.</a:t>
            </a:r>
            <a:r>
              <a:rPr lang="fr-FR" sz="1600" dirty="0">
                <a:latin typeface="Helvetica 55 Roman" panose="020B0604020202020204" pitchFamily="34" charset="0"/>
                <a:cs typeface="Helvetica" panose="020B0604020202020204" pitchFamily="34" charset="0"/>
                <a:sym typeface="Wingdings" panose="05000000000000000000" pitchFamily="2" charset="2"/>
              </a:rPr>
              <a:t> The </a:t>
            </a:r>
            <a:r>
              <a:rPr lang="fr-FR" sz="1600" dirty="0" err="1">
                <a:latin typeface="Helvetica 55 Roman" panose="020B0604020202020204" pitchFamily="34" charset="0"/>
                <a:cs typeface="Helvetica" panose="020B0604020202020204" pitchFamily="34" charset="0"/>
                <a:sym typeface="Wingdings" panose="05000000000000000000" pitchFamily="2" charset="2"/>
              </a:rPr>
              <a:t>approach</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is</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called</a:t>
            </a:r>
            <a:r>
              <a:rPr lang="fr-FR" sz="1600" dirty="0">
                <a:latin typeface="Helvetica 55 Roman" panose="020B0604020202020204" pitchFamily="34" charset="0"/>
                <a:cs typeface="Helvetica" panose="020B0604020202020204" pitchFamily="34" charset="0"/>
                <a:sym typeface="Wingdings" panose="05000000000000000000" pitchFamily="2" charset="2"/>
              </a:rPr>
              <a:t> the « </a:t>
            </a:r>
            <a:r>
              <a:rPr lang="fr-FR" sz="1600" dirty="0" err="1">
                <a:latin typeface="Helvetica 55 Roman" panose="020B0604020202020204" pitchFamily="34" charset="0"/>
                <a:cs typeface="Helvetica" panose="020B0604020202020204" pitchFamily="34" charset="0"/>
                <a:sym typeface="Wingdings" panose="05000000000000000000" pitchFamily="2" charset="2"/>
              </a:rPr>
              <a:t>capacity</a:t>
            </a:r>
            <a:r>
              <a:rPr lang="fr-FR" sz="1600" dirty="0">
                <a:latin typeface="Helvetica 55 Roman" panose="020B0604020202020204" pitchFamily="34" charset="0"/>
                <a:cs typeface="Helvetica" panose="020B0604020202020204" pitchFamily="34" charset="0"/>
                <a:sym typeface="Wingdings" panose="05000000000000000000" pitchFamily="2" charset="2"/>
              </a:rPr>
              <a:t> » </a:t>
            </a:r>
            <a:r>
              <a:rPr lang="fr-FR" sz="1600" dirty="0" err="1">
                <a:latin typeface="Helvetica 55 Roman" panose="020B0604020202020204" pitchFamily="34" charset="0"/>
                <a:cs typeface="Helvetica" panose="020B0604020202020204" pitchFamily="34" charset="0"/>
                <a:sym typeface="Wingdings" panose="05000000000000000000" pitchFamily="2" charset="2"/>
              </a:rPr>
              <a:t>approach</a:t>
            </a:r>
            <a:r>
              <a:rPr lang="fr-FR" sz="1600" dirty="0">
                <a:latin typeface="Helvetica 55 Roman" panose="020B0604020202020204" pitchFamily="34" charset="0"/>
                <a:cs typeface="Helvetica" panose="020B0604020202020204" pitchFamily="34" charset="0"/>
                <a:sym typeface="Wingdings" panose="05000000000000000000" pitchFamily="2" charset="2"/>
              </a:rPr>
              <a:t>. In a second time the « </a:t>
            </a:r>
            <a:r>
              <a:rPr lang="fr-FR" sz="1600" dirty="0" err="1">
                <a:latin typeface="Helvetica 55 Roman" panose="020B0604020202020204" pitchFamily="34" charset="0"/>
                <a:cs typeface="Helvetica" panose="020B0604020202020204" pitchFamily="34" charset="0"/>
                <a:sym typeface="Wingdings" panose="05000000000000000000" pitchFamily="2" charset="2"/>
              </a:rPr>
              <a:t>coverage</a:t>
            </a:r>
            <a:r>
              <a:rPr lang="fr-FR" sz="1600" dirty="0">
                <a:latin typeface="Helvetica 55 Roman" panose="020B0604020202020204" pitchFamily="34" charset="0"/>
                <a:cs typeface="Helvetica" panose="020B0604020202020204" pitchFamily="34" charset="0"/>
                <a:sym typeface="Wingdings" panose="05000000000000000000" pitchFamily="2" charset="2"/>
              </a:rPr>
              <a:t> » </a:t>
            </a:r>
            <a:r>
              <a:rPr lang="fr-FR" sz="1600" dirty="0" err="1">
                <a:latin typeface="Helvetica 55 Roman" panose="020B0604020202020204" pitchFamily="34" charset="0"/>
                <a:cs typeface="Helvetica" panose="020B0604020202020204" pitchFamily="34" charset="0"/>
                <a:sym typeface="Wingdings" panose="05000000000000000000" pitchFamily="2" charset="2"/>
              </a:rPr>
              <a:t>approach</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should</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be</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developed</a:t>
            </a:r>
            <a:r>
              <a:rPr lang="fr-FR" sz="1600" dirty="0">
                <a:latin typeface="Helvetica 55 Roman" panose="020B0604020202020204" pitchFamily="34" charset="0"/>
                <a:cs typeface="Helvetica" panose="020B0604020202020204" pitchFamily="34" charset="0"/>
                <a:sym typeface="Wingdings" panose="05000000000000000000" pitchFamily="2" charset="2"/>
              </a:rPr>
              <a:t> to </a:t>
            </a:r>
            <a:r>
              <a:rPr lang="fr-FR" sz="1600" dirty="0" err="1">
                <a:latin typeface="Helvetica 55 Roman" panose="020B0604020202020204" pitchFamily="34" charset="0"/>
                <a:cs typeface="Helvetica" panose="020B0604020202020204" pitchFamily="34" charset="0"/>
                <a:sym typeface="Wingdings" panose="05000000000000000000" pitchFamily="2" charset="2"/>
              </a:rPr>
              <a:t>evaluate</a:t>
            </a:r>
            <a:r>
              <a:rPr lang="fr-FR" sz="1600" dirty="0">
                <a:latin typeface="Helvetica 55 Roman" panose="020B0604020202020204" pitchFamily="34" charset="0"/>
                <a:cs typeface="Helvetica" panose="020B0604020202020204" pitchFamily="34" charset="0"/>
                <a:sym typeface="Wingdings" panose="05000000000000000000" pitchFamily="2" charset="2"/>
              </a:rPr>
              <a:t> the trafic </a:t>
            </a:r>
            <a:r>
              <a:rPr lang="fr-FR" sz="1600" dirty="0" err="1">
                <a:latin typeface="Helvetica 55 Roman" panose="020B0604020202020204" pitchFamily="34" charset="0"/>
                <a:cs typeface="Helvetica" panose="020B0604020202020204" pitchFamily="34" charset="0"/>
                <a:sym typeface="Wingdings" panose="05000000000000000000" pitchFamily="2" charset="2"/>
              </a:rPr>
              <a:t>generated</a:t>
            </a:r>
            <a:r>
              <a:rPr lang="fr-FR" sz="1600" dirty="0">
                <a:latin typeface="Helvetica 55 Roman" panose="020B0604020202020204" pitchFamily="34" charset="0"/>
                <a:cs typeface="Helvetica" panose="020B0604020202020204" pitchFamily="34" charset="0"/>
                <a:sym typeface="Wingdings" panose="05000000000000000000" pitchFamily="2" charset="2"/>
              </a:rPr>
              <a:t> by the new site </a:t>
            </a:r>
            <a:r>
              <a:rPr lang="fr-FR" sz="1600" dirty="0" err="1">
                <a:latin typeface="Helvetica 55 Roman" panose="020B0604020202020204" pitchFamily="34" charset="0"/>
                <a:cs typeface="Helvetica" panose="020B0604020202020204" pitchFamily="34" charset="0"/>
                <a:sym typeface="Wingdings" panose="05000000000000000000" pitchFamily="2" charset="2"/>
              </a:rPr>
              <a:t>created</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endParaRPr lang="fr-FR" sz="1600" b="0" i="0" dirty="0">
              <a:effectLst/>
              <a:latin typeface="Helvetica 55 Roman" panose="020B0604020202020204" pitchFamily="34" charset="0"/>
              <a:cs typeface="Helvetica" panose="020B0604020202020204" pitchFamily="34" charset="0"/>
            </a:endParaRPr>
          </a:p>
        </p:txBody>
      </p:sp>
      <p:pic>
        <p:nvPicPr>
          <p:cNvPr id="23" name="Graphique 22" descr="Antenne relais téléphonique avec un remplissage uni">
            <a:extLst>
              <a:ext uri="{FF2B5EF4-FFF2-40B4-BE49-F238E27FC236}">
                <a16:creationId xmlns:a16="http://schemas.microsoft.com/office/drawing/2014/main" id="{E8BC0BCC-D518-FD1C-2A84-4CD4B6F9CBA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17931" y="4043855"/>
            <a:ext cx="914400" cy="914400"/>
          </a:xfrm>
          <a:prstGeom prst="rect">
            <a:avLst/>
          </a:prstGeom>
        </p:spPr>
      </p:pic>
      <p:pic>
        <p:nvPicPr>
          <p:cNvPr id="24" name="Graphique 23" descr="Antenne relais téléphonique avec un remplissage uni">
            <a:extLst>
              <a:ext uri="{FF2B5EF4-FFF2-40B4-BE49-F238E27FC236}">
                <a16:creationId xmlns:a16="http://schemas.microsoft.com/office/drawing/2014/main" id="{F970332C-F648-459E-41DE-2BF955C6324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79076" y="3817882"/>
            <a:ext cx="914400" cy="914400"/>
          </a:xfrm>
          <a:prstGeom prst="rect">
            <a:avLst/>
          </a:prstGeom>
        </p:spPr>
      </p:pic>
      <p:pic>
        <p:nvPicPr>
          <p:cNvPr id="25" name="Graphique 24" descr="Antenne relais téléphonique avec un remplissage uni">
            <a:extLst>
              <a:ext uri="{FF2B5EF4-FFF2-40B4-BE49-F238E27FC236}">
                <a16:creationId xmlns:a16="http://schemas.microsoft.com/office/drawing/2014/main" id="{30A5369E-567C-FCF5-9846-7A6E25A4058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89432" y="2883164"/>
            <a:ext cx="914400" cy="914400"/>
          </a:xfrm>
          <a:prstGeom prst="rect">
            <a:avLst/>
          </a:prstGeom>
        </p:spPr>
      </p:pic>
      <p:pic>
        <p:nvPicPr>
          <p:cNvPr id="30" name="Graphique 29" descr="Antenne relais téléphonique avec un remplissage uni">
            <a:extLst>
              <a:ext uri="{FF2B5EF4-FFF2-40B4-BE49-F238E27FC236}">
                <a16:creationId xmlns:a16="http://schemas.microsoft.com/office/drawing/2014/main" id="{0C86F310-2DE3-066D-A74F-6B5C8B3C62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897118" y="2615412"/>
            <a:ext cx="914400" cy="914400"/>
          </a:xfrm>
          <a:prstGeom prst="rect">
            <a:avLst/>
          </a:prstGeom>
        </p:spPr>
      </p:pic>
      <p:sp>
        <p:nvSpPr>
          <p:cNvPr id="31" name="ZoneTexte 30">
            <a:extLst>
              <a:ext uri="{FF2B5EF4-FFF2-40B4-BE49-F238E27FC236}">
                <a16:creationId xmlns:a16="http://schemas.microsoft.com/office/drawing/2014/main" id="{DA62CD10-916E-68BB-145F-C5D2135B7DCF}"/>
              </a:ext>
            </a:extLst>
          </p:cNvPr>
          <p:cNvSpPr txBox="1"/>
          <p:nvPr/>
        </p:nvSpPr>
        <p:spPr>
          <a:xfrm>
            <a:off x="5517931" y="4946603"/>
            <a:ext cx="1030731" cy="215444"/>
          </a:xfrm>
          <a:prstGeom prst="rect">
            <a:avLst/>
          </a:prstGeom>
        </p:spPr>
        <p:txBody>
          <a:bodyPr wrap="none" lIns="0" tIns="0" rIns="0" bIns="0" rtlCol="0">
            <a:spAutoFit/>
          </a:bodyPr>
          <a:lstStyle/>
          <a:p>
            <a:r>
              <a:rPr lang="fr-FR" sz="1400" dirty="0"/>
              <a:t>Site </a:t>
            </a:r>
            <a:r>
              <a:rPr lang="fr-FR" sz="1400" dirty="0" err="1"/>
              <a:t>created</a:t>
            </a:r>
            <a:endParaRPr lang="fr-FR" sz="1400" dirty="0"/>
          </a:p>
        </p:txBody>
      </p:sp>
      <p:sp>
        <p:nvSpPr>
          <p:cNvPr id="32" name="Forme libre : forme 31">
            <a:extLst>
              <a:ext uri="{FF2B5EF4-FFF2-40B4-BE49-F238E27FC236}">
                <a16:creationId xmlns:a16="http://schemas.microsoft.com/office/drawing/2014/main" id="{862DA29F-9E43-0120-5866-0FC69754D205}"/>
              </a:ext>
            </a:extLst>
          </p:cNvPr>
          <p:cNvSpPr/>
          <p:nvPr/>
        </p:nvSpPr>
        <p:spPr>
          <a:xfrm>
            <a:off x="3040435" y="2846556"/>
            <a:ext cx="3155532" cy="2169996"/>
          </a:xfrm>
          <a:custGeom>
            <a:avLst/>
            <a:gdLst>
              <a:gd name="connsiteX0" fmla="*/ 459510 w 3155532"/>
              <a:gd name="connsiteY0" fmla="*/ 317058 h 2169996"/>
              <a:gd name="connsiteX1" fmla="*/ 133689 w 3155532"/>
              <a:gd name="connsiteY1" fmla="*/ 2051265 h 2169996"/>
              <a:gd name="connsiteX2" fmla="*/ 1899427 w 3155532"/>
              <a:gd name="connsiteY2" fmla="*/ 1809527 h 2169996"/>
              <a:gd name="connsiteX3" fmla="*/ 3118627 w 3155532"/>
              <a:gd name="connsiteY3" fmla="*/ 138382 h 2169996"/>
              <a:gd name="connsiteX4" fmla="*/ 459510 w 3155532"/>
              <a:gd name="connsiteY4" fmla="*/ 317058 h 2169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5532" h="2169996">
                <a:moveTo>
                  <a:pt x="459510" y="317058"/>
                </a:moveTo>
                <a:cubicBezTo>
                  <a:pt x="-37980" y="635872"/>
                  <a:pt x="-106297" y="1802520"/>
                  <a:pt x="133689" y="2051265"/>
                </a:cubicBezTo>
                <a:cubicBezTo>
                  <a:pt x="373675" y="2300010"/>
                  <a:pt x="1401937" y="2128341"/>
                  <a:pt x="1899427" y="1809527"/>
                </a:cubicBezTo>
                <a:cubicBezTo>
                  <a:pt x="2396917" y="1490713"/>
                  <a:pt x="3355110" y="390630"/>
                  <a:pt x="3118627" y="138382"/>
                </a:cubicBezTo>
                <a:cubicBezTo>
                  <a:pt x="2882144" y="-113866"/>
                  <a:pt x="957000" y="-1756"/>
                  <a:pt x="459510" y="317058"/>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solidFill>
                <a:srgbClr val="000000"/>
              </a:solidFill>
            </a:endParaRPr>
          </a:p>
        </p:txBody>
      </p:sp>
      <p:sp>
        <p:nvSpPr>
          <p:cNvPr id="33" name="ZoneTexte 32">
            <a:extLst>
              <a:ext uri="{FF2B5EF4-FFF2-40B4-BE49-F238E27FC236}">
                <a16:creationId xmlns:a16="http://schemas.microsoft.com/office/drawing/2014/main" id="{BA7BC82A-5757-53C3-F7AB-A9053F5B9A87}"/>
              </a:ext>
            </a:extLst>
          </p:cNvPr>
          <p:cNvSpPr txBox="1"/>
          <p:nvPr/>
        </p:nvSpPr>
        <p:spPr>
          <a:xfrm>
            <a:off x="4929412" y="2436853"/>
            <a:ext cx="1245534" cy="215444"/>
          </a:xfrm>
          <a:prstGeom prst="rect">
            <a:avLst/>
          </a:prstGeom>
        </p:spPr>
        <p:txBody>
          <a:bodyPr wrap="none" lIns="0" tIns="0" rIns="0" bIns="0" rtlCol="0">
            <a:spAutoFit/>
          </a:bodyPr>
          <a:lstStyle/>
          <a:p>
            <a:r>
              <a:rPr lang="fr-FR" sz="1400" dirty="0"/>
              <a:t>2 </a:t>
            </a:r>
            <a:r>
              <a:rPr lang="fr-FR" sz="1400" dirty="0" err="1"/>
              <a:t>nearest</a:t>
            </a:r>
            <a:r>
              <a:rPr lang="fr-FR" sz="1400" dirty="0"/>
              <a:t> sites</a:t>
            </a:r>
          </a:p>
        </p:txBody>
      </p:sp>
      <p:pic>
        <p:nvPicPr>
          <p:cNvPr id="41" name="Graphique 40" descr="Tendance à la hausse contour">
            <a:extLst>
              <a:ext uri="{FF2B5EF4-FFF2-40B4-BE49-F238E27FC236}">
                <a16:creationId xmlns:a16="http://schemas.microsoft.com/office/drawing/2014/main" id="{7E3BC5D1-62AC-D263-D8B6-EF76154DA3A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195967" y="2515718"/>
            <a:ext cx="914400" cy="914400"/>
          </a:xfrm>
          <a:prstGeom prst="rect">
            <a:avLst/>
          </a:prstGeom>
        </p:spPr>
      </p:pic>
      <p:pic>
        <p:nvPicPr>
          <p:cNvPr id="56" name="Graphique 55" descr="Tendance à la hausse contour">
            <a:extLst>
              <a:ext uri="{FF2B5EF4-FFF2-40B4-BE49-F238E27FC236}">
                <a16:creationId xmlns:a16="http://schemas.microsoft.com/office/drawing/2014/main" id="{CF21F147-211F-7882-9AF5-6C20C2475AC0}"/>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432331" y="3900913"/>
            <a:ext cx="914400" cy="914400"/>
          </a:xfrm>
          <a:prstGeom prst="rect">
            <a:avLst/>
          </a:prstGeom>
        </p:spPr>
      </p:pic>
      <p:cxnSp>
        <p:nvCxnSpPr>
          <p:cNvPr id="62" name="Connecteur droit avec flèche 61">
            <a:extLst>
              <a:ext uri="{FF2B5EF4-FFF2-40B4-BE49-F238E27FC236}">
                <a16:creationId xmlns:a16="http://schemas.microsoft.com/office/drawing/2014/main" id="{45EB3E0B-4FB7-486D-D9A5-BCA32A4443C4}"/>
              </a:ext>
            </a:extLst>
          </p:cNvPr>
          <p:cNvCxnSpPr/>
          <p:nvPr/>
        </p:nvCxnSpPr>
        <p:spPr>
          <a:xfrm>
            <a:off x="7346731" y="2883164"/>
            <a:ext cx="7567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3" name="Connecteur droit avec flèche 62">
            <a:extLst>
              <a:ext uri="{FF2B5EF4-FFF2-40B4-BE49-F238E27FC236}">
                <a16:creationId xmlns:a16="http://schemas.microsoft.com/office/drawing/2014/main" id="{CA7AE254-2783-CB7D-5BEF-189BD0364E26}"/>
              </a:ext>
            </a:extLst>
          </p:cNvPr>
          <p:cNvCxnSpPr/>
          <p:nvPr/>
        </p:nvCxnSpPr>
        <p:spPr>
          <a:xfrm>
            <a:off x="7604235" y="4303636"/>
            <a:ext cx="7567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4" name="ZoneTexte 63">
            <a:extLst>
              <a:ext uri="{FF2B5EF4-FFF2-40B4-BE49-F238E27FC236}">
                <a16:creationId xmlns:a16="http://schemas.microsoft.com/office/drawing/2014/main" id="{B742D31D-EDF7-7B9B-00FB-352CAB42BFE3}"/>
              </a:ext>
            </a:extLst>
          </p:cNvPr>
          <p:cNvSpPr txBox="1"/>
          <p:nvPr/>
        </p:nvSpPr>
        <p:spPr>
          <a:xfrm>
            <a:off x="8324192" y="2738890"/>
            <a:ext cx="2170624" cy="215444"/>
          </a:xfrm>
          <a:prstGeom prst="rect">
            <a:avLst/>
          </a:prstGeom>
        </p:spPr>
        <p:txBody>
          <a:bodyPr wrap="square" lIns="0" tIns="0" rIns="0" bIns="0" rtlCol="0">
            <a:spAutoFit/>
          </a:bodyPr>
          <a:lstStyle/>
          <a:p>
            <a:r>
              <a:rPr lang="fr-FR" sz="1400" dirty="0" err="1"/>
              <a:t>Capacity</a:t>
            </a:r>
            <a:r>
              <a:rPr lang="fr-FR" sz="1400" dirty="0"/>
              <a:t> </a:t>
            </a:r>
            <a:r>
              <a:rPr lang="fr-FR" sz="1400" dirty="0" err="1"/>
              <a:t>approach</a:t>
            </a:r>
            <a:endParaRPr lang="fr-FR" sz="1400" dirty="0"/>
          </a:p>
        </p:txBody>
      </p:sp>
      <p:sp>
        <p:nvSpPr>
          <p:cNvPr id="65" name="ZoneTexte 64">
            <a:extLst>
              <a:ext uri="{FF2B5EF4-FFF2-40B4-BE49-F238E27FC236}">
                <a16:creationId xmlns:a16="http://schemas.microsoft.com/office/drawing/2014/main" id="{0E036D0A-9AFA-4928-3941-7682C8CF979C}"/>
              </a:ext>
            </a:extLst>
          </p:cNvPr>
          <p:cNvSpPr txBox="1"/>
          <p:nvPr/>
        </p:nvSpPr>
        <p:spPr>
          <a:xfrm>
            <a:off x="8618484" y="4167360"/>
            <a:ext cx="2170624" cy="215444"/>
          </a:xfrm>
          <a:prstGeom prst="rect">
            <a:avLst/>
          </a:prstGeom>
        </p:spPr>
        <p:txBody>
          <a:bodyPr wrap="square" lIns="0" tIns="0" rIns="0" bIns="0" rtlCol="0">
            <a:spAutoFit/>
          </a:bodyPr>
          <a:lstStyle/>
          <a:p>
            <a:r>
              <a:rPr lang="fr-FR" sz="1400" dirty="0" err="1"/>
              <a:t>Coverage</a:t>
            </a:r>
            <a:r>
              <a:rPr lang="fr-FR" sz="1400" dirty="0"/>
              <a:t> </a:t>
            </a:r>
            <a:r>
              <a:rPr lang="fr-FR" sz="1400" dirty="0" err="1"/>
              <a:t>approach</a:t>
            </a:r>
            <a:endParaRPr lang="fr-FR" sz="1400" dirty="0"/>
          </a:p>
        </p:txBody>
      </p:sp>
      <p:sp>
        <p:nvSpPr>
          <p:cNvPr id="6" name="ZoneTexte 5">
            <a:extLst>
              <a:ext uri="{FF2B5EF4-FFF2-40B4-BE49-F238E27FC236}">
                <a16:creationId xmlns:a16="http://schemas.microsoft.com/office/drawing/2014/main" id="{41C57937-0883-F92F-4C89-9B9476DDDAA6}"/>
              </a:ext>
            </a:extLst>
          </p:cNvPr>
          <p:cNvSpPr txBox="1"/>
          <p:nvPr/>
        </p:nvSpPr>
        <p:spPr>
          <a:xfrm>
            <a:off x="982718" y="2631199"/>
            <a:ext cx="1069203" cy="215444"/>
          </a:xfrm>
          <a:prstGeom prst="rect">
            <a:avLst/>
          </a:prstGeom>
        </p:spPr>
        <p:txBody>
          <a:bodyPr wrap="none" lIns="0" tIns="0" rIns="0" bIns="0" rtlCol="0">
            <a:spAutoFit/>
          </a:bodyPr>
          <a:lstStyle/>
          <a:p>
            <a:r>
              <a:rPr lang="fr-FR" sz="1400" dirty="0" err="1">
                <a:solidFill>
                  <a:schemeClr val="tx2"/>
                </a:solidFill>
              </a:rPr>
              <a:t>Furthest</a:t>
            </a:r>
            <a:r>
              <a:rPr lang="fr-FR" sz="1400" dirty="0">
                <a:solidFill>
                  <a:schemeClr val="tx2"/>
                </a:solidFill>
              </a:rPr>
              <a:t> site</a:t>
            </a:r>
          </a:p>
        </p:txBody>
      </p:sp>
    </p:spTree>
    <p:extLst>
      <p:ext uri="{BB962C8B-B14F-4D97-AF65-F5344CB8AC3E}">
        <p14:creationId xmlns:p14="http://schemas.microsoft.com/office/powerpoint/2010/main" val="246735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1">
            <a:extLst>
              <a:ext uri="{FF2B5EF4-FFF2-40B4-BE49-F238E27FC236}">
                <a16:creationId xmlns:a16="http://schemas.microsoft.com/office/drawing/2014/main" id="{A3499E92-50A7-4680-90CB-41532F4FC718}"/>
              </a:ext>
            </a:extLst>
          </p:cNvPr>
          <p:cNvSpPr/>
          <p:nvPr/>
        </p:nvSpPr>
        <p:spPr>
          <a:xfrm>
            <a:off x="6106651" y="293611"/>
            <a:ext cx="5636534" cy="6270778"/>
          </a:xfrm>
          <a:prstGeom prst="roundRect">
            <a:avLst>
              <a:gd name="adj" fmla="val 1286"/>
            </a:avLst>
          </a:prstGeom>
          <a:solidFill>
            <a:srgbClr val="FF79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a:ea typeface="Arial Unicode MS"/>
              <a:cs typeface="+mn-cs"/>
            </a:endParaRPr>
          </a:p>
        </p:txBody>
      </p:sp>
      <p:grpSp>
        <p:nvGrpSpPr>
          <p:cNvPr id="6" name="Group 3">
            <a:extLst>
              <a:ext uri="{FF2B5EF4-FFF2-40B4-BE49-F238E27FC236}">
                <a16:creationId xmlns:a16="http://schemas.microsoft.com/office/drawing/2014/main" id="{7DA86C59-34F4-4919-9F69-A6D243DD90AF}"/>
              </a:ext>
            </a:extLst>
          </p:cNvPr>
          <p:cNvGrpSpPr/>
          <p:nvPr/>
        </p:nvGrpSpPr>
        <p:grpSpPr>
          <a:xfrm>
            <a:off x="6305942" y="1681595"/>
            <a:ext cx="5419664" cy="777510"/>
            <a:chOff x="6102442" y="1483456"/>
            <a:chExt cx="5419664" cy="777510"/>
          </a:xfrm>
        </p:grpSpPr>
        <p:sp>
          <p:nvSpPr>
            <p:cNvPr id="7" name="TextBox 4">
              <a:extLst>
                <a:ext uri="{FF2B5EF4-FFF2-40B4-BE49-F238E27FC236}">
                  <a16:creationId xmlns:a16="http://schemas.microsoft.com/office/drawing/2014/main" id="{8591A18A-7559-4485-BC2C-6ACBBA9F87DF}"/>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a:latin typeface="Arial"/>
                  <a:ea typeface="Arial Unicode MS"/>
                  <a:cs typeface="Arial" pitchFamily="34" charset="0"/>
                </a:rPr>
                <a:t>Technical Module</a:t>
              </a:r>
              <a:endParaRPr lang="ko-KR" altLang="en-US" sz="2700" b="1" dirty="0">
                <a:latin typeface="Arial"/>
                <a:ea typeface="Arial Unicode MS"/>
                <a:cs typeface="Arial" pitchFamily="34" charset="0"/>
              </a:endParaRPr>
            </a:p>
          </p:txBody>
        </p:sp>
        <p:sp>
          <p:nvSpPr>
            <p:cNvPr id="8" name="TextBox 5">
              <a:extLst>
                <a:ext uri="{FF2B5EF4-FFF2-40B4-BE49-F238E27FC236}">
                  <a16:creationId xmlns:a16="http://schemas.microsoft.com/office/drawing/2014/main" id="{95E3BD7D-EEC6-41FC-867D-95F2B71346B3}"/>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latin typeface="Arial"/>
                  <a:ea typeface="Arial Unicode MS"/>
                  <a:cs typeface="Arial" pitchFamily="34" charset="0"/>
                </a:rPr>
                <a:t>1</a:t>
              </a:r>
              <a:endParaRPr lang="ko-KR" altLang="en-US" sz="4400" b="1" dirty="0">
                <a:latin typeface="Arial"/>
                <a:ea typeface="Arial Unicode MS"/>
                <a:cs typeface="Arial" pitchFamily="34" charset="0"/>
              </a:endParaRPr>
            </a:p>
          </p:txBody>
        </p:sp>
      </p:grpSp>
      <p:grpSp>
        <p:nvGrpSpPr>
          <p:cNvPr id="10" name="Group 7">
            <a:extLst>
              <a:ext uri="{FF2B5EF4-FFF2-40B4-BE49-F238E27FC236}">
                <a16:creationId xmlns:a16="http://schemas.microsoft.com/office/drawing/2014/main" id="{51E7642E-CD93-4445-B49C-21F1CF8B80D1}"/>
              </a:ext>
            </a:extLst>
          </p:cNvPr>
          <p:cNvGrpSpPr/>
          <p:nvPr/>
        </p:nvGrpSpPr>
        <p:grpSpPr>
          <a:xfrm>
            <a:off x="6305942" y="2820587"/>
            <a:ext cx="5419664" cy="1118026"/>
            <a:chOff x="6102442" y="1483456"/>
            <a:chExt cx="5419664" cy="1118026"/>
          </a:xfrm>
        </p:grpSpPr>
        <p:sp>
          <p:nvSpPr>
            <p:cNvPr id="11" name="TextBox 8">
              <a:extLst>
                <a:ext uri="{FF2B5EF4-FFF2-40B4-BE49-F238E27FC236}">
                  <a16:creationId xmlns:a16="http://schemas.microsoft.com/office/drawing/2014/main" id="{EC79CA3D-1245-4812-BE2C-A17717D31459}"/>
                </a:ext>
              </a:extLst>
            </p:cNvPr>
            <p:cNvSpPr txBox="1"/>
            <p:nvPr/>
          </p:nvSpPr>
          <p:spPr>
            <a:xfrm>
              <a:off x="6860266" y="1678152"/>
              <a:ext cx="4661840" cy="923330"/>
            </a:xfrm>
            <a:prstGeom prst="rect">
              <a:avLst/>
            </a:prstGeom>
            <a:noFill/>
          </p:spPr>
          <p:txBody>
            <a:bodyPr wrap="square" lIns="108000" rIns="108000" rtlCol="0">
              <a:spAutoFit/>
            </a:bodyPr>
            <a:lstStyle/>
            <a:p>
              <a:r>
                <a:rPr lang="en-US" altLang="ko-KR" sz="2700" b="1" dirty="0">
                  <a:latin typeface="Arial"/>
                  <a:ea typeface="Arial Unicode MS"/>
                  <a:cs typeface="Arial" pitchFamily="34" charset="0"/>
                </a:rPr>
                <a:t>Technical to Economical Module</a:t>
              </a:r>
              <a:endParaRPr lang="ko-KR" altLang="en-US" sz="2700" b="1" dirty="0">
                <a:latin typeface="Arial"/>
                <a:ea typeface="Arial Unicode MS"/>
                <a:cs typeface="Arial" pitchFamily="34" charset="0"/>
              </a:endParaRPr>
            </a:p>
          </p:txBody>
        </p:sp>
        <p:sp>
          <p:nvSpPr>
            <p:cNvPr id="12" name="TextBox 9">
              <a:extLst>
                <a:ext uri="{FF2B5EF4-FFF2-40B4-BE49-F238E27FC236}">
                  <a16:creationId xmlns:a16="http://schemas.microsoft.com/office/drawing/2014/main" id="{F627DDE9-FE7C-4B7E-A047-E092B6A88859}"/>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latin typeface="Arial"/>
                  <a:ea typeface="Arial Unicode MS"/>
                  <a:cs typeface="Arial" pitchFamily="34" charset="0"/>
                </a:rPr>
                <a:t>2</a:t>
              </a:r>
              <a:endParaRPr lang="ko-KR" altLang="en-US" sz="4400" b="1" dirty="0">
                <a:latin typeface="Arial"/>
                <a:ea typeface="Arial Unicode MS"/>
                <a:cs typeface="Arial" pitchFamily="34" charset="0"/>
              </a:endParaRPr>
            </a:p>
          </p:txBody>
        </p:sp>
      </p:grpSp>
      <p:grpSp>
        <p:nvGrpSpPr>
          <p:cNvPr id="14" name="Group 11">
            <a:extLst>
              <a:ext uri="{FF2B5EF4-FFF2-40B4-BE49-F238E27FC236}">
                <a16:creationId xmlns:a16="http://schemas.microsoft.com/office/drawing/2014/main" id="{9D3E30DF-4F9D-4D5B-9110-CB46BA5063F2}"/>
              </a:ext>
            </a:extLst>
          </p:cNvPr>
          <p:cNvGrpSpPr/>
          <p:nvPr/>
        </p:nvGrpSpPr>
        <p:grpSpPr>
          <a:xfrm>
            <a:off x="6305942" y="3959579"/>
            <a:ext cx="5419664" cy="777510"/>
            <a:chOff x="6102442" y="1483456"/>
            <a:chExt cx="5419664" cy="777510"/>
          </a:xfrm>
        </p:grpSpPr>
        <p:sp>
          <p:nvSpPr>
            <p:cNvPr id="15" name="TextBox 12">
              <a:extLst>
                <a:ext uri="{FF2B5EF4-FFF2-40B4-BE49-F238E27FC236}">
                  <a16:creationId xmlns:a16="http://schemas.microsoft.com/office/drawing/2014/main" id="{5A5757E4-1723-4073-9FC5-1D351F20A151}"/>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a:latin typeface="Arial"/>
                  <a:ea typeface="Arial Unicode MS"/>
                  <a:cs typeface="Arial" pitchFamily="34" charset="0"/>
                </a:rPr>
                <a:t>Economical Module</a:t>
              </a:r>
              <a:endParaRPr lang="ko-KR" altLang="en-US" sz="2700" b="1" dirty="0">
                <a:latin typeface="Arial"/>
                <a:ea typeface="Arial Unicode MS"/>
                <a:cs typeface="Arial" pitchFamily="34" charset="0"/>
              </a:endParaRPr>
            </a:p>
          </p:txBody>
        </p:sp>
        <p:sp>
          <p:nvSpPr>
            <p:cNvPr id="16" name="TextBox 13">
              <a:extLst>
                <a:ext uri="{FF2B5EF4-FFF2-40B4-BE49-F238E27FC236}">
                  <a16:creationId xmlns:a16="http://schemas.microsoft.com/office/drawing/2014/main" id="{D7B9AF74-CA02-49F9-88D7-98D77F70D10F}"/>
                </a:ext>
              </a:extLst>
            </p:cNvPr>
            <p:cNvSpPr txBox="1"/>
            <p:nvPr/>
          </p:nvSpPr>
          <p:spPr>
            <a:xfrm>
              <a:off x="6102442" y="1483456"/>
              <a:ext cx="981106" cy="777510"/>
            </a:xfrm>
            <a:prstGeom prst="rect">
              <a:avLst/>
            </a:prstGeom>
            <a:noFill/>
          </p:spPr>
          <p:txBody>
            <a:bodyPr wrap="square" lIns="108000" rIns="108000" rtlCol="0">
              <a:spAutoFit/>
            </a:bodyPr>
            <a:lstStyle/>
            <a:p>
              <a:pPr algn="ctr"/>
              <a:r>
                <a:rPr lang="en-US" altLang="ko-KR" sz="4400" b="1" dirty="0">
                  <a:latin typeface="Arial"/>
                  <a:ea typeface="Arial Unicode MS"/>
                  <a:cs typeface="Arial" pitchFamily="34" charset="0"/>
                </a:rPr>
                <a:t>3</a:t>
              </a:r>
              <a:endParaRPr lang="ko-KR" altLang="en-US" sz="4400" b="1" dirty="0">
                <a:latin typeface="Arial"/>
                <a:ea typeface="Arial Unicode MS"/>
                <a:cs typeface="Arial" pitchFamily="34" charset="0"/>
              </a:endParaRPr>
            </a:p>
          </p:txBody>
        </p:sp>
      </p:grpSp>
      <p:sp>
        <p:nvSpPr>
          <p:cNvPr id="19" name="TextBox 16">
            <a:extLst>
              <a:ext uri="{FF2B5EF4-FFF2-40B4-BE49-F238E27FC236}">
                <a16:creationId xmlns:a16="http://schemas.microsoft.com/office/drawing/2014/main" id="{493DF382-44DD-45C3-9704-34E8893BC3AC}"/>
              </a:ext>
            </a:extLst>
          </p:cNvPr>
          <p:cNvSpPr txBox="1"/>
          <p:nvPr/>
        </p:nvSpPr>
        <p:spPr>
          <a:xfrm>
            <a:off x="7063766" y="5293267"/>
            <a:ext cx="4661840" cy="507831"/>
          </a:xfrm>
          <a:prstGeom prst="rect">
            <a:avLst/>
          </a:prstGeom>
          <a:noFill/>
        </p:spPr>
        <p:txBody>
          <a:bodyPr wrap="square" lIns="108000" rIns="108000" rtlCol="0">
            <a:spAutoFit/>
          </a:bodyPr>
          <a:lstStyle/>
          <a:p>
            <a:endParaRPr lang="en-US" altLang="ko-KR" sz="2700" b="1" dirty="0">
              <a:latin typeface="Arial"/>
              <a:ea typeface="Arial Unicode MS"/>
              <a:cs typeface="Arial" pitchFamily="34" charset="0"/>
            </a:endParaRPr>
          </a:p>
        </p:txBody>
      </p:sp>
      <p:sp>
        <p:nvSpPr>
          <p:cNvPr id="21" name="TextBox 18">
            <a:extLst>
              <a:ext uri="{FF2B5EF4-FFF2-40B4-BE49-F238E27FC236}">
                <a16:creationId xmlns:a16="http://schemas.microsoft.com/office/drawing/2014/main" id="{042C12F7-AE9B-40D2-A6C4-2F1B6BC860EE}"/>
              </a:ext>
            </a:extLst>
          </p:cNvPr>
          <p:cNvSpPr txBox="1"/>
          <p:nvPr/>
        </p:nvSpPr>
        <p:spPr>
          <a:xfrm>
            <a:off x="6420242" y="391190"/>
            <a:ext cx="4989896" cy="923330"/>
          </a:xfrm>
          <a:prstGeom prst="rect">
            <a:avLst/>
          </a:prstGeom>
          <a:noFill/>
        </p:spPr>
        <p:txBody>
          <a:bodyPr wrap="square" rtlCol="0" anchor="ctr">
            <a:spAutoFit/>
          </a:bodyPr>
          <a:lstStyle/>
          <a:p>
            <a:r>
              <a:rPr lang="en-US" altLang="ko-KR" sz="5400" dirty="0">
                <a:latin typeface="Helvetica 75 Bold" panose="02000803050000020004" pitchFamily="2" charset="0"/>
                <a:ea typeface="Arial Unicode MS"/>
                <a:cs typeface="Arial" pitchFamily="34" charset="0"/>
              </a:rPr>
              <a:t>Summary</a:t>
            </a:r>
            <a:endParaRPr lang="ko-KR" altLang="en-US" sz="5400" dirty="0">
              <a:latin typeface="Helvetica 75 Bold" panose="02000803050000020004" pitchFamily="2" charset="0"/>
              <a:ea typeface="Arial Unicode MS"/>
              <a:cs typeface="Arial" pitchFamily="34" charset="0"/>
            </a:endParaRPr>
          </a:p>
        </p:txBody>
      </p:sp>
      <p:sp>
        <p:nvSpPr>
          <p:cNvPr id="22" name="Text Placeholder 1"/>
          <p:cNvSpPr txBox="1">
            <a:spLocks/>
          </p:cNvSpPr>
          <p:nvPr/>
        </p:nvSpPr>
        <p:spPr bwMode="auto">
          <a:xfrm>
            <a:off x="407103" y="595843"/>
            <a:ext cx="5519927" cy="200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defTabSz="685783" rtl="0" eaLnBrk="1" fontAlgn="base" hangingPunct="1">
              <a:lnSpc>
                <a:spcPct val="85000"/>
              </a:lnSpc>
              <a:spcBef>
                <a:spcPct val="0"/>
              </a:spcBef>
              <a:spcAft>
                <a:spcPts val="4267"/>
              </a:spcAft>
              <a:buFont typeface="Arial" pitchFamily="34" charset="0"/>
              <a:defRPr sz="7333" kern="1200" baseline="0">
                <a:solidFill>
                  <a:schemeClr val="tx1"/>
                </a:solidFill>
                <a:latin typeface="Helvetica 75 Bold" panose="020B0804020202020204" pitchFamily="34" charset="0"/>
                <a:ea typeface="ＭＳ Ｐゴシック" pitchFamily="34" charset="-128"/>
                <a:cs typeface="+mn-cs"/>
              </a:defRPr>
            </a:lvl1pPr>
            <a:lvl2pPr algn="l" defTabSz="685783" rtl="0" eaLnBrk="1" fontAlgn="base" hangingPunct="1">
              <a:lnSpc>
                <a:spcPct val="90000"/>
              </a:lnSpc>
              <a:spcBef>
                <a:spcPct val="0"/>
              </a:spcBef>
              <a:spcAft>
                <a:spcPts val="3200"/>
              </a:spcAft>
              <a:buFont typeface="Arial" pitchFamily="34" charset="0"/>
              <a:defRPr sz="1867" kern="1200">
                <a:solidFill>
                  <a:schemeClr val="tx1"/>
                </a:solidFill>
                <a:latin typeface="Helvetica 75 Bold" panose="020B0804020202020204" pitchFamily="34" charset="0"/>
                <a:ea typeface="ＭＳ Ｐゴシック" pitchFamily="34" charset="-128"/>
                <a:cs typeface="+mn-cs"/>
              </a:defRPr>
            </a:lvl2pPr>
            <a:lvl3pPr marL="177796" indent="-177796" algn="l" defTabSz="685783" rtl="0" eaLnBrk="1" fontAlgn="base" hangingPunct="1">
              <a:lnSpc>
                <a:spcPct val="90000"/>
              </a:lnSpc>
              <a:spcBef>
                <a:spcPct val="0"/>
              </a:spcBef>
              <a:spcAft>
                <a:spcPts val="1067"/>
              </a:spcAft>
              <a:buClr>
                <a:schemeClr val="tx1"/>
              </a:buClr>
              <a:buFont typeface="Helvetica 75" panose="020B0804020202020204" pitchFamily="34" charset="0"/>
              <a:buChar char="−"/>
              <a:defRPr sz="1867" kern="1200">
                <a:solidFill>
                  <a:schemeClr val="tx1"/>
                </a:solidFill>
                <a:latin typeface="Helvetica 75 Bold" panose="020B0804020202020204" pitchFamily="34" charset="0"/>
                <a:ea typeface="ＭＳ Ｐゴシック" pitchFamily="34" charset="-128"/>
                <a:cs typeface="+mn-cs"/>
              </a:defRPr>
            </a:lvl3pPr>
            <a:lvl4pPr marL="361942" indent="-179913" algn="l" defTabSz="685783" rtl="0" eaLnBrk="1" fontAlgn="base" hangingPunct="1">
              <a:lnSpc>
                <a:spcPct val="90000"/>
              </a:lnSpc>
              <a:spcBef>
                <a:spcPct val="0"/>
              </a:spcBef>
              <a:spcAft>
                <a:spcPts val="1067"/>
              </a:spcAft>
              <a:buClr>
                <a:schemeClr val="tx1"/>
              </a:buClr>
              <a:buFont typeface="Helvetica 75" panose="020B0804020202020204" pitchFamily="34" charset="0"/>
              <a:buChar char="−"/>
              <a:defRPr sz="1867" kern="1200">
                <a:solidFill>
                  <a:schemeClr val="tx1"/>
                </a:solidFill>
                <a:latin typeface="Helvetica 75 Bold" panose="020B0804020202020204" pitchFamily="34" charset="0"/>
                <a:ea typeface="ＭＳ Ｐゴシック" pitchFamily="34" charset="-128"/>
                <a:cs typeface="+mn-cs"/>
              </a:defRPr>
            </a:lvl4pPr>
            <a:lvl5pPr marL="541853" indent="-179913" algn="l" defTabSz="685783" rtl="0" eaLnBrk="1" fontAlgn="base" hangingPunct="1">
              <a:lnSpc>
                <a:spcPct val="90000"/>
              </a:lnSpc>
              <a:spcBef>
                <a:spcPct val="0"/>
              </a:spcBef>
              <a:spcAft>
                <a:spcPts val="1067"/>
              </a:spcAft>
              <a:buClr>
                <a:schemeClr val="tx1"/>
              </a:buClr>
              <a:buFont typeface="Helvetica 75" panose="020B0804020202020204" pitchFamily="34" charset="0"/>
              <a:buChar char="−"/>
              <a:defRPr sz="1867" kern="1200">
                <a:solidFill>
                  <a:schemeClr val="tx1"/>
                </a:solidFill>
                <a:latin typeface="Helvetica 75 Bold" panose="020B0804020202020204" pitchFamily="34" charset="0"/>
                <a:ea typeface="ＭＳ Ｐゴシック" pitchFamily="34" charset="-128"/>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a:lstStyle>
          <a:p>
            <a:pPr marL="0" marR="0" lvl="0" indent="0" algn="l" defTabSz="685783" rtl="0" eaLnBrk="1" fontAlgn="base" latinLnBrk="0" hangingPunct="1">
              <a:lnSpc>
                <a:spcPct val="85000"/>
              </a:lnSpc>
              <a:spcBef>
                <a:spcPct val="0"/>
              </a:spcBef>
              <a:spcAft>
                <a:spcPts val="4267"/>
              </a:spcAft>
              <a:buClrTx/>
              <a:buSzTx/>
              <a:buFont typeface="Arial" pitchFamily="34" charset="0"/>
              <a:buNone/>
              <a:tabLst/>
              <a:defRPr/>
            </a:pPr>
            <a:r>
              <a:rPr kumimoji="0" lang="fr-CI" sz="4000" b="0" i="0" u="none" strike="noStrike" kern="1200" cap="none" spc="0" normalizeH="0" baseline="0" noProof="0" dirty="0">
                <a:ln>
                  <a:noFill/>
                </a:ln>
                <a:solidFill>
                  <a:srgbClr val="FF6600"/>
                </a:solidFill>
                <a:effectLst/>
                <a:uLnTx/>
                <a:uFillTx/>
                <a:latin typeface="Helvetica 75 Bold" panose="020B0804020202020204" pitchFamily="34" charset="0"/>
                <a:ea typeface="ＭＳ Ｐゴシック" pitchFamily="34" charset="-128"/>
                <a:cs typeface="+mn-cs"/>
              </a:rPr>
              <a:t>Smart CAPEX OMA</a:t>
            </a:r>
          </a:p>
        </p:txBody>
      </p:sp>
    </p:spTree>
    <p:extLst>
      <p:ext uri="{BB962C8B-B14F-4D97-AF65-F5344CB8AC3E}">
        <p14:creationId xmlns:p14="http://schemas.microsoft.com/office/powerpoint/2010/main" val="2500904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E7C276-1911-4125-90DF-8333DC144B1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95" imgH="394" progId="TCLayout.ActiveDocument.1">
                  <p:embed/>
                </p:oleObj>
              </mc:Choice>
              <mc:Fallback>
                <p:oleObj name="think-cell Slide" r:id="rId6" imgW="395" imgH="394" progId="TCLayout.ActiveDocument.1">
                  <p:embed/>
                  <p:pic>
                    <p:nvPicPr>
                      <p:cNvPr id="4" name="Object 3" hidden="1">
                        <a:extLst>
                          <a:ext uri="{FF2B5EF4-FFF2-40B4-BE49-F238E27FC236}">
                            <a16:creationId xmlns:a16="http://schemas.microsoft.com/office/drawing/2014/main" id="{59E7C276-1911-4125-90DF-8333DC144B1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B10FCF0-1D7A-4C47-B943-AD01F6356E34}"/>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sym typeface="Trebuchet MS" panose="020B0603020202020204" pitchFamily="34" charset="0"/>
            </a:endParaRPr>
          </a:p>
        </p:txBody>
      </p:sp>
      <p:sp>
        <p:nvSpPr>
          <p:cNvPr id="2" name="Rectangle 1" hidden="1">
            <a:extLst>
              <a:ext uri="{FF2B5EF4-FFF2-40B4-BE49-F238E27FC236}">
                <a16:creationId xmlns:a16="http://schemas.microsoft.com/office/drawing/2014/main" id="{D81DFDFF-98A3-426A-80C1-320A93642EAE}"/>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800" dirty="0">
              <a:solidFill>
                <a:srgbClr val="FFFFFF"/>
              </a:solidFill>
              <a:latin typeface="Trebuchet MS" panose="020B0603020202020204" pitchFamily="34" charset="0"/>
              <a:sym typeface="Trebuchet MS" panose="020B0603020202020204" pitchFamily="34" charset="0"/>
            </a:endParaRPr>
          </a:p>
        </p:txBody>
      </p:sp>
      <p:sp>
        <p:nvSpPr>
          <p:cNvPr id="5" name="Title 4">
            <a:extLst>
              <a:ext uri="{FF2B5EF4-FFF2-40B4-BE49-F238E27FC236}">
                <a16:creationId xmlns:a16="http://schemas.microsoft.com/office/drawing/2014/main" id="{69CB0CA1-59BC-4BB2-85BB-FF6E7FA814B6}"/>
              </a:ext>
            </a:extLst>
          </p:cNvPr>
          <p:cNvSpPr>
            <a:spLocks noGrp="1"/>
          </p:cNvSpPr>
          <p:nvPr>
            <p:ph type="title"/>
          </p:nvPr>
        </p:nvSpPr>
        <p:spPr/>
        <p:txBody>
          <a:bodyPr vert="horz"/>
          <a:lstStyle/>
          <a:p>
            <a:r>
              <a:rPr lang="en-US" sz="2800" dirty="0"/>
              <a:t>Evolution of neighbor data traffic is forecasted based on the technical site archetype, traffic status before the action and the upgrade action</a:t>
            </a:r>
          </a:p>
        </p:txBody>
      </p:sp>
      <p:grpSp>
        <p:nvGrpSpPr>
          <p:cNvPr id="15" name="Group 14">
            <a:extLst>
              <a:ext uri="{FF2B5EF4-FFF2-40B4-BE49-F238E27FC236}">
                <a16:creationId xmlns:a16="http://schemas.microsoft.com/office/drawing/2014/main" id="{6BBC4063-2F5F-4BBD-8C7B-04B392C54C58}"/>
              </a:ext>
            </a:extLst>
          </p:cNvPr>
          <p:cNvGrpSpPr/>
          <p:nvPr/>
        </p:nvGrpSpPr>
        <p:grpSpPr>
          <a:xfrm>
            <a:off x="447368" y="2259919"/>
            <a:ext cx="3814987" cy="1400890"/>
            <a:chOff x="7894190" y="2001939"/>
            <a:chExt cx="3814987" cy="1400890"/>
          </a:xfrm>
        </p:grpSpPr>
        <p:sp>
          <p:nvSpPr>
            <p:cNvPr id="116" name="ee4pContent1">
              <a:extLst>
                <a:ext uri="{FF2B5EF4-FFF2-40B4-BE49-F238E27FC236}">
                  <a16:creationId xmlns:a16="http://schemas.microsoft.com/office/drawing/2014/main" id="{4C876B2C-0950-4439-AA94-F141F8951183}"/>
                </a:ext>
              </a:extLst>
            </p:cNvPr>
            <p:cNvSpPr txBox="1"/>
            <p:nvPr/>
          </p:nvSpPr>
          <p:spPr>
            <a:xfrm>
              <a:off x="8121138" y="2001939"/>
              <a:ext cx="3588039" cy="263149"/>
            </a:xfrm>
            <a:prstGeom prst="rect">
              <a:avLst/>
            </a:prstGeom>
            <a:noFill/>
            <a:ln>
              <a:noFill/>
            </a:ln>
            <a:extLst>
              <a:ext uri="{909E8E84-426E-40DD-AFC4-6F175D3DCCD1}">
                <a14:hiddenFill xmlns:a14="http://schemas.microsoft.com/office/drawing/2010/main">
                  <a:gradFill flip="none" rotWithShape="1">
                    <a:gsLst>
                      <a:gs pos="0">
                        <a:schemeClr val="tx2"/>
                      </a:gs>
                      <a:gs pos="100000">
                        <a:schemeClr val="accent2"/>
                      </a:gs>
                    </a:gsLst>
                    <a:lin ang="13500000" scaled="1"/>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defPPr>
                <a:defRPr lang="en-US"/>
              </a:defPPr>
              <a:lvl1pPr marR="0" lvl="0" indent="0" algn="ctr" fontAlgn="auto">
                <a:lnSpc>
                  <a:spcPct val="95000"/>
                </a:lnSpc>
                <a:spcBef>
                  <a:spcPts val="0"/>
                </a:spcBef>
                <a:spcAft>
                  <a:spcPts val="0"/>
                </a:spcAft>
                <a:buClrTx/>
                <a:buSzTx/>
                <a:buFontTx/>
                <a:buNone/>
                <a:tabLst/>
                <a:defRPr kumimoji="0" b="0" i="0" u="none" strike="noStrike" kern="0" cap="none" spc="0" normalizeH="0" baseline="0">
                  <a:ln>
                    <a:noFill/>
                  </a:ln>
                  <a:solidFill>
                    <a:schemeClr val="bg1"/>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000" dirty="0">
                  <a:solidFill>
                    <a:srgbClr val="FF7944"/>
                  </a:solidFill>
                  <a:latin typeface="Helvetica 55 Roman" panose="02000503040000020004" pitchFamily="2" charset="0"/>
                </a:rPr>
                <a:t>Site archetype</a:t>
              </a:r>
            </a:p>
          </p:txBody>
        </p:sp>
        <p:sp>
          <p:nvSpPr>
            <p:cNvPr id="118" name="ee4pContent1">
              <a:extLst>
                <a:ext uri="{FF2B5EF4-FFF2-40B4-BE49-F238E27FC236}">
                  <a16:creationId xmlns:a16="http://schemas.microsoft.com/office/drawing/2014/main" id="{C37A4240-AEBC-42F3-81E6-605926F7F280}"/>
                </a:ext>
              </a:extLst>
            </p:cNvPr>
            <p:cNvSpPr txBox="1"/>
            <p:nvPr/>
          </p:nvSpPr>
          <p:spPr>
            <a:xfrm>
              <a:off x="8288300" y="2756498"/>
              <a:ext cx="3205907" cy="646331"/>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a:buFont typeface="Trebuchet MS" panose="020B0603020202020204" pitchFamily="34" charset="0"/>
                <a:buNone/>
              </a:pPr>
              <a:r>
                <a:rPr sz="1400" dirty="0">
                  <a:solidFill>
                    <a:srgbClr val="FF7944"/>
                  </a:solidFill>
                  <a:latin typeface="Helvetica 55 Roman" panose="02000503040000020004" pitchFamily="2" charset="0"/>
                </a:rPr>
                <a:t>Technical attributes</a:t>
              </a:r>
              <a:r>
                <a:rPr sz="1400" dirty="0">
                  <a:solidFill>
                    <a:srgbClr val="575757"/>
                  </a:solidFill>
                  <a:latin typeface="Helvetica 55 Roman" panose="02000503040000020004" pitchFamily="2" charset="0"/>
                </a:rPr>
                <a:t>: e.g., configuration before the action, existing bands and existing techs, etc.</a:t>
              </a:r>
            </a:p>
          </p:txBody>
        </p:sp>
        <p:cxnSp>
          <p:nvCxnSpPr>
            <p:cNvPr id="124" name="Straight Connector 123">
              <a:extLst>
                <a:ext uri="{FF2B5EF4-FFF2-40B4-BE49-F238E27FC236}">
                  <a16:creationId xmlns:a16="http://schemas.microsoft.com/office/drawing/2014/main" id="{7BF3DB72-D3D5-412A-A92B-E50CE2E9356D}"/>
                </a:ext>
              </a:extLst>
            </p:cNvPr>
            <p:cNvCxnSpPr>
              <a:cxnSpLocks/>
            </p:cNvCxnSpPr>
            <p:nvPr/>
          </p:nvCxnSpPr>
          <p:spPr>
            <a:xfrm flipH="1">
              <a:off x="8137104" y="2470673"/>
              <a:ext cx="3411058" cy="0"/>
            </a:xfrm>
            <a:prstGeom prst="line">
              <a:avLst/>
            </a:prstGeom>
            <a:ln w="19050" cap="rnd" cmpd="sng" algn="ctr">
              <a:solidFill>
                <a:srgbClr val="FF7900"/>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3B6BE289-FE55-4041-8A95-450ABA242E27}"/>
                </a:ext>
              </a:extLst>
            </p:cNvPr>
            <p:cNvGrpSpPr>
              <a:grpSpLocks noChangeAspect="1"/>
            </p:cNvGrpSpPr>
            <p:nvPr/>
          </p:nvGrpSpPr>
          <p:grpSpPr>
            <a:xfrm>
              <a:off x="7894190" y="2772940"/>
              <a:ext cx="306910" cy="306910"/>
              <a:chOff x="982662" y="3868738"/>
              <a:chExt cx="269875" cy="269875"/>
            </a:xfrm>
          </p:grpSpPr>
          <p:sp>
            <p:nvSpPr>
              <p:cNvPr id="132" name="Oval 16">
                <a:extLst>
                  <a:ext uri="{FF2B5EF4-FFF2-40B4-BE49-F238E27FC236}">
                    <a16:creationId xmlns:a16="http://schemas.microsoft.com/office/drawing/2014/main" id="{B0F7B258-6CB2-4ECB-BC53-1A467564EA1A}"/>
                  </a:ext>
                </a:extLst>
              </p:cNvPr>
              <p:cNvSpPr>
                <a:spLocks noChangeArrowheads="1"/>
              </p:cNvSpPr>
              <p:nvPr/>
            </p:nvSpPr>
            <p:spPr bwMode="auto">
              <a:xfrm>
                <a:off x="982662" y="38687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33" name="Freeform 17">
                <a:extLst>
                  <a:ext uri="{FF2B5EF4-FFF2-40B4-BE49-F238E27FC236}">
                    <a16:creationId xmlns:a16="http://schemas.microsoft.com/office/drawing/2014/main" id="{34E8CEAD-3708-46CB-A73B-488FA33F13D8}"/>
                  </a:ext>
                </a:extLst>
              </p:cNvPr>
              <p:cNvSpPr>
                <a:spLocks/>
              </p:cNvSpPr>
              <p:nvPr/>
            </p:nvSpPr>
            <p:spPr bwMode="auto">
              <a:xfrm>
                <a:off x="1050925" y="3938588"/>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sp>
        <p:nvSpPr>
          <p:cNvPr id="79" name="ee4pContent1">
            <a:extLst>
              <a:ext uri="{FF2B5EF4-FFF2-40B4-BE49-F238E27FC236}">
                <a16:creationId xmlns:a16="http://schemas.microsoft.com/office/drawing/2014/main" id="{2BCFB75C-65FF-49C0-AA96-7BA157B6DC81}"/>
              </a:ext>
            </a:extLst>
          </p:cNvPr>
          <p:cNvSpPr txBox="1"/>
          <p:nvPr/>
        </p:nvSpPr>
        <p:spPr>
          <a:xfrm>
            <a:off x="4375569" y="2259919"/>
            <a:ext cx="3588039" cy="263149"/>
          </a:xfrm>
          <a:prstGeom prst="rect">
            <a:avLst/>
          </a:prstGeom>
          <a:noFill/>
          <a:ln>
            <a:noFill/>
          </a:ln>
          <a:extLst>
            <a:ext uri="{909E8E84-426E-40DD-AFC4-6F175D3DCCD1}">
              <a14:hiddenFill xmlns:a14="http://schemas.microsoft.com/office/drawing/2010/main">
                <a:gradFill flip="none" rotWithShape="1">
                  <a:gsLst>
                    <a:gs pos="0">
                      <a:schemeClr val="tx2"/>
                    </a:gs>
                    <a:gs pos="100000">
                      <a:schemeClr val="accent2"/>
                    </a:gs>
                  </a:gsLst>
                  <a:lin ang="13500000" scaled="1"/>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defPPr>
              <a:defRPr lang="en-US"/>
            </a:defPPr>
            <a:lvl1pPr marR="0" lvl="0" indent="0" algn="ctr" fontAlgn="auto">
              <a:lnSpc>
                <a:spcPct val="95000"/>
              </a:lnSpc>
              <a:spcBef>
                <a:spcPts val="0"/>
              </a:spcBef>
              <a:spcAft>
                <a:spcPts val="0"/>
              </a:spcAft>
              <a:buClrTx/>
              <a:buSzTx/>
              <a:buFontTx/>
              <a:buNone/>
              <a:tabLst/>
              <a:defRPr kumimoji="0" b="0" i="0" u="none" strike="noStrike" kern="0" cap="none" spc="0" normalizeH="0" baseline="0">
                <a:ln>
                  <a:noFill/>
                </a:ln>
                <a:solidFill>
                  <a:schemeClr val="bg1"/>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000" dirty="0">
                <a:solidFill>
                  <a:srgbClr val="FF7944"/>
                </a:solidFill>
                <a:latin typeface="Helvetica 55 Roman" panose="02000503040000020004" pitchFamily="2" charset="0"/>
              </a:rPr>
              <a:t>Pre-action status </a:t>
            </a:r>
          </a:p>
        </p:txBody>
      </p:sp>
      <p:sp>
        <p:nvSpPr>
          <p:cNvPr id="83" name="ee4pContent1">
            <a:extLst>
              <a:ext uri="{FF2B5EF4-FFF2-40B4-BE49-F238E27FC236}">
                <a16:creationId xmlns:a16="http://schemas.microsoft.com/office/drawing/2014/main" id="{9F66B132-0D37-4C7E-A2FB-8D1A89A956AB}"/>
              </a:ext>
            </a:extLst>
          </p:cNvPr>
          <p:cNvSpPr txBox="1"/>
          <p:nvPr/>
        </p:nvSpPr>
        <p:spPr>
          <a:xfrm>
            <a:off x="4538662" y="3014478"/>
            <a:ext cx="3132345" cy="43088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a:buFont typeface="Trebuchet MS" panose="020B0603020202020204" pitchFamily="34" charset="0"/>
              <a:buNone/>
            </a:pPr>
            <a:r>
              <a:rPr sz="1400" dirty="0">
                <a:solidFill>
                  <a:srgbClr val="FF7944"/>
                </a:solidFill>
                <a:latin typeface="Helvetica 55 Roman" panose="02000503040000020004" pitchFamily="2" charset="0"/>
              </a:rPr>
              <a:t>Traffic</a:t>
            </a:r>
            <a:r>
              <a:rPr sz="1400" dirty="0">
                <a:solidFill>
                  <a:srgbClr val="29BA74"/>
                </a:solidFill>
                <a:latin typeface="Helvetica 55 Roman" panose="02000503040000020004" pitchFamily="2" charset="0"/>
              </a:rPr>
              <a:t>: </a:t>
            </a:r>
            <a:r>
              <a:rPr sz="1400" dirty="0">
                <a:solidFill>
                  <a:srgbClr val="575757"/>
                </a:solidFill>
                <a:latin typeface="Helvetica 55 Roman" panose="02000503040000020004" pitchFamily="2" charset="0"/>
              </a:rPr>
              <a:t>e.g., Average traffic, traffic standard deviation, etc.</a:t>
            </a:r>
          </a:p>
        </p:txBody>
      </p:sp>
      <p:cxnSp>
        <p:nvCxnSpPr>
          <p:cNvPr id="122" name="Straight Connector 121">
            <a:extLst>
              <a:ext uri="{FF2B5EF4-FFF2-40B4-BE49-F238E27FC236}">
                <a16:creationId xmlns:a16="http://schemas.microsoft.com/office/drawing/2014/main" id="{E769C9AB-1E99-43C4-8123-B4815874DFFD}"/>
              </a:ext>
            </a:extLst>
          </p:cNvPr>
          <p:cNvCxnSpPr>
            <a:cxnSpLocks/>
          </p:cNvCxnSpPr>
          <p:nvPr/>
        </p:nvCxnSpPr>
        <p:spPr>
          <a:xfrm flipH="1">
            <a:off x="4375569" y="2728653"/>
            <a:ext cx="3411058" cy="0"/>
          </a:xfrm>
          <a:prstGeom prst="line">
            <a:avLst/>
          </a:prstGeom>
          <a:ln w="19050" cap="rnd" cmpd="sng" algn="ctr">
            <a:solidFill>
              <a:srgbClr val="FF7900"/>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72" name="ee4pContent1">
            <a:extLst>
              <a:ext uri="{FF2B5EF4-FFF2-40B4-BE49-F238E27FC236}">
                <a16:creationId xmlns:a16="http://schemas.microsoft.com/office/drawing/2014/main" id="{46143325-0648-45EE-84E7-809160E1072B}"/>
              </a:ext>
            </a:extLst>
          </p:cNvPr>
          <p:cNvSpPr txBox="1"/>
          <p:nvPr/>
        </p:nvSpPr>
        <p:spPr>
          <a:xfrm>
            <a:off x="7968221" y="2259919"/>
            <a:ext cx="3588039" cy="263149"/>
          </a:xfrm>
          <a:prstGeom prst="rect">
            <a:avLst/>
          </a:prstGeom>
          <a:noFill/>
          <a:ln>
            <a:noFill/>
          </a:ln>
          <a:extLst>
            <a:ext uri="{909E8E84-426E-40DD-AFC4-6F175D3DCCD1}">
              <a14:hiddenFill xmlns:a14="http://schemas.microsoft.com/office/drawing/2010/main">
                <a:gradFill flip="none" rotWithShape="1">
                  <a:gsLst>
                    <a:gs pos="0">
                      <a:schemeClr val="tx2"/>
                    </a:gs>
                    <a:gs pos="100000">
                      <a:schemeClr val="accent2"/>
                    </a:gs>
                  </a:gsLst>
                  <a:lin ang="13500000" scaled="1"/>
                  <a:tileRect/>
                </a:gra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defPPr>
              <a:defRPr lang="en-US"/>
            </a:defPPr>
            <a:lvl1pPr marR="0" lvl="0" indent="0" algn="ctr" fontAlgn="auto">
              <a:lnSpc>
                <a:spcPct val="95000"/>
              </a:lnSpc>
              <a:spcBef>
                <a:spcPts val="0"/>
              </a:spcBef>
              <a:spcAft>
                <a:spcPts val="0"/>
              </a:spcAft>
              <a:buClrTx/>
              <a:buSzTx/>
              <a:buFontTx/>
              <a:buNone/>
              <a:tabLst/>
              <a:defRPr kumimoji="0" b="0" i="0" u="none" strike="noStrike" kern="0" cap="none" spc="0" normalizeH="0" baseline="0">
                <a:ln>
                  <a:noFill/>
                </a:ln>
                <a:solidFill>
                  <a:schemeClr val="bg1"/>
                </a:solidFill>
                <a:effectLst/>
                <a:uLnTx/>
                <a:uFillTx/>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2000" dirty="0">
                <a:solidFill>
                  <a:srgbClr val="FF7944"/>
                </a:solidFill>
                <a:latin typeface="Helvetica 55 Roman" panose="02000503040000020004" pitchFamily="2" charset="0"/>
              </a:rPr>
              <a:t>Upgrade action</a:t>
            </a:r>
          </a:p>
        </p:txBody>
      </p:sp>
      <p:cxnSp>
        <p:nvCxnSpPr>
          <p:cNvPr id="123" name="Straight Connector 122">
            <a:extLst>
              <a:ext uri="{FF2B5EF4-FFF2-40B4-BE49-F238E27FC236}">
                <a16:creationId xmlns:a16="http://schemas.microsoft.com/office/drawing/2014/main" id="{170DDB1B-8715-43AE-ADB8-0701734BEC43}"/>
              </a:ext>
            </a:extLst>
          </p:cNvPr>
          <p:cNvCxnSpPr>
            <a:cxnSpLocks/>
          </p:cNvCxnSpPr>
          <p:nvPr/>
        </p:nvCxnSpPr>
        <p:spPr>
          <a:xfrm flipH="1">
            <a:off x="7983123" y="2728653"/>
            <a:ext cx="3411058" cy="0"/>
          </a:xfrm>
          <a:prstGeom prst="line">
            <a:avLst/>
          </a:prstGeom>
          <a:ln w="19050" cap="rnd" cmpd="sng" algn="ctr">
            <a:solidFill>
              <a:srgbClr val="29BA74"/>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4" name="ee4pContent1">
            <a:extLst>
              <a:ext uri="{FF2B5EF4-FFF2-40B4-BE49-F238E27FC236}">
                <a16:creationId xmlns:a16="http://schemas.microsoft.com/office/drawing/2014/main" id="{91B7985F-080C-4E7F-8E85-7776F15F674E}"/>
              </a:ext>
            </a:extLst>
          </p:cNvPr>
          <p:cNvSpPr txBox="1"/>
          <p:nvPr/>
        </p:nvSpPr>
        <p:spPr>
          <a:xfrm>
            <a:off x="8267298" y="3014478"/>
            <a:ext cx="3153346" cy="646331"/>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a:buNone/>
            </a:pPr>
            <a:r>
              <a:rPr lang="fr-FR" sz="1400" dirty="0">
                <a:solidFill>
                  <a:srgbClr val="FF7944"/>
                </a:solidFill>
                <a:latin typeface="Helvetica 55 Roman" panose="02000503040000020004" pitchFamily="2" charset="0"/>
              </a:rPr>
              <a:t>Traffic</a:t>
            </a:r>
            <a:r>
              <a:rPr lang="fr-FR" sz="1400" dirty="0">
                <a:solidFill>
                  <a:srgbClr val="29BA74"/>
                </a:solidFill>
                <a:latin typeface="Helvetica 55 Roman" panose="02000503040000020004" pitchFamily="2" charset="0"/>
              </a:rPr>
              <a:t>: </a:t>
            </a:r>
            <a:r>
              <a:rPr lang="fr-FR" sz="1400" dirty="0">
                <a:solidFill>
                  <a:srgbClr val="575757"/>
                </a:solidFill>
                <a:latin typeface="Helvetica 55 Roman" panose="02000503040000020004" pitchFamily="2" charset="0"/>
              </a:rPr>
              <a:t>Traffic volume on </a:t>
            </a:r>
            <a:r>
              <a:rPr lang="fr-FR" sz="1400" dirty="0" err="1">
                <a:solidFill>
                  <a:srgbClr val="575757"/>
                </a:solidFill>
                <a:latin typeface="Helvetica 55 Roman" panose="02000503040000020004" pitchFamily="2" charset="0"/>
              </a:rPr>
              <a:t>both</a:t>
            </a:r>
            <a:r>
              <a:rPr lang="fr-FR" sz="1400" dirty="0">
                <a:solidFill>
                  <a:srgbClr val="575757"/>
                </a:solidFill>
                <a:latin typeface="Helvetica 55 Roman" panose="02000503040000020004" pitchFamily="2" charset="0"/>
              </a:rPr>
              <a:t> </a:t>
            </a:r>
            <a:r>
              <a:rPr lang="fr-FR" sz="1400" dirty="0" err="1">
                <a:solidFill>
                  <a:srgbClr val="575757"/>
                </a:solidFill>
                <a:latin typeface="Helvetica 55 Roman" panose="02000503040000020004" pitchFamily="2" charset="0"/>
              </a:rPr>
              <a:t>neighbor</a:t>
            </a:r>
            <a:r>
              <a:rPr lang="fr-FR" sz="1400" dirty="0">
                <a:solidFill>
                  <a:srgbClr val="575757"/>
                </a:solidFill>
                <a:latin typeface="Helvetica 55 Roman" panose="02000503040000020004" pitchFamily="2" charset="0"/>
              </a:rPr>
              <a:t> sites </a:t>
            </a:r>
            <a:r>
              <a:rPr lang="fr-FR" sz="1400" dirty="0" err="1">
                <a:solidFill>
                  <a:srgbClr val="575757"/>
                </a:solidFill>
                <a:latin typeface="Helvetica 55 Roman" panose="02000503040000020004" pitchFamily="2" charset="0"/>
              </a:rPr>
              <a:t>after</a:t>
            </a:r>
            <a:r>
              <a:rPr lang="fr-FR" sz="1400" dirty="0">
                <a:solidFill>
                  <a:srgbClr val="575757"/>
                </a:solidFill>
                <a:latin typeface="Helvetica 55 Roman" panose="02000503040000020004" pitchFamily="2" charset="0"/>
              </a:rPr>
              <a:t> the new site </a:t>
            </a:r>
            <a:r>
              <a:rPr lang="fr-FR" sz="1400" dirty="0" err="1">
                <a:solidFill>
                  <a:srgbClr val="575757"/>
                </a:solidFill>
                <a:latin typeface="Helvetica 55 Roman" panose="02000503040000020004" pitchFamily="2" charset="0"/>
              </a:rPr>
              <a:t>creation</a:t>
            </a:r>
            <a:endParaRPr lang="fr-FR" sz="1400" dirty="0">
              <a:solidFill>
                <a:srgbClr val="575757"/>
              </a:solidFill>
              <a:latin typeface="Helvetica 55 Roman" panose="02000503040000020004" pitchFamily="2" charset="0"/>
            </a:endParaRPr>
          </a:p>
          <a:p>
            <a:pPr>
              <a:buFont typeface="Trebuchet MS" panose="020B0603020202020204" pitchFamily="34" charset="0"/>
              <a:buNone/>
            </a:pPr>
            <a:r>
              <a:rPr sz="1400" dirty="0">
                <a:solidFill>
                  <a:srgbClr val="FF7944"/>
                </a:solidFill>
                <a:latin typeface="Helvetica 55 Roman" panose="02000503040000020004" pitchFamily="2" charset="0"/>
              </a:rPr>
              <a:t> </a:t>
            </a:r>
            <a:endParaRPr sz="1400" dirty="0">
              <a:solidFill>
                <a:srgbClr val="575757"/>
              </a:solidFill>
              <a:latin typeface="Helvetica 55 Roman" panose="02000503040000020004" pitchFamily="2" charset="0"/>
            </a:endParaRPr>
          </a:p>
        </p:txBody>
      </p:sp>
      <p:cxnSp>
        <p:nvCxnSpPr>
          <p:cNvPr id="55" name="Straight Connector 54">
            <a:extLst>
              <a:ext uri="{FF2B5EF4-FFF2-40B4-BE49-F238E27FC236}">
                <a16:creationId xmlns:a16="http://schemas.microsoft.com/office/drawing/2014/main" id="{9A180465-06B0-47F8-B403-ED9CC0873935}"/>
              </a:ext>
            </a:extLst>
          </p:cNvPr>
          <p:cNvCxnSpPr>
            <a:cxnSpLocks/>
          </p:cNvCxnSpPr>
          <p:nvPr/>
        </p:nvCxnSpPr>
        <p:spPr>
          <a:xfrm flipH="1">
            <a:off x="7983123" y="2728653"/>
            <a:ext cx="3411058" cy="0"/>
          </a:xfrm>
          <a:prstGeom prst="line">
            <a:avLst/>
          </a:prstGeom>
          <a:ln w="19050" cap="rnd" cmpd="sng" algn="ctr">
            <a:solidFill>
              <a:srgbClr val="FF7900"/>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9DA91123-667D-487B-8527-EDD4355D5B5E}"/>
              </a:ext>
            </a:extLst>
          </p:cNvPr>
          <p:cNvGrpSpPr>
            <a:grpSpLocks noChangeAspect="1"/>
          </p:cNvGrpSpPr>
          <p:nvPr/>
        </p:nvGrpSpPr>
        <p:grpSpPr>
          <a:xfrm>
            <a:off x="7894190" y="3030920"/>
            <a:ext cx="306910" cy="306910"/>
            <a:chOff x="982662" y="3868738"/>
            <a:chExt cx="269875" cy="269875"/>
          </a:xfrm>
        </p:grpSpPr>
        <p:sp>
          <p:nvSpPr>
            <p:cNvPr id="57" name="Oval 16">
              <a:extLst>
                <a:ext uri="{FF2B5EF4-FFF2-40B4-BE49-F238E27FC236}">
                  <a16:creationId xmlns:a16="http://schemas.microsoft.com/office/drawing/2014/main" id="{F8FAB28F-5190-40A8-AE08-2E9D12D2E816}"/>
                </a:ext>
              </a:extLst>
            </p:cNvPr>
            <p:cNvSpPr>
              <a:spLocks noChangeArrowheads="1"/>
            </p:cNvSpPr>
            <p:nvPr/>
          </p:nvSpPr>
          <p:spPr bwMode="auto">
            <a:xfrm>
              <a:off x="982662" y="38687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8" name="Freeform 17">
              <a:extLst>
                <a:ext uri="{FF2B5EF4-FFF2-40B4-BE49-F238E27FC236}">
                  <a16:creationId xmlns:a16="http://schemas.microsoft.com/office/drawing/2014/main" id="{378EC9B6-BFA8-4B06-BAB1-EF9FE64BC3D9}"/>
                </a:ext>
              </a:extLst>
            </p:cNvPr>
            <p:cNvSpPr>
              <a:spLocks/>
            </p:cNvSpPr>
            <p:nvPr/>
          </p:nvSpPr>
          <p:spPr bwMode="auto">
            <a:xfrm>
              <a:off x="1050925" y="3938588"/>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nvGrpSpPr>
          <p:cNvPr id="6" name="Group 5">
            <a:extLst>
              <a:ext uri="{FF2B5EF4-FFF2-40B4-BE49-F238E27FC236}">
                <a16:creationId xmlns:a16="http://schemas.microsoft.com/office/drawing/2014/main" id="{9F9FBCA3-D65F-46A4-AA20-ECDF6DB13A31}"/>
              </a:ext>
            </a:extLst>
          </p:cNvPr>
          <p:cNvGrpSpPr/>
          <p:nvPr/>
        </p:nvGrpSpPr>
        <p:grpSpPr>
          <a:xfrm>
            <a:off x="4185328" y="3030920"/>
            <a:ext cx="306910" cy="833620"/>
            <a:chOff x="4185328" y="2772940"/>
            <a:chExt cx="306910" cy="833620"/>
          </a:xfrm>
        </p:grpSpPr>
        <p:grpSp>
          <p:nvGrpSpPr>
            <p:cNvPr id="125" name="Group 124">
              <a:extLst>
                <a:ext uri="{FF2B5EF4-FFF2-40B4-BE49-F238E27FC236}">
                  <a16:creationId xmlns:a16="http://schemas.microsoft.com/office/drawing/2014/main" id="{B5CADE61-FE89-4446-8521-672E00D10B51}"/>
                </a:ext>
              </a:extLst>
            </p:cNvPr>
            <p:cNvGrpSpPr>
              <a:grpSpLocks noChangeAspect="1"/>
            </p:cNvGrpSpPr>
            <p:nvPr/>
          </p:nvGrpSpPr>
          <p:grpSpPr>
            <a:xfrm>
              <a:off x="4185328" y="2772940"/>
              <a:ext cx="306910" cy="306910"/>
              <a:chOff x="982662" y="3868738"/>
              <a:chExt cx="269875" cy="269875"/>
            </a:xfrm>
          </p:grpSpPr>
          <p:sp>
            <p:nvSpPr>
              <p:cNvPr id="126" name="Oval 16">
                <a:extLst>
                  <a:ext uri="{FF2B5EF4-FFF2-40B4-BE49-F238E27FC236}">
                    <a16:creationId xmlns:a16="http://schemas.microsoft.com/office/drawing/2014/main" id="{630B2F9A-D2D4-4C37-9AD9-4E747B4DEE2C}"/>
                  </a:ext>
                </a:extLst>
              </p:cNvPr>
              <p:cNvSpPr>
                <a:spLocks noChangeArrowheads="1"/>
              </p:cNvSpPr>
              <p:nvPr/>
            </p:nvSpPr>
            <p:spPr bwMode="auto">
              <a:xfrm>
                <a:off x="982662" y="3868738"/>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27" name="Freeform 17">
                <a:extLst>
                  <a:ext uri="{FF2B5EF4-FFF2-40B4-BE49-F238E27FC236}">
                    <a16:creationId xmlns:a16="http://schemas.microsoft.com/office/drawing/2014/main" id="{C55F7EDF-44D7-4FDB-9B9F-AB229F0C460A}"/>
                  </a:ext>
                </a:extLst>
              </p:cNvPr>
              <p:cNvSpPr>
                <a:spLocks/>
              </p:cNvSpPr>
              <p:nvPr/>
            </p:nvSpPr>
            <p:spPr bwMode="auto">
              <a:xfrm>
                <a:off x="1050925" y="3938588"/>
                <a:ext cx="133350" cy="128587"/>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sp>
          <p:nvSpPr>
            <p:cNvPr id="65" name="Freeform 17">
              <a:extLst>
                <a:ext uri="{FF2B5EF4-FFF2-40B4-BE49-F238E27FC236}">
                  <a16:creationId xmlns:a16="http://schemas.microsoft.com/office/drawing/2014/main" id="{C7203FBF-314F-4E28-B390-268226F71A43}"/>
                </a:ext>
              </a:extLst>
            </p:cNvPr>
            <p:cNvSpPr>
              <a:spLocks/>
            </p:cNvSpPr>
            <p:nvPr/>
          </p:nvSpPr>
          <p:spPr bwMode="auto">
            <a:xfrm>
              <a:off x="4262958" y="3460327"/>
              <a:ext cx="151650" cy="146233"/>
            </a:xfrm>
            <a:custGeom>
              <a:avLst/>
              <a:gdLst>
                <a:gd name="T0" fmla="*/ 36 w 84"/>
                <a:gd name="T1" fmla="*/ 67 h 81"/>
                <a:gd name="T2" fmla="*/ 7 w 84"/>
                <a:gd name="T3" fmla="*/ 39 h 81"/>
                <a:gd name="T4" fmla="*/ 0 w 84"/>
                <a:gd name="T5" fmla="*/ 45 h 81"/>
                <a:gd name="T6" fmla="*/ 38 w 84"/>
                <a:gd name="T7" fmla="*/ 81 h 81"/>
                <a:gd name="T8" fmla="*/ 84 w 84"/>
                <a:gd name="T9" fmla="*/ 4 h 81"/>
                <a:gd name="T10" fmla="*/ 76 w 84"/>
                <a:gd name="T11" fmla="*/ 0 h 81"/>
                <a:gd name="T12" fmla="*/ 36 w 84"/>
                <a:gd name="T13" fmla="*/ 67 h 81"/>
              </a:gdLst>
              <a:ahLst/>
              <a:cxnLst>
                <a:cxn ang="0">
                  <a:pos x="T0" y="T1"/>
                </a:cxn>
                <a:cxn ang="0">
                  <a:pos x="T2" y="T3"/>
                </a:cxn>
                <a:cxn ang="0">
                  <a:pos x="T4" y="T5"/>
                </a:cxn>
                <a:cxn ang="0">
                  <a:pos x="T6" y="T7"/>
                </a:cxn>
                <a:cxn ang="0">
                  <a:pos x="T8" y="T9"/>
                </a:cxn>
                <a:cxn ang="0">
                  <a:pos x="T10" y="T11"/>
                </a:cxn>
                <a:cxn ang="0">
                  <a:pos x="T12" y="T13"/>
                </a:cxn>
              </a:cxnLst>
              <a:rect l="0" t="0" r="r" b="b"/>
              <a:pathLst>
                <a:path w="84" h="81">
                  <a:moveTo>
                    <a:pt x="36" y="67"/>
                  </a:moveTo>
                  <a:lnTo>
                    <a:pt x="7" y="39"/>
                  </a:lnTo>
                  <a:lnTo>
                    <a:pt x="0" y="45"/>
                  </a:lnTo>
                  <a:lnTo>
                    <a:pt x="38" y="81"/>
                  </a:lnTo>
                  <a:lnTo>
                    <a:pt x="84" y="4"/>
                  </a:lnTo>
                  <a:lnTo>
                    <a:pt x="76" y="0"/>
                  </a:lnTo>
                  <a:lnTo>
                    <a:pt x="36" y="67"/>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spTree>
    <p:extLst>
      <p:ext uri="{BB962C8B-B14F-4D97-AF65-F5344CB8AC3E}">
        <p14:creationId xmlns:p14="http://schemas.microsoft.com/office/powerpoint/2010/main" val="935305093"/>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06">
            <a:extLst>
              <a:ext uri="{FF2B5EF4-FFF2-40B4-BE49-F238E27FC236}">
                <a16:creationId xmlns:a16="http://schemas.microsoft.com/office/drawing/2014/main" id="{C0E4BE9F-B732-A9A2-B169-C60EBD2D1360}"/>
              </a:ext>
            </a:extLst>
          </p:cNvPr>
          <p:cNvSpPr txBox="1">
            <a:spLocks/>
          </p:cNvSpPr>
          <p:nvPr/>
        </p:nvSpPr>
        <p:spPr>
          <a:xfrm>
            <a:off x="320040" y="120441"/>
            <a:ext cx="11353800" cy="416770"/>
          </a:xfrm>
          <a:prstGeom prst="rect">
            <a:avLst/>
          </a:prstGeom>
        </p:spPr>
        <p:txBody>
          <a:bodyPr vert="horz" lIns="0" tIns="0" rIns="0" bIns="0" rtlCol="0" anchor="t" anchorCtr="0">
            <a:normAutofit fontScale="70000" lnSpcReduction="20000"/>
          </a:bodyPr>
          <a:lstStyle>
            <a:lvl1pPr marL="0" indent="0" algn="l" defTabSz="1219140" rtl="0" eaLnBrk="1" latinLnBrk="0" hangingPunct="1">
              <a:lnSpc>
                <a:spcPct val="90000"/>
              </a:lnSpc>
              <a:spcBef>
                <a:spcPct val="0"/>
              </a:spcBef>
              <a:buNone/>
              <a:defRPr sz="2667" kern="1200" spc="-27" baseline="0">
                <a:solidFill>
                  <a:schemeClr val="bg2"/>
                </a:solidFill>
                <a:latin typeface="Helvetica 75 Bold" panose="020B0804020202020204" pitchFamily="34" charset="0"/>
                <a:ea typeface="+mj-ea"/>
                <a:cs typeface="+mj-cs"/>
              </a:defRPr>
            </a:lvl1pPr>
          </a:lstStyle>
          <a:p>
            <a:pPr defTabSz="612759" fontAlgn="base">
              <a:lnSpc>
                <a:spcPct val="85000"/>
              </a:lnSpc>
              <a:spcAft>
                <a:spcPts val="3839"/>
              </a:spcAft>
            </a:pPr>
            <a:r>
              <a:rPr lang="fr-CI" altLang="fr-FR" sz="2800">
                <a:solidFill>
                  <a:srgbClr val="FF7900"/>
                </a:solidFill>
                <a:latin typeface="Helvetica 75 Bold"/>
                <a:ea typeface="MS PGothic"/>
              </a:rPr>
              <a:t>CAPACITY</a:t>
            </a:r>
            <a:r>
              <a:rPr lang="fr-CI" altLang="fr-FR" sz="2800">
                <a:solidFill>
                  <a:schemeClr val="tx1"/>
                </a:solidFill>
                <a:latin typeface="Helvetica 75 Bold"/>
                <a:ea typeface="MS PGothic"/>
              </a:rPr>
              <a:t> –  Gain de </a:t>
            </a:r>
            <a:r>
              <a:rPr lang="fr-CI" altLang="fr-FR" sz="2800" err="1">
                <a:solidFill>
                  <a:schemeClr val="tx1"/>
                </a:solidFill>
                <a:latin typeface="Helvetica 75 Bold"/>
                <a:ea typeface="MS PGothic"/>
              </a:rPr>
              <a:t>traffic</a:t>
            </a:r>
            <a:r>
              <a:rPr lang="fr-CI" altLang="fr-FR" sz="2800">
                <a:solidFill>
                  <a:schemeClr val="tx1"/>
                </a:solidFill>
                <a:latin typeface="Helvetica 75 Bold"/>
                <a:ea typeface="MS PGothic"/>
              </a:rPr>
              <a:t> grâçe à l'ajout capacitaire (upgrade) </a:t>
            </a:r>
            <a:br>
              <a:rPr lang="fr-CI" altLang="fr-FR" sz="2800">
                <a:latin typeface="Helvetica 75 Bold" pitchFamily="2" charset="0"/>
                <a:ea typeface="MS PGothic" pitchFamily="34" charset="-128"/>
              </a:rPr>
            </a:br>
            <a:endParaRPr lang="fr-FR" altLang="fr-FR" sz="2800" i="1">
              <a:solidFill>
                <a:schemeClr val="tx1"/>
              </a:solidFill>
              <a:latin typeface="Helvetica 75 Bold" pitchFamily="2" charset="0"/>
              <a:ea typeface="MS PGothic" pitchFamily="34" charset="-128"/>
            </a:endParaRPr>
          </a:p>
        </p:txBody>
      </p:sp>
      <p:sp>
        <p:nvSpPr>
          <p:cNvPr id="4" name="Rectangle 3">
            <a:extLst>
              <a:ext uri="{FF2B5EF4-FFF2-40B4-BE49-F238E27FC236}">
                <a16:creationId xmlns:a16="http://schemas.microsoft.com/office/drawing/2014/main" id="{AE49E3DD-88EA-F802-7F35-A8991E9170F1}"/>
              </a:ext>
            </a:extLst>
          </p:cNvPr>
          <p:cNvSpPr/>
          <p:nvPr/>
        </p:nvSpPr>
        <p:spPr>
          <a:xfrm>
            <a:off x="316230" y="328826"/>
            <a:ext cx="11555730" cy="2079097"/>
          </a:xfrm>
          <a:prstGeom prst="rect">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rgbClr val="000000"/>
              </a:solidFill>
            </a:endParaRPr>
          </a:p>
        </p:txBody>
      </p:sp>
      <p:sp>
        <p:nvSpPr>
          <p:cNvPr id="5" name="Rectangle 4">
            <a:extLst>
              <a:ext uri="{FF2B5EF4-FFF2-40B4-BE49-F238E27FC236}">
                <a16:creationId xmlns:a16="http://schemas.microsoft.com/office/drawing/2014/main" id="{B2C02F33-A987-8395-2988-41B31C63AC7C}"/>
              </a:ext>
            </a:extLst>
          </p:cNvPr>
          <p:cNvSpPr/>
          <p:nvPr/>
        </p:nvSpPr>
        <p:spPr>
          <a:xfrm>
            <a:off x="316230" y="2505818"/>
            <a:ext cx="11555730" cy="4023356"/>
          </a:xfrm>
          <a:prstGeom prst="rect">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a:solidFill>
                <a:srgbClr val="000000"/>
              </a:solidFill>
            </a:endParaRPr>
          </a:p>
        </p:txBody>
      </p:sp>
      <p:sp>
        <p:nvSpPr>
          <p:cNvPr id="9" name="ZoneTexte 8">
            <a:extLst>
              <a:ext uri="{FF2B5EF4-FFF2-40B4-BE49-F238E27FC236}">
                <a16:creationId xmlns:a16="http://schemas.microsoft.com/office/drawing/2014/main" id="{50EF4D6A-7BC4-9E86-87B6-61B5E1E5413D}"/>
              </a:ext>
            </a:extLst>
          </p:cNvPr>
          <p:cNvSpPr txBox="1"/>
          <p:nvPr/>
        </p:nvSpPr>
        <p:spPr>
          <a:xfrm>
            <a:off x="316229" y="561033"/>
            <a:ext cx="7677981" cy="1477328"/>
          </a:xfrm>
          <a:prstGeom prst="rect">
            <a:avLst/>
          </a:prstGeom>
          <a:noFill/>
        </p:spPr>
        <p:txBody>
          <a:bodyPr wrap="square">
            <a:spAutoFit/>
          </a:bodyPr>
          <a:lstStyle/>
          <a:p>
            <a:pPr marL="285750" indent="-285750">
              <a:buFont typeface="Arial" panose="020B0604020202020204" pitchFamily="34" charset="0"/>
              <a:buChar char="•"/>
            </a:pPr>
            <a:r>
              <a:rPr lang="fr-FR" dirty="0">
                <a:solidFill>
                  <a:schemeClr val="bg2"/>
                </a:solidFill>
                <a:latin typeface="Helvetica" panose="020B0604020202020204" pitchFamily="34" charset="0"/>
                <a:cs typeface="Helvetica" panose="020B0604020202020204" pitchFamily="34" charset="0"/>
              </a:rPr>
              <a:t>Objectifs</a:t>
            </a:r>
          </a:p>
          <a:p>
            <a:pPr marL="742950" lvl="1" indent="-285750">
              <a:buFont typeface="Arial" panose="020B0604020202020204" pitchFamily="34" charset="0"/>
              <a:buChar char="•"/>
            </a:pPr>
            <a:r>
              <a:rPr lang="fr-FR" dirty="0">
                <a:latin typeface="Helvetica" panose="020B0604020202020204" pitchFamily="34" charset="0"/>
                <a:cs typeface="Helvetica" panose="020B0604020202020204" pitchFamily="34" charset="0"/>
              </a:rPr>
              <a:t>Estimation du gain du trafic suite aux nouveaux site densifiés</a:t>
            </a:r>
          </a:p>
          <a:p>
            <a:pPr marL="742950" lvl="1" indent="-285750">
              <a:buFont typeface="Arial" panose="020B0604020202020204" pitchFamily="34" charset="0"/>
              <a:buChar char="•"/>
            </a:pPr>
            <a:r>
              <a:rPr lang="fr-FR" dirty="0">
                <a:latin typeface="Helvetica" panose="020B0604020202020204" pitchFamily="34" charset="0"/>
                <a:cs typeface="Helvetica" panose="020B0604020202020204" pitchFamily="34" charset="0"/>
              </a:rPr>
              <a:t>1 Modèle pour la data </a:t>
            </a:r>
            <a:r>
              <a:rPr lang="fr-FR" dirty="0" err="1">
                <a:latin typeface="Helvetica" panose="020B0604020202020204" pitchFamily="34" charset="0"/>
                <a:cs typeface="Helvetica" panose="020B0604020202020204" pitchFamily="34" charset="0"/>
              </a:rPr>
              <a:t>downlink</a:t>
            </a:r>
            <a:r>
              <a:rPr lang="fr-FR" dirty="0">
                <a:latin typeface="Helvetica" panose="020B0604020202020204" pitchFamily="34" charset="0"/>
                <a:cs typeface="Helvetica" panose="020B0604020202020204" pitchFamily="34" charset="0"/>
              </a:rPr>
              <a:t> </a:t>
            </a:r>
          </a:p>
          <a:p>
            <a:pPr marL="742950" lvl="1" indent="-285750">
              <a:buFont typeface="Arial" panose="020B0604020202020204" pitchFamily="34" charset="0"/>
              <a:buChar char="•"/>
            </a:pPr>
            <a:r>
              <a:rPr lang="fr-FR" dirty="0">
                <a:latin typeface="Helvetica" panose="020B0604020202020204" pitchFamily="34" charset="0"/>
                <a:cs typeface="Helvetica" panose="020B0604020202020204" pitchFamily="34" charset="0"/>
              </a:rPr>
              <a:t>Intégration de l’effet tendance régionale dans l’estimation de ce gain</a:t>
            </a:r>
          </a:p>
        </p:txBody>
      </p:sp>
      <p:sp>
        <p:nvSpPr>
          <p:cNvPr id="7" name="ZoneTexte 6">
            <a:extLst>
              <a:ext uri="{FF2B5EF4-FFF2-40B4-BE49-F238E27FC236}">
                <a16:creationId xmlns:a16="http://schemas.microsoft.com/office/drawing/2014/main" id="{732686FC-B095-D7E0-D8B9-484C7A9F7F75}"/>
              </a:ext>
            </a:extLst>
          </p:cNvPr>
          <p:cNvSpPr txBox="1"/>
          <p:nvPr/>
        </p:nvSpPr>
        <p:spPr>
          <a:xfrm>
            <a:off x="8116372" y="2509850"/>
            <a:ext cx="3833455"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endParaRPr lang="fr-FR">
              <a:solidFill>
                <a:schemeClr val="bg1">
                  <a:lumMod val="75000"/>
                </a:schemeClr>
              </a:solidFill>
              <a:latin typeface="Arial" panose="020B0604020202020204" pitchFamily="34" charset="0"/>
              <a:cs typeface="Arial" panose="020B0604020202020204" pitchFamily="34" charset="0"/>
            </a:endParaRPr>
          </a:p>
        </p:txBody>
      </p:sp>
      <p:sp>
        <p:nvSpPr>
          <p:cNvPr id="12" name="ZoneTexte 11">
            <a:extLst>
              <a:ext uri="{FF2B5EF4-FFF2-40B4-BE49-F238E27FC236}">
                <a16:creationId xmlns:a16="http://schemas.microsoft.com/office/drawing/2014/main" id="{A1945F0E-DB37-12B6-DC24-04B121969462}"/>
              </a:ext>
            </a:extLst>
          </p:cNvPr>
          <p:cNvSpPr txBox="1"/>
          <p:nvPr/>
        </p:nvSpPr>
        <p:spPr>
          <a:xfrm>
            <a:off x="6614683" y="2609281"/>
            <a:ext cx="5496791" cy="2831544"/>
          </a:xfrm>
          <a:prstGeom prst="rect">
            <a:avLst/>
          </a:prstGeom>
        </p:spPr>
        <p:txBody>
          <a:bodyPr wrap="square" lIns="0" tIns="0" rIns="0" bIns="0" rtlCol="0">
            <a:spAutoFit/>
          </a:bodyPr>
          <a:lstStyle/>
          <a:p>
            <a:r>
              <a:rPr lang="fr-FR" sz="2000" dirty="0">
                <a:solidFill>
                  <a:srgbClr val="FF6600"/>
                </a:solidFill>
                <a:latin typeface="Helvetica 75"/>
              </a:rPr>
              <a:t>Scope</a:t>
            </a:r>
            <a:r>
              <a:rPr lang="fr-FR" sz="2000" dirty="0">
                <a:solidFill>
                  <a:srgbClr val="000000"/>
                </a:solidFill>
                <a:latin typeface="Helvetica 75"/>
              </a:rPr>
              <a:t> du protocole de validation :</a:t>
            </a:r>
          </a:p>
          <a:p>
            <a:pPr marL="342900" indent="-342900">
              <a:buFont typeface="Arial" panose="020B0604020202020204" pitchFamily="34" charset="0"/>
              <a:buChar char="•"/>
            </a:pPr>
            <a:r>
              <a:rPr lang="fr-FR" sz="1600" dirty="0">
                <a:solidFill>
                  <a:srgbClr val="000000"/>
                </a:solidFill>
                <a:latin typeface="Helvetica 75"/>
              </a:rPr>
              <a:t>Données de 01/2021 à 07/2023</a:t>
            </a:r>
          </a:p>
          <a:p>
            <a:pPr marL="800100" lvl="1" indent="-342900">
              <a:buFont typeface="Arial" panose="020B0604020202020204" pitchFamily="34" charset="0"/>
              <a:buChar char="•"/>
            </a:pPr>
            <a:r>
              <a:rPr lang="fr-FR" sz="1600" dirty="0">
                <a:solidFill>
                  <a:srgbClr val="000000"/>
                </a:solidFill>
                <a:latin typeface="Helvetica 75"/>
              </a:rPr>
              <a:t>639 sites utilisés pour la construction du modèle</a:t>
            </a:r>
          </a:p>
          <a:p>
            <a:pPr marL="800100" lvl="1" indent="-342900">
              <a:buFont typeface="Arial" panose="020B0604020202020204" pitchFamily="34" charset="0"/>
              <a:buChar char="•"/>
            </a:pPr>
            <a:r>
              <a:rPr lang="fr-FR" sz="1600" dirty="0">
                <a:solidFill>
                  <a:srgbClr val="000000"/>
                </a:solidFill>
                <a:latin typeface="Helvetica 75"/>
              </a:rPr>
              <a:t>72 sites utilisés pour la validation (10 % du total)</a:t>
            </a:r>
          </a:p>
          <a:p>
            <a:pPr marL="342900" indent="-342900">
              <a:buFont typeface="Arial" panose="020B0604020202020204" pitchFamily="34" charset="0"/>
              <a:buChar char="•"/>
            </a:pPr>
            <a:r>
              <a:rPr lang="fr-FR" sz="1600" dirty="0">
                <a:solidFill>
                  <a:srgbClr val="000000"/>
                </a:solidFill>
                <a:latin typeface="Helvetica 75"/>
              </a:rPr>
              <a:t>Technologies :  4G</a:t>
            </a:r>
          </a:p>
          <a:p>
            <a:pPr marL="342900" indent="-342900">
              <a:buFont typeface="Arial" panose="020B0604020202020204" pitchFamily="34" charset="0"/>
              <a:buChar char="•"/>
            </a:pPr>
            <a:r>
              <a:rPr lang="fr-FR" sz="1600" dirty="0">
                <a:solidFill>
                  <a:srgbClr val="000000"/>
                </a:solidFill>
                <a:latin typeface="Helvetica 75"/>
              </a:rPr>
              <a:t>2 modèles de Machine Learning spécifiques testés (</a:t>
            </a:r>
            <a:r>
              <a:rPr lang="fr-FR" sz="1600" dirty="0" err="1">
                <a:solidFill>
                  <a:srgbClr val="000000"/>
                </a:solidFill>
                <a:latin typeface="Helvetica 75"/>
              </a:rPr>
              <a:t>Random</a:t>
            </a:r>
            <a:r>
              <a:rPr lang="fr-FR" sz="1600" dirty="0">
                <a:solidFill>
                  <a:srgbClr val="000000"/>
                </a:solidFill>
                <a:latin typeface="Helvetica 75"/>
              </a:rPr>
              <a:t>  Forest et </a:t>
            </a:r>
            <a:r>
              <a:rPr lang="fr-FR" sz="1600" dirty="0" err="1">
                <a:solidFill>
                  <a:srgbClr val="000000"/>
                </a:solidFill>
                <a:latin typeface="Helvetica 75"/>
              </a:rPr>
              <a:t>XGBoost</a:t>
            </a:r>
            <a:r>
              <a:rPr lang="fr-FR" sz="1600" dirty="0">
                <a:solidFill>
                  <a:srgbClr val="000000"/>
                </a:solidFill>
                <a:latin typeface="Helvetica 75"/>
              </a:rPr>
              <a:t>)</a:t>
            </a:r>
          </a:p>
          <a:p>
            <a:r>
              <a:rPr lang="fr-FR" sz="2000" dirty="0">
                <a:solidFill>
                  <a:srgbClr val="FF6600"/>
                </a:solidFill>
                <a:latin typeface="Helvetica 75"/>
              </a:rPr>
              <a:t>Résultats</a:t>
            </a:r>
            <a:r>
              <a:rPr lang="fr-FR" sz="2000" dirty="0">
                <a:solidFill>
                  <a:srgbClr val="000000"/>
                </a:solidFill>
                <a:latin typeface="Helvetica 75"/>
              </a:rPr>
              <a:t> :</a:t>
            </a:r>
          </a:p>
          <a:p>
            <a:pPr marL="285750" indent="-285750">
              <a:buFont typeface="Arial" panose="020B0604020202020204" pitchFamily="34" charset="0"/>
              <a:buChar char="•"/>
            </a:pPr>
            <a:r>
              <a:rPr lang="fr-FR" sz="1600" dirty="0">
                <a:solidFill>
                  <a:srgbClr val="000000"/>
                </a:solidFill>
                <a:latin typeface="Helvetica 75"/>
              </a:rPr>
              <a:t>Data : </a:t>
            </a:r>
            <a:r>
              <a:rPr lang="fr-FR" sz="1600" b="1" dirty="0">
                <a:solidFill>
                  <a:srgbClr val="000000"/>
                </a:solidFill>
                <a:latin typeface="Helvetica 75"/>
              </a:rPr>
              <a:t>R² = 0,87 (Test validation)</a:t>
            </a:r>
          </a:p>
          <a:p>
            <a:endParaRPr lang="fr-FR" sz="1600" dirty="0">
              <a:solidFill>
                <a:srgbClr val="000000"/>
              </a:solidFill>
              <a:latin typeface="Helvetica 75"/>
            </a:endParaRPr>
          </a:p>
          <a:p>
            <a:pPr marL="342900" indent="-342900">
              <a:buFont typeface="Arial" panose="020B0604020202020204" pitchFamily="34" charset="0"/>
              <a:buChar char="•"/>
            </a:pPr>
            <a:endParaRPr lang="fr-FR" sz="1600" dirty="0">
              <a:solidFill>
                <a:srgbClr val="000000"/>
              </a:solidFill>
              <a:latin typeface="Helvetica 75"/>
            </a:endParaRPr>
          </a:p>
        </p:txBody>
      </p:sp>
      <p:graphicFrame>
        <p:nvGraphicFramePr>
          <p:cNvPr id="2" name="Graphique 1">
            <a:extLst>
              <a:ext uri="{FF2B5EF4-FFF2-40B4-BE49-F238E27FC236}">
                <a16:creationId xmlns:a16="http://schemas.microsoft.com/office/drawing/2014/main" id="{ED845FDE-23E2-57A7-D8D1-6BA75BE00F9E}"/>
              </a:ext>
            </a:extLst>
          </p:cNvPr>
          <p:cNvGraphicFramePr>
            <a:graphicFrameLocks/>
          </p:cNvGraphicFramePr>
          <p:nvPr>
            <p:extLst>
              <p:ext uri="{D42A27DB-BD31-4B8C-83A1-F6EECF244321}">
                <p14:modId xmlns:p14="http://schemas.microsoft.com/office/powerpoint/2010/main" val="1723498441"/>
              </p:ext>
            </p:extLst>
          </p:nvPr>
        </p:nvGraphicFramePr>
        <p:xfrm>
          <a:off x="586967" y="2954106"/>
          <a:ext cx="5216304" cy="30777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20120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ZoneTexte 2"/>
          <p:cNvSpPr txBox="1"/>
          <p:nvPr/>
        </p:nvSpPr>
        <p:spPr>
          <a:xfrm>
            <a:off x="209128" y="101600"/>
            <a:ext cx="2123440" cy="6447919"/>
          </a:xfrm>
          <a:prstGeom prst="rect">
            <a:avLst/>
          </a:prstGeom>
          <a:noFill/>
        </p:spPr>
        <p:txBody>
          <a:bodyPr wrap="square" rtlCol="0">
            <a:spAutoFit/>
          </a:bodyPr>
          <a:lstStyle/>
          <a:p>
            <a:r>
              <a:rPr lang="fr-CI" sz="41300" dirty="0">
                <a:solidFill>
                  <a:schemeClr val="bg1">
                    <a:lumMod val="85000"/>
                  </a:schemeClr>
                </a:solidFill>
                <a:latin typeface="Arial" panose="020B0604020202020204" pitchFamily="34" charset="0"/>
                <a:cs typeface="Arial" panose="020B0604020202020204" pitchFamily="34" charset="0"/>
              </a:rPr>
              <a:t>2</a:t>
            </a:r>
            <a:endParaRPr lang="fr-FR" dirty="0">
              <a:solidFill>
                <a:schemeClr val="bg1">
                  <a:lumMod val="85000"/>
                </a:schemeClr>
              </a:solidFill>
              <a:latin typeface="Arial" panose="020B0604020202020204" pitchFamily="34" charset="0"/>
              <a:cs typeface="Arial" panose="020B0604020202020204" pitchFamily="34" charset="0"/>
            </a:endParaRPr>
          </a:p>
        </p:txBody>
      </p:sp>
      <p:sp>
        <p:nvSpPr>
          <p:cNvPr id="2" name="Text Placeholder 1"/>
          <p:cNvSpPr>
            <a:spLocks noGrp="1"/>
          </p:cNvSpPr>
          <p:nvPr>
            <p:ph type="body" sz="quarter" idx="11"/>
          </p:nvPr>
        </p:nvSpPr>
        <p:spPr>
          <a:xfrm>
            <a:off x="3400003" y="781326"/>
            <a:ext cx="8437032" cy="2544233"/>
          </a:xfrm>
        </p:spPr>
        <p:txBody>
          <a:bodyPr/>
          <a:lstStyle/>
          <a:p>
            <a:pPr>
              <a:lnSpc>
                <a:spcPct val="85000"/>
              </a:lnSpc>
            </a:pPr>
            <a:r>
              <a:rPr lang="fr-CI" sz="6600" dirty="0">
                <a:solidFill>
                  <a:srgbClr val="FF6600"/>
                </a:solidFill>
              </a:rPr>
              <a:t>Smart CAPEX OMA</a:t>
            </a:r>
          </a:p>
          <a:p>
            <a:pPr>
              <a:lnSpc>
                <a:spcPct val="85000"/>
              </a:lnSpc>
            </a:pPr>
            <a:r>
              <a:rPr lang="fr-CI" sz="6600" dirty="0" err="1"/>
              <a:t>Tehnical</a:t>
            </a:r>
            <a:r>
              <a:rPr lang="fr-CI" sz="6600" dirty="0"/>
              <a:t> to </a:t>
            </a:r>
            <a:r>
              <a:rPr lang="fr-CI" sz="6600" dirty="0" err="1"/>
              <a:t>Economical</a:t>
            </a:r>
            <a:r>
              <a:rPr lang="fr-CI" sz="6600" dirty="0"/>
              <a:t> Module</a:t>
            </a:r>
            <a:endParaRPr lang="fr-FR" sz="6600" dirty="0"/>
          </a:p>
        </p:txBody>
      </p:sp>
    </p:spTree>
    <p:extLst>
      <p:ext uri="{BB962C8B-B14F-4D97-AF65-F5344CB8AC3E}">
        <p14:creationId xmlns:p14="http://schemas.microsoft.com/office/powerpoint/2010/main" val="1311359036"/>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7FC7E59-138F-4632-91C7-3EC33124E6B4}"/>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87FC7E59-138F-4632-91C7-3EC33124E6B4}"/>
                          </a:ext>
                        </a:extLst>
                      </p:cNvPr>
                      <p:cNvPicPr/>
                      <p:nvPr/>
                    </p:nvPicPr>
                    <p:blipFill>
                      <a:blip r:embed="rId6"/>
                      <a:stretch>
                        <a:fillRect/>
                      </a:stretch>
                    </p:blipFill>
                    <p:spPr>
                      <a:xfrm>
                        <a:off x="1589" y="1589"/>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99C5D0B-3B2F-415B-9210-F783C665099F}"/>
              </a:ext>
            </a:extLst>
          </p:cNvPr>
          <p:cNvSpPr/>
          <p:nvPr>
            <p:custDataLst>
              <p:tags r:id="rId2"/>
            </p:custDataLst>
          </p:nvPr>
        </p:nvSpPr>
        <p:spPr>
          <a:xfrm>
            <a:off x="1" y="1"/>
            <a:ext cx="158751" cy="158751"/>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sym typeface="Trebuchet MS" panose="020B0603020202020204" pitchFamily="34" charset="0"/>
            </a:endParaRPr>
          </a:p>
        </p:txBody>
      </p:sp>
      <p:sp>
        <p:nvSpPr>
          <p:cNvPr id="2" name="Title 1">
            <a:extLst>
              <a:ext uri="{FF2B5EF4-FFF2-40B4-BE49-F238E27FC236}">
                <a16:creationId xmlns:a16="http://schemas.microsoft.com/office/drawing/2014/main" id="{2D26E312-DCAF-417D-8984-EA671BBEAAE4}"/>
              </a:ext>
            </a:extLst>
          </p:cNvPr>
          <p:cNvSpPr>
            <a:spLocks noGrp="1"/>
          </p:cNvSpPr>
          <p:nvPr>
            <p:ph type="title"/>
          </p:nvPr>
        </p:nvSpPr>
        <p:spPr/>
        <p:txBody>
          <a:bodyPr vert="horz"/>
          <a:lstStyle/>
          <a:p>
            <a:r>
              <a:rPr lang="en-US" dirty="0"/>
              <a:t>This document integrates the methodology conceptualization of module 7</a:t>
            </a:r>
          </a:p>
        </p:txBody>
      </p:sp>
      <p:sp>
        <p:nvSpPr>
          <p:cNvPr id="17" name="Rectangle 16">
            <a:extLst>
              <a:ext uri="{FF2B5EF4-FFF2-40B4-BE49-F238E27FC236}">
                <a16:creationId xmlns:a16="http://schemas.microsoft.com/office/drawing/2014/main" id="{BAA26F71-56DE-4823-8458-FE10037C1D7F}"/>
              </a:ext>
            </a:extLst>
          </p:cNvPr>
          <p:cNvSpPr/>
          <p:nvPr/>
        </p:nvSpPr>
        <p:spPr>
          <a:xfrm>
            <a:off x="439499" y="1977456"/>
            <a:ext cx="11307643" cy="347595"/>
          </a:xfrm>
          <a:prstGeom prst="rect">
            <a:avLst/>
          </a:prstGeom>
          <a:solidFill>
            <a:schemeClr val="accent6">
              <a:lumMod val="40000"/>
              <a:lumOff val="60000"/>
            </a:schemeClr>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b="1" dirty="0">
                <a:solidFill>
                  <a:srgbClr val="295E7E"/>
                </a:solidFill>
              </a:rPr>
              <a:t> End-to-end workflow</a:t>
            </a:r>
          </a:p>
        </p:txBody>
      </p:sp>
      <p:sp>
        <p:nvSpPr>
          <p:cNvPr id="19" name="Rectangle 18">
            <a:extLst>
              <a:ext uri="{FF2B5EF4-FFF2-40B4-BE49-F238E27FC236}">
                <a16:creationId xmlns:a16="http://schemas.microsoft.com/office/drawing/2014/main" id="{3D764324-B9DC-D6E3-F175-8626E63F1261}"/>
              </a:ext>
            </a:extLst>
          </p:cNvPr>
          <p:cNvSpPr/>
          <p:nvPr/>
        </p:nvSpPr>
        <p:spPr>
          <a:xfrm>
            <a:off x="439500" y="1615808"/>
            <a:ext cx="11299170" cy="347595"/>
          </a:xfrm>
          <a:prstGeom prst="rect">
            <a:avLst/>
          </a:prstGeom>
          <a:solidFill>
            <a:srgbClr val="EBC5D0"/>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b="1" dirty="0">
                <a:solidFill>
                  <a:srgbClr val="E71C57"/>
                </a:solidFill>
              </a:rPr>
              <a:t>Application interface   </a:t>
            </a:r>
          </a:p>
        </p:txBody>
      </p:sp>
      <p:sp>
        <p:nvSpPr>
          <p:cNvPr id="20" name="Rectangle 19">
            <a:extLst>
              <a:ext uri="{FF2B5EF4-FFF2-40B4-BE49-F238E27FC236}">
                <a16:creationId xmlns:a16="http://schemas.microsoft.com/office/drawing/2014/main" id="{3C4B26FF-5A97-09E2-B7C2-7BE8E71F820D}"/>
              </a:ext>
            </a:extLst>
          </p:cNvPr>
          <p:cNvSpPr/>
          <p:nvPr/>
        </p:nvSpPr>
        <p:spPr>
          <a:xfrm>
            <a:off x="6690404" y="2349468"/>
            <a:ext cx="2000654" cy="334606"/>
          </a:xfrm>
          <a:prstGeom prst="rect">
            <a:avLst/>
          </a:prstGeom>
          <a:solidFill>
            <a:srgbClr val="EEE89A"/>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b="1" dirty="0">
                <a:solidFill>
                  <a:srgbClr val="A8B21C"/>
                </a:solidFill>
              </a:rPr>
              <a:t> Technical to economical conversion modules</a:t>
            </a:r>
          </a:p>
        </p:txBody>
      </p:sp>
      <p:sp>
        <p:nvSpPr>
          <p:cNvPr id="21" name="Rectangle 20">
            <a:extLst>
              <a:ext uri="{FF2B5EF4-FFF2-40B4-BE49-F238E27FC236}">
                <a16:creationId xmlns:a16="http://schemas.microsoft.com/office/drawing/2014/main" id="{7E8BA873-9C95-5E15-2BE0-A890A00C92B6}"/>
              </a:ext>
            </a:extLst>
          </p:cNvPr>
          <p:cNvSpPr/>
          <p:nvPr/>
        </p:nvSpPr>
        <p:spPr>
          <a:xfrm>
            <a:off x="8666480" y="2341810"/>
            <a:ext cx="3072190" cy="334606"/>
          </a:xfrm>
          <a:prstGeom prst="rect">
            <a:avLst/>
          </a:prstGeom>
          <a:solidFill>
            <a:srgbClr val="C9E7CA"/>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b="1" dirty="0">
                <a:solidFill>
                  <a:srgbClr val="3EAD92"/>
                </a:solidFill>
              </a:rPr>
              <a:t> </a:t>
            </a:r>
            <a:r>
              <a:rPr lang="en-US" sz="1100" b="1" dirty="0">
                <a:solidFill>
                  <a:srgbClr val="29BA74"/>
                </a:solidFill>
              </a:rPr>
              <a:t>Economic modules</a:t>
            </a:r>
          </a:p>
        </p:txBody>
      </p:sp>
      <p:sp>
        <p:nvSpPr>
          <p:cNvPr id="22" name="Rectangle 21">
            <a:extLst>
              <a:ext uri="{FF2B5EF4-FFF2-40B4-BE49-F238E27FC236}">
                <a16:creationId xmlns:a16="http://schemas.microsoft.com/office/drawing/2014/main" id="{2AA40E64-B23D-FC32-61BA-5CFA1901307A}"/>
              </a:ext>
            </a:extLst>
          </p:cNvPr>
          <p:cNvSpPr/>
          <p:nvPr/>
        </p:nvSpPr>
        <p:spPr>
          <a:xfrm>
            <a:off x="1666374" y="2342888"/>
            <a:ext cx="5024030" cy="334606"/>
          </a:xfrm>
          <a:prstGeom prst="rect">
            <a:avLst/>
          </a:prstGeom>
          <a:solidFill>
            <a:srgbClr val="C8C8C8"/>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dirty="0">
                <a:solidFill>
                  <a:srgbClr val="FFFFFF"/>
                </a:solidFill>
              </a:rPr>
              <a:t> </a:t>
            </a:r>
            <a:r>
              <a:rPr lang="en-US" sz="1100" b="1" dirty="0">
                <a:solidFill>
                  <a:srgbClr val="6E6F73"/>
                </a:solidFill>
              </a:rPr>
              <a:t>Technical modules</a:t>
            </a:r>
          </a:p>
        </p:txBody>
      </p:sp>
      <p:sp>
        <p:nvSpPr>
          <p:cNvPr id="23" name="Rectangle 22">
            <a:extLst>
              <a:ext uri="{FF2B5EF4-FFF2-40B4-BE49-F238E27FC236}">
                <a16:creationId xmlns:a16="http://schemas.microsoft.com/office/drawing/2014/main" id="{808BFF2D-9DF7-C976-5C5E-34C36EBD3AD4}"/>
              </a:ext>
            </a:extLst>
          </p:cNvPr>
          <p:cNvSpPr/>
          <p:nvPr/>
        </p:nvSpPr>
        <p:spPr>
          <a:xfrm>
            <a:off x="7012382" y="3358836"/>
            <a:ext cx="1403292" cy="2585323"/>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b="1" dirty="0">
                <a:solidFill>
                  <a:srgbClr val="A8B21C"/>
                </a:solidFill>
              </a:rPr>
              <a:t>Value driver impact quantification</a:t>
            </a:r>
          </a:p>
          <a:p>
            <a:endParaRPr lang="en-US" sz="1050" b="1" dirty="0">
              <a:solidFill>
                <a:srgbClr val="A8B21C"/>
              </a:solidFill>
            </a:endParaRPr>
          </a:p>
          <a:p>
            <a:pPr marL="228600" indent="-228600">
              <a:buAutoNum type="alphaUcPeriod"/>
            </a:pPr>
            <a:r>
              <a:rPr lang="en-US" sz="1000" b="1" dirty="0">
                <a:solidFill>
                  <a:srgbClr val="575757"/>
                </a:solidFill>
              </a:rPr>
              <a:t>ARPU: </a:t>
            </a:r>
            <a:r>
              <a:rPr lang="en-US" sz="1000" dirty="0">
                <a:solidFill>
                  <a:srgbClr val="575757"/>
                </a:solidFill>
              </a:rPr>
              <a:t>Quantification of ARPU uplift, for neighbor sites next to created site. ARPU uplift is calculated according to neighbor sites clients ARPU</a:t>
            </a:r>
          </a:p>
          <a:p>
            <a:endParaRPr lang="en-US" sz="1000" dirty="0">
              <a:solidFill>
                <a:srgbClr val="575757"/>
              </a:solidFill>
              <a:highlight>
                <a:srgbClr val="FFFF00"/>
              </a:highlight>
            </a:endParaRPr>
          </a:p>
        </p:txBody>
      </p:sp>
      <p:sp>
        <p:nvSpPr>
          <p:cNvPr id="24" name="Rectangle 23">
            <a:extLst>
              <a:ext uri="{FF2B5EF4-FFF2-40B4-BE49-F238E27FC236}">
                <a16:creationId xmlns:a16="http://schemas.microsoft.com/office/drawing/2014/main" id="{B6E28A0D-4EE7-9B7A-F539-3080C564FD0B}"/>
              </a:ext>
            </a:extLst>
          </p:cNvPr>
          <p:cNvSpPr/>
          <p:nvPr/>
        </p:nvSpPr>
        <p:spPr>
          <a:xfrm>
            <a:off x="8777742" y="3289587"/>
            <a:ext cx="1273119" cy="1661993"/>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spAutoFit/>
          </a:bodyPr>
          <a:lstStyle/>
          <a:p>
            <a:r>
              <a:rPr lang="en-US" sz="1000" b="1" dirty="0">
                <a:solidFill>
                  <a:srgbClr val="3EAD92"/>
                </a:solidFill>
              </a:rPr>
              <a:t>Gross margin quantification</a:t>
            </a:r>
          </a:p>
          <a:p>
            <a:endParaRPr lang="en-US" sz="1000" dirty="0">
              <a:solidFill>
                <a:srgbClr val="575757"/>
              </a:solidFill>
            </a:endParaRPr>
          </a:p>
          <a:p>
            <a:r>
              <a:rPr lang="en-US" sz="900" dirty="0">
                <a:solidFill>
                  <a:srgbClr val="575757"/>
                </a:solidFill>
              </a:rPr>
              <a:t>Quantification of economic value at site based on value driver improvement and site margin</a:t>
            </a:r>
          </a:p>
          <a:p>
            <a:endParaRPr lang="en-US" sz="900" dirty="0">
              <a:solidFill>
                <a:srgbClr val="575757"/>
              </a:solidFill>
            </a:endParaRPr>
          </a:p>
          <a:p>
            <a:r>
              <a:rPr lang="en-US" sz="900" b="1" dirty="0">
                <a:solidFill>
                  <a:srgbClr val="575757"/>
                </a:solidFill>
              </a:rPr>
              <a:t>A. ARPU</a:t>
            </a:r>
          </a:p>
          <a:p>
            <a:endParaRPr lang="en-US" sz="900" dirty="0">
              <a:solidFill>
                <a:srgbClr val="575757"/>
              </a:solidFill>
            </a:endParaRPr>
          </a:p>
        </p:txBody>
      </p:sp>
      <p:sp>
        <p:nvSpPr>
          <p:cNvPr id="25" name="TextBox 60">
            <a:extLst>
              <a:ext uri="{FF2B5EF4-FFF2-40B4-BE49-F238E27FC236}">
                <a16:creationId xmlns:a16="http://schemas.microsoft.com/office/drawing/2014/main" id="{A7FE6ABD-9010-60EF-430E-80125EE66E80}"/>
              </a:ext>
            </a:extLst>
          </p:cNvPr>
          <p:cNvSpPr txBox="1"/>
          <p:nvPr/>
        </p:nvSpPr>
        <p:spPr>
          <a:xfrm>
            <a:off x="10297226" y="3447950"/>
            <a:ext cx="1429951" cy="1508105"/>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solidFill>
                  <a:srgbClr val="3EAD92"/>
                </a:solidFill>
              </a:rPr>
              <a:t>Site NPV quantification </a:t>
            </a:r>
          </a:p>
          <a:p>
            <a:endParaRPr lang="en-US" sz="900" dirty="0">
              <a:solidFill>
                <a:srgbClr val="575757"/>
              </a:solidFill>
            </a:endParaRPr>
          </a:p>
          <a:p>
            <a:endParaRPr lang="en-US" sz="900" dirty="0">
              <a:solidFill>
                <a:srgbClr val="575757"/>
              </a:solidFill>
            </a:endParaRPr>
          </a:p>
          <a:p>
            <a:endParaRPr lang="en-US" sz="900" dirty="0">
              <a:solidFill>
                <a:srgbClr val="575757"/>
              </a:solidFill>
            </a:endParaRPr>
          </a:p>
          <a:p>
            <a:endParaRPr lang="en-US" sz="900" dirty="0">
              <a:solidFill>
                <a:srgbClr val="575757"/>
              </a:solidFill>
            </a:endParaRPr>
          </a:p>
          <a:p>
            <a:r>
              <a:rPr lang="en-US" sz="900" dirty="0">
                <a:solidFill>
                  <a:srgbClr val="575757"/>
                </a:solidFill>
              </a:rPr>
              <a:t>Quantification of Site NPV considering cell gross margins, costs and financial factors</a:t>
            </a:r>
          </a:p>
        </p:txBody>
      </p:sp>
      <p:sp>
        <p:nvSpPr>
          <p:cNvPr id="26" name="Oval 20">
            <a:extLst>
              <a:ext uri="{FF2B5EF4-FFF2-40B4-BE49-F238E27FC236}">
                <a16:creationId xmlns:a16="http://schemas.microsoft.com/office/drawing/2014/main" id="{B2544F60-D7F8-9DE3-453A-365B4599E882}"/>
              </a:ext>
            </a:extLst>
          </p:cNvPr>
          <p:cNvSpPr>
            <a:spLocks noChangeArrowheads="1"/>
          </p:cNvSpPr>
          <p:nvPr/>
        </p:nvSpPr>
        <p:spPr bwMode="auto">
          <a:xfrm>
            <a:off x="9831472" y="3127922"/>
            <a:ext cx="288000" cy="288000"/>
          </a:xfrm>
          <a:prstGeom prst="ellipse">
            <a:avLst/>
          </a:prstGeom>
          <a:solidFill>
            <a:schemeClr val="tx2"/>
          </a:solidFill>
          <a:ln>
            <a:noFill/>
          </a:ln>
        </p:spPr>
        <p:txBody>
          <a:bodyPr vert="horz" wrap="square" lIns="0" tIns="0" rIns="0" bIns="0" numCol="1" anchor="ctr" anchorCtr="0" compatLnSpc="1">
            <a:prstTxWarp prst="textNoShape">
              <a:avLst/>
            </a:prstTxWarp>
            <a:noAutofit/>
          </a:bodyPr>
          <a:lstStyle/>
          <a:p>
            <a:pPr algn="ctr"/>
            <a:r>
              <a:rPr lang="fr-FR" sz="1200" dirty="0">
                <a:solidFill>
                  <a:schemeClr val="bg1"/>
                </a:solidFill>
              </a:rPr>
              <a:t>8</a:t>
            </a:r>
            <a:endParaRPr lang="en-US" sz="1200" dirty="0">
              <a:solidFill>
                <a:schemeClr val="bg1"/>
              </a:solidFill>
            </a:endParaRPr>
          </a:p>
        </p:txBody>
      </p:sp>
      <p:sp>
        <p:nvSpPr>
          <p:cNvPr id="27" name="Oval 20">
            <a:extLst>
              <a:ext uri="{FF2B5EF4-FFF2-40B4-BE49-F238E27FC236}">
                <a16:creationId xmlns:a16="http://schemas.microsoft.com/office/drawing/2014/main" id="{1222DFE6-DD0C-56D1-A0BD-C5405BB6F3F6}"/>
              </a:ext>
            </a:extLst>
          </p:cNvPr>
          <p:cNvSpPr>
            <a:spLocks noChangeArrowheads="1"/>
          </p:cNvSpPr>
          <p:nvPr/>
        </p:nvSpPr>
        <p:spPr bwMode="auto">
          <a:xfrm>
            <a:off x="8271674" y="2896266"/>
            <a:ext cx="288000" cy="288000"/>
          </a:xfrm>
          <a:prstGeom prst="ellipse">
            <a:avLst/>
          </a:prstGeom>
          <a:solidFill>
            <a:srgbClr val="D4DF33"/>
          </a:solidFill>
          <a:ln>
            <a:noFill/>
          </a:ln>
        </p:spPr>
        <p:txBody>
          <a:bodyPr vert="horz" wrap="square" lIns="0" tIns="0" rIns="0" bIns="0" numCol="1" anchor="ctr" anchorCtr="0" compatLnSpc="1">
            <a:prstTxWarp prst="textNoShape">
              <a:avLst/>
            </a:prstTxWarp>
          </a:bodyPr>
          <a:lstStyle/>
          <a:p>
            <a:pPr algn="ctr"/>
            <a:r>
              <a:rPr lang="fr-FR" sz="1200" dirty="0">
                <a:solidFill>
                  <a:schemeClr val="bg1"/>
                </a:solidFill>
              </a:rPr>
              <a:t>7</a:t>
            </a:r>
            <a:endParaRPr lang="en-US" sz="1200" dirty="0">
              <a:solidFill>
                <a:schemeClr val="bg1"/>
              </a:solidFill>
            </a:endParaRPr>
          </a:p>
        </p:txBody>
      </p:sp>
      <p:sp>
        <p:nvSpPr>
          <p:cNvPr id="28" name="Oval 20">
            <a:extLst>
              <a:ext uri="{FF2B5EF4-FFF2-40B4-BE49-F238E27FC236}">
                <a16:creationId xmlns:a16="http://schemas.microsoft.com/office/drawing/2014/main" id="{D1C0961E-6B75-85CC-D3A5-E5126F288DE5}"/>
              </a:ext>
            </a:extLst>
          </p:cNvPr>
          <p:cNvSpPr>
            <a:spLocks noChangeArrowheads="1"/>
          </p:cNvSpPr>
          <p:nvPr/>
        </p:nvSpPr>
        <p:spPr bwMode="auto">
          <a:xfrm>
            <a:off x="11523839" y="3303950"/>
            <a:ext cx="288000" cy="288000"/>
          </a:xfrm>
          <a:prstGeom prst="ellipse">
            <a:avLst/>
          </a:prstGeom>
          <a:solidFill>
            <a:schemeClr val="tx2"/>
          </a:solidFill>
          <a:ln>
            <a:noFill/>
          </a:ln>
        </p:spPr>
        <p:txBody>
          <a:bodyPr vert="horz" wrap="square" lIns="0" tIns="0" rIns="0" bIns="0" numCol="1" anchor="ctr" anchorCtr="0" compatLnSpc="1">
            <a:prstTxWarp prst="textNoShape">
              <a:avLst/>
            </a:prstTxWarp>
            <a:noAutofit/>
          </a:bodyPr>
          <a:lstStyle/>
          <a:p>
            <a:pPr algn="ctr"/>
            <a:r>
              <a:rPr lang="en-US" sz="1200" dirty="0">
                <a:solidFill>
                  <a:schemeClr val="bg1"/>
                </a:solidFill>
              </a:rPr>
              <a:t>9</a:t>
            </a:r>
          </a:p>
        </p:txBody>
      </p:sp>
      <p:cxnSp>
        <p:nvCxnSpPr>
          <p:cNvPr id="29" name="Straight Arrow Connector 10">
            <a:extLst>
              <a:ext uri="{FF2B5EF4-FFF2-40B4-BE49-F238E27FC236}">
                <a16:creationId xmlns:a16="http://schemas.microsoft.com/office/drawing/2014/main" id="{CAC37D4D-D999-3CBC-09EF-26AEC7C3C15D}"/>
              </a:ext>
            </a:extLst>
          </p:cNvPr>
          <p:cNvCxnSpPr>
            <a:cxnSpLocks/>
            <a:stCxn id="23" idx="3"/>
            <a:endCxn id="24" idx="1"/>
          </p:cNvCxnSpPr>
          <p:nvPr/>
        </p:nvCxnSpPr>
        <p:spPr>
          <a:xfrm flipV="1">
            <a:off x="8415674" y="4120584"/>
            <a:ext cx="362068" cy="530914"/>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198">
            <a:extLst>
              <a:ext uri="{FF2B5EF4-FFF2-40B4-BE49-F238E27FC236}">
                <a16:creationId xmlns:a16="http://schemas.microsoft.com/office/drawing/2014/main" id="{BBE201CB-F39D-5A74-AA2E-108D88B76F92}"/>
              </a:ext>
            </a:extLst>
          </p:cNvPr>
          <p:cNvCxnSpPr>
            <a:cxnSpLocks/>
            <a:stCxn id="24" idx="3"/>
            <a:endCxn id="25" idx="1"/>
          </p:cNvCxnSpPr>
          <p:nvPr/>
        </p:nvCxnSpPr>
        <p:spPr>
          <a:xfrm>
            <a:off x="10050861" y="4120584"/>
            <a:ext cx="246365" cy="81419"/>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C5DF9E09-9D92-8C05-305F-5CE404240859}"/>
              </a:ext>
            </a:extLst>
          </p:cNvPr>
          <p:cNvSpPr/>
          <p:nvPr/>
        </p:nvSpPr>
        <p:spPr>
          <a:xfrm>
            <a:off x="439499" y="2343236"/>
            <a:ext cx="1211654" cy="334606"/>
          </a:xfrm>
          <a:prstGeom prst="rect">
            <a:avLst/>
          </a:pr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lnSpc>
                <a:spcPct val="95000"/>
              </a:lnSpc>
            </a:pPr>
            <a:r>
              <a:rPr lang="en-US" sz="1400" kern="0" dirty="0">
                <a:solidFill>
                  <a:schemeClr val="bg1"/>
                </a:solidFill>
              </a:rPr>
              <a:t> Data Quality</a:t>
            </a:r>
          </a:p>
        </p:txBody>
      </p:sp>
      <p:sp>
        <p:nvSpPr>
          <p:cNvPr id="32" name="Rectangle 31">
            <a:extLst>
              <a:ext uri="{FF2B5EF4-FFF2-40B4-BE49-F238E27FC236}">
                <a16:creationId xmlns:a16="http://schemas.microsoft.com/office/drawing/2014/main" id="{67BF0086-6CE0-9C06-5805-1CE7EF68D8A1}"/>
              </a:ext>
            </a:extLst>
          </p:cNvPr>
          <p:cNvSpPr/>
          <p:nvPr/>
        </p:nvSpPr>
        <p:spPr>
          <a:xfrm>
            <a:off x="397075" y="3050758"/>
            <a:ext cx="1154165" cy="2523768"/>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900" b="1" dirty="0">
                <a:solidFill>
                  <a:srgbClr val="575757"/>
                </a:solidFill>
              </a:rPr>
              <a:t>Data collection quality check</a:t>
            </a:r>
          </a:p>
          <a:p>
            <a:r>
              <a:rPr lang="en-US" sz="900" dirty="0">
                <a:solidFill>
                  <a:srgbClr val="575757"/>
                </a:solidFill>
              </a:rPr>
              <a:t>Collect data</a:t>
            </a:r>
          </a:p>
          <a:p>
            <a:endParaRPr lang="en-US" sz="900" dirty="0">
              <a:solidFill>
                <a:srgbClr val="575757"/>
              </a:solidFill>
            </a:endParaRPr>
          </a:p>
          <a:p>
            <a:r>
              <a:rPr lang="en-US" sz="900" dirty="0">
                <a:solidFill>
                  <a:srgbClr val="575757"/>
                </a:solidFill>
              </a:rPr>
              <a:t>check the consistency of the data in terms of nomenclature</a:t>
            </a:r>
          </a:p>
          <a:p>
            <a:endParaRPr lang="en-US" sz="900" dirty="0">
              <a:solidFill>
                <a:srgbClr val="575757"/>
              </a:solidFill>
            </a:endParaRPr>
          </a:p>
          <a:p>
            <a:r>
              <a:rPr lang="en-US" sz="900" dirty="0">
                <a:solidFill>
                  <a:srgbClr val="575757"/>
                </a:solidFill>
              </a:rPr>
              <a:t>check network data repository</a:t>
            </a:r>
          </a:p>
          <a:p>
            <a:endParaRPr lang="en-US" sz="900" dirty="0">
              <a:solidFill>
                <a:srgbClr val="575757"/>
              </a:solidFill>
            </a:endParaRPr>
          </a:p>
          <a:p>
            <a:r>
              <a:rPr lang="en-US" sz="900" dirty="0">
                <a:solidFill>
                  <a:srgbClr val="575757"/>
                </a:solidFill>
              </a:rPr>
              <a:t>check the distribution of traffic data (missing, extreme or outlier values)</a:t>
            </a:r>
          </a:p>
        </p:txBody>
      </p:sp>
      <p:sp>
        <p:nvSpPr>
          <p:cNvPr id="33" name="Oval 20">
            <a:extLst>
              <a:ext uri="{FF2B5EF4-FFF2-40B4-BE49-F238E27FC236}">
                <a16:creationId xmlns:a16="http://schemas.microsoft.com/office/drawing/2014/main" id="{84D03E17-7A4B-25DF-4FFE-66946B93857C}"/>
              </a:ext>
            </a:extLst>
          </p:cNvPr>
          <p:cNvSpPr>
            <a:spLocks noChangeArrowheads="1"/>
          </p:cNvSpPr>
          <p:nvPr/>
        </p:nvSpPr>
        <p:spPr bwMode="auto">
          <a:xfrm>
            <a:off x="295499" y="2839922"/>
            <a:ext cx="288000" cy="288000"/>
          </a:xfrm>
          <a:prstGeom prst="ellipse">
            <a:avLst/>
          </a:prstGeom>
          <a:solidFill>
            <a:srgbClr val="9A9A9A"/>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0</a:t>
            </a:r>
          </a:p>
        </p:txBody>
      </p:sp>
      <p:sp>
        <p:nvSpPr>
          <p:cNvPr id="34" name="Rectangle 33">
            <a:extLst>
              <a:ext uri="{FF2B5EF4-FFF2-40B4-BE49-F238E27FC236}">
                <a16:creationId xmlns:a16="http://schemas.microsoft.com/office/drawing/2014/main" id="{2B1713D4-CC9A-C3A1-D26F-1E8701DFA85A}"/>
              </a:ext>
            </a:extLst>
          </p:cNvPr>
          <p:cNvSpPr/>
          <p:nvPr/>
        </p:nvSpPr>
        <p:spPr>
          <a:xfrm>
            <a:off x="1689198" y="3051061"/>
            <a:ext cx="1281428" cy="861774"/>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900" b="1" dirty="0">
                <a:solidFill>
                  <a:srgbClr val="575757"/>
                </a:solidFill>
              </a:rPr>
              <a:t>Preprocessing</a:t>
            </a:r>
            <a:endParaRPr lang="en-US" sz="900" dirty="0">
              <a:solidFill>
                <a:srgbClr val="575757"/>
              </a:solidFill>
            </a:endParaRPr>
          </a:p>
          <a:p>
            <a:r>
              <a:rPr lang="en-US" sz="900" dirty="0">
                <a:solidFill>
                  <a:srgbClr val="575757"/>
                </a:solidFill>
              </a:rPr>
              <a:t>Preprocessing of hourly OSS data and Weekly OSS data</a:t>
            </a:r>
            <a:br>
              <a:rPr lang="en-US" sz="900" dirty="0">
                <a:solidFill>
                  <a:srgbClr val="575757"/>
                </a:solidFill>
              </a:rPr>
            </a:br>
            <a:r>
              <a:rPr lang="en-US" sz="900" dirty="0">
                <a:solidFill>
                  <a:srgbClr val="575757"/>
                </a:solidFill>
              </a:rPr>
              <a:t>(FDD/4G or TDD)</a:t>
            </a:r>
          </a:p>
        </p:txBody>
      </p:sp>
      <p:sp>
        <p:nvSpPr>
          <p:cNvPr id="35" name="Oval 20">
            <a:extLst>
              <a:ext uri="{FF2B5EF4-FFF2-40B4-BE49-F238E27FC236}">
                <a16:creationId xmlns:a16="http://schemas.microsoft.com/office/drawing/2014/main" id="{372BC624-0D59-2CC2-69D3-74C0A1D9C8E3}"/>
              </a:ext>
            </a:extLst>
          </p:cNvPr>
          <p:cNvSpPr>
            <a:spLocks noChangeArrowheads="1"/>
          </p:cNvSpPr>
          <p:nvPr/>
        </p:nvSpPr>
        <p:spPr bwMode="auto">
          <a:xfrm>
            <a:off x="2816335" y="2945728"/>
            <a:ext cx="249913" cy="227216"/>
          </a:xfrm>
          <a:prstGeom prst="ellipse">
            <a:avLst/>
          </a:prstGeom>
          <a:solidFill>
            <a:srgbClr val="9A9A9A"/>
          </a:solidFill>
          <a:ln>
            <a:noFill/>
          </a:ln>
        </p:spPr>
        <p:txBody>
          <a:bodyPr vert="horz" wrap="square" lIns="0" tIns="0" rIns="0" bIns="0" numCol="1" anchor="ctr" anchorCtr="0" compatLnSpc="1">
            <a:prstTxWarp prst="textNoShape">
              <a:avLst/>
            </a:prstTxWarp>
            <a:spAutoFit/>
          </a:bodyPr>
          <a:lstStyle/>
          <a:p>
            <a:pPr algn="ctr"/>
            <a:r>
              <a:rPr lang="en-US" sz="1050" dirty="0">
                <a:solidFill>
                  <a:schemeClr val="bg1"/>
                </a:solidFill>
              </a:rPr>
              <a:t>1</a:t>
            </a:r>
          </a:p>
        </p:txBody>
      </p:sp>
      <p:sp>
        <p:nvSpPr>
          <p:cNvPr id="36" name="Rectangle 35">
            <a:extLst>
              <a:ext uri="{FF2B5EF4-FFF2-40B4-BE49-F238E27FC236}">
                <a16:creationId xmlns:a16="http://schemas.microsoft.com/office/drawing/2014/main" id="{8DC0EB8F-26FF-03CD-1577-B4AF6F4F5C16}"/>
              </a:ext>
            </a:extLst>
          </p:cNvPr>
          <p:cNvSpPr/>
          <p:nvPr/>
        </p:nvSpPr>
        <p:spPr>
          <a:xfrm>
            <a:off x="3600434" y="2910195"/>
            <a:ext cx="1281428" cy="2108269"/>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900" b="1" dirty="0">
                <a:solidFill>
                  <a:srgbClr val="575757"/>
                </a:solidFill>
              </a:rPr>
              <a:t>Densification - Network status:</a:t>
            </a:r>
          </a:p>
          <a:p>
            <a:pPr>
              <a:spcAft>
                <a:spcPts val="600"/>
              </a:spcAft>
            </a:pPr>
            <a:r>
              <a:rPr lang="en-US" sz="900" dirty="0">
                <a:solidFill>
                  <a:srgbClr val="575757"/>
                </a:solidFill>
              </a:rPr>
              <a:t>Once </a:t>
            </a:r>
            <a:r>
              <a:rPr lang="en-US" sz="900" dirty="0" err="1">
                <a:solidFill>
                  <a:srgbClr val="575757"/>
                </a:solidFill>
              </a:rPr>
              <a:t>RANDim</a:t>
            </a:r>
            <a:r>
              <a:rPr lang="en-US" sz="900" dirty="0">
                <a:solidFill>
                  <a:srgbClr val="575757"/>
                </a:solidFill>
              </a:rPr>
              <a:t> has given us the predicted network state and the achievable upgrades (capacity and densification), we reuse this file to find the ideal location for these new densification sites.</a:t>
            </a:r>
          </a:p>
        </p:txBody>
      </p:sp>
      <p:sp>
        <p:nvSpPr>
          <p:cNvPr id="37" name="Rectangle 36">
            <a:extLst>
              <a:ext uri="{FF2B5EF4-FFF2-40B4-BE49-F238E27FC236}">
                <a16:creationId xmlns:a16="http://schemas.microsoft.com/office/drawing/2014/main" id="{6911BDD4-5F95-E340-788B-3C3F511ADF86}"/>
              </a:ext>
            </a:extLst>
          </p:cNvPr>
          <p:cNvSpPr/>
          <p:nvPr/>
        </p:nvSpPr>
        <p:spPr>
          <a:xfrm>
            <a:off x="5243930" y="3051061"/>
            <a:ext cx="1281428" cy="1000274"/>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900" b="1" dirty="0">
                <a:solidFill>
                  <a:srgbClr val="575757"/>
                </a:solidFill>
              </a:rPr>
              <a:t>Traffic   improvement</a:t>
            </a:r>
          </a:p>
          <a:p>
            <a:pPr>
              <a:spcAft>
                <a:spcPts val="600"/>
              </a:spcAft>
            </a:pPr>
            <a:r>
              <a:rPr lang="en-US" sz="900" dirty="0">
                <a:solidFill>
                  <a:srgbClr val="575757"/>
                </a:solidFill>
              </a:rPr>
              <a:t>Deployment effect on traffic at site and cluster level based on Capacity KPIs</a:t>
            </a:r>
          </a:p>
        </p:txBody>
      </p:sp>
      <p:sp>
        <p:nvSpPr>
          <p:cNvPr id="38" name="Rectangle 37">
            <a:extLst>
              <a:ext uri="{FF2B5EF4-FFF2-40B4-BE49-F238E27FC236}">
                <a16:creationId xmlns:a16="http://schemas.microsoft.com/office/drawing/2014/main" id="{5FC09FD0-1590-F55D-2AB6-383E90A60EAA}"/>
              </a:ext>
            </a:extLst>
          </p:cNvPr>
          <p:cNvSpPr/>
          <p:nvPr/>
        </p:nvSpPr>
        <p:spPr>
          <a:xfrm>
            <a:off x="1670182" y="5315950"/>
            <a:ext cx="1281428" cy="861774"/>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900" b="1" dirty="0">
                <a:solidFill>
                  <a:srgbClr val="575757"/>
                </a:solidFill>
              </a:rPr>
              <a:t>Traffic forecasting</a:t>
            </a:r>
            <a:endParaRPr lang="en-US" sz="900" dirty="0">
              <a:solidFill>
                <a:srgbClr val="575757"/>
              </a:solidFill>
            </a:endParaRPr>
          </a:p>
          <a:p>
            <a:r>
              <a:rPr lang="en-US" sz="900" dirty="0">
                <a:solidFill>
                  <a:srgbClr val="575757"/>
                </a:solidFill>
              </a:rPr>
              <a:t>Network load and quality forecast by technology and service</a:t>
            </a:r>
          </a:p>
        </p:txBody>
      </p:sp>
      <p:sp>
        <p:nvSpPr>
          <p:cNvPr id="39" name="Oval 20">
            <a:extLst>
              <a:ext uri="{FF2B5EF4-FFF2-40B4-BE49-F238E27FC236}">
                <a16:creationId xmlns:a16="http://schemas.microsoft.com/office/drawing/2014/main" id="{327EFB0E-B9F0-0BA8-32F2-CB356B7D8ADF}"/>
              </a:ext>
            </a:extLst>
          </p:cNvPr>
          <p:cNvSpPr>
            <a:spLocks noChangeArrowheads="1"/>
          </p:cNvSpPr>
          <p:nvPr/>
        </p:nvSpPr>
        <p:spPr bwMode="auto">
          <a:xfrm>
            <a:off x="2753679" y="5242192"/>
            <a:ext cx="249913" cy="227216"/>
          </a:xfrm>
          <a:prstGeom prst="ellipse">
            <a:avLst/>
          </a:prstGeom>
          <a:solidFill>
            <a:srgbClr val="9A9A9A"/>
          </a:solidFill>
          <a:ln>
            <a:noFill/>
          </a:ln>
        </p:spPr>
        <p:txBody>
          <a:bodyPr vert="horz" wrap="square" lIns="0" tIns="0" rIns="0" bIns="0" numCol="1" anchor="ctr" anchorCtr="0" compatLnSpc="1">
            <a:prstTxWarp prst="textNoShape">
              <a:avLst/>
            </a:prstTxWarp>
            <a:spAutoFit/>
          </a:bodyPr>
          <a:lstStyle/>
          <a:p>
            <a:pPr algn="ctr"/>
            <a:r>
              <a:rPr lang="en-US" sz="1050" dirty="0">
                <a:solidFill>
                  <a:schemeClr val="bg1"/>
                </a:solidFill>
              </a:rPr>
              <a:t>2</a:t>
            </a:r>
          </a:p>
        </p:txBody>
      </p:sp>
      <p:sp>
        <p:nvSpPr>
          <p:cNvPr id="41" name="Oval 20">
            <a:extLst>
              <a:ext uri="{FF2B5EF4-FFF2-40B4-BE49-F238E27FC236}">
                <a16:creationId xmlns:a16="http://schemas.microsoft.com/office/drawing/2014/main" id="{69D502F8-8F42-CDAF-7E57-4C807D8CACD8}"/>
              </a:ext>
            </a:extLst>
          </p:cNvPr>
          <p:cNvSpPr>
            <a:spLocks noChangeArrowheads="1"/>
          </p:cNvSpPr>
          <p:nvPr/>
        </p:nvSpPr>
        <p:spPr bwMode="auto">
          <a:xfrm>
            <a:off x="6400401" y="2990988"/>
            <a:ext cx="249913" cy="227216"/>
          </a:xfrm>
          <a:prstGeom prst="ellipse">
            <a:avLst/>
          </a:prstGeom>
          <a:solidFill>
            <a:srgbClr val="9A9A9A"/>
          </a:solidFill>
          <a:ln>
            <a:noFill/>
          </a:ln>
        </p:spPr>
        <p:txBody>
          <a:bodyPr vert="horz" wrap="square" lIns="0" tIns="0" rIns="0" bIns="0" numCol="1" anchor="ctr" anchorCtr="0" compatLnSpc="1">
            <a:prstTxWarp prst="textNoShape">
              <a:avLst/>
            </a:prstTxWarp>
            <a:spAutoFit/>
          </a:bodyPr>
          <a:lstStyle/>
          <a:p>
            <a:pPr algn="ctr"/>
            <a:r>
              <a:rPr lang="fr-FR" sz="1050" dirty="0">
                <a:solidFill>
                  <a:schemeClr val="bg1"/>
                </a:solidFill>
              </a:rPr>
              <a:t>5</a:t>
            </a:r>
            <a:endParaRPr lang="en-US" sz="1050" dirty="0">
              <a:solidFill>
                <a:schemeClr val="bg1"/>
              </a:solidFill>
            </a:endParaRPr>
          </a:p>
        </p:txBody>
      </p:sp>
      <p:sp>
        <p:nvSpPr>
          <p:cNvPr id="42" name="Oval 20">
            <a:extLst>
              <a:ext uri="{FF2B5EF4-FFF2-40B4-BE49-F238E27FC236}">
                <a16:creationId xmlns:a16="http://schemas.microsoft.com/office/drawing/2014/main" id="{CA63D8D2-EBE9-C1D1-1047-18E313C23D31}"/>
              </a:ext>
            </a:extLst>
          </p:cNvPr>
          <p:cNvSpPr>
            <a:spLocks noChangeArrowheads="1"/>
          </p:cNvSpPr>
          <p:nvPr/>
        </p:nvSpPr>
        <p:spPr bwMode="auto">
          <a:xfrm>
            <a:off x="4722654" y="2943515"/>
            <a:ext cx="249913" cy="227216"/>
          </a:xfrm>
          <a:prstGeom prst="ellipse">
            <a:avLst/>
          </a:prstGeom>
          <a:solidFill>
            <a:srgbClr val="9A9A9A"/>
          </a:solidFill>
          <a:ln>
            <a:noFill/>
          </a:ln>
        </p:spPr>
        <p:txBody>
          <a:bodyPr vert="horz" wrap="square" lIns="0" tIns="0" rIns="0" bIns="0" numCol="1" anchor="ctr" anchorCtr="0" compatLnSpc="1">
            <a:prstTxWarp prst="textNoShape">
              <a:avLst/>
            </a:prstTxWarp>
            <a:spAutoFit/>
          </a:bodyPr>
          <a:lstStyle/>
          <a:p>
            <a:pPr algn="ctr"/>
            <a:r>
              <a:rPr lang="en-US" sz="1050" dirty="0">
                <a:solidFill>
                  <a:schemeClr val="bg1"/>
                </a:solidFill>
              </a:rPr>
              <a:t>4</a:t>
            </a:r>
          </a:p>
        </p:txBody>
      </p:sp>
      <p:cxnSp>
        <p:nvCxnSpPr>
          <p:cNvPr id="43" name="Straight Arrow Connector 85">
            <a:extLst>
              <a:ext uri="{FF2B5EF4-FFF2-40B4-BE49-F238E27FC236}">
                <a16:creationId xmlns:a16="http://schemas.microsoft.com/office/drawing/2014/main" id="{B420C0DE-667F-8101-3207-E0B31040D713}"/>
              </a:ext>
            </a:extLst>
          </p:cNvPr>
          <p:cNvCxnSpPr>
            <a:cxnSpLocks/>
            <a:stCxn id="36" idx="3"/>
            <a:endCxn id="37" idx="1"/>
          </p:cNvCxnSpPr>
          <p:nvPr/>
        </p:nvCxnSpPr>
        <p:spPr>
          <a:xfrm flipV="1">
            <a:off x="4881862" y="3551198"/>
            <a:ext cx="362068" cy="413132"/>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2F9685BB-C136-4A86-6CBB-43240E280F6B}"/>
              </a:ext>
            </a:extLst>
          </p:cNvPr>
          <p:cNvSpPr/>
          <p:nvPr/>
        </p:nvSpPr>
        <p:spPr>
          <a:xfrm>
            <a:off x="5260168" y="4959986"/>
            <a:ext cx="1281428" cy="1277273"/>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900" b="1" dirty="0">
                <a:solidFill>
                  <a:srgbClr val="575757"/>
                </a:solidFill>
              </a:rPr>
              <a:t>Modeling</a:t>
            </a:r>
          </a:p>
          <a:p>
            <a:r>
              <a:rPr lang="en-US" sz="900" dirty="0">
                <a:solidFill>
                  <a:srgbClr val="575757"/>
                </a:solidFill>
              </a:rPr>
              <a:t>Training the impact model of a densification site and applying the model to the neighbors of each new site</a:t>
            </a:r>
          </a:p>
        </p:txBody>
      </p:sp>
      <p:sp>
        <p:nvSpPr>
          <p:cNvPr id="45" name="Oval 20">
            <a:extLst>
              <a:ext uri="{FF2B5EF4-FFF2-40B4-BE49-F238E27FC236}">
                <a16:creationId xmlns:a16="http://schemas.microsoft.com/office/drawing/2014/main" id="{6E545ADF-7B89-1588-6576-67FB538C4400}"/>
              </a:ext>
            </a:extLst>
          </p:cNvPr>
          <p:cNvSpPr>
            <a:spLocks noChangeArrowheads="1"/>
          </p:cNvSpPr>
          <p:nvPr/>
        </p:nvSpPr>
        <p:spPr bwMode="auto">
          <a:xfrm>
            <a:off x="6365372" y="4901641"/>
            <a:ext cx="249913" cy="227216"/>
          </a:xfrm>
          <a:prstGeom prst="ellipse">
            <a:avLst/>
          </a:prstGeom>
          <a:solidFill>
            <a:srgbClr val="9A9A9A"/>
          </a:solidFill>
          <a:ln>
            <a:noFill/>
          </a:ln>
        </p:spPr>
        <p:txBody>
          <a:bodyPr vert="horz" wrap="square" lIns="0" tIns="0" rIns="0" bIns="0" numCol="1" anchor="ctr" anchorCtr="0" compatLnSpc="1">
            <a:prstTxWarp prst="textNoShape">
              <a:avLst/>
            </a:prstTxWarp>
            <a:spAutoFit/>
          </a:bodyPr>
          <a:lstStyle/>
          <a:p>
            <a:pPr algn="ctr"/>
            <a:r>
              <a:rPr lang="fr-FR" sz="1050" dirty="0">
                <a:solidFill>
                  <a:schemeClr val="bg1"/>
                </a:solidFill>
              </a:rPr>
              <a:t>6</a:t>
            </a:r>
            <a:endParaRPr lang="en-US" sz="1050" dirty="0">
              <a:solidFill>
                <a:schemeClr val="bg1"/>
              </a:solidFill>
            </a:endParaRPr>
          </a:p>
        </p:txBody>
      </p:sp>
      <p:sp>
        <p:nvSpPr>
          <p:cNvPr id="46" name="Rectangle 45">
            <a:extLst>
              <a:ext uri="{FF2B5EF4-FFF2-40B4-BE49-F238E27FC236}">
                <a16:creationId xmlns:a16="http://schemas.microsoft.com/office/drawing/2014/main" id="{E4CC59E2-C423-E17A-2651-C2F80539CCD7}"/>
              </a:ext>
            </a:extLst>
          </p:cNvPr>
          <p:cNvSpPr/>
          <p:nvPr/>
        </p:nvSpPr>
        <p:spPr>
          <a:xfrm>
            <a:off x="3610349" y="5246700"/>
            <a:ext cx="1281428" cy="1000274"/>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900" b="1" dirty="0">
                <a:solidFill>
                  <a:srgbClr val="575757"/>
                </a:solidFill>
              </a:rPr>
              <a:t>Congestion Analysis</a:t>
            </a:r>
          </a:p>
          <a:p>
            <a:pPr>
              <a:spcAft>
                <a:spcPts val="600"/>
              </a:spcAft>
            </a:pPr>
            <a:r>
              <a:rPr lang="en-US" sz="900" dirty="0">
                <a:solidFill>
                  <a:srgbClr val="575757"/>
                </a:solidFill>
              </a:rPr>
              <a:t>Use the </a:t>
            </a:r>
            <a:r>
              <a:rPr lang="en-US" sz="900" dirty="0" err="1">
                <a:solidFill>
                  <a:srgbClr val="575757"/>
                </a:solidFill>
              </a:rPr>
              <a:t>RANDim</a:t>
            </a:r>
            <a:r>
              <a:rPr lang="en-US" sz="900" dirty="0">
                <a:solidFill>
                  <a:srgbClr val="575757"/>
                </a:solidFill>
              </a:rPr>
              <a:t> tool to calculate the congestion of each cell</a:t>
            </a:r>
          </a:p>
        </p:txBody>
      </p:sp>
      <p:sp>
        <p:nvSpPr>
          <p:cNvPr id="47" name="Oval 20">
            <a:extLst>
              <a:ext uri="{FF2B5EF4-FFF2-40B4-BE49-F238E27FC236}">
                <a16:creationId xmlns:a16="http://schemas.microsoft.com/office/drawing/2014/main" id="{85E03954-5519-CAE7-1557-3375ADEF8F88}"/>
              </a:ext>
            </a:extLst>
          </p:cNvPr>
          <p:cNvSpPr>
            <a:spLocks noChangeArrowheads="1"/>
          </p:cNvSpPr>
          <p:nvPr/>
        </p:nvSpPr>
        <p:spPr bwMode="auto">
          <a:xfrm>
            <a:off x="4722180" y="5158905"/>
            <a:ext cx="249913" cy="227216"/>
          </a:xfrm>
          <a:prstGeom prst="ellipse">
            <a:avLst/>
          </a:prstGeom>
          <a:solidFill>
            <a:srgbClr val="9A9A9A"/>
          </a:solidFill>
          <a:ln>
            <a:noFill/>
          </a:ln>
        </p:spPr>
        <p:txBody>
          <a:bodyPr vert="horz" wrap="square" lIns="0" tIns="0" rIns="0" bIns="0" numCol="1" anchor="ctr" anchorCtr="0" compatLnSpc="1">
            <a:prstTxWarp prst="textNoShape">
              <a:avLst/>
            </a:prstTxWarp>
            <a:spAutoFit/>
          </a:bodyPr>
          <a:lstStyle/>
          <a:p>
            <a:pPr algn="ctr"/>
            <a:r>
              <a:rPr lang="en-US" sz="1050" dirty="0">
                <a:solidFill>
                  <a:schemeClr val="bg1"/>
                </a:solidFill>
              </a:rPr>
              <a:t>3</a:t>
            </a:r>
          </a:p>
        </p:txBody>
      </p:sp>
      <p:cxnSp>
        <p:nvCxnSpPr>
          <p:cNvPr id="48" name="Straight Arrow Connector 87">
            <a:extLst>
              <a:ext uri="{FF2B5EF4-FFF2-40B4-BE49-F238E27FC236}">
                <a16:creationId xmlns:a16="http://schemas.microsoft.com/office/drawing/2014/main" id="{2582876F-027E-D5F6-7D80-1BC187044BB1}"/>
              </a:ext>
            </a:extLst>
          </p:cNvPr>
          <p:cNvCxnSpPr>
            <a:cxnSpLocks/>
            <a:stCxn id="34" idx="2"/>
          </p:cNvCxnSpPr>
          <p:nvPr/>
        </p:nvCxnSpPr>
        <p:spPr>
          <a:xfrm flipH="1">
            <a:off x="2327034" y="3912835"/>
            <a:ext cx="2878" cy="1359676"/>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87">
            <a:extLst>
              <a:ext uri="{FF2B5EF4-FFF2-40B4-BE49-F238E27FC236}">
                <a16:creationId xmlns:a16="http://schemas.microsoft.com/office/drawing/2014/main" id="{759848F4-F491-3356-1C8F-45D7EF6C4D75}"/>
              </a:ext>
            </a:extLst>
          </p:cNvPr>
          <p:cNvCxnSpPr>
            <a:cxnSpLocks/>
            <a:stCxn id="38" idx="3"/>
            <a:endCxn id="46" idx="1"/>
          </p:cNvCxnSpPr>
          <p:nvPr/>
        </p:nvCxnSpPr>
        <p:spPr>
          <a:xfrm>
            <a:off x="2951610" y="5746837"/>
            <a:ext cx="658739" cy="0"/>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103">
            <a:extLst>
              <a:ext uri="{FF2B5EF4-FFF2-40B4-BE49-F238E27FC236}">
                <a16:creationId xmlns:a16="http://schemas.microsoft.com/office/drawing/2014/main" id="{B0F285CF-485F-3685-608B-6FC3F7246AAE}"/>
              </a:ext>
            </a:extLst>
          </p:cNvPr>
          <p:cNvCxnSpPr>
            <a:cxnSpLocks/>
            <a:stCxn id="46" idx="0"/>
            <a:endCxn id="36" idx="2"/>
          </p:cNvCxnSpPr>
          <p:nvPr/>
        </p:nvCxnSpPr>
        <p:spPr>
          <a:xfrm flipH="1" flipV="1">
            <a:off x="4241148" y="5018464"/>
            <a:ext cx="9915" cy="228236"/>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85">
            <a:extLst>
              <a:ext uri="{FF2B5EF4-FFF2-40B4-BE49-F238E27FC236}">
                <a16:creationId xmlns:a16="http://schemas.microsoft.com/office/drawing/2014/main" id="{8DBBF634-7A23-7652-A1A9-3A03800EB6AF}"/>
              </a:ext>
            </a:extLst>
          </p:cNvPr>
          <p:cNvCxnSpPr>
            <a:cxnSpLocks/>
            <a:stCxn id="37" idx="2"/>
            <a:endCxn id="44" idx="0"/>
          </p:cNvCxnSpPr>
          <p:nvPr/>
        </p:nvCxnSpPr>
        <p:spPr>
          <a:xfrm>
            <a:off x="5884644" y="4051335"/>
            <a:ext cx="16238" cy="908651"/>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85">
            <a:extLst>
              <a:ext uri="{FF2B5EF4-FFF2-40B4-BE49-F238E27FC236}">
                <a16:creationId xmlns:a16="http://schemas.microsoft.com/office/drawing/2014/main" id="{060CAC84-ED16-11B8-7C98-D6AC88385E03}"/>
              </a:ext>
            </a:extLst>
          </p:cNvPr>
          <p:cNvCxnSpPr>
            <a:cxnSpLocks/>
            <a:stCxn id="44" idx="3"/>
            <a:endCxn id="23" idx="1"/>
          </p:cNvCxnSpPr>
          <p:nvPr/>
        </p:nvCxnSpPr>
        <p:spPr>
          <a:xfrm flipV="1">
            <a:off x="6541596" y="4651498"/>
            <a:ext cx="470786" cy="947125"/>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62" name="ZoneTexte 61">
            <a:extLst>
              <a:ext uri="{FF2B5EF4-FFF2-40B4-BE49-F238E27FC236}">
                <a16:creationId xmlns:a16="http://schemas.microsoft.com/office/drawing/2014/main" id="{89348501-44D9-A3F3-BFFB-3D34BE4F1090}"/>
              </a:ext>
            </a:extLst>
          </p:cNvPr>
          <p:cNvSpPr txBox="1"/>
          <p:nvPr/>
        </p:nvSpPr>
        <p:spPr>
          <a:xfrm>
            <a:off x="9239415" y="2782865"/>
            <a:ext cx="2757075" cy="323165"/>
          </a:xfrm>
          <a:prstGeom prst="rect">
            <a:avLst/>
          </a:prstGeom>
        </p:spPr>
        <p:txBody>
          <a:bodyPr wrap="square" lIns="0" tIns="0" rIns="0" bIns="0" rtlCol="0">
            <a:spAutoFit/>
          </a:bodyPr>
          <a:lstStyle/>
          <a:p>
            <a:r>
              <a:rPr lang="en-US" sz="700" i="1" dirty="0"/>
              <a:t>**However, we are aware that coverage can be implemented to calculate the effects on the site itself, and that these steps may take some development time. (between step 8 and 9)</a:t>
            </a:r>
          </a:p>
        </p:txBody>
      </p:sp>
      <p:sp>
        <p:nvSpPr>
          <p:cNvPr id="64" name="Rectangle 63">
            <a:extLst>
              <a:ext uri="{FF2B5EF4-FFF2-40B4-BE49-F238E27FC236}">
                <a16:creationId xmlns:a16="http://schemas.microsoft.com/office/drawing/2014/main" id="{BE7DC590-AA28-4255-7406-AED063A518B9}"/>
              </a:ext>
            </a:extLst>
          </p:cNvPr>
          <p:cNvSpPr/>
          <p:nvPr/>
        </p:nvSpPr>
        <p:spPr>
          <a:xfrm>
            <a:off x="8691058" y="2751094"/>
            <a:ext cx="3265938" cy="3740957"/>
          </a:xfrm>
          <a:prstGeom prst="rect">
            <a:avLst/>
          </a:prstGeom>
          <a:solidFill>
            <a:schemeClr val="bg1">
              <a:alpha val="64000"/>
            </a:schemeClr>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 name="Rectangle 2">
            <a:extLst>
              <a:ext uri="{FF2B5EF4-FFF2-40B4-BE49-F238E27FC236}">
                <a16:creationId xmlns:a16="http://schemas.microsoft.com/office/drawing/2014/main" id="{F5A60505-3AD9-E903-8C84-4F5E80DACE54}"/>
              </a:ext>
            </a:extLst>
          </p:cNvPr>
          <p:cNvSpPr/>
          <p:nvPr/>
        </p:nvSpPr>
        <p:spPr>
          <a:xfrm>
            <a:off x="195510" y="2708492"/>
            <a:ext cx="6570395" cy="3634435"/>
          </a:xfrm>
          <a:prstGeom prst="rect">
            <a:avLst/>
          </a:prstGeom>
          <a:solidFill>
            <a:schemeClr val="bg1">
              <a:alpha val="64000"/>
            </a:schemeClr>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Tree>
    <p:extLst>
      <p:ext uri="{BB962C8B-B14F-4D97-AF65-F5344CB8AC3E}">
        <p14:creationId xmlns:p14="http://schemas.microsoft.com/office/powerpoint/2010/main" val="2267952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0EFBB2E4-E50E-4342-A8D2-4BD984CE60E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13" name="Object 12" hidden="1">
                        <a:extLst>
                          <a:ext uri="{FF2B5EF4-FFF2-40B4-BE49-F238E27FC236}">
                            <a16:creationId xmlns:a16="http://schemas.microsoft.com/office/drawing/2014/main" id="{0EFBB2E4-E50E-4342-A8D2-4BD984CE60EB}"/>
                          </a:ext>
                        </a:extLst>
                      </p:cNvPr>
                      <p:cNvPicPr/>
                      <p:nvPr/>
                    </p:nvPicPr>
                    <p:blipFill>
                      <a:blip r:embed="rId6"/>
                      <a:stretch>
                        <a:fillRect/>
                      </a:stretch>
                    </p:blipFill>
                    <p:spPr>
                      <a:xfrm>
                        <a:off x="1589" y="1589"/>
                        <a:ext cx="1588" cy="1588"/>
                      </a:xfrm>
                      <a:prstGeom prst="rect">
                        <a:avLst/>
                      </a:prstGeom>
                    </p:spPr>
                  </p:pic>
                </p:oleObj>
              </mc:Fallback>
            </mc:AlternateContent>
          </a:graphicData>
        </a:graphic>
      </p:graphicFrame>
      <p:sp>
        <p:nvSpPr>
          <p:cNvPr id="14" name="Rectangle 13" hidden="1">
            <a:extLst>
              <a:ext uri="{FF2B5EF4-FFF2-40B4-BE49-F238E27FC236}">
                <a16:creationId xmlns:a16="http://schemas.microsoft.com/office/drawing/2014/main" id="{AC6B2709-81DB-47C4-ACE4-F435480E966F}"/>
              </a:ext>
            </a:extLst>
          </p:cNvPr>
          <p:cNvSpPr/>
          <p:nvPr>
            <p:custDataLst>
              <p:tags r:id="rId2"/>
            </p:custDataLst>
          </p:nvPr>
        </p:nvSpPr>
        <p:spPr>
          <a:xfrm>
            <a:off x="1" y="1"/>
            <a:ext cx="158751" cy="158751"/>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latin typeface="Trebuchet MS" panose="020B0603020202020204" pitchFamily="34" charset="0"/>
              <a:sym typeface="Trebuchet MS" panose="020B0603020202020204" pitchFamily="34" charset="0"/>
            </a:endParaRPr>
          </a:p>
        </p:txBody>
      </p:sp>
      <p:sp>
        <p:nvSpPr>
          <p:cNvPr id="6" name="TextBox 5">
            <a:extLst>
              <a:ext uri="{FF2B5EF4-FFF2-40B4-BE49-F238E27FC236}">
                <a16:creationId xmlns:a16="http://schemas.microsoft.com/office/drawing/2014/main" id="{BEFE5BAB-A86C-43D9-A531-BCAE4EBA5798}"/>
              </a:ext>
            </a:extLst>
          </p:cNvPr>
          <p:cNvSpPr txBox="1"/>
          <p:nvPr/>
        </p:nvSpPr>
        <p:spPr>
          <a:xfrm>
            <a:off x="3878763" y="2469003"/>
            <a:ext cx="4543639" cy="8309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1200" dirty="0">
                <a:solidFill>
                  <a:srgbClr val="575757"/>
                </a:solidFill>
                <a:latin typeface="Helvetica 55 Roman" panose="02000503040000020004" pitchFamily="2" charset="0"/>
              </a:rPr>
              <a:t>Quantification of ARPU uplift, at neighbor sites level, based on traffic impact (data) of each neighbor site  and corresponding unitary revenue considering the neighbor site's clients ARPU and expected evolution in time </a:t>
            </a:r>
          </a:p>
        </p:txBody>
      </p:sp>
      <p:sp>
        <p:nvSpPr>
          <p:cNvPr id="17" name="Title 11">
            <a:extLst>
              <a:ext uri="{FF2B5EF4-FFF2-40B4-BE49-F238E27FC236}">
                <a16:creationId xmlns:a16="http://schemas.microsoft.com/office/drawing/2014/main" id="{7113F458-72A0-42AE-B945-BDFB31EB25FD}"/>
              </a:ext>
            </a:extLst>
          </p:cNvPr>
          <p:cNvSpPr>
            <a:spLocks noGrp="1"/>
          </p:cNvSpPr>
          <p:nvPr>
            <p:ph type="title"/>
          </p:nvPr>
        </p:nvSpPr>
        <p:spPr/>
        <p:txBody>
          <a:bodyPr vert="horz"/>
          <a:lstStyle/>
          <a:p>
            <a:r>
              <a:rPr lang="en-US" dirty="0"/>
              <a:t>Technical to economical conversion functionalities varies by type of value driver</a:t>
            </a:r>
          </a:p>
        </p:txBody>
      </p:sp>
      <p:grpSp>
        <p:nvGrpSpPr>
          <p:cNvPr id="18" name="Group 17">
            <a:extLst>
              <a:ext uri="{FF2B5EF4-FFF2-40B4-BE49-F238E27FC236}">
                <a16:creationId xmlns:a16="http://schemas.microsoft.com/office/drawing/2014/main" id="{F04CFBEB-AC71-4E46-AE9B-0656D7613873}"/>
              </a:ext>
            </a:extLst>
          </p:cNvPr>
          <p:cNvGrpSpPr>
            <a:grpSpLocks noChangeAspect="1"/>
          </p:cNvGrpSpPr>
          <p:nvPr/>
        </p:nvGrpSpPr>
        <p:grpSpPr>
          <a:xfrm>
            <a:off x="3426131" y="2626169"/>
            <a:ext cx="306911" cy="306911"/>
            <a:chOff x="982662" y="1847850"/>
            <a:chExt cx="269875" cy="269875"/>
          </a:xfrm>
        </p:grpSpPr>
        <p:sp>
          <p:nvSpPr>
            <p:cNvPr id="19" name="Oval 50">
              <a:extLst>
                <a:ext uri="{FF2B5EF4-FFF2-40B4-BE49-F238E27FC236}">
                  <a16:creationId xmlns:a16="http://schemas.microsoft.com/office/drawing/2014/main" id="{5DA8775C-9855-4B29-900D-FBB51DBBEA1E}"/>
                </a:ext>
              </a:extLst>
            </p:cNvPr>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0" name="Freeform 51">
              <a:extLst>
                <a:ext uri="{FF2B5EF4-FFF2-40B4-BE49-F238E27FC236}">
                  <a16:creationId xmlns:a16="http://schemas.microsoft.com/office/drawing/2014/main" id="{2E311DF3-280A-4B62-99B3-643492D5C088}"/>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sp>
        <p:nvSpPr>
          <p:cNvPr id="21" name="Rectangle 20">
            <a:extLst>
              <a:ext uri="{FF2B5EF4-FFF2-40B4-BE49-F238E27FC236}">
                <a16:creationId xmlns:a16="http://schemas.microsoft.com/office/drawing/2014/main" id="{7F0223DE-D42B-463D-AE28-B836F72EC694}"/>
              </a:ext>
            </a:extLst>
          </p:cNvPr>
          <p:cNvSpPr/>
          <p:nvPr/>
        </p:nvSpPr>
        <p:spPr>
          <a:xfrm>
            <a:off x="3522178" y="1700808"/>
            <a:ext cx="5134105" cy="341632"/>
          </a:xfrm>
          <a:prstGeom prst="rect">
            <a:avLst/>
          </a:prstGeom>
        </p:spPr>
        <p:txBody>
          <a:bodyPr wrap="square">
            <a:spAutoFit/>
          </a:bodyPr>
          <a:lstStyle/>
          <a:p>
            <a:pPr>
              <a:lnSpc>
                <a:spcPct val="90000"/>
              </a:lnSpc>
              <a:spcAft>
                <a:spcPts val="600"/>
              </a:spcAft>
            </a:pPr>
            <a:r>
              <a:rPr lang="fr-FR" dirty="0" err="1">
                <a:solidFill>
                  <a:srgbClr val="FF7900"/>
                </a:solidFill>
                <a:latin typeface="Helvetica 55 Roman" panose="02000503040000020004" pitchFamily="2" charset="0"/>
                <a:sym typeface="Trebuchet MS" panose="020B0603020202020204" pitchFamily="34" charset="0"/>
              </a:rPr>
              <a:t>Conceptualization</a:t>
            </a:r>
            <a:r>
              <a:rPr lang="fr-FR" dirty="0">
                <a:solidFill>
                  <a:srgbClr val="FF7900"/>
                </a:solidFill>
                <a:latin typeface="Helvetica 55 Roman" panose="02000503040000020004" pitchFamily="2" charset="0"/>
                <a:sym typeface="Trebuchet MS" panose="020B0603020202020204" pitchFamily="34" charset="0"/>
              </a:rPr>
              <a:t> </a:t>
            </a:r>
            <a:r>
              <a:rPr lang="fr-FR" dirty="0" err="1">
                <a:solidFill>
                  <a:srgbClr val="FF7900"/>
                </a:solidFill>
                <a:latin typeface="Helvetica 55 Roman" panose="02000503040000020004" pitchFamily="2" charset="0"/>
                <a:sym typeface="Trebuchet MS" panose="020B0603020202020204" pitchFamily="34" charset="0"/>
              </a:rPr>
              <a:t>considering</a:t>
            </a:r>
            <a:r>
              <a:rPr lang="fr-FR" dirty="0">
                <a:solidFill>
                  <a:srgbClr val="FF7900"/>
                </a:solidFill>
                <a:latin typeface="Helvetica 55 Roman" panose="02000503040000020004" pitchFamily="2" charset="0"/>
                <a:sym typeface="Trebuchet MS" panose="020B0603020202020204" pitchFamily="34" charset="0"/>
              </a:rPr>
              <a:t> OMA </a:t>
            </a:r>
            <a:r>
              <a:rPr lang="fr-FR" dirty="0" err="1">
                <a:solidFill>
                  <a:srgbClr val="FF7900"/>
                </a:solidFill>
                <a:latin typeface="Helvetica 55 Roman" panose="02000503040000020004" pitchFamily="2" charset="0"/>
                <a:sym typeface="Trebuchet MS" panose="020B0603020202020204" pitchFamily="34" charset="0"/>
              </a:rPr>
              <a:t>specificities</a:t>
            </a:r>
            <a:r>
              <a:rPr lang="fr-FR" dirty="0">
                <a:solidFill>
                  <a:srgbClr val="FF7900"/>
                </a:solidFill>
                <a:latin typeface="Helvetica 55 Roman" panose="02000503040000020004" pitchFamily="2" charset="0"/>
                <a:sym typeface="Trebuchet MS" panose="020B0603020202020204" pitchFamily="34" charset="0"/>
              </a:rPr>
              <a:t> </a:t>
            </a:r>
          </a:p>
        </p:txBody>
      </p:sp>
      <p:grpSp>
        <p:nvGrpSpPr>
          <p:cNvPr id="12" name="Group 11">
            <a:extLst>
              <a:ext uri="{FF2B5EF4-FFF2-40B4-BE49-F238E27FC236}">
                <a16:creationId xmlns:a16="http://schemas.microsoft.com/office/drawing/2014/main" id="{F0508540-99B3-40C2-90E7-6131CD578200}"/>
              </a:ext>
            </a:extLst>
          </p:cNvPr>
          <p:cNvGrpSpPr/>
          <p:nvPr/>
        </p:nvGrpSpPr>
        <p:grpSpPr>
          <a:xfrm>
            <a:off x="630001" y="2690469"/>
            <a:ext cx="2039691" cy="436583"/>
            <a:chOff x="630000" y="3012218"/>
            <a:chExt cx="2039691" cy="436583"/>
          </a:xfrm>
        </p:grpSpPr>
        <p:sp>
          <p:nvSpPr>
            <p:cNvPr id="23" name="Rectangle 22">
              <a:extLst>
                <a:ext uri="{FF2B5EF4-FFF2-40B4-BE49-F238E27FC236}">
                  <a16:creationId xmlns:a16="http://schemas.microsoft.com/office/drawing/2014/main" id="{6D0FE24C-2C0F-4445-9BBB-E058190BB23D}"/>
                </a:ext>
              </a:extLst>
            </p:cNvPr>
            <p:cNvSpPr/>
            <p:nvPr/>
          </p:nvSpPr>
          <p:spPr>
            <a:xfrm>
              <a:off x="752524" y="3012218"/>
              <a:ext cx="1917167" cy="436583"/>
            </a:xfrm>
            <a:prstGeom prst="rect">
              <a:avLst/>
            </a:prstGeom>
            <a:solidFill>
              <a:srgbClr val="FFFFFF"/>
            </a:solidFill>
            <a:ln w="9525" cap="rnd" cmpd="sng" algn="ctr">
              <a:solidFill>
                <a:srgbClr val="D4DF33"/>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16000" tIns="0" rIns="0" bIns="0" numCol="1" spcCol="0" rtlCol="0" fromWordArt="0" anchor="ctr" anchorCtr="0" forceAA="0" compatLnSpc="1">
              <a:prstTxWarp prst="textNoShape">
                <a:avLst/>
              </a:prstTxWarp>
              <a:noAutofit/>
            </a:bodyPr>
            <a:lstStyle/>
            <a:p>
              <a:pPr>
                <a:spcAft>
                  <a:spcPts val="600"/>
                </a:spcAft>
              </a:pPr>
              <a:r>
                <a:rPr lang="en-US" sz="1200" b="1" dirty="0">
                  <a:solidFill>
                    <a:srgbClr val="A8B21C"/>
                  </a:solidFill>
                  <a:latin typeface="Helvetica 55 Roman" panose="02000503040000020004" pitchFamily="2" charset="0"/>
                </a:rPr>
                <a:t>Value drivers impact quantification </a:t>
              </a:r>
            </a:p>
          </p:txBody>
        </p:sp>
        <p:sp>
          <p:nvSpPr>
            <p:cNvPr id="24" name="Oval 20">
              <a:extLst>
                <a:ext uri="{FF2B5EF4-FFF2-40B4-BE49-F238E27FC236}">
                  <a16:creationId xmlns:a16="http://schemas.microsoft.com/office/drawing/2014/main" id="{0D900A86-EF68-4E3D-B76B-6CC50F298AC9}"/>
                </a:ext>
              </a:extLst>
            </p:cNvPr>
            <p:cNvSpPr>
              <a:spLocks noChangeArrowheads="1"/>
            </p:cNvSpPr>
            <p:nvPr/>
          </p:nvSpPr>
          <p:spPr bwMode="auto">
            <a:xfrm>
              <a:off x="630000" y="3086510"/>
              <a:ext cx="288000" cy="288000"/>
            </a:xfrm>
            <a:prstGeom prst="ellipse">
              <a:avLst/>
            </a:prstGeom>
            <a:solidFill>
              <a:srgbClr val="A8B21C"/>
            </a:solidFill>
            <a:ln>
              <a:noFill/>
            </a:ln>
          </p:spPr>
          <p:txBody>
            <a:bodyPr vert="horz" wrap="square" lIns="0" tIns="0" rIns="0" bIns="0" numCol="1" anchor="ctr" anchorCtr="0" compatLnSpc="1">
              <a:prstTxWarp prst="textNoShape">
                <a:avLst/>
              </a:prstTxWarp>
            </a:bodyPr>
            <a:lstStyle/>
            <a:p>
              <a:pPr algn="ctr"/>
              <a:r>
                <a:rPr lang="en-US" sz="1200" dirty="0">
                  <a:solidFill>
                    <a:srgbClr val="FFFFFF"/>
                  </a:solidFill>
                </a:rPr>
                <a:t>5</a:t>
              </a:r>
            </a:p>
          </p:txBody>
        </p:sp>
      </p:grpSp>
      <p:sp>
        <p:nvSpPr>
          <p:cNvPr id="33" name="Rectangle 32">
            <a:extLst>
              <a:ext uri="{FF2B5EF4-FFF2-40B4-BE49-F238E27FC236}">
                <a16:creationId xmlns:a16="http://schemas.microsoft.com/office/drawing/2014/main" id="{3A3E418B-2F95-479F-ABAD-F5163B275B02}"/>
              </a:ext>
            </a:extLst>
          </p:cNvPr>
          <p:cNvSpPr/>
          <p:nvPr/>
        </p:nvSpPr>
        <p:spPr>
          <a:xfrm>
            <a:off x="9012869" y="1700808"/>
            <a:ext cx="2291609" cy="341632"/>
          </a:xfrm>
          <a:prstGeom prst="rect">
            <a:avLst/>
          </a:prstGeom>
        </p:spPr>
        <p:txBody>
          <a:bodyPr wrap="square">
            <a:spAutoFit/>
          </a:bodyPr>
          <a:lstStyle/>
          <a:p>
            <a:pPr>
              <a:lnSpc>
                <a:spcPct val="90000"/>
              </a:lnSpc>
              <a:spcAft>
                <a:spcPts val="600"/>
              </a:spcAft>
            </a:pPr>
            <a:r>
              <a:rPr lang="en-US" dirty="0">
                <a:solidFill>
                  <a:srgbClr val="FF7900"/>
                </a:solidFill>
                <a:latin typeface="Helvetica 55 Roman" panose="02000503040000020004" pitchFamily="2" charset="0"/>
                <a:sym typeface="Trebuchet MS" panose="020B0603020202020204" pitchFamily="34" charset="0"/>
              </a:rPr>
              <a:t>Outputs</a:t>
            </a:r>
          </a:p>
        </p:txBody>
      </p:sp>
      <p:sp>
        <p:nvSpPr>
          <p:cNvPr id="2" name="Rectangle 1">
            <a:extLst>
              <a:ext uri="{FF2B5EF4-FFF2-40B4-BE49-F238E27FC236}">
                <a16:creationId xmlns:a16="http://schemas.microsoft.com/office/drawing/2014/main" id="{D6019545-D873-4189-A3D4-E2379B77A98A}"/>
              </a:ext>
            </a:extLst>
          </p:cNvPr>
          <p:cNvSpPr/>
          <p:nvPr/>
        </p:nvSpPr>
        <p:spPr>
          <a:xfrm>
            <a:off x="9116782" y="2561334"/>
            <a:ext cx="2764092" cy="461665"/>
          </a:xfrm>
          <a:prstGeom prst="rect">
            <a:avLst/>
          </a:prstGeom>
        </p:spPr>
        <p:txBody>
          <a:bodyPr wrap="square">
            <a:spAutoFit/>
          </a:bodyPr>
          <a:lstStyle/>
          <a:p>
            <a:r>
              <a:rPr lang="en-US" sz="1200" dirty="0">
                <a:solidFill>
                  <a:srgbClr val="575757"/>
                </a:solidFill>
                <a:latin typeface="Helvetica 55 Roman" panose="02000503040000020004" pitchFamily="2" charset="0"/>
              </a:rPr>
              <a:t>ARPU increase for data, at year, neighbor site level</a:t>
            </a:r>
          </a:p>
        </p:txBody>
      </p:sp>
      <p:grpSp>
        <p:nvGrpSpPr>
          <p:cNvPr id="36" name="Group 35">
            <a:extLst>
              <a:ext uri="{FF2B5EF4-FFF2-40B4-BE49-F238E27FC236}">
                <a16:creationId xmlns:a16="http://schemas.microsoft.com/office/drawing/2014/main" id="{364839D4-43E6-417D-AFA5-EC46A637A4F0}"/>
              </a:ext>
            </a:extLst>
          </p:cNvPr>
          <p:cNvGrpSpPr>
            <a:grpSpLocks noChangeAspect="1"/>
          </p:cNvGrpSpPr>
          <p:nvPr/>
        </p:nvGrpSpPr>
        <p:grpSpPr>
          <a:xfrm>
            <a:off x="8707758" y="2626169"/>
            <a:ext cx="306911" cy="306911"/>
            <a:chOff x="982662" y="1847850"/>
            <a:chExt cx="269875" cy="269875"/>
          </a:xfrm>
        </p:grpSpPr>
        <p:sp>
          <p:nvSpPr>
            <p:cNvPr id="37" name="Oval 50">
              <a:extLst>
                <a:ext uri="{FF2B5EF4-FFF2-40B4-BE49-F238E27FC236}">
                  <a16:creationId xmlns:a16="http://schemas.microsoft.com/office/drawing/2014/main" id="{82806BB6-2FF7-42D7-BA12-5BB19204FD54}"/>
                </a:ext>
              </a:extLst>
            </p:cNvPr>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38" name="Freeform 51">
              <a:extLst>
                <a:ext uri="{FF2B5EF4-FFF2-40B4-BE49-F238E27FC236}">
                  <a16:creationId xmlns:a16="http://schemas.microsoft.com/office/drawing/2014/main" id="{806B18C9-2B5E-4991-860B-138F5A8B5173}"/>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sp>
        <p:nvSpPr>
          <p:cNvPr id="47" name="TextBox 46">
            <a:extLst>
              <a:ext uri="{FF2B5EF4-FFF2-40B4-BE49-F238E27FC236}">
                <a16:creationId xmlns:a16="http://schemas.microsoft.com/office/drawing/2014/main" id="{ECDAB73A-0129-4C75-ACAE-E3A38C218719}"/>
              </a:ext>
            </a:extLst>
          </p:cNvPr>
          <p:cNvSpPr txBox="1"/>
          <p:nvPr/>
        </p:nvSpPr>
        <p:spPr>
          <a:xfrm>
            <a:off x="2631191" y="2515085"/>
            <a:ext cx="890987" cy="529079"/>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575757"/>
                </a:solidFill>
                <a:latin typeface="Helvetica 55 Roman" panose="02000503040000020004" pitchFamily="2" charset="0"/>
              </a:rPr>
              <a:t>ARPU</a:t>
            </a:r>
          </a:p>
        </p:txBody>
      </p:sp>
      <p:cxnSp>
        <p:nvCxnSpPr>
          <p:cNvPr id="22" name="Straight Connector 21">
            <a:extLst>
              <a:ext uri="{FF2B5EF4-FFF2-40B4-BE49-F238E27FC236}">
                <a16:creationId xmlns:a16="http://schemas.microsoft.com/office/drawing/2014/main" id="{51D19F58-5A7E-4EE7-AE13-9E8068124479}"/>
              </a:ext>
            </a:extLst>
          </p:cNvPr>
          <p:cNvCxnSpPr/>
          <p:nvPr/>
        </p:nvCxnSpPr>
        <p:spPr>
          <a:xfrm>
            <a:off x="2752825" y="2469000"/>
            <a:ext cx="0" cy="960000"/>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441937"/>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57717"/>
            <a:ext cx="11353800" cy="990600"/>
          </a:xfrm>
        </p:spPr>
        <p:txBody>
          <a:bodyPr/>
          <a:lstStyle/>
          <a:p>
            <a:r>
              <a:rPr lang="fr-FR" dirty="0"/>
              <a:t>Contexte: </a:t>
            </a:r>
            <a:r>
              <a:rPr lang="fr-FR" dirty="0" err="1"/>
              <a:t>Technical</a:t>
            </a:r>
            <a:r>
              <a:rPr lang="fr-FR" dirty="0"/>
              <a:t> to </a:t>
            </a:r>
            <a:r>
              <a:rPr lang="fr-FR" dirty="0" err="1"/>
              <a:t>Economical</a:t>
            </a:r>
            <a:r>
              <a:rPr lang="fr-FR" dirty="0"/>
              <a:t> module</a:t>
            </a:r>
          </a:p>
        </p:txBody>
      </p:sp>
      <p:sp>
        <p:nvSpPr>
          <p:cNvPr id="6" name="Espace réservé du contenu 5">
            <a:extLst>
              <a:ext uri="{FF2B5EF4-FFF2-40B4-BE49-F238E27FC236}">
                <a16:creationId xmlns:a16="http://schemas.microsoft.com/office/drawing/2014/main" id="{20338CF1-5F35-69F6-DDC5-69725182ACD7}"/>
              </a:ext>
            </a:extLst>
          </p:cNvPr>
          <p:cNvSpPr>
            <a:spLocks noGrp="1"/>
          </p:cNvSpPr>
          <p:nvPr>
            <p:ph idx="1"/>
          </p:nvPr>
        </p:nvSpPr>
        <p:spPr>
          <a:xfrm>
            <a:off x="335360" y="1028733"/>
            <a:ext cx="11353800" cy="5568619"/>
          </a:xfrm>
        </p:spPr>
        <p:txBody>
          <a:bodyPr/>
          <a:lstStyle/>
          <a:p>
            <a:r>
              <a:rPr lang="fr-FR" sz="1600" dirty="0">
                <a:effectLst>
                  <a:outerShdw blurRad="38100" dist="38100" dir="2700000" algn="tl">
                    <a:srgbClr val="000000">
                      <a:alpha val="43137"/>
                    </a:srgbClr>
                  </a:outerShdw>
                </a:effectLst>
                <a:latin typeface="+mj-lt"/>
                <a:cs typeface="Calibri" panose="020F0502020204030204" pitchFamily="34" charset="0"/>
              </a:rPr>
              <a:t>For a 5 </a:t>
            </a:r>
            <a:r>
              <a:rPr lang="fr-FR" sz="1600" dirty="0" err="1">
                <a:effectLst>
                  <a:outerShdw blurRad="38100" dist="38100" dir="2700000" algn="tl">
                    <a:srgbClr val="000000">
                      <a:alpha val="43137"/>
                    </a:srgbClr>
                  </a:outerShdw>
                </a:effectLst>
                <a:latin typeface="+mj-lt"/>
                <a:cs typeface="Calibri" panose="020F0502020204030204" pitchFamily="34" charset="0"/>
              </a:rPr>
              <a:t>years</a:t>
            </a:r>
            <a:r>
              <a:rPr lang="fr-FR" sz="1600" dirty="0">
                <a:effectLst>
                  <a:outerShdw blurRad="38100" dist="38100" dir="2700000" algn="tl">
                    <a:srgbClr val="000000">
                      <a:alpha val="43137"/>
                    </a:srgbClr>
                  </a:outerShdw>
                </a:effectLst>
                <a:latin typeface="+mj-lt"/>
                <a:cs typeface="Calibri" panose="020F0502020204030204" pitchFamily="34" charset="0"/>
              </a:rPr>
              <a:t> business plan [2024 --- 2028] </a:t>
            </a:r>
          </a:p>
          <a:p>
            <a:endParaRPr lang="fr-FR" sz="1600" dirty="0">
              <a:solidFill>
                <a:schemeClr val="tx1"/>
              </a:solidFill>
              <a:effectLst>
                <a:outerShdw blurRad="38100" dist="38100" dir="2700000" algn="tl">
                  <a:srgbClr val="000000">
                    <a:alpha val="43137"/>
                  </a:srgbClr>
                </a:outerShdw>
              </a:effectLst>
              <a:latin typeface="+mj-lt"/>
              <a:cs typeface="Calibri" panose="020F0502020204030204" pitchFamily="34" charset="0"/>
            </a:endParaRPr>
          </a:p>
          <a:p>
            <a:r>
              <a:rPr lang="fr-FR" sz="1600" dirty="0">
                <a:effectLst>
                  <a:outerShdw blurRad="38100" dist="38100" dir="2700000" algn="tl">
                    <a:srgbClr val="000000">
                      <a:alpha val="43137"/>
                    </a:srgbClr>
                  </a:outerShdw>
                </a:effectLst>
                <a:latin typeface="+mj-lt"/>
                <a:cs typeface="Calibri" panose="020F0502020204030204" pitchFamily="34" charset="0"/>
              </a:rPr>
              <a:t>In the </a:t>
            </a:r>
            <a:r>
              <a:rPr lang="fr-FR" sz="1600" dirty="0" err="1">
                <a:effectLst>
                  <a:outerShdw blurRad="38100" dist="38100" dir="2700000" algn="tl">
                    <a:srgbClr val="000000">
                      <a:alpha val="43137"/>
                    </a:srgbClr>
                  </a:outerShdw>
                </a:effectLst>
                <a:latin typeface="+mj-lt"/>
                <a:cs typeface="Calibri" panose="020F0502020204030204" pitchFamily="34" charset="0"/>
              </a:rPr>
              <a:t>technical</a:t>
            </a:r>
            <a:r>
              <a:rPr lang="fr-FR" sz="1600" dirty="0">
                <a:effectLst>
                  <a:outerShdw blurRad="38100" dist="38100" dir="2700000" algn="tl">
                    <a:srgbClr val="000000">
                      <a:alpha val="43137"/>
                    </a:srgbClr>
                  </a:outerShdw>
                </a:effectLst>
                <a:latin typeface="+mj-lt"/>
                <a:cs typeface="Calibri" panose="020F0502020204030204" pitchFamily="34" charset="0"/>
              </a:rPr>
              <a:t> module:</a:t>
            </a:r>
          </a:p>
          <a:p>
            <a:pPr marL="380990" indent="-380990">
              <a:buFont typeface="Arial" panose="020B0604020202020204" pitchFamily="34" charset="0"/>
              <a:buChar char="•"/>
            </a:pPr>
            <a:r>
              <a:rPr lang="fr-FR" sz="1600" dirty="0">
                <a:solidFill>
                  <a:schemeClr val="tx1"/>
                </a:solidFill>
                <a:latin typeface="+mj-lt"/>
                <a:cs typeface="Calibri" panose="020F0502020204030204" pitchFamily="34" charset="0"/>
              </a:rPr>
              <a:t> – </a:t>
            </a:r>
            <a:r>
              <a:rPr lang="fr-FR" sz="1600" dirty="0" err="1">
                <a:solidFill>
                  <a:schemeClr val="tx1"/>
                </a:solidFill>
                <a:latin typeface="+mj-lt"/>
                <a:cs typeface="Calibri" panose="020F0502020204030204" pitchFamily="34" charset="0"/>
              </a:rPr>
              <a:t>Additional</a:t>
            </a:r>
            <a:r>
              <a:rPr lang="fr-FR" sz="1600" dirty="0">
                <a:solidFill>
                  <a:schemeClr val="tx1"/>
                </a:solidFill>
                <a:latin typeface="+mj-lt"/>
                <a:cs typeface="Calibri" panose="020F0502020204030204" pitchFamily="34" charset="0"/>
              </a:rPr>
              <a:t> </a:t>
            </a:r>
            <a:r>
              <a:rPr lang="fr-FR" sz="1600" dirty="0" err="1">
                <a:solidFill>
                  <a:schemeClr val="tx1"/>
                </a:solidFill>
                <a:latin typeface="+mj-lt"/>
                <a:cs typeface="Calibri" panose="020F0502020204030204" pitchFamily="34" charset="0"/>
              </a:rPr>
              <a:t>traffic</a:t>
            </a:r>
            <a:r>
              <a:rPr lang="fr-FR" sz="1600" dirty="0">
                <a:solidFill>
                  <a:schemeClr val="tx1"/>
                </a:solidFill>
                <a:latin typeface="+mj-lt"/>
                <a:cs typeface="Calibri" panose="020F0502020204030204" pitchFamily="34" charset="0"/>
              </a:rPr>
              <a:t> due to the upgrade</a:t>
            </a:r>
          </a:p>
          <a:p>
            <a:pPr marL="380990" indent="-380990">
              <a:buFont typeface="Arial" panose="020B0604020202020204" pitchFamily="34" charset="0"/>
              <a:buChar char="•"/>
            </a:pPr>
            <a:r>
              <a:rPr lang="fr-FR" sz="1600" dirty="0">
                <a:solidFill>
                  <a:schemeClr val="tx1"/>
                </a:solidFill>
                <a:latin typeface="+mj-lt"/>
                <a:cs typeface="Calibri" panose="020F0502020204030204" pitchFamily="34" charset="0"/>
              </a:rPr>
              <a:t> –  </a:t>
            </a:r>
            <a:r>
              <a:rPr lang="fr-FR" sz="1600" dirty="0" err="1">
                <a:solidFill>
                  <a:schemeClr val="tx1"/>
                </a:solidFill>
                <a:latin typeface="+mj-lt"/>
                <a:cs typeface="Calibri" panose="020F0502020204030204" pitchFamily="34" charset="0"/>
              </a:rPr>
              <a:t>Increase</a:t>
            </a:r>
            <a:r>
              <a:rPr lang="fr-FR" sz="1600" dirty="0">
                <a:solidFill>
                  <a:schemeClr val="tx1"/>
                </a:solidFill>
                <a:latin typeface="+mj-lt"/>
                <a:cs typeface="Calibri" panose="020F0502020204030204" pitchFamily="34" charset="0"/>
              </a:rPr>
              <a:t> of </a:t>
            </a:r>
            <a:r>
              <a:rPr lang="fr-FR" sz="1600" dirty="0" err="1">
                <a:solidFill>
                  <a:schemeClr val="tx1"/>
                </a:solidFill>
                <a:latin typeface="+mj-lt"/>
                <a:cs typeface="Calibri" panose="020F0502020204030204" pitchFamily="34" charset="0"/>
              </a:rPr>
              <a:t>additional</a:t>
            </a:r>
            <a:r>
              <a:rPr lang="fr-FR" sz="1600" dirty="0">
                <a:solidFill>
                  <a:schemeClr val="tx1"/>
                </a:solidFill>
                <a:latin typeface="+mj-lt"/>
                <a:cs typeface="Calibri" panose="020F0502020204030204" pitchFamily="34" charset="0"/>
              </a:rPr>
              <a:t> </a:t>
            </a:r>
            <a:r>
              <a:rPr lang="fr-FR" sz="1600" dirty="0" err="1">
                <a:solidFill>
                  <a:schemeClr val="tx1"/>
                </a:solidFill>
                <a:latin typeface="+mj-lt"/>
                <a:cs typeface="Calibri" panose="020F0502020204030204" pitchFamily="34" charset="0"/>
              </a:rPr>
              <a:t>traffic</a:t>
            </a:r>
            <a:r>
              <a:rPr lang="fr-FR" sz="1600" dirty="0">
                <a:solidFill>
                  <a:schemeClr val="tx1"/>
                </a:solidFill>
                <a:latin typeface="+mj-lt"/>
                <a:cs typeface="Calibri" panose="020F0502020204030204" pitchFamily="34" charset="0"/>
              </a:rPr>
              <a:t> </a:t>
            </a:r>
            <a:r>
              <a:rPr lang="fr-FR" sz="1600" dirty="0" err="1">
                <a:solidFill>
                  <a:schemeClr val="tx1"/>
                </a:solidFill>
                <a:latin typeface="+mj-lt"/>
                <a:cs typeface="Calibri" panose="020F0502020204030204" pitchFamily="34" charset="0"/>
              </a:rPr>
              <a:t>following</a:t>
            </a:r>
            <a:r>
              <a:rPr lang="fr-FR" sz="1600" dirty="0">
                <a:solidFill>
                  <a:schemeClr val="tx1"/>
                </a:solidFill>
                <a:latin typeface="+mj-lt"/>
                <a:cs typeface="Calibri" panose="020F0502020204030204" pitchFamily="34" charset="0"/>
              </a:rPr>
              <a:t> the </a:t>
            </a:r>
            <a:r>
              <a:rPr lang="fr-FR" sz="1600" dirty="0" err="1">
                <a:solidFill>
                  <a:schemeClr val="tx1"/>
                </a:solidFill>
                <a:latin typeface="+mj-lt"/>
                <a:cs typeface="Calibri" panose="020F0502020204030204" pitchFamily="34" charset="0"/>
              </a:rPr>
              <a:t>regional</a:t>
            </a:r>
            <a:r>
              <a:rPr lang="fr-FR" sz="1600" dirty="0">
                <a:solidFill>
                  <a:schemeClr val="tx1"/>
                </a:solidFill>
                <a:latin typeface="+mj-lt"/>
                <a:cs typeface="Calibri" panose="020F0502020204030204" pitchFamily="34" charset="0"/>
              </a:rPr>
              <a:t> </a:t>
            </a:r>
            <a:r>
              <a:rPr lang="fr-FR" sz="1600" dirty="0" err="1">
                <a:solidFill>
                  <a:schemeClr val="tx1"/>
                </a:solidFill>
                <a:latin typeface="+mj-lt"/>
                <a:cs typeface="Calibri" panose="020F0502020204030204" pitchFamily="34" charset="0"/>
              </a:rPr>
              <a:t>traffic</a:t>
            </a:r>
            <a:r>
              <a:rPr lang="fr-FR" sz="1600" dirty="0">
                <a:solidFill>
                  <a:schemeClr val="tx1"/>
                </a:solidFill>
                <a:latin typeface="+mj-lt"/>
                <a:cs typeface="Calibri" panose="020F0502020204030204" pitchFamily="34" charset="0"/>
              </a:rPr>
              <a:t> </a:t>
            </a:r>
            <a:r>
              <a:rPr lang="fr-FR" sz="1600" dirty="0" err="1">
                <a:solidFill>
                  <a:schemeClr val="tx1"/>
                </a:solidFill>
                <a:latin typeface="+mj-lt"/>
                <a:cs typeface="Calibri" panose="020F0502020204030204" pitchFamily="34" charset="0"/>
              </a:rPr>
              <a:t>increase</a:t>
            </a:r>
            <a:r>
              <a:rPr lang="fr-FR" sz="1600" dirty="0">
                <a:solidFill>
                  <a:schemeClr val="tx1"/>
                </a:solidFill>
                <a:latin typeface="+mj-lt"/>
                <a:cs typeface="Calibri" panose="020F0502020204030204" pitchFamily="34" charset="0"/>
              </a:rPr>
              <a:t> rate</a:t>
            </a:r>
          </a:p>
          <a:p>
            <a:pPr marL="380990" indent="-380990">
              <a:buFont typeface="Arial" panose="020B0604020202020204" pitchFamily="34" charset="0"/>
              <a:buChar char="•"/>
            </a:pPr>
            <a:endParaRPr lang="fr-FR" sz="1600" dirty="0">
              <a:solidFill>
                <a:schemeClr val="tx1"/>
              </a:solidFill>
              <a:latin typeface="+mj-lt"/>
              <a:cs typeface="Calibri" panose="020F0502020204030204" pitchFamily="34" charset="0"/>
            </a:endParaRPr>
          </a:p>
          <a:p>
            <a:r>
              <a:rPr lang="fr-FR" sz="1600" dirty="0">
                <a:effectLst>
                  <a:outerShdw blurRad="38100" dist="38100" dir="2700000" algn="tl">
                    <a:srgbClr val="000000">
                      <a:alpha val="43137"/>
                    </a:srgbClr>
                  </a:outerShdw>
                </a:effectLst>
                <a:latin typeface="+mj-lt"/>
                <a:cs typeface="Calibri" panose="020F0502020204030204" pitchFamily="34" charset="0"/>
              </a:rPr>
              <a:t>In the </a:t>
            </a:r>
            <a:r>
              <a:rPr lang="fr-FR" sz="1600" dirty="0" err="1">
                <a:effectLst>
                  <a:outerShdw blurRad="38100" dist="38100" dir="2700000" algn="tl">
                    <a:srgbClr val="000000">
                      <a:alpha val="43137"/>
                    </a:srgbClr>
                  </a:outerShdw>
                </a:effectLst>
                <a:latin typeface="+mj-lt"/>
                <a:cs typeface="Calibri" panose="020F0502020204030204" pitchFamily="34" charset="0"/>
              </a:rPr>
              <a:t>technical</a:t>
            </a:r>
            <a:r>
              <a:rPr lang="fr-FR" sz="1600" dirty="0">
                <a:effectLst>
                  <a:outerShdw blurRad="38100" dist="38100" dir="2700000" algn="tl">
                    <a:srgbClr val="000000">
                      <a:alpha val="43137"/>
                    </a:srgbClr>
                  </a:outerShdw>
                </a:effectLst>
                <a:latin typeface="+mj-lt"/>
                <a:cs typeface="Calibri" panose="020F0502020204030204" pitchFamily="34" charset="0"/>
              </a:rPr>
              <a:t>-to-</a:t>
            </a:r>
            <a:r>
              <a:rPr lang="fr-FR" sz="1600" dirty="0" err="1">
                <a:effectLst>
                  <a:outerShdw blurRad="38100" dist="38100" dir="2700000" algn="tl">
                    <a:srgbClr val="000000">
                      <a:alpha val="43137"/>
                    </a:srgbClr>
                  </a:outerShdw>
                </a:effectLst>
                <a:latin typeface="+mj-lt"/>
                <a:cs typeface="Calibri" panose="020F0502020204030204" pitchFamily="34" charset="0"/>
              </a:rPr>
              <a:t>economical</a:t>
            </a:r>
            <a:r>
              <a:rPr lang="fr-FR" sz="1600" dirty="0">
                <a:effectLst>
                  <a:outerShdw blurRad="38100" dist="38100" dir="2700000" algn="tl">
                    <a:srgbClr val="000000">
                      <a:alpha val="43137"/>
                    </a:srgbClr>
                  </a:outerShdw>
                </a:effectLst>
                <a:latin typeface="+mj-lt"/>
                <a:cs typeface="Calibri" panose="020F0502020204030204" pitchFamily="34" charset="0"/>
              </a:rPr>
              <a:t> module:</a:t>
            </a:r>
          </a:p>
          <a:p>
            <a:pPr marL="380990" indent="-380990">
              <a:buFont typeface="Arial" panose="020B0604020202020204" pitchFamily="34" charset="0"/>
              <a:buChar char="•"/>
            </a:pPr>
            <a:r>
              <a:rPr lang="fr-FR" sz="1600" dirty="0">
                <a:solidFill>
                  <a:schemeClr val="tx1"/>
                </a:solidFill>
                <a:latin typeface="+mj-lt"/>
                <a:cs typeface="Calibri" panose="020F0502020204030204" pitchFamily="34" charset="0"/>
              </a:rPr>
              <a:t> – </a:t>
            </a:r>
            <a:r>
              <a:rPr lang="fr-FR" sz="1600" dirty="0" err="1">
                <a:solidFill>
                  <a:schemeClr val="tx1"/>
                </a:solidFill>
                <a:latin typeface="+mj-lt"/>
                <a:cs typeface="Calibri" panose="020F0502020204030204" pitchFamily="34" charset="0"/>
              </a:rPr>
              <a:t>We</a:t>
            </a:r>
            <a:r>
              <a:rPr lang="fr-FR" sz="1600" dirty="0">
                <a:solidFill>
                  <a:schemeClr val="tx1"/>
                </a:solidFill>
                <a:latin typeface="+mj-lt"/>
                <a:cs typeface="Calibri" panose="020F0502020204030204" pitchFamily="34" charset="0"/>
              </a:rPr>
              <a:t> </a:t>
            </a:r>
            <a:r>
              <a:rPr lang="fr-FR" sz="1600" dirty="0" err="1">
                <a:solidFill>
                  <a:schemeClr val="tx1"/>
                </a:solidFill>
                <a:latin typeface="+mj-lt"/>
                <a:cs typeface="Calibri" panose="020F0502020204030204" pitchFamily="34" charset="0"/>
              </a:rPr>
              <a:t>apply</a:t>
            </a:r>
            <a:r>
              <a:rPr lang="fr-FR" sz="1600" dirty="0">
                <a:solidFill>
                  <a:schemeClr val="tx1"/>
                </a:solidFill>
                <a:latin typeface="+mj-lt"/>
                <a:cs typeface="Calibri" panose="020F0502020204030204" pitchFamily="34" charset="0"/>
              </a:rPr>
              <a:t> unit </a:t>
            </a:r>
            <a:r>
              <a:rPr lang="fr-FR" sz="1600" dirty="0" err="1">
                <a:solidFill>
                  <a:schemeClr val="tx1"/>
                </a:solidFill>
                <a:latin typeface="+mj-lt"/>
                <a:cs typeface="Calibri" panose="020F0502020204030204" pitchFamily="34" charset="0"/>
              </a:rPr>
              <a:t>prices</a:t>
            </a:r>
            <a:r>
              <a:rPr lang="fr-FR" sz="1600" dirty="0">
                <a:solidFill>
                  <a:schemeClr val="tx1"/>
                </a:solidFill>
                <a:latin typeface="+mj-lt"/>
                <a:cs typeface="Calibri" panose="020F0502020204030204" pitchFamily="34" charset="0"/>
              </a:rPr>
              <a:t> to </a:t>
            </a:r>
            <a:r>
              <a:rPr lang="fr-FR" sz="1600" dirty="0" err="1">
                <a:solidFill>
                  <a:schemeClr val="tx1"/>
                </a:solidFill>
                <a:latin typeface="+mj-lt"/>
                <a:cs typeface="Calibri" panose="020F0502020204030204" pitchFamily="34" charset="0"/>
              </a:rPr>
              <a:t>obtain</a:t>
            </a:r>
            <a:r>
              <a:rPr lang="fr-FR" sz="1600" dirty="0">
                <a:solidFill>
                  <a:schemeClr val="tx1"/>
                </a:solidFill>
                <a:latin typeface="+mj-lt"/>
                <a:cs typeface="Calibri" panose="020F0502020204030204" pitchFamily="34" charset="0"/>
              </a:rPr>
              <a:t> total revenue </a:t>
            </a:r>
            <a:r>
              <a:rPr lang="fr-FR" sz="1600" dirty="0" err="1">
                <a:solidFill>
                  <a:schemeClr val="tx1"/>
                </a:solidFill>
                <a:latin typeface="+mj-lt"/>
                <a:cs typeface="Calibri" panose="020F0502020204030204" pitchFamily="34" charset="0"/>
              </a:rPr>
              <a:t>increase</a:t>
            </a:r>
            <a:r>
              <a:rPr lang="fr-FR" sz="1600" dirty="0">
                <a:solidFill>
                  <a:schemeClr val="tx1"/>
                </a:solidFill>
                <a:latin typeface="+mj-lt"/>
                <a:cs typeface="Calibri" panose="020F0502020204030204" pitchFamily="34" charset="0"/>
              </a:rPr>
              <a:t> </a:t>
            </a:r>
            <a:r>
              <a:rPr lang="fr-FR" sz="1600" dirty="0" err="1">
                <a:solidFill>
                  <a:schemeClr val="tx1"/>
                </a:solidFill>
                <a:latin typeface="+mj-lt"/>
                <a:cs typeface="Calibri" panose="020F0502020204030204" pitchFamily="34" charset="0"/>
              </a:rPr>
              <a:t>after</a:t>
            </a:r>
            <a:r>
              <a:rPr lang="fr-FR" sz="1600" dirty="0">
                <a:solidFill>
                  <a:schemeClr val="tx1"/>
                </a:solidFill>
                <a:latin typeface="+mj-lt"/>
                <a:cs typeface="Calibri" panose="020F0502020204030204" pitchFamily="34" charset="0"/>
              </a:rPr>
              <a:t> upgrade per action </a:t>
            </a:r>
          </a:p>
          <a:p>
            <a:pPr marL="380990" indent="-380990">
              <a:buFont typeface="Arial" panose="020B0604020202020204" pitchFamily="34" charset="0"/>
              <a:buChar char="•"/>
            </a:pPr>
            <a:r>
              <a:rPr lang="fr-FR" sz="1600" dirty="0">
                <a:solidFill>
                  <a:schemeClr val="tx1"/>
                </a:solidFill>
                <a:latin typeface="+mj-lt"/>
                <a:cs typeface="Calibri" panose="020F0502020204030204" pitchFamily="34" charset="0"/>
              </a:rPr>
              <a:t> – </a:t>
            </a:r>
            <a:r>
              <a:rPr lang="fr-FR" sz="1600" dirty="0" err="1">
                <a:solidFill>
                  <a:schemeClr val="tx1"/>
                </a:solidFill>
                <a:latin typeface="+mj-lt"/>
                <a:cs typeface="Calibri" panose="020F0502020204030204" pitchFamily="34" charset="0"/>
              </a:rPr>
              <a:t>We</a:t>
            </a:r>
            <a:r>
              <a:rPr lang="fr-FR" sz="1600" dirty="0">
                <a:solidFill>
                  <a:schemeClr val="tx1"/>
                </a:solidFill>
                <a:latin typeface="+mj-lt"/>
                <a:cs typeface="Calibri" panose="020F0502020204030204" pitchFamily="34" charset="0"/>
              </a:rPr>
              <a:t> </a:t>
            </a:r>
            <a:r>
              <a:rPr lang="fr-FR" sz="1600" dirty="0" err="1">
                <a:solidFill>
                  <a:schemeClr val="tx1"/>
                </a:solidFill>
                <a:latin typeface="+mj-lt"/>
                <a:cs typeface="Calibri" panose="020F0502020204030204" pitchFamily="34" charset="0"/>
              </a:rPr>
              <a:t>compute</a:t>
            </a:r>
            <a:r>
              <a:rPr lang="fr-FR" sz="1600" dirty="0">
                <a:solidFill>
                  <a:schemeClr val="tx1"/>
                </a:solidFill>
                <a:latin typeface="+mj-lt"/>
                <a:cs typeface="Calibri" panose="020F0502020204030204" pitchFamily="34" charset="0"/>
              </a:rPr>
              <a:t> </a:t>
            </a:r>
            <a:r>
              <a:rPr lang="fr-FR" sz="1600" dirty="0" err="1">
                <a:solidFill>
                  <a:schemeClr val="tx1"/>
                </a:solidFill>
                <a:latin typeface="+mj-lt"/>
                <a:cs typeface="Calibri" panose="020F0502020204030204" pitchFamily="34" charset="0"/>
              </a:rPr>
              <a:t>economical</a:t>
            </a:r>
            <a:r>
              <a:rPr lang="fr-FR" sz="1600" dirty="0">
                <a:solidFill>
                  <a:schemeClr val="tx1"/>
                </a:solidFill>
                <a:latin typeface="+mj-lt"/>
                <a:cs typeface="Calibri" panose="020F0502020204030204" pitchFamily="34" charset="0"/>
              </a:rPr>
              <a:t> </a:t>
            </a:r>
            <a:r>
              <a:rPr lang="fr-FR" sz="1600" dirty="0" err="1">
                <a:solidFill>
                  <a:schemeClr val="tx1"/>
                </a:solidFill>
                <a:latin typeface="+mj-lt"/>
                <a:cs typeface="Calibri" panose="020F0502020204030204" pitchFamily="34" charset="0"/>
              </a:rPr>
              <a:t>kpis</a:t>
            </a:r>
            <a:r>
              <a:rPr lang="fr-FR" sz="1600" dirty="0">
                <a:solidFill>
                  <a:schemeClr val="tx1"/>
                </a:solidFill>
                <a:latin typeface="+mj-lt"/>
                <a:cs typeface="Calibri" panose="020F0502020204030204" pitchFamily="34" charset="0"/>
              </a:rPr>
              <a:t> (revenue, </a:t>
            </a:r>
            <a:r>
              <a:rPr lang="fr-FR" sz="1600" dirty="0" err="1">
                <a:solidFill>
                  <a:schemeClr val="tx1"/>
                </a:solidFill>
                <a:latin typeface="+mj-lt"/>
                <a:cs typeface="Calibri" panose="020F0502020204030204" pitchFamily="34" charset="0"/>
              </a:rPr>
              <a:t>opex</a:t>
            </a:r>
            <a:r>
              <a:rPr lang="fr-FR" sz="1600" dirty="0">
                <a:solidFill>
                  <a:schemeClr val="tx1"/>
                </a:solidFill>
                <a:latin typeface="+mj-lt"/>
                <a:cs typeface="Calibri" panose="020F0502020204030204" pitchFamily="34" charset="0"/>
              </a:rPr>
              <a:t>) for a </a:t>
            </a:r>
            <a:r>
              <a:rPr lang="fr-FR" sz="1600" dirty="0" err="1">
                <a:solidFill>
                  <a:schemeClr val="tx1"/>
                </a:solidFill>
                <a:latin typeface="+mj-lt"/>
                <a:cs typeface="Calibri" panose="020F0502020204030204" pitchFamily="34" charset="0"/>
              </a:rPr>
              <a:t>reference</a:t>
            </a:r>
            <a:r>
              <a:rPr lang="fr-FR" sz="1600" dirty="0">
                <a:solidFill>
                  <a:schemeClr val="tx1"/>
                </a:solidFill>
                <a:latin typeface="+mj-lt"/>
                <a:cs typeface="Calibri" panose="020F0502020204030204" pitchFamily="34" charset="0"/>
              </a:rPr>
              <a:t> </a:t>
            </a:r>
            <a:r>
              <a:rPr lang="fr-FR" sz="1600" dirty="0" err="1">
                <a:solidFill>
                  <a:schemeClr val="tx1"/>
                </a:solidFill>
                <a:latin typeface="+mj-lt"/>
                <a:cs typeface="Calibri" panose="020F0502020204030204" pitchFamily="34" charset="0"/>
              </a:rPr>
              <a:t>year</a:t>
            </a:r>
            <a:endParaRPr lang="fr-FR" sz="1600" dirty="0">
              <a:solidFill>
                <a:schemeClr val="tx1"/>
              </a:solidFill>
              <a:latin typeface="+mj-lt"/>
              <a:cs typeface="Calibri" panose="020F0502020204030204" pitchFamily="34" charset="0"/>
            </a:endParaRPr>
          </a:p>
          <a:p>
            <a:pPr marL="380990" indent="-380990">
              <a:buFont typeface="Arial" panose="020B0604020202020204" pitchFamily="34" charset="0"/>
              <a:buChar char="•"/>
            </a:pPr>
            <a:endParaRPr lang="fr-FR" sz="1600" dirty="0">
              <a:solidFill>
                <a:schemeClr val="tx1"/>
              </a:solidFill>
              <a:latin typeface="+mj-lt"/>
              <a:cs typeface="Calibri" panose="020F0502020204030204" pitchFamily="34" charset="0"/>
            </a:endParaRPr>
          </a:p>
          <a:p>
            <a:r>
              <a:rPr lang="fr-FR" sz="1600" dirty="0">
                <a:effectLst>
                  <a:outerShdw blurRad="38100" dist="38100" dir="2700000" algn="tl">
                    <a:srgbClr val="000000">
                      <a:alpha val="43137"/>
                    </a:srgbClr>
                  </a:outerShdw>
                </a:effectLst>
                <a:latin typeface="+mj-lt"/>
                <a:cs typeface="Calibri" panose="020F0502020204030204" pitchFamily="34" charset="0"/>
              </a:rPr>
              <a:t>Scope:</a:t>
            </a:r>
          </a:p>
          <a:p>
            <a:pPr marL="380990" indent="-380990">
              <a:buFontTx/>
              <a:buChar char="-"/>
            </a:pPr>
            <a:r>
              <a:rPr lang="fr-FR" sz="1600" dirty="0">
                <a:solidFill>
                  <a:schemeClr val="tx1"/>
                </a:solidFill>
                <a:latin typeface="+mj-lt"/>
                <a:cs typeface="Calibri" panose="020F0502020204030204" pitchFamily="34" charset="0"/>
              </a:rPr>
              <a:t>- 38 </a:t>
            </a:r>
            <a:r>
              <a:rPr lang="fr-FR" sz="1600" dirty="0" err="1">
                <a:solidFill>
                  <a:schemeClr val="tx1"/>
                </a:solidFill>
                <a:latin typeface="+mj-lt"/>
                <a:cs typeface="Calibri" panose="020F0502020204030204" pitchFamily="34" charset="0"/>
              </a:rPr>
              <a:t>affected</a:t>
            </a:r>
            <a:r>
              <a:rPr lang="fr-FR" sz="1600" dirty="0">
                <a:solidFill>
                  <a:schemeClr val="tx1"/>
                </a:solidFill>
                <a:latin typeface="+mj-lt"/>
                <a:cs typeface="Calibri" panose="020F0502020204030204" pitchFamily="34" charset="0"/>
              </a:rPr>
              <a:t> sites, xx actions</a:t>
            </a:r>
          </a:p>
          <a:p>
            <a:pPr marL="380990" indent="-380990">
              <a:buFontTx/>
              <a:buChar char="-"/>
            </a:pPr>
            <a:r>
              <a:rPr lang="fr-FR" sz="1600" dirty="0">
                <a:solidFill>
                  <a:schemeClr val="tx1"/>
                </a:solidFill>
                <a:latin typeface="+mj-lt"/>
                <a:cs typeface="Calibri" panose="020F0502020204030204" pitchFamily="34" charset="0"/>
              </a:rPr>
              <a:t>- 4G </a:t>
            </a:r>
            <a:r>
              <a:rPr lang="fr-FR" sz="1600" dirty="0" err="1">
                <a:solidFill>
                  <a:schemeClr val="tx1"/>
                </a:solidFill>
                <a:latin typeface="+mj-lt"/>
                <a:cs typeface="Calibri" panose="020F0502020204030204" pitchFamily="34" charset="0"/>
              </a:rPr>
              <a:t>technology</a:t>
            </a:r>
            <a:endParaRPr lang="fr-FR" sz="1600" dirty="0">
              <a:solidFill>
                <a:schemeClr val="tx1"/>
              </a:solidFill>
              <a:latin typeface="+mj-lt"/>
              <a:cs typeface="Calibri" panose="020F0502020204030204" pitchFamily="34" charset="0"/>
            </a:endParaRPr>
          </a:p>
          <a:p>
            <a:pPr marL="380990" indent="-380990">
              <a:buFontTx/>
              <a:buChar char="-"/>
            </a:pPr>
            <a:endParaRPr lang="fr-FR" dirty="0">
              <a:solidFill>
                <a:schemeClr val="tx1"/>
              </a:solidFill>
              <a:latin typeface="Calibri" panose="020F0502020204030204" pitchFamily="34" charset="0"/>
              <a:cs typeface="Calibri" panose="020F0502020204030204" pitchFamily="34" charset="0"/>
            </a:endParaRPr>
          </a:p>
          <a:p>
            <a:endParaRPr lang="fr-FR" dirty="0">
              <a:latin typeface="Calibri" panose="020F0502020204030204" pitchFamily="34" charset="0"/>
              <a:cs typeface="Calibri" panose="020F0502020204030204" pitchFamily="34" charset="0"/>
            </a:endParaRPr>
          </a:p>
          <a:p>
            <a:endParaRPr lang="fr-F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386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4A9B1E-7818-4806-B2C1-C05F8AB2140D}"/>
              </a:ext>
            </a:extLst>
          </p:cNvPr>
          <p:cNvSpPr>
            <a:spLocks noGrp="1"/>
          </p:cNvSpPr>
          <p:nvPr>
            <p:ph type="title" idx="4294967295"/>
          </p:nvPr>
        </p:nvSpPr>
        <p:spPr>
          <a:xfrm>
            <a:off x="815414" y="2276872"/>
            <a:ext cx="10932583" cy="1625600"/>
          </a:xfrm>
        </p:spPr>
        <p:txBody>
          <a:bodyPr/>
          <a:lstStyle/>
          <a:p>
            <a:pPr algn="ctr"/>
            <a:r>
              <a:rPr lang="en-US" sz="5867" dirty="0">
                <a:solidFill>
                  <a:srgbClr val="FF7900"/>
                </a:solidFill>
              </a:rPr>
              <a:t>Revenue estimation approach based on traffic</a:t>
            </a:r>
            <a:endParaRPr lang="fr-FR" sz="5867" dirty="0">
              <a:solidFill>
                <a:srgbClr val="FF7900"/>
              </a:solidFill>
            </a:endParaRPr>
          </a:p>
        </p:txBody>
      </p:sp>
    </p:spTree>
    <p:extLst>
      <p:ext uri="{BB962C8B-B14F-4D97-AF65-F5344CB8AC3E}">
        <p14:creationId xmlns:p14="http://schemas.microsoft.com/office/powerpoint/2010/main" val="307791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B178A49-EB82-43D5-92A5-4286B088D1E7}"/>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7" imgW="395" imgH="394" progId="TCLayout.ActiveDocument.1">
                  <p:embed/>
                </p:oleObj>
              </mc:Choice>
              <mc:Fallback>
                <p:oleObj name="think-cell Slide" r:id="rId7" imgW="395" imgH="394" progId="TCLayout.ActiveDocument.1">
                  <p:embed/>
                  <p:pic>
                    <p:nvPicPr>
                      <p:cNvPr id="6" name="Object 5" hidden="1">
                        <a:extLst>
                          <a:ext uri="{FF2B5EF4-FFF2-40B4-BE49-F238E27FC236}">
                            <a16:creationId xmlns:a16="http://schemas.microsoft.com/office/drawing/2014/main" id="{EB178A49-EB82-43D5-92A5-4286B088D1E7}"/>
                          </a:ext>
                        </a:extLst>
                      </p:cNvPr>
                      <p:cNvPicPr/>
                      <p:nvPr/>
                    </p:nvPicPr>
                    <p:blipFill>
                      <a:blip r:embed="rId8"/>
                      <a:stretch>
                        <a:fillRect/>
                      </a:stretch>
                    </p:blipFill>
                    <p:spPr>
                      <a:xfrm>
                        <a:off x="1589" y="1589"/>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B3160B1-0C32-46E8-9BB0-998A01914717}"/>
              </a:ext>
            </a:extLst>
          </p:cNvPr>
          <p:cNvSpPr/>
          <p:nvPr>
            <p:custDataLst>
              <p:tags r:id="rId2"/>
            </p:custDataLst>
          </p:nvPr>
        </p:nvSpPr>
        <p:spPr>
          <a:xfrm>
            <a:off x="1" y="1"/>
            <a:ext cx="158751" cy="158751"/>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1600" dirty="0">
              <a:solidFill>
                <a:srgbClr val="FFFFFF"/>
              </a:solidFill>
              <a:sym typeface="+mn-lt"/>
            </a:endParaRPr>
          </a:p>
        </p:txBody>
      </p:sp>
      <p:sp>
        <p:nvSpPr>
          <p:cNvPr id="4" name="TextBox 3">
            <a:extLst>
              <a:ext uri="{FF2B5EF4-FFF2-40B4-BE49-F238E27FC236}">
                <a16:creationId xmlns:a16="http://schemas.microsoft.com/office/drawing/2014/main" id="{721FAC17-8DAD-4940-89E6-15A11C1E76C2}"/>
              </a:ext>
            </a:extLst>
          </p:cNvPr>
          <p:cNvSpPr txBox="1"/>
          <p:nvPr/>
        </p:nvSpPr>
        <p:spPr>
          <a:xfrm>
            <a:off x="7100389" y="1983517"/>
            <a:ext cx="1162207" cy="4038809"/>
          </a:xfrm>
          <a:prstGeom prst="rect">
            <a:avLst/>
          </a:prstGeom>
          <a:noFill/>
          <a:ln w="9525" cap="rnd" cmpd="sng" algn="ctr">
            <a:solidFill>
              <a:srgbClr val="D4DF33"/>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solidFill>
                <a:srgbClr val="A8B21C"/>
              </a:solidFill>
            </a:endParaRPr>
          </a:p>
        </p:txBody>
      </p:sp>
      <p:sp>
        <p:nvSpPr>
          <p:cNvPr id="3" name="Title 2"/>
          <p:cNvSpPr>
            <a:spLocks noGrp="1"/>
          </p:cNvSpPr>
          <p:nvPr>
            <p:ph type="title"/>
          </p:nvPr>
        </p:nvSpPr>
        <p:spPr/>
        <p:txBody>
          <a:bodyPr vert="horz"/>
          <a:lstStyle/>
          <a:p>
            <a:r>
              <a:rPr lang="en-US" sz="2800" dirty="0"/>
              <a:t>ARPU increase is quantified comparing the neighbor sites revenues resulting from traffic improvement and those before the action</a:t>
            </a:r>
          </a:p>
        </p:txBody>
      </p:sp>
      <p:sp>
        <p:nvSpPr>
          <p:cNvPr id="270" name="TextBox 269">
            <a:extLst>
              <a:ext uri="{FF2B5EF4-FFF2-40B4-BE49-F238E27FC236}">
                <a16:creationId xmlns:a16="http://schemas.microsoft.com/office/drawing/2014/main" id="{5A9601F3-4C99-4457-837D-3435841B412C}"/>
              </a:ext>
            </a:extLst>
          </p:cNvPr>
          <p:cNvSpPr txBox="1"/>
          <p:nvPr/>
        </p:nvSpPr>
        <p:spPr>
          <a:xfrm>
            <a:off x="5527367" y="2793036"/>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575757"/>
                </a:solidFill>
              </a:rPr>
              <a:t>Year 1</a:t>
            </a:r>
          </a:p>
        </p:txBody>
      </p:sp>
      <p:sp>
        <p:nvSpPr>
          <p:cNvPr id="303" name="TextBox 302">
            <a:extLst>
              <a:ext uri="{FF2B5EF4-FFF2-40B4-BE49-F238E27FC236}">
                <a16:creationId xmlns:a16="http://schemas.microsoft.com/office/drawing/2014/main" id="{04EAA99D-B337-4F11-BB5F-EECC6B3E3642}"/>
              </a:ext>
            </a:extLst>
          </p:cNvPr>
          <p:cNvSpPr txBox="1"/>
          <p:nvPr/>
        </p:nvSpPr>
        <p:spPr>
          <a:xfrm>
            <a:off x="5527367" y="3409890"/>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575757"/>
                </a:solidFill>
              </a:rPr>
              <a:t>Year 2</a:t>
            </a:r>
          </a:p>
        </p:txBody>
      </p:sp>
      <p:sp>
        <p:nvSpPr>
          <p:cNvPr id="304" name="TextBox 303">
            <a:extLst>
              <a:ext uri="{FF2B5EF4-FFF2-40B4-BE49-F238E27FC236}">
                <a16:creationId xmlns:a16="http://schemas.microsoft.com/office/drawing/2014/main" id="{A9881D3A-F65B-4B90-AE20-E1B78681CBE7}"/>
              </a:ext>
            </a:extLst>
          </p:cNvPr>
          <p:cNvSpPr txBox="1"/>
          <p:nvPr/>
        </p:nvSpPr>
        <p:spPr>
          <a:xfrm>
            <a:off x="5527367" y="4026743"/>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575757"/>
                </a:solidFill>
              </a:rPr>
              <a:t>Year 3</a:t>
            </a:r>
          </a:p>
        </p:txBody>
      </p:sp>
      <p:sp>
        <p:nvSpPr>
          <p:cNvPr id="305" name="TextBox 304">
            <a:extLst>
              <a:ext uri="{FF2B5EF4-FFF2-40B4-BE49-F238E27FC236}">
                <a16:creationId xmlns:a16="http://schemas.microsoft.com/office/drawing/2014/main" id="{FEE620AA-B27E-4860-B851-77A61D632987}"/>
              </a:ext>
            </a:extLst>
          </p:cNvPr>
          <p:cNvSpPr txBox="1"/>
          <p:nvPr/>
        </p:nvSpPr>
        <p:spPr>
          <a:xfrm>
            <a:off x="5527367" y="4643596"/>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575757"/>
                </a:solidFill>
              </a:rPr>
              <a:t>Year 4</a:t>
            </a:r>
          </a:p>
        </p:txBody>
      </p:sp>
      <p:sp>
        <p:nvSpPr>
          <p:cNvPr id="306" name="TextBox 305">
            <a:extLst>
              <a:ext uri="{FF2B5EF4-FFF2-40B4-BE49-F238E27FC236}">
                <a16:creationId xmlns:a16="http://schemas.microsoft.com/office/drawing/2014/main" id="{CDF6C610-533C-4FF3-8F4A-3847C1920956}"/>
              </a:ext>
            </a:extLst>
          </p:cNvPr>
          <p:cNvSpPr txBox="1"/>
          <p:nvPr/>
        </p:nvSpPr>
        <p:spPr>
          <a:xfrm>
            <a:off x="5527367" y="5260451"/>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575757"/>
                </a:solidFill>
              </a:rPr>
              <a:t>Year 5</a:t>
            </a:r>
          </a:p>
        </p:txBody>
      </p:sp>
      <p:sp>
        <p:nvSpPr>
          <p:cNvPr id="307" name="TextBox 306">
            <a:extLst>
              <a:ext uri="{FF2B5EF4-FFF2-40B4-BE49-F238E27FC236}">
                <a16:creationId xmlns:a16="http://schemas.microsoft.com/office/drawing/2014/main" id="{321E7CF7-D841-4A9B-8630-F205F49BFFD8}"/>
              </a:ext>
            </a:extLst>
          </p:cNvPr>
          <p:cNvSpPr txBox="1"/>
          <p:nvPr/>
        </p:nvSpPr>
        <p:spPr>
          <a:xfrm>
            <a:off x="5915602" y="2198015"/>
            <a:ext cx="1235221"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575757"/>
                </a:solidFill>
              </a:rPr>
              <a:t>∆ Data</a:t>
            </a:r>
          </a:p>
          <a:p>
            <a:pPr algn="ctr"/>
            <a:r>
              <a:rPr lang="en-US" sz="1400" dirty="0">
                <a:solidFill>
                  <a:srgbClr val="575757"/>
                </a:solidFill>
              </a:rPr>
              <a:t> traffic (GB)</a:t>
            </a:r>
          </a:p>
        </p:txBody>
      </p:sp>
      <p:grpSp>
        <p:nvGrpSpPr>
          <p:cNvPr id="45" name="Group 44">
            <a:extLst>
              <a:ext uri="{FF2B5EF4-FFF2-40B4-BE49-F238E27FC236}">
                <a16:creationId xmlns:a16="http://schemas.microsoft.com/office/drawing/2014/main" id="{5CA3C816-21CD-4400-B176-788A3CA43D4B}"/>
              </a:ext>
            </a:extLst>
          </p:cNvPr>
          <p:cNvGrpSpPr/>
          <p:nvPr/>
        </p:nvGrpSpPr>
        <p:grpSpPr>
          <a:xfrm>
            <a:off x="6111376" y="2793037"/>
            <a:ext cx="843673" cy="2774475"/>
            <a:chOff x="6858833" y="2793036"/>
            <a:chExt cx="843673" cy="2774475"/>
          </a:xfrm>
        </p:grpSpPr>
        <p:sp>
          <p:nvSpPr>
            <p:cNvPr id="308" name="TextBox 307">
              <a:extLst>
                <a:ext uri="{FF2B5EF4-FFF2-40B4-BE49-F238E27FC236}">
                  <a16:creationId xmlns:a16="http://schemas.microsoft.com/office/drawing/2014/main" id="{03FDB95E-BEB4-4C79-AC71-BE5082F69DE6}"/>
                </a:ext>
              </a:extLst>
            </p:cNvPr>
            <p:cNvSpPr txBox="1"/>
            <p:nvPr/>
          </p:nvSpPr>
          <p:spPr>
            <a:xfrm>
              <a:off x="6858833" y="2793036"/>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7900"/>
                  </a:solidFill>
                </a:rPr>
                <a:t>100</a:t>
              </a:r>
            </a:p>
          </p:txBody>
        </p:sp>
        <p:sp>
          <p:nvSpPr>
            <p:cNvPr id="309" name="TextBox 308">
              <a:extLst>
                <a:ext uri="{FF2B5EF4-FFF2-40B4-BE49-F238E27FC236}">
                  <a16:creationId xmlns:a16="http://schemas.microsoft.com/office/drawing/2014/main" id="{CF1651A6-218E-4DDE-97E9-824524376464}"/>
                </a:ext>
              </a:extLst>
            </p:cNvPr>
            <p:cNvSpPr txBox="1"/>
            <p:nvPr/>
          </p:nvSpPr>
          <p:spPr>
            <a:xfrm>
              <a:off x="6858833" y="3409889"/>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7900"/>
                  </a:solidFill>
                </a:rPr>
                <a:t>110</a:t>
              </a:r>
            </a:p>
          </p:txBody>
        </p:sp>
        <p:sp>
          <p:nvSpPr>
            <p:cNvPr id="310" name="TextBox 309">
              <a:extLst>
                <a:ext uri="{FF2B5EF4-FFF2-40B4-BE49-F238E27FC236}">
                  <a16:creationId xmlns:a16="http://schemas.microsoft.com/office/drawing/2014/main" id="{FDECDD4F-00B8-4394-B434-D5BC169044B5}"/>
                </a:ext>
              </a:extLst>
            </p:cNvPr>
            <p:cNvSpPr txBox="1"/>
            <p:nvPr/>
          </p:nvSpPr>
          <p:spPr>
            <a:xfrm>
              <a:off x="6858833" y="4026743"/>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7900"/>
                  </a:solidFill>
                </a:rPr>
                <a:t>120</a:t>
              </a:r>
            </a:p>
          </p:txBody>
        </p:sp>
        <p:sp>
          <p:nvSpPr>
            <p:cNvPr id="311" name="TextBox 310">
              <a:extLst>
                <a:ext uri="{FF2B5EF4-FFF2-40B4-BE49-F238E27FC236}">
                  <a16:creationId xmlns:a16="http://schemas.microsoft.com/office/drawing/2014/main" id="{190EAF58-FFD3-4771-A961-119C0F7D84CA}"/>
                </a:ext>
              </a:extLst>
            </p:cNvPr>
            <p:cNvSpPr txBox="1"/>
            <p:nvPr/>
          </p:nvSpPr>
          <p:spPr>
            <a:xfrm>
              <a:off x="6858833" y="4643596"/>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7900"/>
                  </a:solidFill>
                </a:rPr>
                <a:t>130</a:t>
              </a:r>
            </a:p>
          </p:txBody>
        </p:sp>
        <p:sp>
          <p:nvSpPr>
            <p:cNvPr id="312" name="TextBox 311">
              <a:extLst>
                <a:ext uri="{FF2B5EF4-FFF2-40B4-BE49-F238E27FC236}">
                  <a16:creationId xmlns:a16="http://schemas.microsoft.com/office/drawing/2014/main" id="{A3EED383-CA0C-49E9-8A19-55724B894CEA}"/>
                </a:ext>
              </a:extLst>
            </p:cNvPr>
            <p:cNvSpPr txBox="1"/>
            <p:nvPr/>
          </p:nvSpPr>
          <p:spPr>
            <a:xfrm>
              <a:off x="6858833" y="5260450"/>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FF7900"/>
                </a:solidFill>
              </a:endParaRPr>
            </a:p>
          </p:txBody>
        </p:sp>
        <p:sp>
          <p:nvSpPr>
            <p:cNvPr id="117" name="TextBox 116">
              <a:extLst>
                <a:ext uri="{FF2B5EF4-FFF2-40B4-BE49-F238E27FC236}">
                  <a16:creationId xmlns:a16="http://schemas.microsoft.com/office/drawing/2014/main" id="{1A923BBB-AC65-44B9-8AFF-690243557090}"/>
                </a:ext>
              </a:extLst>
            </p:cNvPr>
            <p:cNvSpPr txBox="1"/>
            <p:nvPr/>
          </p:nvSpPr>
          <p:spPr>
            <a:xfrm>
              <a:off x="6858833" y="5246643"/>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7900"/>
                  </a:solidFill>
                </a:rPr>
                <a:t>130</a:t>
              </a:r>
            </a:p>
          </p:txBody>
        </p:sp>
      </p:grpSp>
      <p:sp>
        <p:nvSpPr>
          <p:cNvPr id="320" name="TextBox 319">
            <a:extLst>
              <a:ext uri="{FF2B5EF4-FFF2-40B4-BE49-F238E27FC236}">
                <a16:creationId xmlns:a16="http://schemas.microsoft.com/office/drawing/2014/main" id="{415D3EF5-E71E-4712-93B2-B78C284E9AF8}"/>
              </a:ext>
            </a:extLst>
          </p:cNvPr>
          <p:cNvSpPr txBox="1"/>
          <p:nvPr/>
        </p:nvSpPr>
        <p:spPr>
          <a:xfrm>
            <a:off x="7062604" y="2198015"/>
            <a:ext cx="1235221"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575757"/>
                </a:solidFill>
              </a:rPr>
              <a:t>∆ Data</a:t>
            </a:r>
          </a:p>
          <a:p>
            <a:pPr algn="ctr"/>
            <a:r>
              <a:rPr lang="en-US" sz="1400" dirty="0">
                <a:solidFill>
                  <a:srgbClr val="575757"/>
                </a:solidFill>
              </a:rPr>
              <a:t> Revenue ($)</a:t>
            </a:r>
          </a:p>
        </p:txBody>
      </p:sp>
      <p:grpSp>
        <p:nvGrpSpPr>
          <p:cNvPr id="321" name="Group 320">
            <a:extLst>
              <a:ext uri="{FF2B5EF4-FFF2-40B4-BE49-F238E27FC236}">
                <a16:creationId xmlns:a16="http://schemas.microsoft.com/office/drawing/2014/main" id="{680ACEB0-917C-4194-B810-535324C7E68E}"/>
              </a:ext>
            </a:extLst>
          </p:cNvPr>
          <p:cNvGrpSpPr/>
          <p:nvPr/>
        </p:nvGrpSpPr>
        <p:grpSpPr>
          <a:xfrm>
            <a:off x="7258377" y="2793037"/>
            <a:ext cx="843673" cy="2774475"/>
            <a:chOff x="6858833" y="2793036"/>
            <a:chExt cx="843673" cy="2774475"/>
          </a:xfrm>
        </p:grpSpPr>
        <p:sp>
          <p:nvSpPr>
            <p:cNvPr id="322" name="TextBox 321">
              <a:extLst>
                <a:ext uri="{FF2B5EF4-FFF2-40B4-BE49-F238E27FC236}">
                  <a16:creationId xmlns:a16="http://schemas.microsoft.com/office/drawing/2014/main" id="{CD9CC2E4-563A-4C1C-AB19-A16E7B1018BD}"/>
                </a:ext>
              </a:extLst>
            </p:cNvPr>
            <p:cNvSpPr txBox="1"/>
            <p:nvPr/>
          </p:nvSpPr>
          <p:spPr>
            <a:xfrm>
              <a:off x="6858833" y="2793036"/>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7900"/>
                  </a:solidFill>
                </a:rPr>
                <a:t>500</a:t>
              </a:r>
            </a:p>
          </p:txBody>
        </p:sp>
        <p:sp>
          <p:nvSpPr>
            <p:cNvPr id="323" name="TextBox 322">
              <a:extLst>
                <a:ext uri="{FF2B5EF4-FFF2-40B4-BE49-F238E27FC236}">
                  <a16:creationId xmlns:a16="http://schemas.microsoft.com/office/drawing/2014/main" id="{AA4ED5C9-DEB1-439E-9F0C-904F448F4F5C}"/>
                </a:ext>
              </a:extLst>
            </p:cNvPr>
            <p:cNvSpPr txBox="1"/>
            <p:nvPr/>
          </p:nvSpPr>
          <p:spPr>
            <a:xfrm>
              <a:off x="6858833" y="3409889"/>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7900"/>
                  </a:solidFill>
                </a:rPr>
                <a:t>550</a:t>
              </a:r>
            </a:p>
          </p:txBody>
        </p:sp>
        <p:sp>
          <p:nvSpPr>
            <p:cNvPr id="324" name="TextBox 323">
              <a:extLst>
                <a:ext uri="{FF2B5EF4-FFF2-40B4-BE49-F238E27FC236}">
                  <a16:creationId xmlns:a16="http://schemas.microsoft.com/office/drawing/2014/main" id="{87A0EF99-CE86-4ADB-A099-2D0AC810CC1E}"/>
                </a:ext>
              </a:extLst>
            </p:cNvPr>
            <p:cNvSpPr txBox="1"/>
            <p:nvPr/>
          </p:nvSpPr>
          <p:spPr>
            <a:xfrm>
              <a:off x="6858833" y="4026743"/>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7900"/>
                  </a:solidFill>
                </a:rPr>
                <a:t>600</a:t>
              </a:r>
            </a:p>
          </p:txBody>
        </p:sp>
        <p:sp>
          <p:nvSpPr>
            <p:cNvPr id="325" name="TextBox 324">
              <a:extLst>
                <a:ext uri="{FF2B5EF4-FFF2-40B4-BE49-F238E27FC236}">
                  <a16:creationId xmlns:a16="http://schemas.microsoft.com/office/drawing/2014/main" id="{CA5226A7-D2DD-4C69-864D-07660ED43739}"/>
                </a:ext>
              </a:extLst>
            </p:cNvPr>
            <p:cNvSpPr txBox="1"/>
            <p:nvPr/>
          </p:nvSpPr>
          <p:spPr>
            <a:xfrm>
              <a:off x="6858833" y="4643596"/>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7900"/>
                  </a:solidFill>
                </a:rPr>
                <a:t>650</a:t>
              </a:r>
            </a:p>
          </p:txBody>
        </p:sp>
        <p:sp>
          <p:nvSpPr>
            <p:cNvPr id="326" name="TextBox 325">
              <a:extLst>
                <a:ext uri="{FF2B5EF4-FFF2-40B4-BE49-F238E27FC236}">
                  <a16:creationId xmlns:a16="http://schemas.microsoft.com/office/drawing/2014/main" id="{1557ACBF-FD3B-4FF6-BAE8-9F32AECC7E9C}"/>
                </a:ext>
              </a:extLst>
            </p:cNvPr>
            <p:cNvSpPr txBox="1"/>
            <p:nvPr/>
          </p:nvSpPr>
          <p:spPr>
            <a:xfrm>
              <a:off x="6858833" y="5260450"/>
              <a:ext cx="843673"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7900"/>
                  </a:solidFill>
                </a:rPr>
                <a:t>650</a:t>
              </a:r>
            </a:p>
          </p:txBody>
        </p:sp>
      </p:grpSp>
      <p:sp>
        <p:nvSpPr>
          <p:cNvPr id="84" name="TextBox 83">
            <a:extLst>
              <a:ext uri="{FF2B5EF4-FFF2-40B4-BE49-F238E27FC236}">
                <a16:creationId xmlns:a16="http://schemas.microsoft.com/office/drawing/2014/main" id="{3E68C3BF-342E-4D1A-AE54-B8C70C702A53}"/>
              </a:ext>
            </a:extLst>
          </p:cNvPr>
          <p:cNvSpPr txBox="1"/>
          <p:nvPr/>
        </p:nvSpPr>
        <p:spPr>
          <a:xfrm>
            <a:off x="8362606" y="2191714"/>
            <a:ext cx="1334225" cy="30706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7900"/>
                </a:solidFill>
              </a:rPr>
              <a:t>∆ Revenue/ ARPU Data (%)</a:t>
            </a:r>
          </a:p>
        </p:txBody>
      </p:sp>
      <p:grpSp>
        <p:nvGrpSpPr>
          <p:cNvPr id="8" name="Group 7">
            <a:extLst>
              <a:ext uri="{FF2B5EF4-FFF2-40B4-BE49-F238E27FC236}">
                <a16:creationId xmlns:a16="http://schemas.microsoft.com/office/drawing/2014/main" id="{2A1FE9B8-2CCF-4659-9E52-8FFB00AE6838}"/>
              </a:ext>
            </a:extLst>
          </p:cNvPr>
          <p:cNvGrpSpPr/>
          <p:nvPr/>
        </p:nvGrpSpPr>
        <p:grpSpPr>
          <a:xfrm>
            <a:off x="8787439" y="1540787"/>
            <a:ext cx="996179" cy="535371"/>
            <a:chOff x="9647404" y="5655170"/>
            <a:chExt cx="996179" cy="535370"/>
          </a:xfrm>
        </p:grpSpPr>
        <p:cxnSp>
          <p:nvCxnSpPr>
            <p:cNvPr id="103" name="Straight Connector 102">
              <a:extLst>
                <a:ext uri="{FF2B5EF4-FFF2-40B4-BE49-F238E27FC236}">
                  <a16:creationId xmlns:a16="http://schemas.microsoft.com/office/drawing/2014/main" id="{7623C891-76B7-4D50-B9B4-E923BD232276}"/>
                </a:ext>
              </a:extLst>
            </p:cNvPr>
            <p:cNvCxnSpPr>
              <a:cxnSpLocks/>
              <a:endCxn id="104" idx="2"/>
            </p:cNvCxnSpPr>
            <p:nvPr/>
          </p:nvCxnSpPr>
          <p:spPr>
            <a:xfrm flipV="1">
              <a:off x="10042091" y="6039239"/>
              <a:ext cx="103403" cy="151301"/>
            </a:xfrm>
            <a:prstGeom prst="line">
              <a:avLst/>
            </a:prstGeom>
            <a:noFill/>
            <a:ln w="19050" cap="rnd" cmpd="sng" algn="ctr">
              <a:solidFill>
                <a:schemeClr val="accent5"/>
              </a:solidFill>
              <a:prstDash val="solid"/>
              <a:headEnd type="oval"/>
              <a:tailEnd type="none" w="sm" len="sm"/>
            </a:ln>
            <a:effectLst/>
          </p:spPr>
        </p:cxnSp>
        <p:sp>
          <p:nvSpPr>
            <p:cNvPr id="104" name="Rectangle 103">
              <a:extLst>
                <a:ext uri="{FF2B5EF4-FFF2-40B4-BE49-F238E27FC236}">
                  <a16:creationId xmlns:a16="http://schemas.microsoft.com/office/drawing/2014/main" id="{CD99E921-CEF6-4055-BA6B-95318D45A9C2}"/>
                </a:ext>
              </a:extLst>
            </p:cNvPr>
            <p:cNvSpPr/>
            <p:nvPr/>
          </p:nvSpPr>
          <p:spPr>
            <a:xfrm>
              <a:off x="9647404" y="5655170"/>
              <a:ext cx="996179" cy="384069"/>
            </a:xfrm>
            <a:prstGeom prst="rect">
              <a:avLst/>
            </a:prstGeom>
            <a:solidFill>
              <a:sysClr val="window" lastClr="FFFFFF"/>
            </a:solidFill>
            <a:ln w="19050" cap="rnd" cmpd="sng" algn="ctr">
              <a:solidFill>
                <a:schemeClr val="accent4"/>
              </a:solidFill>
              <a:prstDash val="solid"/>
            </a:ln>
            <a:effectLst/>
          </p:spPr>
          <p:txBody>
            <a:bodyPr lIns="0" tIns="0" rIns="0" bIns="0" rtlCol="0" anchor="ctr" anchorCtr="0"/>
            <a:lstStyle/>
            <a:p>
              <a:pPr algn="ctr">
                <a:defRPr/>
              </a:pPr>
              <a:r>
                <a:rPr lang="en-US" sz="1051" kern="0" dirty="0">
                  <a:solidFill>
                    <a:srgbClr val="575757"/>
                  </a:solidFill>
                </a:rPr>
                <a:t>Year 0 site revenue: 4500$</a:t>
              </a:r>
            </a:p>
          </p:txBody>
        </p:sp>
      </p:grpSp>
      <p:grpSp>
        <p:nvGrpSpPr>
          <p:cNvPr id="105" name="Group 104">
            <a:extLst>
              <a:ext uri="{FF2B5EF4-FFF2-40B4-BE49-F238E27FC236}">
                <a16:creationId xmlns:a16="http://schemas.microsoft.com/office/drawing/2014/main" id="{93527E72-1002-4329-8E41-0DC18433CEAC}"/>
              </a:ext>
            </a:extLst>
          </p:cNvPr>
          <p:cNvGrpSpPr/>
          <p:nvPr/>
        </p:nvGrpSpPr>
        <p:grpSpPr>
          <a:xfrm>
            <a:off x="6998520" y="1540787"/>
            <a:ext cx="1205376" cy="559768"/>
            <a:chOff x="5454372" y="4032179"/>
            <a:chExt cx="1205376" cy="559768"/>
          </a:xfrm>
        </p:grpSpPr>
        <p:cxnSp>
          <p:nvCxnSpPr>
            <p:cNvPr id="106" name="Straight Connector 105">
              <a:extLst>
                <a:ext uri="{FF2B5EF4-FFF2-40B4-BE49-F238E27FC236}">
                  <a16:creationId xmlns:a16="http://schemas.microsoft.com/office/drawing/2014/main" id="{7BAB720A-5CF4-4313-BAB8-9E85E3DBBA98}"/>
                </a:ext>
              </a:extLst>
            </p:cNvPr>
            <p:cNvCxnSpPr>
              <a:cxnSpLocks/>
              <a:endCxn id="107" idx="2"/>
            </p:cNvCxnSpPr>
            <p:nvPr/>
          </p:nvCxnSpPr>
          <p:spPr>
            <a:xfrm flipV="1">
              <a:off x="5982611" y="4395221"/>
              <a:ext cx="74449" cy="196726"/>
            </a:xfrm>
            <a:prstGeom prst="line">
              <a:avLst/>
            </a:prstGeom>
            <a:noFill/>
            <a:ln w="19050" cap="rnd" cmpd="sng" algn="ctr">
              <a:solidFill>
                <a:schemeClr val="accent5"/>
              </a:solidFill>
              <a:prstDash val="solid"/>
              <a:headEnd type="oval"/>
              <a:tailEnd type="none" w="sm" len="sm"/>
            </a:ln>
            <a:effectLst/>
          </p:spPr>
        </p:cxnSp>
        <p:sp>
          <p:nvSpPr>
            <p:cNvPr id="107" name="Rectangle 106">
              <a:extLst>
                <a:ext uri="{FF2B5EF4-FFF2-40B4-BE49-F238E27FC236}">
                  <a16:creationId xmlns:a16="http://schemas.microsoft.com/office/drawing/2014/main" id="{31A3BFD5-9267-4711-BAB1-90D82062E6D0}"/>
                </a:ext>
              </a:extLst>
            </p:cNvPr>
            <p:cNvSpPr/>
            <p:nvPr/>
          </p:nvSpPr>
          <p:spPr>
            <a:xfrm>
              <a:off x="5454372" y="4032179"/>
              <a:ext cx="1205376" cy="363042"/>
            </a:xfrm>
            <a:prstGeom prst="rect">
              <a:avLst/>
            </a:prstGeom>
            <a:solidFill>
              <a:sysClr val="window" lastClr="FFFFFF"/>
            </a:solidFill>
            <a:ln w="19050" cap="rnd" cmpd="sng" algn="ctr">
              <a:solidFill>
                <a:schemeClr val="accent4"/>
              </a:solidFill>
              <a:prstDash val="solid"/>
            </a:ln>
            <a:effectLst/>
          </p:spPr>
          <p:txBody>
            <a:bodyPr rtlCol="0" anchor="ctr" anchorCtr="0"/>
            <a:lstStyle/>
            <a:p>
              <a:pPr algn="ctr">
                <a:defRPr/>
              </a:pPr>
              <a:r>
                <a:rPr lang="en-US" sz="1051" kern="0" dirty="0">
                  <a:solidFill>
                    <a:srgbClr val="575757"/>
                  </a:solidFill>
                </a:rPr>
                <a:t>Data unitary revenue: 5 $/GB</a:t>
              </a:r>
            </a:p>
          </p:txBody>
        </p:sp>
      </p:grpSp>
      <p:sp>
        <p:nvSpPr>
          <p:cNvPr id="156" name="Rectangle 155">
            <a:extLst>
              <a:ext uri="{FF2B5EF4-FFF2-40B4-BE49-F238E27FC236}">
                <a16:creationId xmlns:a16="http://schemas.microsoft.com/office/drawing/2014/main" id="{870181F1-1266-4D35-8B88-478997044EA5}"/>
              </a:ext>
            </a:extLst>
          </p:cNvPr>
          <p:cNvSpPr/>
          <p:nvPr/>
        </p:nvSpPr>
        <p:spPr>
          <a:xfrm>
            <a:off x="563771" y="1890238"/>
            <a:ext cx="3438249" cy="307777"/>
          </a:xfrm>
          <a:prstGeom prst="rect">
            <a:avLst/>
          </a:prstGeom>
        </p:spPr>
        <p:txBody>
          <a:bodyPr wrap="none">
            <a:spAutoFit/>
          </a:bodyPr>
          <a:lstStyle/>
          <a:p>
            <a:pPr>
              <a:spcBef>
                <a:spcPct val="0"/>
              </a:spcBef>
              <a:spcAft>
                <a:spcPct val="0"/>
              </a:spcAft>
            </a:pPr>
            <a:r>
              <a:rPr lang="en-US" sz="1400" dirty="0">
                <a:solidFill>
                  <a:srgbClr val="295E7E"/>
                </a:solidFill>
                <a:sym typeface="+mn-lt"/>
              </a:rPr>
              <a:t>Recap| </a:t>
            </a:r>
            <a:r>
              <a:rPr lang="en-US" sz="1400" dirty="0">
                <a:solidFill>
                  <a:srgbClr val="575757"/>
                </a:solidFill>
                <a:sym typeface="+mn-lt"/>
              </a:rPr>
              <a:t>Traffic improvement by service</a:t>
            </a:r>
          </a:p>
        </p:txBody>
      </p:sp>
      <p:graphicFrame>
        <p:nvGraphicFramePr>
          <p:cNvPr id="121" name="Chart 120">
            <a:extLst>
              <a:ext uri="{FF2B5EF4-FFF2-40B4-BE49-F238E27FC236}">
                <a16:creationId xmlns:a16="http://schemas.microsoft.com/office/drawing/2014/main" id="{FD690E2B-BAED-4983-BBE1-0796A9002E19}"/>
              </a:ext>
            </a:extLst>
          </p:cNvPr>
          <p:cNvGraphicFramePr/>
          <p:nvPr>
            <p:custDataLst>
              <p:tags r:id="rId3"/>
            </p:custDataLst>
          </p:nvPr>
        </p:nvGraphicFramePr>
        <p:xfrm>
          <a:off x="425452" y="3459163"/>
          <a:ext cx="3832225" cy="2335212"/>
        </p:xfrm>
        <a:graphic>
          <a:graphicData uri="http://schemas.openxmlformats.org/drawingml/2006/chart">
            <c:chart xmlns:c="http://schemas.openxmlformats.org/drawingml/2006/chart" xmlns:r="http://schemas.openxmlformats.org/officeDocument/2006/relationships" r:id="rId9"/>
          </a:graphicData>
        </a:graphic>
      </p:graphicFrame>
      <p:sp>
        <p:nvSpPr>
          <p:cNvPr id="158" name="Text Placeholder 3">
            <a:extLst>
              <a:ext uri="{FF2B5EF4-FFF2-40B4-BE49-F238E27FC236}">
                <a16:creationId xmlns:a16="http://schemas.microsoft.com/office/drawing/2014/main" id="{CE409085-995D-411A-8A08-093FCF2C16A3}"/>
              </a:ext>
            </a:extLst>
          </p:cNvPr>
          <p:cNvSpPr>
            <a:spLocks noGrp="1"/>
          </p:cNvSpPr>
          <p:nvPr>
            <p:custDataLst>
              <p:tags r:id="rId4"/>
            </p:custDataLst>
          </p:nvPr>
        </p:nvSpPr>
        <p:spPr bwMode="gray">
          <a:xfrm>
            <a:off x="517525" y="3117850"/>
            <a:ext cx="473075" cy="184151"/>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b"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spcBef>
                <a:spcPct val="0"/>
              </a:spcBef>
              <a:spcAft>
                <a:spcPct val="0"/>
              </a:spcAft>
            </a:pPr>
            <a:r>
              <a:rPr sz="1100" i="1" dirty="0">
                <a:solidFill>
                  <a:srgbClr val="575757"/>
                </a:solidFill>
                <a:sym typeface="+mn-lt"/>
              </a:rPr>
              <a:t>Traffic </a:t>
            </a:r>
          </a:p>
        </p:txBody>
      </p:sp>
      <p:sp>
        <p:nvSpPr>
          <p:cNvPr id="159" name="TextBox 158">
            <a:extLst>
              <a:ext uri="{FF2B5EF4-FFF2-40B4-BE49-F238E27FC236}">
                <a16:creationId xmlns:a16="http://schemas.microsoft.com/office/drawing/2014/main" id="{4FA64673-A32A-4D1E-ACFC-EA885F94BCC6}"/>
              </a:ext>
            </a:extLst>
          </p:cNvPr>
          <p:cNvSpPr txBox="1"/>
          <p:nvPr/>
        </p:nvSpPr>
        <p:spPr>
          <a:xfrm>
            <a:off x="1597819" y="5718098"/>
            <a:ext cx="958851" cy="230832"/>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900" i="1" dirty="0">
                <a:solidFill>
                  <a:srgbClr val="575757"/>
                </a:solidFill>
              </a:rPr>
              <a:t>(action)</a:t>
            </a:r>
          </a:p>
        </p:txBody>
      </p:sp>
      <p:sp>
        <p:nvSpPr>
          <p:cNvPr id="160" name="TextBox 159">
            <a:extLst>
              <a:ext uri="{FF2B5EF4-FFF2-40B4-BE49-F238E27FC236}">
                <a16:creationId xmlns:a16="http://schemas.microsoft.com/office/drawing/2014/main" id="{B6E1AE6E-B45C-44E9-90EB-4D0DFA780C9F}"/>
              </a:ext>
            </a:extLst>
          </p:cNvPr>
          <p:cNvSpPr txBox="1"/>
          <p:nvPr/>
        </p:nvSpPr>
        <p:spPr>
          <a:xfrm>
            <a:off x="2132014" y="3275013"/>
            <a:ext cx="1152525" cy="1143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1" i="1" dirty="0">
                <a:solidFill>
                  <a:srgbClr val="575757"/>
                </a:solidFill>
              </a:rPr>
              <a:t>Impact duration</a:t>
            </a:r>
          </a:p>
        </p:txBody>
      </p:sp>
      <p:cxnSp>
        <p:nvCxnSpPr>
          <p:cNvPr id="161" name="Straight Arrow Connector 160">
            <a:extLst>
              <a:ext uri="{FF2B5EF4-FFF2-40B4-BE49-F238E27FC236}">
                <a16:creationId xmlns:a16="http://schemas.microsoft.com/office/drawing/2014/main" id="{9F482C0B-3DF1-44DF-8129-0371B14B19D5}"/>
              </a:ext>
            </a:extLst>
          </p:cNvPr>
          <p:cNvCxnSpPr>
            <a:cxnSpLocks/>
          </p:cNvCxnSpPr>
          <p:nvPr/>
        </p:nvCxnSpPr>
        <p:spPr>
          <a:xfrm>
            <a:off x="2239965" y="3479800"/>
            <a:ext cx="936625" cy="0"/>
          </a:xfrm>
          <a:prstGeom prst="straightConnector1">
            <a:avLst/>
          </a:prstGeom>
          <a:ln w="9525" cap="rnd">
            <a:solidFill>
              <a:schemeClr val="tx1">
                <a:lumMod val="60000"/>
                <a:lumOff val="40000"/>
              </a:schemeClr>
            </a:solidFill>
            <a:prstDash val="solid"/>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A95B71EA-C27B-4076-814D-5E98C30E9E06}"/>
              </a:ext>
            </a:extLst>
          </p:cNvPr>
          <p:cNvSpPr txBox="1"/>
          <p:nvPr/>
        </p:nvSpPr>
        <p:spPr>
          <a:xfrm>
            <a:off x="2189164" y="2990851"/>
            <a:ext cx="1827213" cy="1270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1" i="1" dirty="0">
                <a:solidFill>
                  <a:srgbClr val="575757"/>
                </a:solidFill>
              </a:rPr>
              <a:t>Investment recovery time</a:t>
            </a:r>
          </a:p>
        </p:txBody>
      </p:sp>
      <p:cxnSp>
        <p:nvCxnSpPr>
          <p:cNvPr id="163" name="Straight Arrow Connector 162">
            <a:extLst>
              <a:ext uri="{FF2B5EF4-FFF2-40B4-BE49-F238E27FC236}">
                <a16:creationId xmlns:a16="http://schemas.microsoft.com/office/drawing/2014/main" id="{B7F85EB2-EC43-40D7-B228-E0887DEBB2A4}"/>
              </a:ext>
            </a:extLst>
          </p:cNvPr>
          <p:cNvCxnSpPr>
            <a:cxnSpLocks/>
          </p:cNvCxnSpPr>
          <p:nvPr/>
        </p:nvCxnSpPr>
        <p:spPr>
          <a:xfrm>
            <a:off x="2089150" y="3197225"/>
            <a:ext cx="2027239" cy="0"/>
          </a:xfrm>
          <a:prstGeom prst="straightConnector1">
            <a:avLst/>
          </a:prstGeom>
          <a:ln w="9525" cap="rnd">
            <a:solidFill>
              <a:schemeClr val="tx1">
                <a:lumMod val="60000"/>
                <a:lumOff val="40000"/>
              </a:schemeClr>
            </a:solidFill>
            <a:prstDash val="solid"/>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B4DDD968-5741-4FFD-8413-F25B153875D4}"/>
              </a:ext>
            </a:extLst>
          </p:cNvPr>
          <p:cNvSpPr txBox="1"/>
          <p:nvPr/>
        </p:nvSpPr>
        <p:spPr>
          <a:xfrm>
            <a:off x="2530475" y="5697538"/>
            <a:ext cx="407988" cy="4001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solidFill>
                  <a:srgbClr val="575757"/>
                </a:solidFill>
              </a:rPr>
              <a:t>Y2 </a:t>
            </a:r>
          </a:p>
          <a:p>
            <a:pPr algn="ctr"/>
            <a:endParaRPr lang="en-US" sz="900" i="1" dirty="0">
              <a:solidFill>
                <a:srgbClr val="575757"/>
              </a:solidFill>
            </a:endParaRPr>
          </a:p>
        </p:txBody>
      </p:sp>
      <p:sp>
        <p:nvSpPr>
          <p:cNvPr id="165" name="Rectangle 164">
            <a:extLst>
              <a:ext uri="{FF2B5EF4-FFF2-40B4-BE49-F238E27FC236}">
                <a16:creationId xmlns:a16="http://schemas.microsoft.com/office/drawing/2014/main" id="{82CF5866-A655-4249-976E-CD0E88409C1D}"/>
              </a:ext>
            </a:extLst>
          </p:cNvPr>
          <p:cNvSpPr/>
          <p:nvPr/>
        </p:nvSpPr>
        <p:spPr>
          <a:xfrm>
            <a:off x="3490913" y="4677196"/>
            <a:ext cx="261939" cy="251901"/>
          </a:xfrm>
          <a:prstGeom prst="rect">
            <a:avLst/>
          </a:prstGeom>
          <a:solidFill>
            <a:srgbClr val="C9E7C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dirty="0">
              <a:solidFill>
                <a:srgbClr val="03522D"/>
              </a:solidFill>
            </a:endParaRPr>
          </a:p>
        </p:txBody>
      </p:sp>
      <p:sp>
        <p:nvSpPr>
          <p:cNvPr id="166" name="Freeform: Shape 165">
            <a:extLst>
              <a:ext uri="{FF2B5EF4-FFF2-40B4-BE49-F238E27FC236}">
                <a16:creationId xmlns:a16="http://schemas.microsoft.com/office/drawing/2014/main" id="{84FE6E6C-B8E3-4F2A-8AA6-AD2BE950C0A0}"/>
              </a:ext>
            </a:extLst>
          </p:cNvPr>
          <p:cNvSpPr/>
          <p:nvPr/>
        </p:nvSpPr>
        <p:spPr>
          <a:xfrm>
            <a:off x="2200277" y="4701289"/>
            <a:ext cx="79375" cy="233363"/>
          </a:xfrm>
          <a:custGeom>
            <a:avLst/>
            <a:gdLst>
              <a:gd name="connsiteX0" fmla="*/ 0 w 241300"/>
              <a:gd name="connsiteY0" fmla="*/ 292134 h 292134"/>
              <a:gd name="connsiteX1" fmla="*/ 12700 w 241300"/>
              <a:gd name="connsiteY1" fmla="*/ 228634 h 292134"/>
              <a:gd name="connsiteX2" fmla="*/ 25400 w 241300"/>
              <a:gd name="connsiteY2" fmla="*/ 190534 h 292134"/>
              <a:gd name="connsiteX3" fmla="*/ 76200 w 241300"/>
              <a:gd name="connsiteY3" fmla="*/ 203234 h 292134"/>
              <a:gd name="connsiteX4" fmla="*/ 114300 w 241300"/>
              <a:gd name="connsiteY4" fmla="*/ 177834 h 292134"/>
              <a:gd name="connsiteX5" fmla="*/ 152400 w 241300"/>
              <a:gd name="connsiteY5" fmla="*/ 165134 h 292134"/>
              <a:gd name="connsiteX6" fmla="*/ 190500 w 241300"/>
              <a:gd name="connsiteY6" fmla="*/ 12734 h 292134"/>
              <a:gd name="connsiteX7" fmla="*/ 241300 w 241300"/>
              <a:gd name="connsiteY7" fmla="*/ 34 h 292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300" h="292134">
                <a:moveTo>
                  <a:pt x="0" y="292134"/>
                </a:moveTo>
                <a:cubicBezTo>
                  <a:pt x="4233" y="270967"/>
                  <a:pt x="7465" y="249575"/>
                  <a:pt x="12700" y="228634"/>
                </a:cubicBezTo>
                <a:cubicBezTo>
                  <a:pt x="15947" y="215647"/>
                  <a:pt x="12971" y="195506"/>
                  <a:pt x="25400" y="190534"/>
                </a:cubicBezTo>
                <a:cubicBezTo>
                  <a:pt x="41606" y="184052"/>
                  <a:pt x="59267" y="199001"/>
                  <a:pt x="76200" y="203234"/>
                </a:cubicBezTo>
                <a:cubicBezTo>
                  <a:pt x="88900" y="194767"/>
                  <a:pt x="100648" y="184660"/>
                  <a:pt x="114300" y="177834"/>
                </a:cubicBezTo>
                <a:cubicBezTo>
                  <a:pt x="126274" y="171847"/>
                  <a:pt x="147428" y="177563"/>
                  <a:pt x="152400" y="165134"/>
                </a:cubicBezTo>
                <a:cubicBezTo>
                  <a:pt x="173531" y="112305"/>
                  <a:pt x="141150" y="52214"/>
                  <a:pt x="190500" y="12734"/>
                </a:cubicBezTo>
                <a:cubicBezTo>
                  <a:pt x="208048" y="-1305"/>
                  <a:pt x="222982" y="34"/>
                  <a:pt x="241300" y="34"/>
                </a:cubicBezTo>
              </a:path>
            </a:pathLst>
          </a:custGeom>
          <a:solidFill>
            <a:srgbClr val="C9E7CA"/>
          </a:solidFill>
          <a:ln w="28575" cap="rnd" cmpd="sng" algn="ctr">
            <a:solidFill>
              <a:schemeClr val="bg1">
                <a:lumMod val="75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3522D"/>
              </a:solidFill>
            </a:endParaRPr>
          </a:p>
        </p:txBody>
      </p:sp>
      <p:sp>
        <p:nvSpPr>
          <p:cNvPr id="167" name="TextBox 166">
            <a:extLst>
              <a:ext uri="{FF2B5EF4-FFF2-40B4-BE49-F238E27FC236}">
                <a16:creationId xmlns:a16="http://schemas.microsoft.com/office/drawing/2014/main" id="{97B128A4-42D8-46AA-831E-9435B86269B9}"/>
              </a:ext>
            </a:extLst>
          </p:cNvPr>
          <p:cNvSpPr txBox="1"/>
          <p:nvPr/>
        </p:nvSpPr>
        <p:spPr>
          <a:xfrm>
            <a:off x="3163889" y="5697537"/>
            <a:ext cx="407988" cy="2616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solidFill>
                  <a:srgbClr val="575757"/>
                </a:solidFill>
              </a:rPr>
              <a:t>Y4 </a:t>
            </a:r>
          </a:p>
        </p:txBody>
      </p:sp>
      <p:cxnSp>
        <p:nvCxnSpPr>
          <p:cNvPr id="168" name="Straight Connector 167">
            <a:extLst>
              <a:ext uri="{FF2B5EF4-FFF2-40B4-BE49-F238E27FC236}">
                <a16:creationId xmlns:a16="http://schemas.microsoft.com/office/drawing/2014/main" id="{57EBD0B9-B528-4F88-A29E-08B3344655A8}"/>
              </a:ext>
            </a:extLst>
          </p:cNvPr>
          <p:cNvCxnSpPr>
            <a:cxnSpLocks/>
            <a:endCxn id="169" idx="3"/>
          </p:cNvCxnSpPr>
          <p:nvPr/>
        </p:nvCxnSpPr>
        <p:spPr>
          <a:xfrm flipH="1" flipV="1">
            <a:off x="1917702" y="4565651"/>
            <a:ext cx="212724" cy="227012"/>
          </a:xfrm>
          <a:prstGeom prst="line">
            <a:avLst/>
          </a:prstGeom>
          <a:noFill/>
          <a:ln w="19050" cap="rnd" cmpd="sng" algn="ctr">
            <a:solidFill>
              <a:schemeClr val="accent5"/>
            </a:solidFill>
            <a:prstDash val="solid"/>
            <a:headEnd type="oval"/>
            <a:tailEnd type="none" w="sm" len="sm"/>
          </a:ln>
          <a:effectLst/>
        </p:spPr>
      </p:cxnSp>
      <p:sp>
        <p:nvSpPr>
          <p:cNvPr id="169" name="Rectangle 168">
            <a:extLst>
              <a:ext uri="{FF2B5EF4-FFF2-40B4-BE49-F238E27FC236}">
                <a16:creationId xmlns:a16="http://schemas.microsoft.com/office/drawing/2014/main" id="{43323E62-A65D-46B7-AE31-163342323958}"/>
              </a:ext>
            </a:extLst>
          </p:cNvPr>
          <p:cNvSpPr/>
          <p:nvPr/>
        </p:nvSpPr>
        <p:spPr>
          <a:xfrm>
            <a:off x="922339" y="4373563"/>
            <a:ext cx="995363" cy="384175"/>
          </a:xfrm>
          <a:prstGeom prst="rect">
            <a:avLst/>
          </a:prstGeom>
          <a:solidFill>
            <a:sysClr val="window" lastClr="FFFFFF"/>
          </a:solidFill>
          <a:ln w="19050" cap="rnd" cmpd="sng" algn="ctr">
            <a:solidFill>
              <a:schemeClr val="accent4"/>
            </a:solidFill>
            <a:prstDash val="solid"/>
          </a:ln>
          <a:effectLst/>
        </p:spPr>
        <p:txBody>
          <a:bodyPr lIns="0" tIns="0" rIns="0" bIns="0" rtlCol="0" anchor="ctr" anchorCtr="0"/>
          <a:lstStyle/>
          <a:p>
            <a:pPr algn="ctr"/>
            <a:r>
              <a:rPr lang="en-US" sz="800" i="1" dirty="0">
                <a:solidFill>
                  <a:srgbClr val="575757"/>
                </a:solidFill>
              </a:rPr>
              <a:t>Stabilization period</a:t>
            </a:r>
          </a:p>
          <a:p>
            <a:pPr algn="ctr"/>
            <a:r>
              <a:rPr lang="en-US" sz="800" i="1" dirty="0">
                <a:solidFill>
                  <a:srgbClr val="575757"/>
                </a:solidFill>
              </a:rPr>
              <a:t> (4 weeks)</a:t>
            </a:r>
            <a:endParaRPr lang="en-US" sz="800" kern="0" dirty="0">
              <a:solidFill>
                <a:srgbClr val="575757"/>
              </a:solidFill>
            </a:endParaRPr>
          </a:p>
        </p:txBody>
      </p:sp>
      <p:sp>
        <p:nvSpPr>
          <p:cNvPr id="170" name="TextBox 169">
            <a:extLst>
              <a:ext uri="{FF2B5EF4-FFF2-40B4-BE49-F238E27FC236}">
                <a16:creationId xmlns:a16="http://schemas.microsoft.com/office/drawing/2014/main" id="{8550F7B4-9485-4F99-8DDE-60E8E2ED059D}"/>
              </a:ext>
            </a:extLst>
          </p:cNvPr>
          <p:cNvSpPr txBox="1"/>
          <p:nvPr/>
        </p:nvSpPr>
        <p:spPr>
          <a:xfrm>
            <a:off x="2214563" y="5697537"/>
            <a:ext cx="406400" cy="2616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solidFill>
                  <a:srgbClr val="575757"/>
                </a:solidFill>
              </a:rPr>
              <a:t>Y1 </a:t>
            </a:r>
          </a:p>
        </p:txBody>
      </p:sp>
      <p:sp>
        <p:nvSpPr>
          <p:cNvPr id="171" name="TextBox 170">
            <a:extLst>
              <a:ext uri="{FF2B5EF4-FFF2-40B4-BE49-F238E27FC236}">
                <a16:creationId xmlns:a16="http://schemas.microsoft.com/office/drawing/2014/main" id="{D2F1043A-71BC-461A-9250-5255CE14712A}"/>
              </a:ext>
            </a:extLst>
          </p:cNvPr>
          <p:cNvSpPr txBox="1"/>
          <p:nvPr/>
        </p:nvSpPr>
        <p:spPr>
          <a:xfrm>
            <a:off x="2847975" y="5697537"/>
            <a:ext cx="406400" cy="2616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solidFill>
                  <a:srgbClr val="575757"/>
                </a:solidFill>
              </a:rPr>
              <a:t>Y3 </a:t>
            </a:r>
          </a:p>
        </p:txBody>
      </p:sp>
      <p:sp>
        <p:nvSpPr>
          <p:cNvPr id="172" name="TextBox 171">
            <a:extLst>
              <a:ext uri="{FF2B5EF4-FFF2-40B4-BE49-F238E27FC236}">
                <a16:creationId xmlns:a16="http://schemas.microsoft.com/office/drawing/2014/main" id="{A584F224-DD67-44F6-BB88-94A66EC0C811}"/>
              </a:ext>
            </a:extLst>
          </p:cNvPr>
          <p:cNvSpPr txBox="1"/>
          <p:nvPr/>
        </p:nvSpPr>
        <p:spPr>
          <a:xfrm>
            <a:off x="3481389" y="5697537"/>
            <a:ext cx="407988" cy="26161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dirty="0">
                <a:solidFill>
                  <a:srgbClr val="575757"/>
                </a:solidFill>
              </a:rPr>
              <a:t>Y5</a:t>
            </a:r>
          </a:p>
        </p:txBody>
      </p:sp>
      <p:cxnSp>
        <p:nvCxnSpPr>
          <p:cNvPr id="173" name="Straight Connector 172">
            <a:extLst>
              <a:ext uri="{FF2B5EF4-FFF2-40B4-BE49-F238E27FC236}">
                <a16:creationId xmlns:a16="http://schemas.microsoft.com/office/drawing/2014/main" id="{7C0B64B1-A013-47A8-A51E-271FD3BF66EC}"/>
              </a:ext>
            </a:extLst>
          </p:cNvPr>
          <p:cNvCxnSpPr>
            <a:cxnSpLocks/>
          </p:cNvCxnSpPr>
          <p:nvPr/>
        </p:nvCxnSpPr>
        <p:spPr>
          <a:xfrm>
            <a:off x="3787775" y="3519487"/>
            <a:ext cx="0" cy="2214563"/>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E064331B-A771-4240-B168-CC0D6868AB6D}"/>
              </a:ext>
            </a:extLst>
          </p:cNvPr>
          <p:cNvCxnSpPr/>
          <p:nvPr/>
        </p:nvCxnSpPr>
        <p:spPr>
          <a:xfrm>
            <a:off x="2287588" y="3519487"/>
            <a:ext cx="0" cy="2214563"/>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9507DF4A-2E5C-408E-BF85-CD001170BE63}"/>
              </a:ext>
            </a:extLst>
          </p:cNvPr>
          <p:cNvCxnSpPr/>
          <p:nvPr/>
        </p:nvCxnSpPr>
        <p:spPr>
          <a:xfrm>
            <a:off x="3482975" y="3519487"/>
            <a:ext cx="0" cy="2214563"/>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EFBDD372-1BE3-4472-9B4F-129F0B77DBC8}"/>
              </a:ext>
            </a:extLst>
          </p:cNvPr>
          <p:cNvCxnSpPr>
            <a:cxnSpLocks/>
          </p:cNvCxnSpPr>
          <p:nvPr/>
        </p:nvCxnSpPr>
        <p:spPr>
          <a:xfrm>
            <a:off x="2582863" y="3519487"/>
            <a:ext cx="0" cy="2214563"/>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EA72970-1187-4FC9-98FC-845334B0DCEA}"/>
              </a:ext>
            </a:extLst>
          </p:cNvPr>
          <p:cNvCxnSpPr>
            <a:cxnSpLocks/>
          </p:cNvCxnSpPr>
          <p:nvPr/>
        </p:nvCxnSpPr>
        <p:spPr>
          <a:xfrm>
            <a:off x="2878139" y="3519487"/>
            <a:ext cx="0" cy="2214563"/>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78" name="Rectangle 177">
            <a:extLst>
              <a:ext uri="{FF2B5EF4-FFF2-40B4-BE49-F238E27FC236}">
                <a16:creationId xmlns:a16="http://schemas.microsoft.com/office/drawing/2014/main" id="{5E25F1A8-E46D-4B4E-9EAE-A27EED4DEDC5}"/>
              </a:ext>
            </a:extLst>
          </p:cNvPr>
          <p:cNvSpPr/>
          <p:nvPr/>
        </p:nvSpPr>
        <p:spPr>
          <a:xfrm>
            <a:off x="3192463" y="4677196"/>
            <a:ext cx="261939" cy="251901"/>
          </a:xfrm>
          <a:prstGeom prst="rect">
            <a:avLst/>
          </a:prstGeom>
          <a:solidFill>
            <a:srgbClr val="C9E7C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dirty="0">
              <a:solidFill>
                <a:srgbClr val="03522D"/>
              </a:solidFill>
            </a:endParaRPr>
          </a:p>
        </p:txBody>
      </p:sp>
      <p:cxnSp>
        <p:nvCxnSpPr>
          <p:cNvPr id="179" name="Straight Connector 178">
            <a:extLst>
              <a:ext uri="{FF2B5EF4-FFF2-40B4-BE49-F238E27FC236}">
                <a16:creationId xmlns:a16="http://schemas.microsoft.com/office/drawing/2014/main" id="{390BA1EC-628C-457D-BC0E-7BEE3378C860}"/>
              </a:ext>
            </a:extLst>
          </p:cNvPr>
          <p:cNvCxnSpPr/>
          <p:nvPr/>
        </p:nvCxnSpPr>
        <p:spPr>
          <a:xfrm>
            <a:off x="3175000" y="3519487"/>
            <a:ext cx="0" cy="2214563"/>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208" name="Rectangle 207">
            <a:extLst>
              <a:ext uri="{FF2B5EF4-FFF2-40B4-BE49-F238E27FC236}">
                <a16:creationId xmlns:a16="http://schemas.microsoft.com/office/drawing/2014/main" id="{B7F5CCB2-BDB5-466D-A9AF-93322C7821E6}"/>
              </a:ext>
            </a:extLst>
          </p:cNvPr>
          <p:cNvSpPr/>
          <p:nvPr/>
        </p:nvSpPr>
        <p:spPr>
          <a:xfrm>
            <a:off x="2590800" y="4538803"/>
            <a:ext cx="261939" cy="400111"/>
          </a:xfrm>
          <a:prstGeom prst="rect">
            <a:avLst/>
          </a:prstGeom>
          <a:solidFill>
            <a:srgbClr val="C9E7C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rgbClr val="03522D"/>
                </a:solidFill>
              </a:rPr>
              <a:t>∆ Y2</a:t>
            </a:r>
          </a:p>
        </p:txBody>
      </p:sp>
      <p:sp>
        <p:nvSpPr>
          <p:cNvPr id="209" name="Rectangle 208">
            <a:extLst>
              <a:ext uri="{FF2B5EF4-FFF2-40B4-BE49-F238E27FC236}">
                <a16:creationId xmlns:a16="http://schemas.microsoft.com/office/drawing/2014/main" id="{842C7E44-B4B9-4221-9617-6BBFC31131E3}"/>
              </a:ext>
            </a:extLst>
          </p:cNvPr>
          <p:cNvSpPr/>
          <p:nvPr/>
        </p:nvSpPr>
        <p:spPr>
          <a:xfrm>
            <a:off x="2322514" y="4709913"/>
            <a:ext cx="231775" cy="229001"/>
          </a:xfrm>
          <a:prstGeom prst="rect">
            <a:avLst/>
          </a:prstGeom>
          <a:solidFill>
            <a:srgbClr val="C9E7C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rgbClr val="03522D"/>
                </a:solidFill>
              </a:rPr>
              <a:t>∆ Y1</a:t>
            </a:r>
          </a:p>
        </p:txBody>
      </p:sp>
      <p:sp>
        <p:nvSpPr>
          <p:cNvPr id="182" name="Isosceles Triangle 181">
            <a:extLst>
              <a:ext uri="{FF2B5EF4-FFF2-40B4-BE49-F238E27FC236}">
                <a16:creationId xmlns:a16="http://schemas.microsoft.com/office/drawing/2014/main" id="{1184A5DB-0893-469C-8642-CF1E90B02A61}"/>
              </a:ext>
            </a:extLst>
          </p:cNvPr>
          <p:cNvSpPr/>
          <p:nvPr/>
        </p:nvSpPr>
        <p:spPr>
          <a:xfrm>
            <a:off x="2590800" y="4403710"/>
            <a:ext cx="261939" cy="161559"/>
          </a:xfrm>
          <a:prstGeom prst="triangle">
            <a:avLst>
              <a:gd name="adj" fmla="val 100000"/>
            </a:avLst>
          </a:prstGeom>
          <a:solidFill>
            <a:srgbClr val="C9E7C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03522D"/>
              </a:solidFill>
            </a:endParaRPr>
          </a:p>
        </p:txBody>
      </p:sp>
      <p:sp>
        <p:nvSpPr>
          <p:cNvPr id="183" name="Isosceles Triangle 182">
            <a:extLst>
              <a:ext uri="{FF2B5EF4-FFF2-40B4-BE49-F238E27FC236}">
                <a16:creationId xmlns:a16="http://schemas.microsoft.com/office/drawing/2014/main" id="{70579F20-B96C-45A3-B193-A87DE4609930}"/>
              </a:ext>
            </a:extLst>
          </p:cNvPr>
          <p:cNvSpPr/>
          <p:nvPr/>
        </p:nvSpPr>
        <p:spPr>
          <a:xfrm>
            <a:off x="2339975" y="4593519"/>
            <a:ext cx="215900" cy="121319"/>
          </a:xfrm>
          <a:prstGeom prst="triangle">
            <a:avLst>
              <a:gd name="adj" fmla="val 100000"/>
            </a:avLst>
          </a:prstGeom>
          <a:solidFill>
            <a:srgbClr val="C9E7C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03522D"/>
              </a:solidFill>
            </a:endParaRPr>
          </a:p>
        </p:txBody>
      </p:sp>
      <p:sp>
        <p:nvSpPr>
          <p:cNvPr id="185" name="Rectangle 184">
            <a:extLst>
              <a:ext uri="{FF2B5EF4-FFF2-40B4-BE49-F238E27FC236}">
                <a16:creationId xmlns:a16="http://schemas.microsoft.com/office/drawing/2014/main" id="{2CA7FAFD-1B22-459E-965E-967999ECF0AA}"/>
              </a:ext>
            </a:extLst>
          </p:cNvPr>
          <p:cNvSpPr/>
          <p:nvPr/>
        </p:nvSpPr>
        <p:spPr>
          <a:xfrm>
            <a:off x="3192463" y="4191437"/>
            <a:ext cx="261939" cy="509905"/>
          </a:xfrm>
          <a:prstGeom prst="rect">
            <a:avLst/>
          </a:prstGeom>
          <a:solidFill>
            <a:srgbClr val="C9E7C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dirty="0">
              <a:solidFill>
                <a:srgbClr val="03522D"/>
              </a:solidFill>
            </a:endParaRPr>
          </a:p>
        </p:txBody>
      </p:sp>
      <p:sp>
        <p:nvSpPr>
          <p:cNvPr id="192" name="Rectangle 191">
            <a:extLst>
              <a:ext uri="{FF2B5EF4-FFF2-40B4-BE49-F238E27FC236}">
                <a16:creationId xmlns:a16="http://schemas.microsoft.com/office/drawing/2014/main" id="{7FCAE9B0-BD3F-4BCB-A49A-394427CCA09F}"/>
              </a:ext>
            </a:extLst>
          </p:cNvPr>
          <p:cNvSpPr/>
          <p:nvPr/>
        </p:nvSpPr>
        <p:spPr>
          <a:xfrm>
            <a:off x="590551" y="2501900"/>
            <a:ext cx="1801813" cy="466725"/>
          </a:xfrm>
          <a:prstGeom prst="rect">
            <a:avLst/>
          </a:prstGeom>
          <a:solidFill>
            <a:sysClr val="window" lastClr="FFFFFF"/>
          </a:solidFill>
          <a:ln w="19050" cap="rnd" cmpd="sng" algn="ctr">
            <a:solidFill>
              <a:schemeClr val="accent4"/>
            </a:solidFill>
            <a:prstDash val="solid"/>
          </a:ln>
          <a:effectLst/>
        </p:spPr>
        <p:txBody>
          <a:bodyPr rtlCol="0" anchor="ctr" anchorCtr="0"/>
          <a:lstStyle/>
          <a:p>
            <a:pPr algn="ctr">
              <a:defRPr/>
            </a:pPr>
            <a:r>
              <a:rPr lang="en-US" sz="800" i="1" dirty="0">
                <a:solidFill>
                  <a:srgbClr val="575757"/>
                </a:solidFill>
              </a:rPr>
              <a:t>Once impact duration has ended, the increment of traffic will be constant for the remaining years</a:t>
            </a:r>
          </a:p>
        </p:txBody>
      </p:sp>
      <p:cxnSp>
        <p:nvCxnSpPr>
          <p:cNvPr id="193" name="Straight Connector 192">
            <a:extLst>
              <a:ext uri="{FF2B5EF4-FFF2-40B4-BE49-F238E27FC236}">
                <a16:creationId xmlns:a16="http://schemas.microsoft.com/office/drawing/2014/main" id="{A5DE0A0A-3D3A-4005-91AE-53E4A0DFBF62}"/>
              </a:ext>
            </a:extLst>
          </p:cNvPr>
          <p:cNvCxnSpPr>
            <a:cxnSpLocks/>
          </p:cNvCxnSpPr>
          <p:nvPr/>
        </p:nvCxnSpPr>
        <p:spPr>
          <a:xfrm flipH="1" flipV="1">
            <a:off x="1489075" y="2968626"/>
            <a:ext cx="641351" cy="363537"/>
          </a:xfrm>
          <a:prstGeom prst="line">
            <a:avLst/>
          </a:prstGeom>
          <a:noFill/>
          <a:ln w="19050" cap="rnd" cmpd="sng" algn="ctr">
            <a:solidFill>
              <a:schemeClr val="accent5"/>
            </a:solidFill>
            <a:prstDash val="solid"/>
            <a:headEnd type="oval"/>
            <a:tailEnd type="none" w="sm" len="sm"/>
          </a:ln>
          <a:effectLst/>
        </p:spPr>
      </p:cxnSp>
      <p:sp>
        <p:nvSpPr>
          <p:cNvPr id="194" name="Rectangle 193">
            <a:extLst>
              <a:ext uri="{FF2B5EF4-FFF2-40B4-BE49-F238E27FC236}">
                <a16:creationId xmlns:a16="http://schemas.microsoft.com/office/drawing/2014/main" id="{0CE12B35-91E4-4E1F-898E-F699744ED974}"/>
              </a:ext>
            </a:extLst>
          </p:cNvPr>
          <p:cNvSpPr/>
          <p:nvPr/>
        </p:nvSpPr>
        <p:spPr>
          <a:xfrm>
            <a:off x="2895600" y="4709913"/>
            <a:ext cx="261939" cy="229001"/>
          </a:xfrm>
          <a:prstGeom prst="rect">
            <a:avLst/>
          </a:prstGeom>
          <a:solidFill>
            <a:srgbClr val="C9E7C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700" dirty="0">
              <a:solidFill>
                <a:srgbClr val="03522D"/>
              </a:solidFill>
            </a:endParaRPr>
          </a:p>
        </p:txBody>
      </p:sp>
      <p:sp>
        <p:nvSpPr>
          <p:cNvPr id="195" name="Rectangle 194">
            <a:extLst>
              <a:ext uri="{FF2B5EF4-FFF2-40B4-BE49-F238E27FC236}">
                <a16:creationId xmlns:a16="http://schemas.microsoft.com/office/drawing/2014/main" id="{FB513638-7263-4ED0-812E-E1AB4D6ECA13}"/>
              </a:ext>
            </a:extLst>
          </p:cNvPr>
          <p:cNvSpPr/>
          <p:nvPr/>
        </p:nvSpPr>
        <p:spPr>
          <a:xfrm>
            <a:off x="2895600" y="4368423"/>
            <a:ext cx="261939" cy="343255"/>
          </a:xfrm>
          <a:prstGeom prst="rect">
            <a:avLst/>
          </a:prstGeom>
          <a:solidFill>
            <a:srgbClr val="C9E7C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n-US" sz="800" dirty="0">
              <a:solidFill>
                <a:srgbClr val="03522D"/>
              </a:solidFill>
            </a:endParaRPr>
          </a:p>
        </p:txBody>
      </p:sp>
      <p:sp>
        <p:nvSpPr>
          <p:cNvPr id="196" name="Isosceles Triangle 195">
            <a:extLst>
              <a:ext uri="{FF2B5EF4-FFF2-40B4-BE49-F238E27FC236}">
                <a16:creationId xmlns:a16="http://schemas.microsoft.com/office/drawing/2014/main" id="{98EC27DF-447B-44D1-83BA-5008B6F159CC}"/>
              </a:ext>
            </a:extLst>
          </p:cNvPr>
          <p:cNvSpPr/>
          <p:nvPr/>
        </p:nvSpPr>
        <p:spPr>
          <a:xfrm>
            <a:off x="2894013" y="4206866"/>
            <a:ext cx="261939" cy="161559"/>
          </a:xfrm>
          <a:prstGeom prst="triangle">
            <a:avLst>
              <a:gd name="adj" fmla="val 100000"/>
            </a:avLst>
          </a:prstGeom>
          <a:solidFill>
            <a:srgbClr val="C9E7C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03522D"/>
              </a:solidFill>
            </a:endParaRPr>
          </a:p>
        </p:txBody>
      </p:sp>
      <p:sp>
        <p:nvSpPr>
          <p:cNvPr id="207" name="Rectangle 206">
            <a:extLst>
              <a:ext uri="{FF2B5EF4-FFF2-40B4-BE49-F238E27FC236}">
                <a16:creationId xmlns:a16="http://schemas.microsoft.com/office/drawing/2014/main" id="{DFFB8D1E-E334-4206-99F8-DF5287EADC1B}"/>
              </a:ext>
            </a:extLst>
          </p:cNvPr>
          <p:cNvSpPr/>
          <p:nvPr/>
        </p:nvSpPr>
        <p:spPr>
          <a:xfrm>
            <a:off x="3497263" y="4191437"/>
            <a:ext cx="261939" cy="509905"/>
          </a:xfrm>
          <a:prstGeom prst="rect">
            <a:avLst/>
          </a:prstGeom>
          <a:solidFill>
            <a:srgbClr val="C9E7C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rgbClr val="03522D"/>
                </a:solidFill>
              </a:rPr>
              <a:t>∆ Y5=</a:t>
            </a:r>
          </a:p>
          <a:p>
            <a:pPr algn="ctr"/>
            <a:r>
              <a:rPr lang="en-US" sz="800" dirty="0">
                <a:solidFill>
                  <a:srgbClr val="03522D"/>
                </a:solidFill>
              </a:rPr>
              <a:t>∆ Y4</a:t>
            </a:r>
          </a:p>
        </p:txBody>
      </p:sp>
      <p:sp>
        <p:nvSpPr>
          <p:cNvPr id="210" name="Rectangle 209">
            <a:extLst>
              <a:ext uri="{FF2B5EF4-FFF2-40B4-BE49-F238E27FC236}">
                <a16:creationId xmlns:a16="http://schemas.microsoft.com/office/drawing/2014/main" id="{16DC6BDA-3C6D-4690-BBFC-9B9CD4A0D0FD}"/>
              </a:ext>
            </a:extLst>
          </p:cNvPr>
          <p:cNvSpPr/>
          <p:nvPr/>
        </p:nvSpPr>
        <p:spPr>
          <a:xfrm>
            <a:off x="2883695" y="4403708"/>
            <a:ext cx="261939" cy="535205"/>
          </a:xfrm>
          <a:prstGeom prst="rect">
            <a:avLst/>
          </a:prstGeom>
          <a:solidFill>
            <a:srgbClr val="C9E7C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rgbClr val="03522D"/>
                </a:solidFill>
              </a:rPr>
              <a:t>∆ Y3</a:t>
            </a:r>
          </a:p>
        </p:txBody>
      </p:sp>
      <p:sp>
        <p:nvSpPr>
          <p:cNvPr id="211" name="Rectangle 210">
            <a:extLst>
              <a:ext uri="{FF2B5EF4-FFF2-40B4-BE49-F238E27FC236}">
                <a16:creationId xmlns:a16="http://schemas.microsoft.com/office/drawing/2014/main" id="{003ECE8B-1E42-4CC8-A117-292026E9680C}"/>
              </a:ext>
            </a:extLst>
          </p:cNvPr>
          <p:cNvSpPr/>
          <p:nvPr/>
        </p:nvSpPr>
        <p:spPr>
          <a:xfrm>
            <a:off x="3186907" y="4183087"/>
            <a:ext cx="261939" cy="755827"/>
          </a:xfrm>
          <a:prstGeom prst="rect">
            <a:avLst/>
          </a:prstGeom>
          <a:solidFill>
            <a:srgbClr val="C9E7CA"/>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800" dirty="0">
                <a:solidFill>
                  <a:srgbClr val="03522D"/>
                </a:solidFill>
              </a:rPr>
              <a:t>∆ Y4</a:t>
            </a:r>
          </a:p>
        </p:txBody>
      </p:sp>
      <p:cxnSp>
        <p:nvCxnSpPr>
          <p:cNvPr id="120" name="Straight Connector 119">
            <a:extLst>
              <a:ext uri="{FF2B5EF4-FFF2-40B4-BE49-F238E27FC236}">
                <a16:creationId xmlns:a16="http://schemas.microsoft.com/office/drawing/2014/main" id="{80044AE2-3D0E-4AF5-B936-69085568738E}"/>
              </a:ext>
            </a:extLst>
          </p:cNvPr>
          <p:cNvCxnSpPr/>
          <p:nvPr/>
        </p:nvCxnSpPr>
        <p:spPr>
          <a:xfrm>
            <a:off x="2205407" y="3519487"/>
            <a:ext cx="0" cy="2214563"/>
          </a:xfrm>
          <a:prstGeom prst="line">
            <a:avLst/>
          </a:prstGeom>
          <a:ln w="9525" cap="rnd">
            <a:solidFill>
              <a:schemeClr val="tx1">
                <a:lumMod val="60000"/>
                <a:lumOff val="4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96324149-97A3-497D-BE96-5942AF4C3A46}"/>
              </a:ext>
            </a:extLst>
          </p:cNvPr>
          <p:cNvSpPr txBox="1"/>
          <p:nvPr/>
        </p:nvSpPr>
        <p:spPr>
          <a:xfrm>
            <a:off x="8607882" y="2796286"/>
            <a:ext cx="843673" cy="307061"/>
          </a:xfrm>
          <a:prstGeom prst="rect">
            <a:avLst/>
          </a:prstGeom>
          <a:solidFill>
            <a:srgbClr val="FF7900"/>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FF"/>
                </a:solidFill>
              </a:rPr>
              <a:t>11.1%</a:t>
            </a:r>
          </a:p>
        </p:txBody>
      </p:sp>
      <p:sp>
        <p:nvSpPr>
          <p:cNvPr id="112" name="TextBox 111">
            <a:extLst>
              <a:ext uri="{FF2B5EF4-FFF2-40B4-BE49-F238E27FC236}">
                <a16:creationId xmlns:a16="http://schemas.microsoft.com/office/drawing/2014/main" id="{18EF539A-0DEA-451F-87EF-A1FB7540C1DA}"/>
              </a:ext>
            </a:extLst>
          </p:cNvPr>
          <p:cNvSpPr txBox="1"/>
          <p:nvPr/>
        </p:nvSpPr>
        <p:spPr>
          <a:xfrm>
            <a:off x="8607882" y="3413140"/>
            <a:ext cx="843673" cy="307061"/>
          </a:xfrm>
          <a:prstGeom prst="rect">
            <a:avLst/>
          </a:prstGeom>
          <a:solidFill>
            <a:srgbClr val="FF7900"/>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FF"/>
                </a:solidFill>
              </a:rPr>
              <a:t>12.2%</a:t>
            </a:r>
          </a:p>
        </p:txBody>
      </p:sp>
      <p:sp>
        <p:nvSpPr>
          <p:cNvPr id="113" name="TextBox 112">
            <a:extLst>
              <a:ext uri="{FF2B5EF4-FFF2-40B4-BE49-F238E27FC236}">
                <a16:creationId xmlns:a16="http://schemas.microsoft.com/office/drawing/2014/main" id="{2A560863-88EF-4916-B4F3-44D80C248D63}"/>
              </a:ext>
            </a:extLst>
          </p:cNvPr>
          <p:cNvSpPr txBox="1"/>
          <p:nvPr/>
        </p:nvSpPr>
        <p:spPr>
          <a:xfrm>
            <a:off x="8607882" y="4029994"/>
            <a:ext cx="843673" cy="307061"/>
          </a:xfrm>
          <a:prstGeom prst="rect">
            <a:avLst/>
          </a:prstGeom>
          <a:solidFill>
            <a:srgbClr val="FF7900"/>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FF"/>
                </a:solidFill>
              </a:rPr>
              <a:t>13.3%</a:t>
            </a:r>
          </a:p>
        </p:txBody>
      </p:sp>
      <p:sp>
        <p:nvSpPr>
          <p:cNvPr id="114" name="TextBox 113">
            <a:extLst>
              <a:ext uri="{FF2B5EF4-FFF2-40B4-BE49-F238E27FC236}">
                <a16:creationId xmlns:a16="http://schemas.microsoft.com/office/drawing/2014/main" id="{4A5F92E9-50AD-40CA-AB53-A01D209C5C69}"/>
              </a:ext>
            </a:extLst>
          </p:cNvPr>
          <p:cNvSpPr txBox="1"/>
          <p:nvPr/>
        </p:nvSpPr>
        <p:spPr>
          <a:xfrm>
            <a:off x="8607882" y="4646846"/>
            <a:ext cx="843673" cy="307061"/>
          </a:xfrm>
          <a:prstGeom prst="rect">
            <a:avLst/>
          </a:prstGeom>
          <a:solidFill>
            <a:srgbClr val="FF7900"/>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FF"/>
                </a:solidFill>
              </a:rPr>
              <a:t>14.4%</a:t>
            </a:r>
          </a:p>
        </p:txBody>
      </p:sp>
      <p:sp>
        <p:nvSpPr>
          <p:cNvPr id="115" name="TextBox 114">
            <a:extLst>
              <a:ext uri="{FF2B5EF4-FFF2-40B4-BE49-F238E27FC236}">
                <a16:creationId xmlns:a16="http://schemas.microsoft.com/office/drawing/2014/main" id="{769255E6-A3C4-48A9-BC54-9180607D5032}"/>
              </a:ext>
            </a:extLst>
          </p:cNvPr>
          <p:cNvSpPr txBox="1"/>
          <p:nvPr/>
        </p:nvSpPr>
        <p:spPr>
          <a:xfrm>
            <a:off x="8607882" y="5263701"/>
            <a:ext cx="843673" cy="307061"/>
          </a:xfrm>
          <a:prstGeom prst="rect">
            <a:avLst/>
          </a:prstGeom>
          <a:solidFill>
            <a:srgbClr val="FF7900"/>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FF"/>
                </a:solidFill>
              </a:rPr>
              <a:t>14.4%</a:t>
            </a:r>
          </a:p>
        </p:txBody>
      </p:sp>
    </p:spTree>
    <p:extLst>
      <p:ext uri="{BB962C8B-B14F-4D97-AF65-F5344CB8AC3E}">
        <p14:creationId xmlns:p14="http://schemas.microsoft.com/office/powerpoint/2010/main" val="1254250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09128" y="101600"/>
            <a:ext cx="2123440" cy="6447919"/>
          </a:xfrm>
          <a:prstGeom prst="rect">
            <a:avLst/>
          </a:prstGeom>
          <a:noFill/>
        </p:spPr>
        <p:txBody>
          <a:bodyPr wrap="square" rtlCol="0">
            <a:spAutoFit/>
          </a:bodyPr>
          <a:lstStyle/>
          <a:p>
            <a:r>
              <a:rPr lang="fr-CI" sz="41300" dirty="0">
                <a:solidFill>
                  <a:srgbClr val="FFFFFF">
                    <a:lumMod val="85000"/>
                  </a:srgbClr>
                </a:solidFill>
                <a:latin typeface="Arial" panose="020B0604020202020204" pitchFamily="34" charset="0"/>
                <a:cs typeface="Arial" panose="020B0604020202020204" pitchFamily="34" charset="0"/>
              </a:rPr>
              <a:t>3</a:t>
            </a:r>
            <a:endParaRPr lang="fr-FR" dirty="0">
              <a:solidFill>
                <a:srgbClr val="FFFFFF">
                  <a:lumMod val="85000"/>
                </a:srgbClr>
              </a:solidFill>
              <a:latin typeface="Arial" panose="020B0604020202020204" pitchFamily="34" charset="0"/>
              <a:cs typeface="Arial" panose="020B0604020202020204" pitchFamily="34" charset="0"/>
            </a:endParaRPr>
          </a:p>
        </p:txBody>
      </p:sp>
      <p:sp>
        <p:nvSpPr>
          <p:cNvPr id="2" name="Text Placeholder 1"/>
          <p:cNvSpPr>
            <a:spLocks noGrp="1"/>
          </p:cNvSpPr>
          <p:nvPr>
            <p:ph type="body" sz="quarter" idx="11"/>
          </p:nvPr>
        </p:nvSpPr>
        <p:spPr>
          <a:xfrm>
            <a:off x="2799928" y="2500482"/>
            <a:ext cx="8437032" cy="2544233"/>
          </a:xfrm>
        </p:spPr>
        <p:txBody>
          <a:bodyPr/>
          <a:lstStyle/>
          <a:p>
            <a:pPr>
              <a:lnSpc>
                <a:spcPct val="85000"/>
              </a:lnSpc>
            </a:pPr>
            <a:r>
              <a:rPr lang="fr-CI" sz="6600" dirty="0">
                <a:solidFill>
                  <a:srgbClr val="FF6600"/>
                </a:solidFill>
              </a:rPr>
              <a:t>Smart CAPEX OMA</a:t>
            </a:r>
          </a:p>
          <a:p>
            <a:pPr>
              <a:lnSpc>
                <a:spcPct val="85000"/>
              </a:lnSpc>
            </a:pPr>
            <a:r>
              <a:rPr lang="fr-CI" sz="6600" dirty="0" err="1"/>
              <a:t>Economical</a:t>
            </a:r>
            <a:r>
              <a:rPr lang="fr-CI" sz="6600" dirty="0"/>
              <a:t> Module</a:t>
            </a:r>
            <a:endParaRPr lang="fr-FR" sz="6600" dirty="0"/>
          </a:p>
        </p:txBody>
      </p:sp>
    </p:spTree>
    <p:extLst>
      <p:ext uri="{BB962C8B-B14F-4D97-AF65-F5344CB8AC3E}">
        <p14:creationId xmlns:p14="http://schemas.microsoft.com/office/powerpoint/2010/main" val="187779255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7FC7E59-138F-4632-91C7-3EC33124E6B4}"/>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87FC7E59-138F-4632-91C7-3EC33124E6B4}"/>
                          </a:ext>
                        </a:extLst>
                      </p:cNvPr>
                      <p:cNvPicPr/>
                      <p:nvPr/>
                    </p:nvPicPr>
                    <p:blipFill>
                      <a:blip r:embed="rId6"/>
                      <a:stretch>
                        <a:fillRect/>
                      </a:stretch>
                    </p:blipFill>
                    <p:spPr>
                      <a:xfrm>
                        <a:off x="1589" y="1589"/>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99C5D0B-3B2F-415B-9210-F783C665099F}"/>
              </a:ext>
            </a:extLst>
          </p:cNvPr>
          <p:cNvSpPr/>
          <p:nvPr>
            <p:custDataLst>
              <p:tags r:id="rId2"/>
            </p:custDataLst>
          </p:nvPr>
        </p:nvSpPr>
        <p:spPr>
          <a:xfrm>
            <a:off x="1" y="1"/>
            <a:ext cx="158751" cy="158751"/>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sym typeface="Trebuchet MS" panose="020B0603020202020204" pitchFamily="34" charset="0"/>
            </a:endParaRPr>
          </a:p>
        </p:txBody>
      </p:sp>
      <p:sp>
        <p:nvSpPr>
          <p:cNvPr id="2" name="Title 1">
            <a:extLst>
              <a:ext uri="{FF2B5EF4-FFF2-40B4-BE49-F238E27FC236}">
                <a16:creationId xmlns:a16="http://schemas.microsoft.com/office/drawing/2014/main" id="{2D26E312-DCAF-417D-8984-EA671BBEAAE4}"/>
              </a:ext>
            </a:extLst>
          </p:cNvPr>
          <p:cNvSpPr>
            <a:spLocks noGrp="1"/>
          </p:cNvSpPr>
          <p:nvPr>
            <p:ph type="title"/>
          </p:nvPr>
        </p:nvSpPr>
        <p:spPr/>
        <p:txBody>
          <a:bodyPr vert="horz"/>
          <a:lstStyle/>
          <a:p>
            <a:r>
              <a:rPr lang="en-US" dirty="0"/>
              <a:t>This document integrates the methodology conceptualization of module 7</a:t>
            </a:r>
          </a:p>
        </p:txBody>
      </p:sp>
      <p:sp>
        <p:nvSpPr>
          <p:cNvPr id="17" name="Rectangle 16">
            <a:extLst>
              <a:ext uri="{FF2B5EF4-FFF2-40B4-BE49-F238E27FC236}">
                <a16:creationId xmlns:a16="http://schemas.microsoft.com/office/drawing/2014/main" id="{BAA26F71-56DE-4823-8458-FE10037C1D7F}"/>
              </a:ext>
            </a:extLst>
          </p:cNvPr>
          <p:cNvSpPr/>
          <p:nvPr/>
        </p:nvSpPr>
        <p:spPr>
          <a:xfrm>
            <a:off x="439499" y="1977456"/>
            <a:ext cx="11307643" cy="347595"/>
          </a:xfrm>
          <a:prstGeom prst="rect">
            <a:avLst/>
          </a:prstGeom>
          <a:solidFill>
            <a:schemeClr val="accent6">
              <a:lumMod val="40000"/>
              <a:lumOff val="60000"/>
            </a:schemeClr>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b="1" dirty="0">
                <a:solidFill>
                  <a:srgbClr val="295E7E"/>
                </a:solidFill>
              </a:rPr>
              <a:t> End-to-end workflow</a:t>
            </a:r>
          </a:p>
        </p:txBody>
      </p:sp>
      <p:sp>
        <p:nvSpPr>
          <p:cNvPr id="19" name="Rectangle 18">
            <a:extLst>
              <a:ext uri="{FF2B5EF4-FFF2-40B4-BE49-F238E27FC236}">
                <a16:creationId xmlns:a16="http://schemas.microsoft.com/office/drawing/2014/main" id="{3D764324-B9DC-D6E3-F175-8626E63F1261}"/>
              </a:ext>
            </a:extLst>
          </p:cNvPr>
          <p:cNvSpPr/>
          <p:nvPr/>
        </p:nvSpPr>
        <p:spPr>
          <a:xfrm>
            <a:off x="439500" y="1615808"/>
            <a:ext cx="11299170" cy="347595"/>
          </a:xfrm>
          <a:prstGeom prst="rect">
            <a:avLst/>
          </a:prstGeom>
          <a:solidFill>
            <a:srgbClr val="EBC5D0"/>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b="1" dirty="0">
                <a:solidFill>
                  <a:srgbClr val="E71C57"/>
                </a:solidFill>
              </a:rPr>
              <a:t>Application interface   </a:t>
            </a:r>
          </a:p>
        </p:txBody>
      </p:sp>
      <p:sp>
        <p:nvSpPr>
          <p:cNvPr id="20" name="Rectangle 19">
            <a:extLst>
              <a:ext uri="{FF2B5EF4-FFF2-40B4-BE49-F238E27FC236}">
                <a16:creationId xmlns:a16="http://schemas.microsoft.com/office/drawing/2014/main" id="{3C4B26FF-5A97-09E2-B7C2-7BE8E71F820D}"/>
              </a:ext>
            </a:extLst>
          </p:cNvPr>
          <p:cNvSpPr/>
          <p:nvPr/>
        </p:nvSpPr>
        <p:spPr>
          <a:xfrm>
            <a:off x="6690404" y="2349468"/>
            <a:ext cx="2000654" cy="334606"/>
          </a:xfrm>
          <a:prstGeom prst="rect">
            <a:avLst/>
          </a:prstGeom>
          <a:solidFill>
            <a:srgbClr val="EEE89A"/>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b="1" dirty="0">
                <a:solidFill>
                  <a:srgbClr val="A8B21C"/>
                </a:solidFill>
              </a:rPr>
              <a:t> Technical to economical conversion modules</a:t>
            </a:r>
          </a:p>
        </p:txBody>
      </p:sp>
      <p:sp>
        <p:nvSpPr>
          <p:cNvPr id="21" name="Rectangle 20">
            <a:extLst>
              <a:ext uri="{FF2B5EF4-FFF2-40B4-BE49-F238E27FC236}">
                <a16:creationId xmlns:a16="http://schemas.microsoft.com/office/drawing/2014/main" id="{7E8BA873-9C95-5E15-2BE0-A890A00C92B6}"/>
              </a:ext>
            </a:extLst>
          </p:cNvPr>
          <p:cNvSpPr/>
          <p:nvPr/>
        </p:nvSpPr>
        <p:spPr>
          <a:xfrm>
            <a:off x="8666480" y="2341810"/>
            <a:ext cx="3072190" cy="334606"/>
          </a:xfrm>
          <a:prstGeom prst="rect">
            <a:avLst/>
          </a:prstGeom>
          <a:solidFill>
            <a:srgbClr val="C9E7CA"/>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b="1" dirty="0">
                <a:solidFill>
                  <a:srgbClr val="3EAD92"/>
                </a:solidFill>
              </a:rPr>
              <a:t> </a:t>
            </a:r>
            <a:r>
              <a:rPr lang="en-US" sz="1100" b="1" dirty="0">
                <a:solidFill>
                  <a:srgbClr val="29BA74"/>
                </a:solidFill>
              </a:rPr>
              <a:t>Economic modules</a:t>
            </a:r>
          </a:p>
        </p:txBody>
      </p:sp>
      <p:sp>
        <p:nvSpPr>
          <p:cNvPr id="22" name="Rectangle 21">
            <a:extLst>
              <a:ext uri="{FF2B5EF4-FFF2-40B4-BE49-F238E27FC236}">
                <a16:creationId xmlns:a16="http://schemas.microsoft.com/office/drawing/2014/main" id="{2AA40E64-B23D-FC32-61BA-5CFA1901307A}"/>
              </a:ext>
            </a:extLst>
          </p:cNvPr>
          <p:cNvSpPr/>
          <p:nvPr/>
        </p:nvSpPr>
        <p:spPr>
          <a:xfrm>
            <a:off x="1666374" y="2342888"/>
            <a:ext cx="5024030" cy="334606"/>
          </a:xfrm>
          <a:prstGeom prst="rect">
            <a:avLst/>
          </a:prstGeom>
          <a:solidFill>
            <a:srgbClr val="C8C8C8"/>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dirty="0">
                <a:solidFill>
                  <a:srgbClr val="FFFFFF"/>
                </a:solidFill>
              </a:rPr>
              <a:t> </a:t>
            </a:r>
            <a:r>
              <a:rPr lang="en-US" sz="1100" b="1" dirty="0">
                <a:solidFill>
                  <a:srgbClr val="6E6F73"/>
                </a:solidFill>
              </a:rPr>
              <a:t>Technical modules</a:t>
            </a:r>
          </a:p>
        </p:txBody>
      </p:sp>
      <p:sp>
        <p:nvSpPr>
          <p:cNvPr id="31" name="Rectangle 30">
            <a:extLst>
              <a:ext uri="{FF2B5EF4-FFF2-40B4-BE49-F238E27FC236}">
                <a16:creationId xmlns:a16="http://schemas.microsoft.com/office/drawing/2014/main" id="{C5DF9E09-9D92-8C05-305F-5CE404240859}"/>
              </a:ext>
            </a:extLst>
          </p:cNvPr>
          <p:cNvSpPr/>
          <p:nvPr/>
        </p:nvSpPr>
        <p:spPr>
          <a:xfrm>
            <a:off x="439499" y="2343236"/>
            <a:ext cx="1211654" cy="334606"/>
          </a:xfrm>
          <a:prstGeom prst="rect">
            <a:avLst/>
          </a:pr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lnSpc>
                <a:spcPct val="95000"/>
              </a:lnSpc>
            </a:pPr>
            <a:r>
              <a:rPr lang="en-US" sz="1400" kern="0" dirty="0">
                <a:solidFill>
                  <a:schemeClr val="bg1"/>
                </a:solidFill>
              </a:rPr>
              <a:t> Data Quality</a:t>
            </a:r>
          </a:p>
        </p:txBody>
      </p:sp>
      <p:sp>
        <p:nvSpPr>
          <p:cNvPr id="46" name="Rectangle 45">
            <a:extLst>
              <a:ext uri="{FF2B5EF4-FFF2-40B4-BE49-F238E27FC236}">
                <a16:creationId xmlns:a16="http://schemas.microsoft.com/office/drawing/2014/main" id="{E4CC59E2-C423-E17A-2651-C2F80539CCD7}"/>
              </a:ext>
            </a:extLst>
          </p:cNvPr>
          <p:cNvSpPr/>
          <p:nvPr/>
        </p:nvSpPr>
        <p:spPr>
          <a:xfrm>
            <a:off x="3610349" y="5246700"/>
            <a:ext cx="1281428" cy="1000274"/>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900" b="1" dirty="0">
                <a:solidFill>
                  <a:srgbClr val="575757"/>
                </a:solidFill>
              </a:rPr>
              <a:t>Congestion Analysis</a:t>
            </a:r>
          </a:p>
          <a:p>
            <a:pPr>
              <a:spcAft>
                <a:spcPts val="600"/>
              </a:spcAft>
            </a:pPr>
            <a:r>
              <a:rPr lang="en-US" sz="900" dirty="0">
                <a:solidFill>
                  <a:srgbClr val="575757"/>
                </a:solidFill>
              </a:rPr>
              <a:t>Use the </a:t>
            </a:r>
            <a:r>
              <a:rPr lang="en-US" sz="900" dirty="0" err="1">
                <a:solidFill>
                  <a:srgbClr val="575757"/>
                </a:solidFill>
              </a:rPr>
              <a:t>RANDim</a:t>
            </a:r>
            <a:r>
              <a:rPr lang="en-US" sz="900" dirty="0">
                <a:solidFill>
                  <a:srgbClr val="575757"/>
                </a:solidFill>
              </a:rPr>
              <a:t> tool to calculate the congestion of each cell</a:t>
            </a:r>
          </a:p>
        </p:txBody>
      </p:sp>
      <p:sp>
        <p:nvSpPr>
          <p:cNvPr id="63" name="Rectangle 62">
            <a:extLst>
              <a:ext uri="{FF2B5EF4-FFF2-40B4-BE49-F238E27FC236}">
                <a16:creationId xmlns:a16="http://schemas.microsoft.com/office/drawing/2014/main" id="{AD47E0E4-4EBC-5E28-FEE9-FF365806F45C}"/>
              </a:ext>
            </a:extLst>
          </p:cNvPr>
          <p:cNvSpPr/>
          <p:nvPr/>
        </p:nvSpPr>
        <p:spPr>
          <a:xfrm>
            <a:off x="195510" y="2708493"/>
            <a:ext cx="8470970" cy="3538482"/>
          </a:xfrm>
          <a:prstGeom prst="rect">
            <a:avLst/>
          </a:prstGeom>
          <a:solidFill>
            <a:schemeClr val="bg1">
              <a:alpha val="64000"/>
            </a:schemeClr>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 name="Rectangle 2">
            <a:extLst>
              <a:ext uri="{FF2B5EF4-FFF2-40B4-BE49-F238E27FC236}">
                <a16:creationId xmlns:a16="http://schemas.microsoft.com/office/drawing/2014/main" id="{77491109-6F28-4B39-376F-566C1F353891}"/>
              </a:ext>
            </a:extLst>
          </p:cNvPr>
          <p:cNvSpPr/>
          <p:nvPr/>
        </p:nvSpPr>
        <p:spPr>
          <a:xfrm>
            <a:off x="7012382" y="3303950"/>
            <a:ext cx="1403292" cy="2215991"/>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solidFill>
                  <a:srgbClr val="A8B21C"/>
                </a:solidFill>
              </a:rPr>
              <a:t>Value driver impact quantification</a:t>
            </a:r>
          </a:p>
          <a:p>
            <a:endParaRPr lang="en-US" sz="1000" b="1" dirty="0">
              <a:solidFill>
                <a:srgbClr val="A8B21C"/>
              </a:solidFill>
            </a:endParaRPr>
          </a:p>
          <a:p>
            <a:pPr marL="228600" indent="-228600">
              <a:buAutoNum type="alphaUcPeriod"/>
            </a:pPr>
            <a:r>
              <a:rPr lang="en-US" sz="900" b="1" dirty="0">
                <a:solidFill>
                  <a:srgbClr val="575757"/>
                </a:solidFill>
              </a:rPr>
              <a:t>ARPU: </a:t>
            </a:r>
            <a:r>
              <a:rPr lang="en-US" sz="900" dirty="0">
                <a:solidFill>
                  <a:srgbClr val="575757"/>
                </a:solidFill>
              </a:rPr>
              <a:t>Quantification of ARPU uplift, for neighbor sites next to created site. ARPU uplift is calculated according to neighbor sites clients ARPU</a:t>
            </a:r>
          </a:p>
          <a:p>
            <a:pPr marL="228600" indent="-228600">
              <a:buAutoNum type="alphaUcPeriod"/>
            </a:pPr>
            <a:endParaRPr lang="en-US" sz="900" dirty="0">
              <a:solidFill>
                <a:srgbClr val="575757"/>
              </a:solidFill>
              <a:highlight>
                <a:srgbClr val="FFFF00"/>
              </a:highlight>
            </a:endParaRPr>
          </a:p>
          <a:p>
            <a:endParaRPr lang="en-US" sz="900" b="1" dirty="0">
              <a:solidFill>
                <a:srgbClr val="575757"/>
              </a:solidFill>
            </a:endParaRPr>
          </a:p>
        </p:txBody>
      </p:sp>
      <p:sp>
        <p:nvSpPr>
          <p:cNvPr id="6" name="Rectangle 5">
            <a:extLst>
              <a:ext uri="{FF2B5EF4-FFF2-40B4-BE49-F238E27FC236}">
                <a16:creationId xmlns:a16="http://schemas.microsoft.com/office/drawing/2014/main" id="{7FA2F2F8-0A5E-CE50-0395-02C5E2475E73}"/>
              </a:ext>
            </a:extLst>
          </p:cNvPr>
          <p:cNvSpPr/>
          <p:nvPr/>
        </p:nvSpPr>
        <p:spPr>
          <a:xfrm>
            <a:off x="8777742" y="3289587"/>
            <a:ext cx="1273119" cy="1661993"/>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spAutoFit/>
          </a:bodyPr>
          <a:lstStyle/>
          <a:p>
            <a:r>
              <a:rPr lang="en-US" sz="1000" b="1" dirty="0">
                <a:solidFill>
                  <a:srgbClr val="3EAD92"/>
                </a:solidFill>
              </a:rPr>
              <a:t>Gross margin quantification</a:t>
            </a:r>
          </a:p>
          <a:p>
            <a:endParaRPr lang="en-US" sz="1000" dirty="0">
              <a:solidFill>
                <a:srgbClr val="575757"/>
              </a:solidFill>
            </a:endParaRPr>
          </a:p>
          <a:p>
            <a:r>
              <a:rPr lang="en-US" sz="900" dirty="0">
                <a:solidFill>
                  <a:srgbClr val="575757"/>
                </a:solidFill>
              </a:rPr>
              <a:t>Quantification of economic value at site based on value driver improvement and site margin</a:t>
            </a:r>
          </a:p>
          <a:p>
            <a:endParaRPr lang="en-US" sz="900" dirty="0">
              <a:solidFill>
                <a:srgbClr val="575757"/>
              </a:solidFill>
            </a:endParaRPr>
          </a:p>
          <a:p>
            <a:r>
              <a:rPr lang="en-US" sz="900" b="1" dirty="0">
                <a:solidFill>
                  <a:srgbClr val="575757"/>
                </a:solidFill>
              </a:rPr>
              <a:t>A. ARPU</a:t>
            </a:r>
          </a:p>
          <a:p>
            <a:endParaRPr lang="en-US" sz="900" dirty="0">
              <a:solidFill>
                <a:srgbClr val="575757"/>
              </a:solidFill>
            </a:endParaRPr>
          </a:p>
        </p:txBody>
      </p:sp>
      <p:sp>
        <p:nvSpPr>
          <p:cNvPr id="7" name="TextBox 60">
            <a:extLst>
              <a:ext uri="{FF2B5EF4-FFF2-40B4-BE49-F238E27FC236}">
                <a16:creationId xmlns:a16="http://schemas.microsoft.com/office/drawing/2014/main" id="{4A659F9A-9F73-1D00-3439-7ED8E5BDF8B6}"/>
              </a:ext>
            </a:extLst>
          </p:cNvPr>
          <p:cNvSpPr txBox="1"/>
          <p:nvPr/>
        </p:nvSpPr>
        <p:spPr>
          <a:xfrm>
            <a:off x="10297226" y="3447950"/>
            <a:ext cx="1429951" cy="1508105"/>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solidFill>
                  <a:srgbClr val="3EAD92"/>
                </a:solidFill>
              </a:rPr>
              <a:t>Site NPV quantification </a:t>
            </a:r>
          </a:p>
          <a:p>
            <a:endParaRPr lang="en-US" sz="900" dirty="0">
              <a:solidFill>
                <a:srgbClr val="575757"/>
              </a:solidFill>
            </a:endParaRPr>
          </a:p>
          <a:p>
            <a:endParaRPr lang="en-US" sz="900" dirty="0">
              <a:solidFill>
                <a:srgbClr val="575757"/>
              </a:solidFill>
            </a:endParaRPr>
          </a:p>
          <a:p>
            <a:endParaRPr lang="en-US" sz="900" dirty="0">
              <a:solidFill>
                <a:srgbClr val="575757"/>
              </a:solidFill>
            </a:endParaRPr>
          </a:p>
          <a:p>
            <a:endParaRPr lang="en-US" sz="900" dirty="0">
              <a:solidFill>
                <a:srgbClr val="575757"/>
              </a:solidFill>
            </a:endParaRPr>
          </a:p>
          <a:p>
            <a:r>
              <a:rPr lang="en-US" sz="900" dirty="0">
                <a:solidFill>
                  <a:srgbClr val="575757"/>
                </a:solidFill>
              </a:rPr>
              <a:t>Quantification of Site NPV considering cell gross margins, costs and financial factors</a:t>
            </a:r>
          </a:p>
        </p:txBody>
      </p:sp>
      <p:sp>
        <p:nvSpPr>
          <p:cNvPr id="8" name="Oval 20">
            <a:extLst>
              <a:ext uri="{FF2B5EF4-FFF2-40B4-BE49-F238E27FC236}">
                <a16:creationId xmlns:a16="http://schemas.microsoft.com/office/drawing/2014/main" id="{45FC254E-C52D-1287-A07A-90634CE9A3EE}"/>
              </a:ext>
            </a:extLst>
          </p:cNvPr>
          <p:cNvSpPr>
            <a:spLocks noChangeArrowheads="1"/>
          </p:cNvSpPr>
          <p:nvPr/>
        </p:nvSpPr>
        <p:spPr bwMode="auto">
          <a:xfrm>
            <a:off x="9831472" y="3127922"/>
            <a:ext cx="288000" cy="288000"/>
          </a:xfrm>
          <a:prstGeom prst="ellipse">
            <a:avLst/>
          </a:prstGeom>
          <a:solidFill>
            <a:schemeClr val="tx2"/>
          </a:solidFill>
          <a:ln>
            <a:noFill/>
          </a:ln>
        </p:spPr>
        <p:txBody>
          <a:bodyPr vert="horz" wrap="square" lIns="0" tIns="0" rIns="0" bIns="0" numCol="1" anchor="ctr" anchorCtr="0" compatLnSpc="1">
            <a:prstTxWarp prst="textNoShape">
              <a:avLst/>
            </a:prstTxWarp>
            <a:noAutofit/>
          </a:bodyPr>
          <a:lstStyle/>
          <a:p>
            <a:pPr algn="ctr"/>
            <a:r>
              <a:rPr lang="fr-FR" sz="1200" dirty="0">
                <a:solidFill>
                  <a:schemeClr val="bg1"/>
                </a:solidFill>
              </a:rPr>
              <a:t>8</a:t>
            </a:r>
            <a:endParaRPr lang="en-US" sz="1200" dirty="0">
              <a:solidFill>
                <a:schemeClr val="bg1"/>
              </a:solidFill>
            </a:endParaRPr>
          </a:p>
        </p:txBody>
      </p:sp>
      <p:sp>
        <p:nvSpPr>
          <p:cNvPr id="9" name="Oval 20">
            <a:extLst>
              <a:ext uri="{FF2B5EF4-FFF2-40B4-BE49-F238E27FC236}">
                <a16:creationId xmlns:a16="http://schemas.microsoft.com/office/drawing/2014/main" id="{A2CABC72-DA86-758C-0A1F-657C7D9B27A6}"/>
              </a:ext>
            </a:extLst>
          </p:cNvPr>
          <p:cNvSpPr>
            <a:spLocks noChangeArrowheads="1"/>
          </p:cNvSpPr>
          <p:nvPr/>
        </p:nvSpPr>
        <p:spPr bwMode="auto">
          <a:xfrm>
            <a:off x="8278681" y="3127922"/>
            <a:ext cx="288000" cy="288000"/>
          </a:xfrm>
          <a:prstGeom prst="ellipse">
            <a:avLst/>
          </a:prstGeom>
          <a:solidFill>
            <a:srgbClr val="D4DF33"/>
          </a:solidFill>
          <a:ln>
            <a:noFill/>
          </a:ln>
        </p:spPr>
        <p:txBody>
          <a:bodyPr vert="horz" wrap="square" lIns="0" tIns="0" rIns="0" bIns="0" numCol="1" anchor="ctr" anchorCtr="0" compatLnSpc="1">
            <a:prstTxWarp prst="textNoShape">
              <a:avLst/>
            </a:prstTxWarp>
          </a:bodyPr>
          <a:lstStyle/>
          <a:p>
            <a:pPr algn="ctr"/>
            <a:r>
              <a:rPr lang="fr-FR" sz="1200" dirty="0">
                <a:solidFill>
                  <a:schemeClr val="bg1"/>
                </a:solidFill>
              </a:rPr>
              <a:t>7</a:t>
            </a:r>
            <a:endParaRPr lang="en-US" sz="1200" dirty="0">
              <a:solidFill>
                <a:schemeClr val="bg1"/>
              </a:solidFill>
            </a:endParaRPr>
          </a:p>
        </p:txBody>
      </p:sp>
      <p:sp>
        <p:nvSpPr>
          <p:cNvPr id="10" name="Oval 20">
            <a:extLst>
              <a:ext uri="{FF2B5EF4-FFF2-40B4-BE49-F238E27FC236}">
                <a16:creationId xmlns:a16="http://schemas.microsoft.com/office/drawing/2014/main" id="{8B859489-048E-774B-6C14-8269F4BC68FB}"/>
              </a:ext>
            </a:extLst>
          </p:cNvPr>
          <p:cNvSpPr>
            <a:spLocks noChangeArrowheads="1"/>
          </p:cNvSpPr>
          <p:nvPr/>
        </p:nvSpPr>
        <p:spPr bwMode="auto">
          <a:xfrm>
            <a:off x="11523839" y="3303950"/>
            <a:ext cx="288000" cy="288000"/>
          </a:xfrm>
          <a:prstGeom prst="ellipse">
            <a:avLst/>
          </a:prstGeom>
          <a:solidFill>
            <a:schemeClr val="tx2"/>
          </a:solidFill>
          <a:ln>
            <a:noFill/>
          </a:ln>
        </p:spPr>
        <p:txBody>
          <a:bodyPr vert="horz" wrap="square" lIns="0" tIns="0" rIns="0" bIns="0" numCol="1" anchor="ctr" anchorCtr="0" compatLnSpc="1">
            <a:prstTxWarp prst="textNoShape">
              <a:avLst/>
            </a:prstTxWarp>
            <a:noAutofit/>
          </a:bodyPr>
          <a:lstStyle/>
          <a:p>
            <a:pPr algn="ctr"/>
            <a:r>
              <a:rPr lang="en-US" sz="1200" dirty="0">
                <a:solidFill>
                  <a:schemeClr val="bg1"/>
                </a:solidFill>
              </a:rPr>
              <a:t>9</a:t>
            </a:r>
          </a:p>
        </p:txBody>
      </p:sp>
      <p:cxnSp>
        <p:nvCxnSpPr>
          <p:cNvPr id="11" name="Straight Arrow Connector 10">
            <a:extLst>
              <a:ext uri="{FF2B5EF4-FFF2-40B4-BE49-F238E27FC236}">
                <a16:creationId xmlns:a16="http://schemas.microsoft.com/office/drawing/2014/main" id="{0CC68E13-C996-957A-A602-F00737B8DF8B}"/>
              </a:ext>
            </a:extLst>
          </p:cNvPr>
          <p:cNvCxnSpPr>
            <a:cxnSpLocks/>
            <a:stCxn id="3" idx="3"/>
            <a:endCxn id="6" idx="1"/>
          </p:cNvCxnSpPr>
          <p:nvPr/>
        </p:nvCxnSpPr>
        <p:spPr>
          <a:xfrm flipV="1">
            <a:off x="8415674" y="4120584"/>
            <a:ext cx="362068" cy="291362"/>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98">
            <a:extLst>
              <a:ext uri="{FF2B5EF4-FFF2-40B4-BE49-F238E27FC236}">
                <a16:creationId xmlns:a16="http://schemas.microsoft.com/office/drawing/2014/main" id="{5E1E5EE8-F3E7-A97F-43FF-2CE69DE6573B}"/>
              </a:ext>
            </a:extLst>
          </p:cNvPr>
          <p:cNvCxnSpPr>
            <a:cxnSpLocks/>
            <a:stCxn id="6" idx="3"/>
            <a:endCxn id="7" idx="1"/>
          </p:cNvCxnSpPr>
          <p:nvPr/>
        </p:nvCxnSpPr>
        <p:spPr>
          <a:xfrm>
            <a:off x="10050861" y="4120584"/>
            <a:ext cx="246365" cy="81419"/>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CA0E1BA-7074-1D8E-9C8C-7ACBD747094D}"/>
              </a:ext>
            </a:extLst>
          </p:cNvPr>
          <p:cNvSpPr/>
          <p:nvPr/>
        </p:nvSpPr>
        <p:spPr>
          <a:xfrm>
            <a:off x="397075" y="3050758"/>
            <a:ext cx="1154165" cy="2523768"/>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900" b="1" dirty="0">
                <a:solidFill>
                  <a:srgbClr val="575757"/>
                </a:solidFill>
              </a:rPr>
              <a:t>Data collection quality check</a:t>
            </a:r>
          </a:p>
          <a:p>
            <a:r>
              <a:rPr lang="en-US" sz="900" dirty="0">
                <a:solidFill>
                  <a:srgbClr val="575757"/>
                </a:solidFill>
              </a:rPr>
              <a:t>Collect data</a:t>
            </a:r>
          </a:p>
          <a:p>
            <a:endParaRPr lang="en-US" sz="900" dirty="0">
              <a:solidFill>
                <a:srgbClr val="575757"/>
              </a:solidFill>
            </a:endParaRPr>
          </a:p>
          <a:p>
            <a:r>
              <a:rPr lang="en-US" sz="900" dirty="0">
                <a:solidFill>
                  <a:srgbClr val="575757"/>
                </a:solidFill>
              </a:rPr>
              <a:t>check the consistency of the data in terms of nomenclature</a:t>
            </a:r>
          </a:p>
          <a:p>
            <a:endParaRPr lang="en-US" sz="900" dirty="0">
              <a:solidFill>
                <a:srgbClr val="575757"/>
              </a:solidFill>
            </a:endParaRPr>
          </a:p>
          <a:p>
            <a:r>
              <a:rPr lang="en-US" sz="900" dirty="0">
                <a:solidFill>
                  <a:srgbClr val="575757"/>
                </a:solidFill>
              </a:rPr>
              <a:t>check network data repository</a:t>
            </a:r>
          </a:p>
          <a:p>
            <a:endParaRPr lang="en-US" sz="900" dirty="0">
              <a:solidFill>
                <a:srgbClr val="575757"/>
              </a:solidFill>
            </a:endParaRPr>
          </a:p>
          <a:p>
            <a:r>
              <a:rPr lang="en-US" sz="900" dirty="0">
                <a:solidFill>
                  <a:srgbClr val="575757"/>
                </a:solidFill>
              </a:rPr>
              <a:t>check the distribution of traffic data (missing, extreme or outlier values)</a:t>
            </a:r>
          </a:p>
        </p:txBody>
      </p:sp>
      <p:sp>
        <p:nvSpPr>
          <p:cNvPr id="14" name="Oval 20">
            <a:extLst>
              <a:ext uri="{FF2B5EF4-FFF2-40B4-BE49-F238E27FC236}">
                <a16:creationId xmlns:a16="http://schemas.microsoft.com/office/drawing/2014/main" id="{C78C04D5-A500-E8CC-574D-D5AD6A46E843}"/>
              </a:ext>
            </a:extLst>
          </p:cNvPr>
          <p:cNvSpPr>
            <a:spLocks noChangeArrowheads="1"/>
          </p:cNvSpPr>
          <p:nvPr/>
        </p:nvSpPr>
        <p:spPr bwMode="auto">
          <a:xfrm>
            <a:off x="295499" y="2839922"/>
            <a:ext cx="288000" cy="288000"/>
          </a:xfrm>
          <a:prstGeom prst="ellipse">
            <a:avLst/>
          </a:prstGeom>
          <a:solidFill>
            <a:srgbClr val="9A9A9A"/>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0</a:t>
            </a:r>
          </a:p>
        </p:txBody>
      </p:sp>
      <p:sp>
        <p:nvSpPr>
          <p:cNvPr id="15" name="Rectangle 14">
            <a:extLst>
              <a:ext uri="{FF2B5EF4-FFF2-40B4-BE49-F238E27FC236}">
                <a16:creationId xmlns:a16="http://schemas.microsoft.com/office/drawing/2014/main" id="{DAFE8D3E-8FFA-8395-3569-3B3894C77C1F}"/>
              </a:ext>
            </a:extLst>
          </p:cNvPr>
          <p:cNvSpPr/>
          <p:nvPr/>
        </p:nvSpPr>
        <p:spPr>
          <a:xfrm>
            <a:off x="1689198" y="3051061"/>
            <a:ext cx="1281428" cy="861774"/>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900" b="1" dirty="0">
                <a:solidFill>
                  <a:srgbClr val="575757"/>
                </a:solidFill>
              </a:rPr>
              <a:t>Preprocessing</a:t>
            </a:r>
            <a:endParaRPr lang="en-US" sz="900" dirty="0">
              <a:solidFill>
                <a:srgbClr val="575757"/>
              </a:solidFill>
            </a:endParaRPr>
          </a:p>
          <a:p>
            <a:r>
              <a:rPr lang="en-US" sz="900" dirty="0">
                <a:solidFill>
                  <a:srgbClr val="575757"/>
                </a:solidFill>
              </a:rPr>
              <a:t>Preprocessing of hourly OSS data and Weekly OSS data</a:t>
            </a:r>
            <a:br>
              <a:rPr lang="en-US" sz="900" dirty="0">
                <a:solidFill>
                  <a:srgbClr val="575757"/>
                </a:solidFill>
              </a:rPr>
            </a:br>
            <a:r>
              <a:rPr lang="en-US" sz="900" dirty="0">
                <a:solidFill>
                  <a:srgbClr val="575757"/>
                </a:solidFill>
              </a:rPr>
              <a:t>(FDD/4G or TDD)</a:t>
            </a:r>
          </a:p>
        </p:txBody>
      </p:sp>
      <p:sp>
        <p:nvSpPr>
          <p:cNvPr id="16" name="Oval 20">
            <a:extLst>
              <a:ext uri="{FF2B5EF4-FFF2-40B4-BE49-F238E27FC236}">
                <a16:creationId xmlns:a16="http://schemas.microsoft.com/office/drawing/2014/main" id="{29EA35B6-BE64-CD73-F047-6B52F3179853}"/>
              </a:ext>
            </a:extLst>
          </p:cNvPr>
          <p:cNvSpPr>
            <a:spLocks noChangeArrowheads="1"/>
          </p:cNvSpPr>
          <p:nvPr/>
        </p:nvSpPr>
        <p:spPr bwMode="auto">
          <a:xfrm>
            <a:off x="2816335" y="2945728"/>
            <a:ext cx="249913" cy="227216"/>
          </a:xfrm>
          <a:prstGeom prst="ellipse">
            <a:avLst/>
          </a:prstGeom>
          <a:solidFill>
            <a:srgbClr val="9A9A9A"/>
          </a:solidFill>
          <a:ln>
            <a:noFill/>
          </a:ln>
        </p:spPr>
        <p:txBody>
          <a:bodyPr vert="horz" wrap="square" lIns="0" tIns="0" rIns="0" bIns="0" numCol="1" anchor="ctr" anchorCtr="0" compatLnSpc="1">
            <a:prstTxWarp prst="textNoShape">
              <a:avLst/>
            </a:prstTxWarp>
            <a:spAutoFit/>
          </a:bodyPr>
          <a:lstStyle/>
          <a:p>
            <a:pPr algn="ctr"/>
            <a:r>
              <a:rPr lang="en-US" sz="1050" dirty="0">
                <a:solidFill>
                  <a:schemeClr val="bg1"/>
                </a:solidFill>
              </a:rPr>
              <a:t>1</a:t>
            </a:r>
          </a:p>
        </p:txBody>
      </p:sp>
      <p:sp>
        <p:nvSpPr>
          <p:cNvPr id="18" name="Rectangle 17">
            <a:extLst>
              <a:ext uri="{FF2B5EF4-FFF2-40B4-BE49-F238E27FC236}">
                <a16:creationId xmlns:a16="http://schemas.microsoft.com/office/drawing/2014/main" id="{B736CA50-F429-8BEF-EE19-D68A93F42942}"/>
              </a:ext>
            </a:extLst>
          </p:cNvPr>
          <p:cNvSpPr/>
          <p:nvPr/>
        </p:nvSpPr>
        <p:spPr>
          <a:xfrm>
            <a:off x="3600434" y="2910195"/>
            <a:ext cx="1281428" cy="2108269"/>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900" b="1" dirty="0">
                <a:solidFill>
                  <a:srgbClr val="575757"/>
                </a:solidFill>
              </a:rPr>
              <a:t>Densification - Network status:</a:t>
            </a:r>
          </a:p>
          <a:p>
            <a:pPr>
              <a:spcAft>
                <a:spcPts val="600"/>
              </a:spcAft>
            </a:pPr>
            <a:r>
              <a:rPr lang="en-US" sz="900" dirty="0">
                <a:solidFill>
                  <a:srgbClr val="575757"/>
                </a:solidFill>
              </a:rPr>
              <a:t>Once </a:t>
            </a:r>
            <a:r>
              <a:rPr lang="en-US" sz="900" dirty="0" err="1">
                <a:solidFill>
                  <a:srgbClr val="575757"/>
                </a:solidFill>
              </a:rPr>
              <a:t>RANDim</a:t>
            </a:r>
            <a:r>
              <a:rPr lang="en-US" sz="900" dirty="0">
                <a:solidFill>
                  <a:srgbClr val="575757"/>
                </a:solidFill>
              </a:rPr>
              <a:t> has given us the predicted network state and the achievable upgrades (capacity and densification), we reuse this file to find the ideal location for these new densification sites.</a:t>
            </a:r>
          </a:p>
        </p:txBody>
      </p:sp>
      <p:sp>
        <p:nvSpPr>
          <p:cNvPr id="40" name="Rectangle 39">
            <a:extLst>
              <a:ext uri="{FF2B5EF4-FFF2-40B4-BE49-F238E27FC236}">
                <a16:creationId xmlns:a16="http://schemas.microsoft.com/office/drawing/2014/main" id="{1B56E63B-8ADA-1AA6-B88E-DCC03F0602AE}"/>
              </a:ext>
            </a:extLst>
          </p:cNvPr>
          <p:cNvSpPr/>
          <p:nvPr/>
        </p:nvSpPr>
        <p:spPr>
          <a:xfrm>
            <a:off x="5243930" y="3051061"/>
            <a:ext cx="1281428" cy="1000274"/>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900" b="1" dirty="0">
                <a:solidFill>
                  <a:srgbClr val="575757"/>
                </a:solidFill>
              </a:rPr>
              <a:t>Traffic   improvement</a:t>
            </a:r>
          </a:p>
          <a:p>
            <a:pPr>
              <a:spcAft>
                <a:spcPts val="600"/>
              </a:spcAft>
            </a:pPr>
            <a:r>
              <a:rPr lang="en-US" sz="900" dirty="0">
                <a:solidFill>
                  <a:srgbClr val="575757"/>
                </a:solidFill>
              </a:rPr>
              <a:t>Deployment effect on traffic at site and cluster level based on Capacity KPIs</a:t>
            </a:r>
          </a:p>
        </p:txBody>
      </p:sp>
      <p:sp>
        <p:nvSpPr>
          <p:cNvPr id="51" name="Rectangle 50">
            <a:extLst>
              <a:ext uri="{FF2B5EF4-FFF2-40B4-BE49-F238E27FC236}">
                <a16:creationId xmlns:a16="http://schemas.microsoft.com/office/drawing/2014/main" id="{6436D2B7-17AF-2F92-2562-E6E43E750B60}"/>
              </a:ext>
            </a:extLst>
          </p:cNvPr>
          <p:cNvSpPr/>
          <p:nvPr/>
        </p:nvSpPr>
        <p:spPr>
          <a:xfrm>
            <a:off x="1670182" y="5315950"/>
            <a:ext cx="1281428" cy="861774"/>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900" b="1" dirty="0">
                <a:solidFill>
                  <a:srgbClr val="575757"/>
                </a:solidFill>
              </a:rPr>
              <a:t>Traffic forecasting</a:t>
            </a:r>
            <a:endParaRPr lang="en-US" sz="900" dirty="0">
              <a:solidFill>
                <a:srgbClr val="575757"/>
              </a:solidFill>
            </a:endParaRPr>
          </a:p>
          <a:p>
            <a:r>
              <a:rPr lang="en-US" sz="900" dirty="0">
                <a:solidFill>
                  <a:srgbClr val="575757"/>
                </a:solidFill>
              </a:rPr>
              <a:t>Network load and quality forecast by technology and service</a:t>
            </a:r>
          </a:p>
        </p:txBody>
      </p:sp>
      <p:sp>
        <p:nvSpPr>
          <p:cNvPr id="52" name="Oval 20">
            <a:extLst>
              <a:ext uri="{FF2B5EF4-FFF2-40B4-BE49-F238E27FC236}">
                <a16:creationId xmlns:a16="http://schemas.microsoft.com/office/drawing/2014/main" id="{D9F4EEAE-F614-057D-2B0B-E98B537FCC77}"/>
              </a:ext>
            </a:extLst>
          </p:cNvPr>
          <p:cNvSpPr>
            <a:spLocks noChangeArrowheads="1"/>
          </p:cNvSpPr>
          <p:nvPr/>
        </p:nvSpPr>
        <p:spPr bwMode="auto">
          <a:xfrm>
            <a:off x="2753679" y="5242192"/>
            <a:ext cx="249913" cy="227216"/>
          </a:xfrm>
          <a:prstGeom prst="ellipse">
            <a:avLst/>
          </a:prstGeom>
          <a:solidFill>
            <a:srgbClr val="9A9A9A"/>
          </a:solidFill>
          <a:ln>
            <a:noFill/>
          </a:ln>
        </p:spPr>
        <p:txBody>
          <a:bodyPr vert="horz" wrap="square" lIns="0" tIns="0" rIns="0" bIns="0" numCol="1" anchor="ctr" anchorCtr="0" compatLnSpc="1">
            <a:prstTxWarp prst="textNoShape">
              <a:avLst/>
            </a:prstTxWarp>
            <a:spAutoFit/>
          </a:bodyPr>
          <a:lstStyle/>
          <a:p>
            <a:pPr algn="ctr"/>
            <a:r>
              <a:rPr lang="en-US" sz="1050" dirty="0">
                <a:solidFill>
                  <a:schemeClr val="bg1"/>
                </a:solidFill>
              </a:rPr>
              <a:t>2</a:t>
            </a:r>
          </a:p>
        </p:txBody>
      </p:sp>
      <p:sp>
        <p:nvSpPr>
          <p:cNvPr id="53" name="Oval 20">
            <a:extLst>
              <a:ext uri="{FF2B5EF4-FFF2-40B4-BE49-F238E27FC236}">
                <a16:creationId xmlns:a16="http://schemas.microsoft.com/office/drawing/2014/main" id="{CCB9382D-2D99-3C55-A087-3397012D198D}"/>
              </a:ext>
            </a:extLst>
          </p:cNvPr>
          <p:cNvSpPr>
            <a:spLocks noChangeArrowheads="1"/>
          </p:cNvSpPr>
          <p:nvPr/>
        </p:nvSpPr>
        <p:spPr bwMode="auto">
          <a:xfrm>
            <a:off x="6400401" y="2990988"/>
            <a:ext cx="249913" cy="227216"/>
          </a:xfrm>
          <a:prstGeom prst="ellipse">
            <a:avLst/>
          </a:prstGeom>
          <a:solidFill>
            <a:srgbClr val="9A9A9A"/>
          </a:solidFill>
          <a:ln>
            <a:noFill/>
          </a:ln>
        </p:spPr>
        <p:txBody>
          <a:bodyPr vert="horz" wrap="square" lIns="0" tIns="0" rIns="0" bIns="0" numCol="1" anchor="ctr" anchorCtr="0" compatLnSpc="1">
            <a:prstTxWarp prst="textNoShape">
              <a:avLst/>
            </a:prstTxWarp>
            <a:spAutoFit/>
          </a:bodyPr>
          <a:lstStyle/>
          <a:p>
            <a:pPr algn="ctr"/>
            <a:r>
              <a:rPr lang="fr-FR" sz="1050" dirty="0">
                <a:solidFill>
                  <a:schemeClr val="bg1"/>
                </a:solidFill>
              </a:rPr>
              <a:t>5</a:t>
            </a:r>
            <a:endParaRPr lang="en-US" sz="1050" dirty="0">
              <a:solidFill>
                <a:schemeClr val="bg1"/>
              </a:solidFill>
            </a:endParaRPr>
          </a:p>
        </p:txBody>
      </p:sp>
      <p:sp>
        <p:nvSpPr>
          <p:cNvPr id="55" name="Oval 20">
            <a:extLst>
              <a:ext uri="{FF2B5EF4-FFF2-40B4-BE49-F238E27FC236}">
                <a16:creationId xmlns:a16="http://schemas.microsoft.com/office/drawing/2014/main" id="{A696A1A5-6F95-C2C5-E4A3-5E23DF826BB6}"/>
              </a:ext>
            </a:extLst>
          </p:cNvPr>
          <p:cNvSpPr>
            <a:spLocks noChangeArrowheads="1"/>
          </p:cNvSpPr>
          <p:nvPr/>
        </p:nvSpPr>
        <p:spPr bwMode="auto">
          <a:xfrm>
            <a:off x="4722654" y="2943515"/>
            <a:ext cx="249913" cy="227216"/>
          </a:xfrm>
          <a:prstGeom prst="ellipse">
            <a:avLst/>
          </a:prstGeom>
          <a:solidFill>
            <a:srgbClr val="9A9A9A"/>
          </a:solidFill>
          <a:ln>
            <a:noFill/>
          </a:ln>
        </p:spPr>
        <p:txBody>
          <a:bodyPr vert="horz" wrap="square" lIns="0" tIns="0" rIns="0" bIns="0" numCol="1" anchor="ctr" anchorCtr="0" compatLnSpc="1">
            <a:prstTxWarp prst="textNoShape">
              <a:avLst/>
            </a:prstTxWarp>
            <a:spAutoFit/>
          </a:bodyPr>
          <a:lstStyle/>
          <a:p>
            <a:pPr algn="ctr"/>
            <a:r>
              <a:rPr lang="en-US" sz="1050" dirty="0">
                <a:solidFill>
                  <a:schemeClr val="bg1"/>
                </a:solidFill>
              </a:rPr>
              <a:t>4</a:t>
            </a:r>
          </a:p>
        </p:txBody>
      </p:sp>
      <p:cxnSp>
        <p:nvCxnSpPr>
          <p:cNvPr id="56" name="Straight Arrow Connector 85">
            <a:extLst>
              <a:ext uri="{FF2B5EF4-FFF2-40B4-BE49-F238E27FC236}">
                <a16:creationId xmlns:a16="http://schemas.microsoft.com/office/drawing/2014/main" id="{13ECDD37-F333-F4EF-6E7E-B52627E15E4D}"/>
              </a:ext>
            </a:extLst>
          </p:cNvPr>
          <p:cNvCxnSpPr>
            <a:cxnSpLocks/>
            <a:stCxn id="18" idx="3"/>
            <a:endCxn id="40" idx="1"/>
          </p:cNvCxnSpPr>
          <p:nvPr/>
        </p:nvCxnSpPr>
        <p:spPr>
          <a:xfrm flipV="1">
            <a:off x="4881862" y="3551198"/>
            <a:ext cx="362068" cy="413132"/>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54C5ABCE-1EFA-35F4-61C4-555F3E8CB5AE}"/>
              </a:ext>
            </a:extLst>
          </p:cNvPr>
          <p:cNvSpPr/>
          <p:nvPr/>
        </p:nvSpPr>
        <p:spPr>
          <a:xfrm>
            <a:off x="5260168" y="4959986"/>
            <a:ext cx="1281428" cy="1138773"/>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900" b="1" dirty="0">
                <a:solidFill>
                  <a:srgbClr val="575757"/>
                </a:solidFill>
              </a:rPr>
              <a:t>Modeling</a:t>
            </a:r>
          </a:p>
          <a:p>
            <a:r>
              <a:rPr lang="en-US" sz="900" dirty="0">
                <a:solidFill>
                  <a:srgbClr val="575757"/>
                </a:solidFill>
              </a:rPr>
              <a:t>Training the impact model of a densification site and applying the model to the neighbors of each new site</a:t>
            </a:r>
          </a:p>
        </p:txBody>
      </p:sp>
      <p:sp>
        <p:nvSpPr>
          <p:cNvPr id="59" name="Oval 20">
            <a:extLst>
              <a:ext uri="{FF2B5EF4-FFF2-40B4-BE49-F238E27FC236}">
                <a16:creationId xmlns:a16="http://schemas.microsoft.com/office/drawing/2014/main" id="{785D3AF0-A1DE-388D-12FF-2B71F12CE5CB}"/>
              </a:ext>
            </a:extLst>
          </p:cNvPr>
          <p:cNvSpPr>
            <a:spLocks noChangeArrowheads="1"/>
          </p:cNvSpPr>
          <p:nvPr/>
        </p:nvSpPr>
        <p:spPr bwMode="auto">
          <a:xfrm>
            <a:off x="6365372" y="4901641"/>
            <a:ext cx="249913" cy="227216"/>
          </a:xfrm>
          <a:prstGeom prst="ellipse">
            <a:avLst/>
          </a:prstGeom>
          <a:solidFill>
            <a:srgbClr val="9A9A9A"/>
          </a:solidFill>
          <a:ln>
            <a:noFill/>
          </a:ln>
        </p:spPr>
        <p:txBody>
          <a:bodyPr vert="horz" wrap="square" lIns="0" tIns="0" rIns="0" bIns="0" numCol="1" anchor="ctr" anchorCtr="0" compatLnSpc="1">
            <a:prstTxWarp prst="textNoShape">
              <a:avLst/>
            </a:prstTxWarp>
            <a:spAutoFit/>
          </a:bodyPr>
          <a:lstStyle/>
          <a:p>
            <a:pPr algn="ctr"/>
            <a:r>
              <a:rPr lang="fr-FR" sz="1050" dirty="0">
                <a:solidFill>
                  <a:schemeClr val="bg1"/>
                </a:solidFill>
              </a:rPr>
              <a:t>6</a:t>
            </a:r>
            <a:endParaRPr lang="en-US" sz="1050" dirty="0">
              <a:solidFill>
                <a:schemeClr val="bg1"/>
              </a:solidFill>
            </a:endParaRPr>
          </a:p>
        </p:txBody>
      </p:sp>
      <p:sp>
        <p:nvSpPr>
          <p:cNvPr id="60" name="Rectangle 59">
            <a:extLst>
              <a:ext uri="{FF2B5EF4-FFF2-40B4-BE49-F238E27FC236}">
                <a16:creationId xmlns:a16="http://schemas.microsoft.com/office/drawing/2014/main" id="{3F0454C9-4466-17A4-A6DD-11A3F5619330}"/>
              </a:ext>
            </a:extLst>
          </p:cNvPr>
          <p:cNvSpPr/>
          <p:nvPr/>
        </p:nvSpPr>
        <p:spPr>
          <a:xfrm>
            <a:off x="3610349" y="5246700"/>
            <a:ext cx="1281428" cy="1000274"/>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900" b="1" dirty="0">
                <a:solidFill>
                  <a:srgbClr val="575757"/>
                </a:solidFill>
              </a:rPr>
              <a:t>Congestion Analysis</a:t>
            </a:r>
          </a:p>
          <a:p>
            <a:pPr>
              <a:spcAft>
                <a:spcPts val="600"/>
              </a:spcAft>
            </a:pPr>
            <a:r>
              <a:rPr lang="en-US" sz="900" dirty="0">
                <a:solidFill>
                  <a:srgbClr val="575757"/>
                </a:solidFill>
              </a:rPr>
              <a:t>Use the </a:t>
            </a:r>
            <a:r>
              <a:rPr lang="en-US" sz="900" dirty="0" err="1">
                <a:solidFill>
                  <a:srgbClr val="575757"/>
                </a:solidFill>
              </a:rPr>
              <a:t>RANDim</a:t>
            </a:r>
            <a:r>
              <a:rPr lang="en-US" sz="900" dirty="0">
                <a:solidFill>
                  <a:srgbClr val="575757"/>
                </a:solidFill>
              </a:rPr>
              <a:t> tool to calculate the congestion of each cell</a:t>
            </a:r>
          </a:p>
        </p:txBody>
      </p:sp>
      <p:sp>
        <p:nvSpPr>
          <p:cNvPr id="61" name="Oval 20">
            <a:extLst>
              <a:ext uri="{FF2B5EF4-FFF2-40B4-BE49-F238E27FC236}">
                <a16:creationId xmlns:a16="http://schemas.microsoft.com/office/drawing/2014/main" id="{2849DA6C-1E9C-49FA-2D98-CAFBF3E1B5BB}"/>
              </a:ext>
            </a:extLst>
          </p:cNvPr>
          <p:cNvSpPr>
            <a:spLocks noChangeArrowheads="1"/>
          </p:cNvSpPr>
          <p:nvPr/>
        </p:nvSpPr>
        <p:spPr bwMode="auto">
          <a:xfrm>
            <a:off x="4722180" y="5158905"/>
            <a:ext cx="249913" cy="227216"/>
          </a:xfrm>
          <a:prstGeom prst="ellipse">
            <a:avLst/>
          </a:prstGeom>
          <a:solidFill>
            <a:srgbClr val="9A9A9A"/>
          </a:solidFill>
          <a:ln>
            <a:noFill/>
          </a:ln>
        </p:spPr>
        <p:txBody>
          <a:bodyPr vert="horz" wrap="square" lIns="0" tIns="0" rIns="0" bIns="0" numCol="1" anchor="ctr" anchorCtr="0" compatLnSpc="1">
            <a:prstTxWarp prst="textNoShape">
              <a:avLst/>
            </a:prstTxWarp>
            <a:spAutoFit/>
          </a:bodyPr>
          <a:lstStyle/>
          <a:p>
            <a:pPr algn="ctr"/>
            <a:r>
              <a:rPr lang="en-US" sz="1050" dirty="0">
                <a:solidFill>
                  <a:schemeClr val="bg1"/>
                </a:solidFill>
              </a:rPr>
              <a:t>3</a:t>
            </a:r>
          </a:p>
        </p:txBody>
      </p:sp>
      <p:cxnSp>
        <p:nvCxnSpPr>
          <p:cNvPr id="64" name="Straight Arrow Connector 87">
            <a:extLst>
              <a:ext uri="{FF2B5EF4-FFF2-40B4-BE49-F238E27FC236}">
                <a16:creationId xmlns:a16="http://schemas.microsoft.com/office/drawing/2014/main" id="{A7CB2A0F-E6F3-561A-EF13-3962C1026853}"/>
              </a:ext>
            </a:extLst>
          </p:cNvPr>
          <p:cNvCxnSpPr>
            <a:cxnSpLocks/>
            <a:stCxn id="15" idx="2"/>
          </p:cNvCxnSpPr>
          <p:nvPr/>
        </p:nvCxnSpPr>
        <p:spPr>
          <a:xfrm flipH="1">
            <a:off x="2327034" y="3912835"/>
            <a:ext cx="2878" cy="1359676"/>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87">
            <a:extLst>
              <a:ext uri="{FF2B5EF4-FFF2-40B4-BE49-F238E27FC236}">
                <a16:creationId xmlns:a16="http://schemas.microsoft.com/office/drawing/2014/main" id="{E26DE6CB-377C-D1EC-A382-4C0E5E202832}"/>
              </a:ext>
            </a:extLst>
          </p:cNvPr>
          <p:cNvCxnSpPr>
            <a:cxnSpLocks/>
            <a:stCxn id="51" idx="3"/>
            <a:endCxn id="60" idx="1"/>
          </p:cNvCxnSpPr>
          <p:nvPr/>
        </p:nvCxnSpPr>
        <p:spPr>
          <a:xfrm>
            <a:off x="2951610" y="5746837"/>
            <a:ext cx="658739" cy="0"/>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103">
            <a:extLst>
              <a:ext uri="{FF2B5EF4-FFF2-40B4-BE49-F238E27FC236}">
                <a16:creationId xmlns:a16="http://schemas.microsoft.com/office/drawing/2014/main" id="{7EDADD52-7E43-25E2-E4B6-58274FA112AC}"/>
              </a:ext>
            </a:extLst>
          </p:cNvPr>
          <p:cNvCxnSpPr>
            <a:cxnSpLocks/>
            <a:stCxn id="60" idx="0"/>
            <a:endCxn id="18" idx="2"/>
          </p:cNvCxnSpPr>
          <p:nvPr/>
        </p:nvCxnSpPr>
        <p:spPr>
          <a:xfrm flipH="1" flipV="1">
            <a:off x="4241148" y="5018464"/>
            <a:ext cx="9915" cy="228236"/>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85">
            <a:extLst>
              <a:ext uri="{FF2B5EF4-FFF2-40B4-BE49-F238E27FC236}">
                <a16:creationId xmlns:a16="http://schemas.microsoft.com/office/drawing/2014/main" id="{25B18D48-B518-BB17-0D48-7B27DAF16EDE}"/>
              </a:ext>
            </a:extLst>
          </p:cNvPr>
          <p:cNvCxnSpPr>
            <a:cxnSpLocks/>
            <a:stCxn id="40" idx="2"/>
            <a:endCxn id="58" idx="0"/>
          </p:cNvCxnSpPr>
          <p:nvPr/>
        </p:nvCxnSpPr>
        <p:spPr>
          <a:xfrm>
            <a:off x="5884644" y="4051335"/>
            <a:ext cx="16238" cy="908651"/>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85">
            <a:extLst>
              <a:ext uri="{FF2B5EF4-FFF2-40B4-BE49-F238E27FC236}">
                <a16:creationId xmlns:a16="http://schemas.microsoft.com/office/drawing/2014/main" id="{26DEC849-AA90-A78C-D11B-7316158AC735}"/>
              </a:ext>
            </a:extLst>
          </p:cNvPr>
          <p:cNvCxnSpPr>
            <a:cxnSpLocks/>
            <a:stCxn id="58" idx="3"/>
            <a:endCxn id="3" idx="1"/>
          </p:cNvCxnSpPr>
          <p:nvPr/>
        </p:nvCxnSpPr>
        <p:spPr>
          <a:xfrm flipV="1">
            <a:off x="6541596" y="4411946"/>
            <a:ext cx="470786" cy="1117427"/>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69" name="ZoneTexte 68">
            <a:extLst>
              <a:ext uri="{FF2B5EF4-FFF2-40B4-BE49-F238E27FC236}">
                <a16:creationId xmlns:a16="http://schemas.microsoft.com/office/drawing/2014/main" id="{1F86B2DB-9F34-D524-A7CA-92B9E2C4BD4C}"/>
              </a:ext>
            </a:extLst>
          </p:cNvPr>
          <p:cNvSpPr txBox="1"/>
          <p:nvPr/>
        </p:nvSpPr>
        <p:spPr>
          <a:xfrm>
            <a:off x="9239415" y="2782865"/>
            <a:ext cx="2757075" cy="323165"/>
          </a:xfrm>
          <a:prstGeom prst="rect">
            <a:avLst/>
          </a:prstGeom>
        </p:spPr>
        <p:txBody>
          <a:bodyPr wrap="square" lIns="0" tIns="0" rIns="0" bIns="0" rtlCol="0">
            <a:spAutoFit/>
          </a:bodyPr>
          <a:lstStyle/>
          <a:p>
            <a:r>
              <a:rPr lang="en-US" sz="700" i="1" dirty="0"/>
              <a:t>**However, we are aware that coverage can be implemented to calculate the effects on the site itself, and that these steps may take some development time. (between step 8 and 9)</a:t>
            </a:r>
          </a:p>
        </p:txBody>
      </p:sp>
    </p:spTree>
    <p:extLst>
      <p:ext uri="{BB962C8B-B14F-4D97-AF65-F5344CB8AC3E}">
        <p14:creationId xmlns:p14="http://schemas.microsoft.com/office/powerpoint/2010/main" val="2913813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09128" y="101600"/>
            <a:ext cx="2123440" cy="6447919"/>
          </a:xfrm>
          <a:prstGeom prst="rect">
            <a:avLst/>
          </a:prstGeom>
          <a:noFill/>
        </p:spPr>
        <p:txBody>
          <a:bodyPr wrap="square" rtlCol="0">
            <a:spAutoFit/>
          </a:bodyPr>
          <a:lstStyle/>
          <a:p>
            <a:r>
              <a:rPr lang="fr-CI" sz="41300" dirty="0">
                <a:solidFill>
                  <a:schemeClr val="bg1">
                    <a:lumMod val="85000"/>
                  </a:schemeClr>
                </a:solidFill>
                <a:latin typeface="Arial" panose="020B0604020202020204" pitchFamily="34" charset="0"/>
                <a:cs typeface="Arial" panose="020B0604020202020204" pitchFamily="34" charset="0"/>
              </a:rPr>
              <a:t>1</a:t>
            </a:r>
            <a:endParaRPr lang="fr-FR" dirty="0">
              <a:solidFill>
                <a:schemeClr val="bg1">
                  <a:lumMod val="85000"/>
                </a:schemeClr>
              </a:solidFill>
              <a:latin typeface="Arial" panose="020B0604020202020204" pitchFamily="34" charset="0"/>
              <a:cs typeface="Arial" panose="020B0604020202020204" pitchFamily="34" charset="0"/>
            </a:endParaRPr>
          </a:p>
        </p:txBody>
      </p:sp>
      <p:sp>
        <p:nvSpPr>
          <p:cNvPr id="2" name="Text Placeholder 1"/>
          <p:cNvSpPr>
            <a:spLocks noGrp="1"/>
          </p:cNvSpPr>
          <p:nvPr>
            <p:ph type="body" sz="quarter" idx="11"/>
          </p:nvPr>
        </p:nvSpPr>
        <p:spPr>
          <a:xfrm>
            <a:off x="2799928" y="2500482"/>
            <a:ext cx="7968656" cy="2544233"/>
          </a:xfrm>
        </p:spPr>
        <p:txBody>
          <a:bodyPr/>
          <a:lstStyle/>
          <a:p>
            <a:pPr>
              <a:lnSpc>
                <a:spcPct val="85000"/>
              </a:lnSpc>
            </a:pPr>
            <a:r>
              <a:rPr lang="fr-CI" sz="6600" dirty="0">
                <a:solidFill>
                  <a:srgbClr val="FF6600"/>
                </a:solidFill>
              </a:rPr>
              <a:t>Smart CAPEX OMA</a:t>
            </a:r>
          </a:p>
          <a:p>
            <a:pPr>
              <a:lnSpc>
                <a:spcPct val="85000"/>
              </a:lnSpc>
            </a:pPr>
            <a:r>
              <a:rPr lang="fr-CI" sz="6600" dirty="0"/>
              <a:t>Technical Module</a:t>
            </a:r>
            <a:endParaRPr lang="fr-FR" sz="6600" dirty="0"/>
          </a:p>
        </p:txBody>
      </p:sp>
    </p:spTree>
    <p:extLst>
      <p:ext uri="{BB962C8B-B14F-4D97-AF65-F5344CB8AC3E}">
        <p14:creationId xmlns:p14="http://schemas.microsoft.com/office/powerpoint/2010/main" val="3692426944"/>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EC74D6D-9D0B-4F5C-9424-658A159C209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BEC74D6D-9D0B-4F5C-9424-658A159C209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B0311EA-B7EA-4FCA-8D8D-C8EC8C6623CB}"/>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sym typeface="Trebuchet MS" panose="020B0603020202020204" pitchFamily="34" charset="0"/>
            </a:endParaRPr>
          </a:p>
        </p:txBody>
      </p:sp>
      <p:sp>
        <p:nvSpPr>
          <p:cNvPr id="3" name="Title 2"/>
          <p:cNvSpPr>
            <a:spLocks noGrp="1"/>
          </p:cNvSpPr>
          <p:nvPr>
            <p:ph type="title"/>
          </p:nvPr>
        </p:nvSpPr>
        <p:spPr/>
        <p:txBody>
          <a:bodyPr vert="horz"/>
          <a:lstStyle/>
          <a:p>
            <a:r>
              <a:rPr lang="en-US" dirty="0"/>
              <a:t>Complete conceptualization of all economic modules</a:t>
            </a:r>
          </a:p>
        </p:txBody>
      </p:sp>
      <p:sp>
        <p:nvSpPr>
          <p:cNvPr id="4" name="Rectangle 3">
            <a:extLst>
              <a:ext uri="{FF2B5EF4-FFF2-40B4-BE49-F238E27FC236}">
                <a16:creationId xmlns:a16="http://schemas.microsoft.com/office/drawing/2014/main" id="{BC39E3D6-1A77-4820-AECC-49C875C6D293}"/>
              </a:ext>
            </a:extLst>
          </p:cNvPr>
          <p:cNvSpPr/>
          <p:nvPr/>
        </p:nvSpPr>
        <p:spPr>
          <a:xfrm>
            <a:off x="4254169" y="1634811"/>
            <a:ext cx="1721946" cy="341632"/>
          </a:xfrm>
          <a:prstGeom prst="rect">
            <a:avLst/>
          </a:prstGeom>
        </p:spPr>
        <p:txBody>
          <a:bodyPr wrap="none">
            <a:spAutoFit/>
          </a:bodyPr>
          <a:lstStyle/>
          <a:p>
            <a:pPr>
              <a:lnSpc>
                <a:spcPct val="90000"/>
              </a:lnSpc>
              <a:spcAft>
                <a:spcPts val="600"/>
              </a:spcAft>
            </a:pPr>
            <a:r>
              <a:rPr lang="en-US" dirty="0">
                <a:solidFill>
                  <a:srgbClr val="FF7900"/>
                </a:solidFill>
                <a:sym typeface="Trebuchet MS" panose="020B0603020202020204" pitchFamily="34" charset="0"/>
              </a:rPr>
              <a:t>Conceptualization</a:t>
            </a:r>
          </a:p>
        </p:txBody>
      </p:sp>
      <p:sp>
        <p:nvSpPr>
          <p:cNvPr id="49" name="Rectangle 48">
            <a:extLst>
              <a:ext uri="{FF2B5EF4-FFF2-40B4-BE49-F238E27FC236}">
                <a16:creationId xmlns:a16="http://schemas.microsoft.com/office/drawing/2014/main" id="{96C95FBD-0F37-4A10-990F-DE1E67F442E7}"/>
              </a:ext>
            </a:extLst>
          </p:cNvPr>
          <p:cNvSpPr/>
          <p:nvPr/>
        </p:nvSpPr>
        <p:spPr>
          <a:xfrm>
            <a:off x="9012867" y="1605608"/>
            <a:ext cx="2291609" cy="341632"/>
          </a:xfrm>
          <a:prstGeom prst="rect">
            <a:avLst/>
          </a:prstGeom>
        </p:spPr>
        <p:txBody>
          <a:bodyPr wrap="square">
            <a:spAutoFit/>
          </a:bodyPr>
          <a:lstStyle/>
          <a:p>
            <a:pPr>
              <a:lnSpc>
                <a:spcPct val="90000"/>
              </a:lnSpc>
              <a:spcAft>
                <a:spcPts val="600"/>
              </a:spcAft>
            </a:pPr>
            <a:r>
              <a:rPr lang="en-US" dirty="0">
                <a:solidFill>
                  <a:srgbClr val="FF7900"/>
                </a:solidFill>
                <a:sym typeface="Trebuchet MS" panose="020B0603020202020204" pitchFamily="34" charset="0"/>
              </a:rPr>
              <a:t>Outputs</a:t>
            </a:r>
          </a:p>
        </p:txBody>
      </p:sp>
      <p:grpSp>
        <p:nvGrpSpPr>
          <p:cNvPr id="17" name="Group 16">
            <a:extLst>
              <a:ext uri="{FF2B5EF4-FFF2-40B4-BE49-F238E27FC236}">
                <a16:creationId xmlns:a16="http://schemas.microsoft.com/office/drawing/2014/main" id="{33F513F9-13B7-4C8F-B558-B03DB80E8926}"/>
              </a:ext>
            </a:extLst>
          </p:cNvPr>
          <p:cNvGrpSpPr>
            <a:grpSpLocks noChangeAspect="1"/>
          </p:cNvGrpSpPr>
          <p:nvPr/>
        </p:nvGrpSpPr>
        <p:grpSpPr>
          <a:xfrm>
            <a:off x="3009621" y="4861434"/>
            <a:ext cx="306910" cy="306910"/>
            <a:chOff x="982662" y="1847850"/>
            <a:chExt cx="269875" cy="269875"/>
          </a:xfrm>
        </p:grpSpPr>
        <p:sp>
          <p:nvSpPr>
            <p:cNvPr id="18" name="Oval 50">
              <a:extLst>
                <a:ext uri="{FF2B5EF4-FFF2-40B4-BE49-F238E27FC236}">
                  <a16:creationId xmlns:a16="http://schemas.microsoft.com/office/drawing/2014/main" id="{81980278-E95A-4EE6-B81C-8AC6C65E37EB}"/>
                </a:ext>
              </a:extLst>
            </p:cNvPr>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9" name="Freeform 51">
              <a:extLst>
                <a:ext uri="{FF2B5EF4-FFF2-40B4-BE49-F238E27FC236}">
                  <a16:creationId xmlns:a16="http://schemas.microsoft.com/office/drawing/2014/main" id="{D77CDD62-2CA2-4915-8E00-FC77E5AEEF9B}"/>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nvGrpSpPr>
          <p:cNvPr id="50" name="Group 49">
            <a:extLst>
              <a:ext uri="{FF2B5EF4-FFF2-40B4-BE49-F238E27FC236}">
                <a16:creationId xmlns:a16="http://schemas.microsoft.com/office/drawing/2014/main" id="{ED178D88-0DFC-418D-9DF7-26F77549C999}"/>
              </a:ext>
            </a:extLst>
          </p:cNvPr>
          <p:cNvGrpSpPr>
            <a:grpSpLocks noChangeAspect="1"/>
          </p:cNvGrpSpPr>
          <p:nvPr/>
        </p:nvGrpSpPr>
        <p:grpSpPr>
          <a:xfrm>
            <a:off x="8466691" y="4958180"/>
            <a:ext cx="306910" cy="306910"/>
            <a:chOff x="982662" y="1847850"/>
            <a:chExt cx="269875" cy="269875"/>
          </a:xfrm>
        </p:grpSpPr>
        <p:sp>
          <p:nvSpPr>
            <p:cNvPr id="56" name="Oval 50">
              <a:extLst>
                <a:ext uri="{FF2B5EF4-FFF2-40B4-BE49-F238E27FC236}">
                  <a16:creationId xmlns:a16="http://schemas.microsoft.com/office/drawing/2014/main" id="{1795F2A0-74BD-4FAD-B2EF-674B3177982E}"/>
                </a:ext>
              </a:extLst>
            </p:cNvPr>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8" name="Freeform 51">
              <a:extLst>
                <a:ext uri="{FF2B5EF4-FFF2-40B4-BE49-F238E27FC236}">
                  <a16:creationId xmlns:a16="http://schemas.microsoft.com/office/drawing/2014/main" id="{CB58E8AB-CDA1-4E54-8F31-393801A1B594}"/>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nvGrpSpPr>
          <p:cNvPr id="15" name="Group 14">
            <a:extLst>
              <a:ext uri="{FF2B5EF4-FFF2-40B4-BE49-F238E27FC236}">
                <a16:creationId xmlns:a16="http://schemas.microsoft.com/office/drawing/2014/main" id="{5FE9C03F-63D0-4A26-B60D-9DE66682134D}"/>
              </a:ext>
            </a:extLst>
          </p:cNvPr>
          <p:cNvGrpSpPr/>
          <p:nvPr/>
        </p:nvGrpSpPr>
        <p:grpSpPr>
          <a:xfrm>
            <a:off x="473574" y="4796597"/>
            <a:ext cx="2414941" cy="436583"/>
            <a:chOff x="674604" y="2265135"/>
            <a:chExt cx="2414941" cy="436583"/>
          </a:xfrm>
        </p:grpSpPr>
        <p:sp>
          <p:nvSpPr>
            <p:cNvPr id="73" name="Rectangle 72">
              <a:extLst>
                <a:ext uri="{FF2B5EF4-FFF2-40B4-BE49-F238E27FC236}">
                  <a16:creationId xmlns:a16="http://schemas.microsoft.com/office/drawing/2014/main" id="{443F4822-A277-4982-87B9-F3254A496F33}"/>
                </a:ext>
              </a:extLst>
            </p:cNvPr>
            <p:cNvSpPr/>
            <p:nvPr/>
          </p:nvSpPr>
          <p:spPr>
            <a:xfrm>
              <a:off x="774000" y="2265135"/>
              <a:ext cx="2315545" cy="436583"/>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1">
                <a:buSzPct val="100000"/>
              </a:pPr>
              <a:r>
                <a:rPr lang="en-US" sz="1400" b="1" dirty="0">
                  <a:solidFill>
                    <a:srgbClr val="FF7900"/>
                  </a:solidFill>
                  <a:latin typeface="Helvetica 55 Roman" panose="02000503040000020004" pitchFamily="2" charset="0"/>
                </a:rPr>
                <a:t>Site NPV quantification </a:t>
              </a:r>
            </a:p>
          </p:txBody>
        </p:sp>
        <p:sp>
          <p:nvSpPr>
            <p:cNvPr id="74" name="Oval 20">
              <a:extLst>
                <a:ext uri="{FF2B5EF4-FFF2-40B4-BE49-F238E27FC236}">
                  <a16:creationId xmlns:a16="http://schemas.microsoft.com/office/drawing/2014/main" id="{BFB75573-CF5A-4525-8606-20F9BC4A2EB5}"/>
                </a:ext>
              </a:extLst>
            </p:cNvPr>
            <p:cNvSpPr>
              <a:spLocks noChangeArrowheads="1"/>
            </p:cNvSpPr>
            <p:nvPr/>
          </p:nvSpPr>
          <p:spPr bwMode="auto">
            <a:xfrm>
              <a:off x="674604" y="2339426"/>
              <a:ext cx="288000" cy="288000"/>
            </a:xfrm>
            <a:prstGeom prst="ellipse">
              <a:avLst/>
            </a:prstGeom>
            <a:solidFill>
              <a:srgbClr val="FF7900"/>
            </a:solidFill>
            <a:ln>
              <a:noFill/>
            </a:ln>
          </p:spPr>
          <p:txBody>
            <a:bodyPr vert="horz" wrap="square" lIns="0" tIns="0" rIns="0" bIns="0" numCol="1" anchor="ctr" anchorCtr="0" compatLnSpc="1">
              <a:prstTxWarp prst="textNoShape">
                <a:avLst/>
              </a:prstTxWarp>
            </a:bodyPr>
            <a:lstStyle/>
            <a:p>
              <a:pPr algn="ctr"/>
              <a:r>
                <a:rPr lang="en-US" sz="1200" dirty="0">
                  <a:solidFill>
                    <a:srgbClr val="FFFFFF"/>
                  </a:solidFill>
                </a:rPr>
                <a:t>9</a:t>
              </a:r>
            </a:p>
          </p:txBody>
        </p:sp>
      </p:grpSp>
      <p:sp>
        <p:nvSpPr>
          <p:cNvPr id="77" name="TextBox 76">
            <a:extLst>
              <a:ext uri="{FF2B5EF4-FFF2-40B4-BE49-F238E27FC236}">
                <a16:creationId xmlns:a16="http://schemas.microsoft.com/office/drawing/2014/main" id="{EA520BBD-218F-4C98-96AD-1F2B7DD3C491}"/>
              </a:ext>
            </a:extLst>
          </p:cNvPr>
          <p:cNvSpPr txBox="1"/>
          <p:nvPr/>
        </p:nvSpPr>
        <p:spPr>
          <a:xfrm>
            <a:off x="3434361" y="4726723"/>
            <a:ext cx="4993887" cy="189282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324000" lvl="1" indent="-216000">
              <a:buClr>
                <a:srgbClr val="8E908F"/>
              </a:buClr>
              <a:buSzPct val="100000"/>
              <a:buFont typeface="Trebuchet MS" panose="020B0603020202020204" pitchFamily="34" charset="0"/>
              <a:buChar char="•"/>
            </a:pPr>
            <a:r>
              <a:rPr lang="en-US" sz="1300" dirty="0">
                <a:solidFill>
                  <a:srgbClr val="575757"/>
                </a:solidFill>
                <a:latin typeface="Trebuchet MS" panose="020B0603020202020204" pitchFamily="34" charset="0"/>
              </a:rPr>
              <a:t>NPV calculation is performed for each upgrade action considering incremental effects: </a:t>
            </a:r>
          </a:p>
          <a:p>
            <a:pPr marL="648000" lvl="2" indent="-216000">
              <a:buClr>
                <a:srgbClr val="8E908F"/>
              </a:buClr>
              <a:buSzPct val="100000"/>
              <a:buFont typeface="Trebuchet MS" panose="020B0603020202020204" pitchFamily="34" charset="0"/>
              <a:buChar char="–"/>
            </a:pPr>
            <a:r>
              <a:rPr lang="en-US" sz="1300" dirty="0">
                <a:solidFill>
                  <a:srgbClr val="000000"/>
                </a:solidFill>
                <a:latin typeface="Trebuchet MS" panose="020B0603020202020204" pitchFamily="34" charset="0"/>
              </a:rPr>
              <a:t>Incremental gross value generated by the action (module 6)</a:t>
            </a:r>
          </a:p>
          <a:p>
            <a:pPr marL="648000" lvl="2" indent="-216000">
              <a:buClr>
                <a:srgbClr val="8E908F"/>
              </a:buClr>
              <a:buSzPct val="100000"/>
              <a:buFont typeface="Trebuchet MS" panose="020B0603020202020204" pitchFamily="34" charset="0"/>
              <a:buChar char="–"/>
            </a:pPr>
            <a:r>
              <a:rPr lang="en-US" sz="1300" dirty="0">
                <a:solidFill>
                  <a:srgbClr val="575757"/>
                </a:solidFill>
                <a:latin typeface="Trebuchet MS" panose="020B0603020202020204" pitchFamily="34" charset="0"/>
              </a:rPr>
              <a:t>Incremental OPEX for energy or space rent as well as CAPEX considering historical values </a:t>
            </a:r>
          </a:p>
          <a:p>
            <a:pPr marL="648000" lvl="2" indent="-216000">
              <a:buClr>
                <a:srgbClr val="8E908F"/>
              </a:buClr>
              <a:buSzPct val="100000"/>
              <a:buFont typeface="Trebuchet MS" panose="020B0603020202020204" pitchFamily="34" charset="0"/>
              <a:buChar char="–"/>
            </a:pPr>
            <a:r>
              <a:rPr lang="en-US" sz="1300" dirty="0">
                <a:solidFill>
                  <a:srgbClr val="575757"/>
                </a:solidFill>
                <a:latin typeface="Trebuchet MS" panose="020B0603020202020204" pitchFamily="34" charset="0"/>
              </a:rPr>
              <a:t>Financial time factors (</a:t>
            </a:r>
            <a:r>
              <a:rPr lang="en-US" sz="1300" dirty="0" err="1">
                <a:solidFill>
                  <a:srgbClr val="575757"/>
                </a:solidFill>
                <a:latin typeface="Trebuchet MS" panose="020B0603020202020204" pitchFamily="34" charset="0"/>
              </a:rPr>
              <a:t>e.g</a:t>
            </a:r>
            <a:r>
              <a:rPr lang="en-US" sz="1300" dirty="0">
                <a:solidFill>
                  <a:srgbClr val="575757"/>
                </a:solidFill>
                <a:latin typeface="Trebuchet MS" panose="020B0603020202020204" pitchFamily="34" charset="0"/>
              </a:rPr>
              <a:t>, WACC, average lifetime, corresponding impact duration and investment recovery time etc.)</a:t>
            </a:r>
            <a:endParaRPr lang="en-US" sz="1300" dirty="0">
              <a:solidFill>
                <a:srgbClr val="000000"/>
              </a:solidFill>
              <a:latin typeface="Trebuchet MS" panose="020B0603020202020204" pitchFamily="34" charset="0"/>
            </a:endParaRPr>
          </a:p>
        </p:txBody>
      </p:sp>
      <p:sp>
        <p:nvSpPr>
          <p:cNvPr id="82" name="Rectangle 81">
            <a:extLst>
              <a:ext uri="{FF2B5EF4-FFF2-40B4-BE49-F238E27FC236}">
                <a16:creationId xmlns:a16="http://schemas.microsoft.com/office/drawing/2014/main" id="{E46F4367-7718-42EA-9581-B722C2E52B13}"/>
              </a:ext>
            </a:extLst>
          </p:cNvPr>
          <p:cNvSpPr/>
          <p:nvPr/>
        </p:nvSpPr>
        <p:spPr>
          <a:xfrm>
            <a:off x="8818205" y="4780584"/>
            <a:ext cx="3091260" cy="892552"/>
          </a:xfrm>
          <a:prstGeom prst="rect">
            <a:avLst/>
          </a:prstGeom>
        </p:spPr>
        <p:txBody>
          <a:bodyPr wrap="square">
            <a:spAutoFit/>
          </a:bodyPr>
          <a:lstStyle/>
          <a:p>
            <a:pPr marL="324000" lvl="1" indent="-216000">
              <a:buClr>
                <a:srgbClr val="8E908F"/>
              </a:buClr>
              <a:buSzPct val="100000"/>
              <a:buFont typeface="Trebuchet MS" panose="020B0603020202020204" pitchFamily="34" charset="0"/>
              <a:buChar char="•"/>
            </a:pPr>
            <a:r>
              <a:rPr lang="en-US" sz="1300" dirty="0">
                <a:solidFill>
                  <a:srgbClr val="000000"/>
                </a:solidFill>
                <a:latin typeface="Trebuchet MS" panose="020B0603020202020204" pitchFamily="34" charset="0"/>
              </a:rPr>
              <a:t>Site NPV</a:t>
            </a:r>
          </a:p>
          <a:p>
            <a:pPr marL="324000" lvl="1" indent="-216000">
              <a:buClr>
                <a:srgbClr val="8E908F"/>
              </a:buClr>
              <a:buSzPct val="100000"/>
              <a:buFont typeface="Trebuchet MS" panose="020B0603020202020204" pitchFamily="34" charset="0"/>
              <a:buChar char="•"/>
            </a:pPr>
            <a:r>
              <a:rPr lang="en-US" sz="1300" dirty="0">
                <a:solidFill>
                  <a:srgbClr val="000000"/>
                </a:solidFill>
                <a:latin typeface="Trebuchet MS" panose="020B0603020202020204" pitchFamily="34" charset="0"/>
              </a:rPr>
              <a:t>Annual cashflows</a:t>
            </a:r>
          </a:p>
          <a:p>
            <a:pPr marL="324000" lvl="1" indent="-216000">
              <a:buClr>
                <a:srgbClr val="8E908F"/>
              </a:buClr>
              <a:buSzPct val="100000"/>
              <a:buFont typeface="Trebuchet MS" panose="020B0603020202020204" pitchFamily="34" charset="0"/>
              <a:buChar char="•"/>
            </a:pPr>
            <a:r>
              <a:rPr lang="en-US" sz="1300" dirty="0">
                <a:solidFill>
                  <a:srgbClr val="000000"/>
                </a:solidFill>
                <a:latin typeface="Trebuchet MS" panose="020B0603020202020204" pitchFamily="34" charset="0"/>
              </a:rPr>
              <a:t>Site allocated CAPEX</a:t>
            </a:r>
          </a:p>
          <a:p>
            <a:pPr marL="324000" lvl="1" indent="-216000">
              <a:buClr>
                <a:srgbClr val="8E908F"/>
              </a:buClr>
              <a:buSzPct val="100000"/>
              <a:buFont typeface="Trebuchet MS" panose="020B0603020202020204" pitchFamily="34" charset="0"/>
              <a:buChar char="•"/>
            </a:pPr>
            <a:r>
              <a:rPr lang="en-US" sz="1300" dirty="0">
                <a:solidFill>
                  <a:srgbClr val="000000"/>
                </a:solidFill>
                <a:latin typeface="Trebuchet MS" panose="020B0603020202020204" pitchFamily="34" charset="0"/>
              </a:rPr>
              <a:t>Annual OPEX</a:t>
            </a:r>
          </a:p>
        </p:txBody>
      </p:sp>
      <p:grpSp>
        <p:nvGrpSpPr>
          <p:cNvPr id="11" name="Group 10">
            <a:extLst>
              <a:ext uri="{FF2B5EF4-FFF2-40B4-BE49-F238E27FC236}">
                <a16:creationId xmlns:a16="http://schemas.microsoft.com/office/drawing/2014/main" id="{2865A560-6345-4A5C-A951-922CA2BBC729}"/>
              </a:ext>
            </a:extLst>
          </p:cNvPr>
          <p:cNvGrpSpPr/>
          <p:nvPr/>
        </p:nvGrpSpPr>
        <p:grpSpPr>
          <a:xfrm>
            <a:off x="3054225" y="2124969"/>
            <a:ext cx="306910" cy="306910"/>
            <a:chOff x="3210651" y="4104567"/>
            <a:chExt cx="306910" cy="306910"/>
          </a:xfrm>
        </p:grpSpPr>
        <p:sp>
          <p:nvSpPr>
            <p:cNvPr id="21" name="Oval 50">
              <a:extLst>
                <a:ext uri="{FF2B5EF4-FFF2-40B4-BE49-F238E27FC236}">
                  <a16:creationId xmlns:a16="http://schemas.microsoft.com/office/drawing/2014/main" id="{7943BFF3-8FE7-4E86-8BEB-F923DCA9FC5B}"/>
                </a:ext>
              </a:extLst>
            </p:cNvPr>
            <p:cNvSpPr>
              <a:spLocks noChangeArrowheads="1"/>
            </p:cNvSpPr>
            <p:nvPr/>
          </p:nvSpPr>
          <p:spPr bwMode="auto">
            <a:xfrm>
              <a:off x="3210651" y="4104567"/>
              <a:ext cx="306910" cy="306910"/>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E71C57"/>
                </a:solidFill>
              </a:endParaRPr>
            </a:p>
          </p:txBody>
        </p:sp>
        <p:sp>
          <p:nvSpPr>
            <p:cNvPr id="22" name="Freeform 51">
              <a:extLst>
                <a:ext uri="{FF2B5EF4-FFF2-40B4-BE49-F238E27FC236}">
                  <a16:creationId xmlns:a16="http://schemas.microsoft.com/office/drawing/2014/main" id="{D6AE7EAD-903A-4CFD-8607-1530561BADCF}"/>
                </a:ext>
              </a:extLst>
            </p:cNvPr>
            <p:cNvSpPr>
              <a:spLocks/>
            </p:cNvSpPr>
            <p:nvPr/>
          </p:nvSpPr>
          <p:spPr bwMode="auto">
            <a:xfrm>
              <a:off x="3324389" y="4158728"/>
              <a:ext cx="110126" cy="198589"/>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E71C57"/>
                </a:solidFill>
              </a:endParaRPr>
            </a:p>
          </p:txBody>
        </p:sp>
      </p:grpSp>
      <p:grpSp>
        <p:nvGrpSpPr>
          <p:cNvPr id="65" name="Group 64">
            <a:extLst>
              <a:ext uri="{FF2B5EF4-FFF2-40B4-BE49-F238E27FC236}">
                <a16:creationId xmlns:a16="http://schemas.microsoft.com/office/drawing/2014/main" id="{729FE9DE-C0E5-45A0-B200-456A0A03C4ED}"/>
              </a:ext>
            </a:extLst>
          </p:cNvPr>
          <p:cNvGrpSpPr/>
          <p:nvPr/>
        </p:nvGrpSpPr>
        <p:grpSpPr>
          <a:xfrm>
            <a:off x="8511295" y="2124969"/>
            <a:ext cx="306910" cy="306910"/>
            <a:chOff x="3210651" y="4777349"/>
            <a:chExt cx="306910" cy="306910"/>
          </a:xfrm>
        </p:grpSpPr>
        <p:sp>
          <p:nvSpPr>
            <p:cNvPr id="66" name="Oval 50">
              <a:extLst>
                <a:ext uri="{FF2B5EF4-FFF2-40B4-BE49-F238E27FC236}">
                  <a16:creationId xmlns:a16="http://schemas.microsoft.com/office/drawing/2014/main" id="{2E127D82-EBD7-45A1-8736-90D13AC3CBB0}"/>
                </a:ext>
              </a:extLst>
            </p:cNvPr>
            <p:cNvSpPr>
              <a:spLocks noChangeArrowheads="1"/>
            </p:cNvSpPr>
            <p:nvPr/>
          </p:nvSpPr>
          <p:spPr bwMode="auto">
            <a:xfrm>
              <a:off x="3210651" y="4777349"/>
              <a:ext cx="306910" cy="306910"/>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E71C57"/>
                </a:solidFill>
              </a:endParaRPr>
            </a:p>
          </p:txBody>
        </p:sp>
        <p:sp>
          <p:nvSpPr>
            <p:cNvPr id="67" name="Freeform 51">
              <a:extLst>
                <a:ext uri="{FF2B5EF4-FFF2-40B4-BE49-F238E27FC236}">
                  <a16:creationId xmlns:a16="http://schemas.microsoft.com/office/drawing/2014/main" id="{A33D2B81-C59E-4936-8CC4-BE838F6D0657}"/>
                </a:ext>
              </a:extLst>
            </p:cNvPr>
            <p:cNvSpPr>
              <a:spLocks/>
            </p:cNvSpPr>
            <p:nvPr/>
          </p:nvSpPr>
          <p:spPr bwMode="auto">
            <a:xfrm>
              <a:off x="3324389" y="4831510"/>
              <a:ext cx="110126" cy="198589"/>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E71C57"/>
                </a:solidFill>
              </a:endParaRPr>
            </a:p>
          </p:txBody>
        </p:sp>
      </p:grpSp>
      <p:grpSp>
        <p:nvGrpSpPr>
          <p:cNvPr id="7" name="Group 6">
            <a:extLst>
              <a:ext uri="{FF2B5EF4-FFF2-40B4-BE49-F238E27FC236}">
                <a16:creationId xmlns:a16="http://schemas.microsoft.com/office/drawing/2014/main" id="{070E2617-EF71-4090-8AFF-D6CA358AA12A}"/>
              </a:ext>
            </a:extLst>
          </p:cNvPr>
          <p:cNvGrpSpPr/>
          <p:nvPr/>
        </p:nvGrpSpPr>
        <p:grpSpPr>
          <a:xfrm>
            <a:off x="473574" y="2084885"/>
            <a:ext cx="2459545" cy="436583"/>
            <a:chOff x="630000" y="4044115"/>
            <a:chExt cx="2459545" cy="436583"/>
          </a:xfrm>
        </p:grpSpPr>
        <p:sp>
          <p:nvSpPr>
            <p:cNvPr id="68" name="Rectangle 67">
              <a:extLst>
                <a:ext uri="{FF2B5EF4-FFF2-40B4-BE49-F238E27FC236}">
                  <a16:creationId xmlns:a16="http://schemas.microsoft.com/office/drawing/2014/main" id="{2D1031A8-DBA0-4262-B429-AE1D03092F8E}"/>
                </a:ext>
              </a:extLst>
            </p:cNvPr>
            <p:cNvSpPr/>
            <p:nvPr/>
          </p:nvSpPr>
          <p:spPr>
            <a:xfrm>
              <a:off x="774000" y="4044115"/>
              <a:ext cx="2315545" cy="436583"/>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1">
                <a:buSzPct val="100000"/>
              </a:pPr>
              <a:r>
                <a:rPr lang="en-US" sz="1400" b="1" dirty="0">
                  <a:solidFill>
                    <a:srgbClr val="FF7900"/>
                  </a:solidFill>
                  <a:latin typeface="Helvetica 55 Roman" panose="02000503040000020004" pitchFamily="2" charset="0"/>
                </a:rPr>
                <a:t>Gross margin quantification</a:t>
              </a:r>
              <a:endParaRPr lang="en-US" sz="1200" dirty="0">
                <a:solidFill>
                  <a:srgbClr val="FF7900"/>
                </a:solidFill>
                <a:latin typeface="Helvetica 55 Roman" panose="02000503040000020004" pitchFamily="2" charset="0"/>
              </a:endParaRPr>
            </a:p>
          </p:txBody>
        </p:sp>
        <p:sp>
          <p:nvSpPr>
            <p:cNvPr id="70" name="Oval 20">
              <a:extLst>
                <a:ext uri="{FF2B5EF4-FFF2-40B4-BE49-F238E27FC236}">
                  <a16:creationId xmlns:a16="http://schemas.microsoft.com/office/drawing/2014/main" id="{2711F823-32FB-40B1-A216-5FC95ACAF241}"/>
                </a:ext>
              </a:extLst>
            </p:cNvPr>
            <p:cNvSpPr>
              <a:spLocks noChangeArrowheads="1"/>
            </p:cNvSpPr>
            <p:nvPr/>
          </p:nvSpPr>
          <p:spPr bwMode="auto">
            <a:xfrm>
              <a:off x="630000" y="4118407"/>
              <a:ext cx="288000" cy="288000"/>
            </a:xfrm>
            <a:prstGeom prst="ellipse">
              <a:avLst/>
            </a:prstGeom>
            <a:solidFill>
              <a:srgbClr val="FF7900"/>
            </a:solidFill>
            <a:ln>
              <a:noFill/>
            </a:ln>
          </p:spPr>
          <p:txBody>
            <a:bodyPr vert="horz" wrap="square" lIns="0" tIns="0" rIns="0" bIns="0" numCol="1" anchor="ctr" anchorCtr="0" compatLnSpc="1">
              <a:prstTxWarp prst="textNoShape">
                <a:avLst/>
              </a:prstTxWarp>
            </a:bodyPr>
            <a:lstStyle/>
            <a:p>
              <a:pPr algn="ctr"/>
              <a:r>
                <a:rPr lang="en-US" sz="1200" dirty="0">
                  <a:solidFill>
                    <a:srgbClr val="FFFFFF"/>
                  </a:solidFill>
                </a:rPr>
                <a:t>8</a:t>
              </a:r>
            </a:p>
          </p:txBody>
        </p:sp>
      </p:grpSp>
      <p:sp>
        <p:nvSpPr>
          <p:cNvPr id="76" name="TextBox 75">
            <a:extLst>
              <a:ext uri="{FF2B5EF4-FFF2-40B4-BE49-F238E27FC236}">
                <a16:creationId xmlns:a16="http://schemas.microsoft.com/office/drawing/2014/main" id="{42AFBB44-11CB-49EC-B24E-5E75108ADB1F}"/>
              </a:ext>
            </a:extLst>
          </p:cNvPr>
          <p:cNvSpPr txBox="1"/>
          <p:nvPr/>
        </p:nvSpPr>
        <p:spPr>
          <a:xfrm>
            <a:off x="3434362" y="1976443"/>
            <a:ext cx="4993887" cy="1892826"/>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324000" lvl="1" indent="-216000">
              <a:buClr>
                <a:srgbClr val="8E908F"/>
              </a:buClr>
              <a:buSzPct val="100000"/>
              <a:buFont typeface="Trebuchet MS" panose="020B0603020202020204" pitchFamily="34" charset="0"/>
              <a:buChar char="•"/>
            </a:pPr>
            <a:r>
              <a:rPr lang="en-US" sz="1300" dirty="0">
                <a:solidFill>
                  <a:srgbClr val="000000"/>
                </a:solidFill>
                <a:latin typeface="Trebuchet MS" panose="020B0603020202020204" pitchFamily="34" charset="0"/>
              </a:rPr>
              <a:t>Increase in ARPU results in a proportional increase of the average margin per client calculated at neighbor site level </a:t>
            </a:r>
          </a:p>
          <a:p>
            <a:pPr marL="324000" lvl="1" indent="-216000">
              <a:buClr>
                <a:srgbClr val="8E908F"/>
              </a:buClr>
              <a:buSzPct val="100000"/>
              <a:buFont typeface="Trebuchet MS" panose="020B0603020202020204" pitchFamily="34" charset="0"/>
              <a:buChar char="•"/>
            </a:pPr>
            <a:r>
              <a:rPr lang="en-US" sz="1300" dirty="0">
                <a:solidFill>
                  <a:srgbClr val="000000"/>
                </a:solidFill>
                <a:latin typeface="Trebuchet MS" panose="020B0603020202020204" pitchFamily="34" charset="0"/>
              </a:rPr>
              <a:t>Site/cell economic variables (e.g., revenue, margin) calculated adding the weighted values of the clients based on their consumption</a:t>
            </a:r>
          </a:p>
          <a:p>
            <a:pPr marL="648000" lvl="2" indent="-216000">
              <a:buClr>
                <a:srgbClr val="8E908F"/>
              </a:buClr>
              <a:buSzPct val="100000"/>
              <a:buFont typeface="Trebuchet MS" panose="020B0603020202020204" pitchFamily="34" charset="0"/>
              <a:buChar char="–"/>
            </a:pPr>
            <a:r>
              <a:rPr lang="en-US" sz="1300" dirty="0">
                <a:solidFill>
                  <a:srgbClr val="000000"/>
                </a:solidFill>
                <a:latin typeface="Trebuchet MS" panose="020B0603020202020204" pitchFamily="34" charset="0"/>
              </a:rPr>
              <a:t>The client margin to be used in this context only includes marginal costs </a:t>
            </a:r>
          </a:p>
          <a:p>
            <a:pPr marL="648000" lvl="2" indent="-216000">
              <a:buClr>
                <a:srgbClr val="8E908F"/>
              </a:buClr>
              <a:buSzPct val="100000"/>
              <a:buFont typeface="Trebuchet MS" panose="020B0603020202020204" pitchFamily="34" charset="0"/>
              <a:buChar char="–"/>
            </a:pPr>
            <a:r>
              <a:rPr lang="en-US" sz="1300" dirty="0">
                <a:solidFill>
                  <a:srgbClr val="000000"/>
                </a:solidFill>
                <a:latin typeface="Trebuchet MS" panose="020B0603020202020204" pitchFamily="34" charset="0"/>
              </a:rPr>
              <a:t>Sites' margins to be used on ARPU modeling are calculated in two steps</a:t>
            </a:r>
          </a:p>
        </p:txBody>
      </p:sp>
      <p:sp>
        <p:nvSpPr>
          <p:cNvPr id="80" name="Rectangle 79">
            <a:extLst>
              <a:ext uri="{FF2B5EF4-FFF2-40B4-BE49-F238E27FC236}">
                <a16:creationId xmlns:a16="http://schemas.microsoft.com/office/drawing/2014/main" id="{EB3EB1A8-4F5E-4D34-A4F4-8CC17314D403}"/>
              </a:ext>
            </a:extLst>
          </p:cNvPr>
          <p:cNvSpPr/>
          <p:nvPr/>
        </p:nvSpPr>
        <p:spPr>
          <a:xfrm>
            <a:off x="8862809" y="2019367"/>
            <a:ext cx="3049922" cy="492443"/>
          </a:xfrm>
          <a:prstGeom prst="rect">
            <a:avLst/>
          </a:prstGeom>
        </p:spPr>
        <p:txBody>
          <a:bodyPr wrap="square">
            <a:spAutoFit/>
          </a:bodyPr>
          <a:lstStyle/>
          <a:p>
            <a:pPr marL="324000" lvl="1" indent="-216000">
              <a:buClr>
                <a:srgbClr val="8E908F"/>
              </a:buClr>
              <a:buSzPct val="100000"/>
              <a:buFont typeface="Trebuchet MS" panose="020B0603020202020204" pitchFamily="34" charset="0"/>
              <a:buChar char="•"/>
            </a:pPr>
            <a:r>
              <a:rPr lang="en-US" sz="1300" dirty="0">
                <a:solidFill>
                  <a:srgbClr val="000000"/>
                </a:solidFill>
                <a:latin typeface="Trebuchet MS" panose="020B0603020202020204" pitchFamily="34" charset="0"/>
              </a:rPr>
              <a:t>Site margins Annual</a:t>
            </a:r>
          </a:p>
          <a:p>
            <a:pPr marL="324000" lvl="1" indent="-216000">
              <a:buClr>
                <a:srgbClr val="8E908F"/>
              </a:buClr>
              <a:buSzPct val="100000"/>
              <a:buFont typeface="Trebuchet MS" panose="020B0603020202020204" pitchFamily="34" charset="0"/>
              <a:buChar char="•"/>
            </a:pPr>
            <a:r>
              <a:rPr lang="en-US" sz="1300" dirty="0">
                <a:solidFill>
                  <a:srgbClr val="000000"/>
                </a:solidFill>
                <a:latin typeface="Trebuchet MS" panose="020B0603020202020204" pitchFamily="34" charset="0"/>
              </a:rPr>
              <a:t>Gross values</a:t>
            </a:r>
          </a:p>
        </p:txBody>
      </p:sp>
    </p:spTree>
    <p:extLst>
      <p:ext uri="{BB962C8B-B14F-4D97-AF65-F5344CB8AC3E}">
        <p14:creationId xmlns:p14="http://schemas.microsoft.com/office/powerpoint/2010/main" val="2334247141"/>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D641996-68F4-4620-9CE4-38CDF747458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95" imgH="394" progId="TCLayout.ActiveDocument.1">
                  <p:embed/>
                </p:oleObj>
              </mc:Choice>
              <mc:Fallback>
                <p:oleObj name="think-cell Slide" r:id="rId6" imgW="395" imgH="394" progId="TCLayout.ActiveDocument.1">
                  <p:embed/>
                  <p:pic>
                    <p:nvPicPr>
                      <p:cNvPr id="4" name="Object 3" hidden="1">
                        <a:extLst>
                          <a:ext uri="{FF2B5EF4-FFF2-40B4-BE49-F238E27FC236}">
                            <a16:creationId xmlns:a16="http://schemas.microsoft.com/office/drawing/2014/main" id="{CD641996-68F4-4620-9CE4-38CDF747458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7" name="Rectangle 36">
            <a:extLst>
              <a:ext uri="{FF2B5EF4-FFF2-40B4-BE49-F238E27FC236}">
                <a16:creationId xmlns:a16="http://schemas.microsoft.com/office/drawing/2014/main" id="{DD44F8E1-45CD-4BAF-8604-998A787126C0}"/>
              </a:ext>
            </a:extLst>
          </p:cNvPr>
          <p:cNvSpPr/>
          <p:nvPr/>
        </p:nvSpPr>
        <p:spPr>
          <a:xfrm>
            <a:off x="5320362" y="3177678"/>
            <a:ext cx="4864657" cy="1004934"/>
          </a:xfrm>
          <a:prstGeom prst="rect">
            <a:avLst/>
          </a:prstGeom>
          <a:solidFill>
            <a:schemeClr val="bg2">
              <a:lumMod val="20000"/>
              <a:lumOff val="80000"/>
            </a:schemeClr>
          </a:solidFill>
          <a:ln w="9525" cap="rnd" cmpd="sng" algn="ctr">
            <a:solidFill>
              <a:schemeClr val="bg2">
                <a:lumMod val="60000"/>
                <a:lumOff val="4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latin typeface="Helvetica 55 Roman" panose="02000503040000020004" pitchFamily="2" charset="0"/>
            </a:endParaRPr>
          </a:p>
        </p:txBody>
      </p:sp>
      <p:sp>
        <p:nvSpPr>
          <p:cNvPr id="3" name="Rectangle 2" hidden="1">
            <a:extLst>
              <a:ext uri="{FF2B5EF4-FFF2-40B4-BE49-F238E27FC236}">
                <a16:creationId xmlns:a16="http://schemas.microsoft.com/office/drawing/2014/main" id="{F8A245D1-2BF4-45AE-AD56-2FB0ED859F3D}"/>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sym typeface="Trebuchet MS" panose="020B0603020202020204" pitchFamily="34" charset="0"/>
            </a:endParaRPr>
          </a:p>
        </p:txBody>
      </p:sp>
      <p:sp>
        <p:nvSpPr>
          <p:cNvPr id="34" name="Title 1">
            <a:extLst>
              <a:ext uri="{FF2B5EF4-FFF2-40B4-BE49-F238E27FC236}">
                <a16:creationId xmlns:a16="http://schemas.microsoft.com/office/drawing/2014/main" id="{FA17C49D-5CE2-4A1C-B291-EE88C5502039}"/>
              </a:ext>
            </a:extLst>
          </p:cNvPr>
          <p:cNvSpPr>
            <a:spLocks noGrp="1"/>
          </p:cNvSpPr>
          <p:nvPr>
            <p:ph type="title"/>
          </p:nvPr>
        </p:nvSpPr>
        <p:spPr>
          <a:xfrm>
            <a:off x="452968" y="603797"/>
            <a:ext cx="11294533" cy="828439"/>
          </a:xfrm>
        </p:spPr>
        <p:txBody>
          <a:bodyPr vert="horz"/>
          <a:lstStyle/>
          <a:p>
            <a:r>
              <a:rPr lang="en-US" sz="2800" dirty="0"/>
              <a:t>Increase in ARPU results in a proportional increase of the average margin per client </a:t>
            </a:r>
          </a:p>
        </p:txBody>
      </p:sp>
      <p:sp>
        <p:nvSpPr>
          <p:cNvPr id="41" name="NavigationTriangle">
            <a:extLst>
              <a:ext uri="{FF2B5EF4-FFF2-40B4-BE49-F238E27FC236}">
                <a16:creationId xmlns:a16="http://schemas.microsoft.com/office/drawing/2014/main" id="{894F3795-0BA7-4081-B030-CC6B29262CF2}"/>
              </a:ext>
            </a:extLst>
          </p:cNvPr>
          <p:cNvSpPr/>
          <p:nvPr/>
        </p:nvSpPr>
        <p:spPr>
          <a:xfrm rot="16200000">
            <a:off x="11116165" y="-21446"/>
            <a:ext cx="1054387" cy="1097280"/>
          </a:xfrm>
          <a:prstGeom prst="triangle">
            <a:avLst>
              <a:gd name="adj" fmla="val 100000"/>
            </a:avLst>
          </a:prstGeom>
          <a:solidFill>
            <a:schemeClr val="tx2"/>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3" name="NavigationText">
            <a:extLst>
              <a:ext uri="{FF2B5EF4-FFF2-40B4-BE49-F238E27FC236}">
                <a16:creationId xmlns:a16="http://schemas.microsoft.com/office/drawing/2014/main" id="{B3743BA4-64F3-46FC-8219-EF34518BA7F8}"/>
              </a:ext>
            </a:extLst>
          </p:cNvPr>
          <p:cNvSpPr/>
          <p:nvPr/>
        </p:nvSpPr>
        <p:spPr>
          <a:xfrm>
            <a:off x="10049263" y="256093"/>
            <a:ext cx="1321797" cy="2580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 bIns="0" numCol="1" spcCol="0" rtlCol="0" fromWordArt="0" anchor="ctr" anchorCtr="0" forceAA="0" compatLnSpc="1">
            <a:prstTxWarp prst="textNoShape">
              <a:avLst/>
            </a:prstTxWarp>
            <a:noAutofit/>
          </a:bodyPr>
          <a:lstStyle/>
          <a:p>
            <a:pPr algn="r"/>
            <a:r>
              <a:rPr lang="en-US" sz="1000" dirty="0">
                <a:solidFill>
                  <a:srgbClr val="FFFFFF">
                    <a:lumMod val="50000"/>
                  </a:srgbClr>
                </a:solidFill>
                <a:latin typeface="Trebuchet MS" panose="020B0603020202020204" pitchFamily="34" charset="0"/>
              </a:rPr>
              <a:t>ARPU uplift</a:t>
            </a:r>
          </a:p>
        </p:txBody>
      </p:sp>
      <p:sp>
        <p:nvSpPr>
          <p:cNvPr id="44" name="NavigationIcon">
            <a:extLst>
              <a:ext uri="{FF2B5EF4-FFF2-40B4-BE49-F238E27FC236}">
                <a16:creationId xmlns:a16="http://schemas.microsoft.com/office/drawing/2014/main" id="{36C3CC53-5999-48ED-8954-29508B858602}"/>
              </a:ext>
            </a:extLst>
          </p:cNvPr>
          <p:cNvSpPr>
            <a:spLocks noChangeAspect="1"/>
          </p:cNvSpPr>
          <p:nvPr/>
        </p:nvSpPr>
        <p:spPr bwMode="auto">
          <a:xfrm>
            <a:off x="11644824" y="152591"/>
            <a:ext cx="457200" cy="326332"/>
          </a:xfrm>
          <a:custGeom>
            <a:avLst/>
            <a:gdLst>
              <a:gd name="connsiteX0" fmla="*/ 80031 w 1303338"/>
              <a:gd name="connsiteY0" fmla="*/ 747713 h 930275"/>
              <a:gd name="connsiteX1" fmla="*/ 317719 w 1303338"/>
              <a:gd name="connsiteY1" fmla="*/ 747713 h 930275"/>
              <a:gd name="connsiteX2" fmla="*/ 333375 w 1303338"/>
              <a:gd name="connsiteY2" fmla="*/ 763440 h 930275"/>
              <a:gd name="connsiteX3" fmla="*/ 333375 w 1303338"/>
              <a:gd name="connsiteY3" fmla="*/ 854225 h 930275"/>
              <a:gd name="connsiteX4" fmla="*/ 317719 w 1303338"/>
              <a:gd name="connsiteY4" fmla="*/ 869951 h 930275"/>
              <a:gd name="connsiteX5" fmla="*/ 80031 w 1303338"/>
              <a:gd name="connsiteY5" fmla="*/ 869951 h 930275"/>
              <a:gd name="connsiteX6" fmla="*/ 65087 w 1303338"/>
              <a:gd name="connsiteY6" fmla="*/ 854225 h 930275"/>
              <a:gd name="connsiteX7" fmla="*/ 65087 w 1303338"/>
              <a:gd name="connsiteY7" fmla="*/ 763440 h 930275"/>
              <a:gd name="connsiteX8" fmla="*/ 80031 w 1303338"/>
              <a:gd name="connsiteY8" fmla="*/ 747713 h 930275"/>
              <a:gd name="connsiteX9" fmla="*/ 382419 w 1303338"/>
              <a:gd name="connsiteY9" fmla="*/ 523875 h 930275"/>
              <a:gd name="connsiteX10" fmla="*/ 620880 w 1303338"/>
              <a:gd name="connsiteY10" fmla="*/ 523875 h 930275"/>
              <a:gd name="connsiteX11" fmla="*/ 636587 w 1303338"/>
              <a:gd name="connsiteY11" fmla="*/ 539573 h 930275"/>
              <a:gd name="connsiteX12" fmla="*/ 636587 w 1303338"/>
              <a:gd name="connsiteY12" fmla="*/ 854252 h 930275"/>
              <a:gd name="connsiteX13" fmla="*/ 620880 w 1303338"/>
              <a:gd name="connsiteY13" fmla="*/ 869950 h 930275"/>
              <a:gd name="connsiteX14" fmla="*/ 382419 w 1303338"/>
              <a:gd name="connsiteY14" fmla="*/ 869950 h 930275"/>
              <a:gd name="connsiteX15" fmla="*/ 366712 w 1303338"/>
              <a:gd name="connsiteY15" fmla="*/ 854252 h 930275"/>
              <a:gd name="connsiteX16" fmla="*/ 366712 w 1303338"/>
              <a:gd name="connsiteY16" fmla="*/ 539573 h 930275"/>
              <a:gd name="connsiteX17" fmla="*/ 382419 w 1303338"/>
              <a:gd name="connsiteY17" fmla="*/ 523875 h 930275"/>
              <a:gd name="connsiteX18" fmla="*/ 682457 w 1303338"/>
              <a:gd name="connsiteY18" fmla="*/ 288925 h 930275"/>
              <a:gd name="connsiteX19" fmla="*/ 920918 w 1303338"/>
              <a:gd name="connsiteY19" fmla="*/ 288925 h 930275"/>
              <a:gd name="connsiteX20" fmla="*/ 936625 w 1303338"/>
              <a:gd name="connsiteY20" fmla="*/ 304629 h 930275"/>
              <a:gd name="connsiteX21" fmla="*/ 936625 w 1303338"/>
              <a:gd name="connsiteY21" fmla="*/ 854247 h 930275"/>
              <a:gd name="connsiteX22" fmla="*/ 920918 w 1303338"/>
              <a:gd name="connsiteY22" fmla="*/ 869950 h 930275"/>
              <a:gd name="connsiteX23" fmla="*/ 682457 w 1303338"/>
              <a:gd name="connsiteY23" fmla="*/ 869950 h 930275"/>
              <a:gd name="connsiteX24" fmla="*/ 666750 w 1303338"/>
              <a:gd name="connsiteY24" fmla="*/ 854247 h 930275"/>
              <a:gd name="connsiteX25" fmla="*/ 666750 w 1303338"/>
              <a:gd name="connsiteY25" fmla="*/ 304629 h 930275"/>
              <a:gd name="connsiteX26" fmla="*/ 682457 w 1303338"/>
              <a:gd name="connsiteY26" fmla="*/ 288925 h 930275"/>
              <a:gd name="connsiteX27" fmla="*/ 987290 w 1303338"/>
              <a:gd name="connsiteY27" fmla="*/ 63500 h 930275"/>
              <a:gd name="connsiteX28" fmla="*/ 1224814 w 1303338"/>
              <a:gd name="connsiteY28" fmla="*/ 63500 h 930275"/>
              <a:gd name="connsiteX29" fmla="*/ 1239838 w 1303338"/>
              <a:gd name="connsiteY29" fmla="*/ 79201 h 930275"/>
              <a:gd name="connsiteX30" fmla="*/ 1239838 w 1303338"/>
              <a:gd name="connsiteY30" fmla="*/ 854249 h 930275"/>
              <a:gd name="connsiteX31" fmla="*/ 1224814 w 1303338"/>
              <a:gd name="connsiteY31" fmla="*/ 869950 h 930275"/>
              <a:gd name="connsiteX32" fmla="*/ 987290 w 1303338"/>
              <a:gd name="connsiteY32" fmla="*/ 869950 h 930275"/>
              <a:gd name="connsiteX33" fmla="*/ 971550 w 1303338"/>
              <a:gd name="connsiteY33" fmla="*/ 854249 h 930275"/>
              <a:gd name="connsiteX34" fmla="*/ 971550 w 1303338"/>
              <a:gd name="connsiteY34" fmla="*/ 79201 h 930275"/>
              <a:gd name="connsiteX35" fmla="*/ 987290 w 1303338"/>
              <a:gd name="connsiteY35" fmla="*/ 63500 h 930275"/>
              <a:gd name="connsiteX36" fmla="*/ 31750 w 1303338"/>
              <a:gd name="connsiteY36" fmla="*/ 31750 h 930275"/>
              <a:gd name="connsiteX37" fmla="*/ 31750 w 1303338"/>
              <a:gd name="connsiteY37" fmla="*/ 900113 h 930275"/>
              <a:gd name="connsiteX38" fmla="*/ 1271588 w 1303338"/>
              <a:gd name="connsiteY38" fmla="*/ 900113 h 930275"/>
              <a:gd name="connsiteX39" fmla="*/ 1271588 w 1303338"/>
              <a:gd name="connsiteY39" fmla="*/ 31750 h 930275"/>
              <a:gd name="connsiteX40" fmla="*/ 31750 w 1303338"/>
              <a:gd name="connsiteY40" fmla="*/ 31750 h 930275"/>
              <a:gd name="connsiteX41" fmla="*/ 15703 w 1303338"/>
              <a:gd name="connsiteY41" fmla="*/ 0 h 930275"/>
              <a:gd name="connsiteX42" fmla="*/ 1287635 w 1303338"/>
              <a:gd name="connsiteY42" fmla="*/ 0 h 930275"/>
              <a:gd name="connsiteX43" fmla="*/ 1303338 w 1303338"/>
              <a:gd name="connsiteY43" fmla="*/ 15695 h 930275"/>
              <a:gd name="connsiteX44" fmla="*/ 1303338 w 1303338"/>
              <a:gd name="connsiteY44" fmla="*/ 914580 h 930275"/>
              <a:gd name="connsiteX45" fmla="*/ 1287635 w 1303338"/>
              <a:gd name="connsiteY45" fmla="*/ 930275 h 930275"/>
              <a:gd name="connsiteX46" fmla="*/ 15703 w 1303338"/>
              <a:gd name="connsiteY46" fmla="*/ 930275 h 930275"/>
              <a:gd name="connsiteX47" fmla="*/ 0 w 1303338"/>
              <a:gd name="connsiteY47" fmla="*/ 914580 h 930275"/>
              <a:gd name="connsiteX48" fmla="*/ 0 w 1303338"/>
              <a:gd name="connsiteY48" fmla="*/ 15695 h 930275"/>
              <a:gd name="connsiteX49" fmla="*/ 15703 w 1303338"/>
              <a:gd name="connsiteY49" fmla="*/ 0 h 93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303338" h="930275">
                <a:moveTo>
                  <a:pt x="80031" y="747713"/>
                </a:moveTo>
                <a:cubicBezTo>
                  <a:pt x="80031" y="747713"/>
                  <a:pt x="80031" y="747713"/>
                  <a:pt x="317719" y="747713"/>
                </a:cubicBezTo>
                <a:cubicBezTo>
                  <a:pt x="326258" y="747713"/>
                  <a:pt x="333375" y="754862"/>
                  <a:pt x="333375" y="763440"/>
                </a:cubicBezTo>
                <a:cubicBezTo>
                  <a:pt x="333375" y="763440"/>
                  <a:pt x="333375" y="763440"/>
                  <a:pt x="333375" y="854225"/>
                </a:cubicBezTo>
                <a:cubicBezTo>
                  <a:pt x="333375" y="863518"/>
                  <a:pt x="326258" y="869951"/>
                  <a:pt x="317719" y="869951"/>
                </a:cubicBezTo>
                <a:cubicBezTo>
                  <a:pt x="317719" y="869951"/>
                  <a:pt x="317719" y="869951"/>
                  <a:pt x="80031" y="869951"/>
                </a:cubicBezTo>
                <a:cubicBezTo>
                  <a:pt x="72203" y="869951"/>
                  <a:pt x="65087" y="863518"/>
                  <a:pt x="65087" y="854225"/>
                </a:cubicBezTo>
                <a:cubicBezTo>
                  <a:pt x="65087" y="854225"/>
                  <a:pt x="65087" y="854225"/>
                  <a:pt x="65087" y="763440"/>
                </a:cubicBezTo>
                <a:cubicBezTo>
                  <a:pt x="65087" y="754862"/>
                  <a:pt x="72203" y="747713"/>
                  <a:pt x="80031" y="747713"/>
                </a:cubicBezTo>
                <a:close/>
                <a:moveTo>
                  <a:pt x="382419" y="523875"/>
                </a:moveTo>
                <a:cubicBezTo>
                  <a:pt x="382419" y="523875"/>
                  <a:pt x="382419" y="523875"/>
                  <a:pt x="620880" y="523875"/>
                </a:cubicBezTo>
                <a:cubicBezTo>
                  <a:pt x="629447" y="523875"/>
                  <a:pt x="636587" y="531011"/>
                  <a:pt x="636587" y="539573"/>
                </a:cubicBezTo>
                <a:cubicBezTo>
                  <a:pt x="636587" y="539573"/>
                  <a:pt x="636587" y="539573"/>
                  <a:pt x="636587" y="854252"/>
                </a:cubicBezTo>
                <a:cubicBezTo>
                  <a:pt x="636587" y="863528"/>
                  <a:pt x="629447" y="869950"/>
                  <a:pt x="620880" y="869950"/>
                </a:cubicBezTo>
                <a:cubicBezTo>
                  <a:pt x="620880" y="869950"/>
                  <a:pt x="620880" y="869950"/>
                  <a:pt x="382419" y="869950"/>
                </a:cubicBezTo>
                <a:cubicBezTo>
                  <a:pt x="373137" y="869950"/>
                  <a:pt x="366712" y="863528"/>
                  <a:pt x="366712" y="854252"/>
                </a:cubicBezTo>
                <a:cubicBezTo>
                  <a:pt x="366712" y="854252"/>
                  <a:pt x="366712" y="854252"/>
                  <a:pt x="366712" y="539573"/>
                </a:cubicBezTo>
                <a:cubicBezTo>
                  <a:pt x="366712" y="531011"/>
                  <a:pt x="373137" y="523875"/>
                  <a:pt x="382419" y="523875"/>
                </a:cubicBezTo>
                <a:close/>
                <a:moveTo>
                  <a:pt x="682457" y="288925"/>
                </a:moveTo>
                <a:cubicBezTo>
                  <a:pt x="682457" y="288925"/>
                  <a:pt x="682457" y="288925"/>
                  <a:pt x="920918" y="288925"/>
                </a:cubicBezTo>
                <a:cubicBezTo>
                  <a:pt x="930199" y="288925"/>
                  <a:pt x="936625" y="296063"/>
                  <a:pt x="936625" y="304629"/>
                </a:cubicBezTo>
                <a:cubicBezTo>
                  <a:pt x="936625" y="304629"/>
                  <a:pt x="936625" y="304629"/>
                  <a:pt x="936625" y="854247"/>
                </a:cubicBezTo>
                <a:cubicBezTo>
                  <a:pt x="936625" y="863526"/>
                  <a:pt x="930199" y="869950"/>
                  <a:pt x="920918" y="869950"/>
                </a:cubicBezTo>
                <a:cubicBezTo>
                  <a:pt x="920918" y="869950"/>
                  <a:pt x="920918" y="869950"/>
                  <a:pt x="682457" y="869950"/>
                </a:cubicBezTo>
                <a:cubicBezTo>
                  <a:pt x="673889" y="869950"/>
                  <a:pt x="666750" y="863526"/>
                  <a:pt x="666750" y="854247"/>
                </a:cubicBezTo>
                <a:cubicBezTo>
                  <a:pt x="666750" y="854247"/>
                  <a:pt x="666750" y="854247"/>
                  <a:pt x="666750" y="304629"/>
                </a:cubicBezTo>
                <a:cubicBezTo>
                  <a:pt x="666750" y="296063"/>
                  <a:pt x="673889" y="288925"/>
                  <a:pt x="682457" y="288925"/>
                </a:cubicBezTo>
                <a:close/>
                <a:moveTo>
                  <a:pt x="987290" y="63500"/>
                </a:moveTo>
                <a:cubicBezTo>
                  <a:pt x="987290" y="63500"/>
                  <a:pt x="987290" y="63500"/>
                  <a:pt x="1224814" y="63500"/>
                </a:cubicBezTo>
                <a:cubicBezTo>
                  <a:pt x="1233399" y="63500"/>
                  <a:pt x="1239838" y="69923"/>
                  <a:pt x="1239838" y="79201"/>
                </a:cubicBezTo>
                <a:cubicBezTo>
                  <a:pt x="1239838" y="79201"/>
                  <a:pt x="1239838" y="79201"/>
                  <a:pt x="1239838" y="854249"/>
                </a:cubicBezTo>
                <a:cubicBezTo>
                  <a:pt x="1239838" y="863527"/>
                  <a:pt x="1233399" y="869950"/>
                  <a:pt x="1224814" y="869950"/>
                </a:cubicBezTo>
                <a:cubicBezTo>
                  <a:pt x="1224814" y="869950"/>
                  <a:pt x="1224814" y="869950"/>
                  <a:pt x="987290" y="869950"/>
                </a:cubicBezTo>
                <a:cubicBezTo>
                  <a:pt x="977989" y="869950"/>
                  <a:pt x="971550" y="863527"/>
                  <a:pt x="971550" y="854249"/>
                </a:cubicBezTo>
                <a:cubicBezTo>
                  <a:pt x="971550" y="854249"/>
                  <a:pt x="971550" y="854249"/>
                  <a:pt x="971550" y="79201"/>
                </a:cubicBezTo>
                <a:cubicBezTo>
                  <a:pt x="971550" y="69923"/>
                  <a:pt x="977989" y="63500"/>
                  <a:pt x="987290" y="63500"/>
                </a:cubicBezTo>
                <a:close/>
                <a:moveTo>
                  <a:pt x="31750" y="31750"/>
                </a:moveTo>
                <a:cubicBezTo>
                  <a:pt x="31750" y="31750"/>
                  <a:pt x="31750" y="31750"/>
                  <a:pt x="31750" y="900113"/>
                </a:cubicBezTo>
                <a:cubicBezTo>
                  <a:pt x="31750" y="900113"/>
                  <a:pt x="31750" y="900113"/>
                  <a:pt x="1271588" y="900113"/>
                </a:cubicBezTo>
                <a:cubicBezTo>
                  <a:pt x="1271588" y="900113"/>
                  <a:pt x="1271588" y="900113"/>
                  <a:pt x="1271588" y="31750"/>
                </a:cubicBezTo>
                <a:cubicBezTo>
                  <a:pt x="1271588" y="31750"/>
                  <a:pt x="1271588" y="31750"/>
                  <a:pt x="31750" y="31750"/>
                </a:cubicBezTo>
                <a:close/>
                <a:moveTo>
                  <a:pt x="15703" y="0"/>
                </a:moveTo>
                <a:cubicBezTo>
                  <a:pt x="15703" y="0"/>
                  <a:pt x="15703" y="0"/>
                  <a:pt x="1287635" y="0"/>
                </a:cubicBezTo>
                <a:cubicBezTo>
                  <a:pt x="1296201" y="0"/>
                  <a:pt x="1303338" y="6421"/>
                  <a:pt x="1303338" y="15695"/>
                </a:cubicBezTo>
                <a:cubicBezTo>
                  <a:pt x="1303338" y="15695"/>
                  <a:pt x="1303338" y="15695"/>
                  <a:pt x="1303338" y="914580"/>
                </a:cubicBezTo>
                <a:cubicBezTo>
                  <a:pt x="1303338" y="923855"/>
                  <a:pt x="1296201" y="930275"/>
                  <a:pt x="1287635" y="930275"/>
                </a:cubicBezTo>
                <a:cubicBezTo>
                  <a:pt x="1287635" y="930275"/>
                  <a:pt x="1287635" y="930275"/>
                  <a:pt x="15703" y="930275"/>
                </a:cubicBezTo>
                <a:cubicBezTo>
                  <a:pt x="7138" y="930275"/>
                  <a:pt x="0" y="923855"/>
                  <a:pt x="0" y="914580"/>
                </a:cubicBezTo>
                <a:cubicBezTo>
                  <a:pt x="0" y="914580"/>
                  <a:pt x="0" y="914580"/>
                  <a:pt x="0" y="15695"/>
                </a:cubicBezTo>
                <a:cubicBezTo>
                  <a:pt x="0" y="6421"/>
                  <a:pt x="7138" y="0"/>
                  <a:pt x="15703"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8E908F"/>
              </a:solidFill>
            </a:endParaRPr>
          </a:p>
        </p:txBody>
      </p:sp>
      <p:sp>
        <p:nvSpPr>
          <p:cNvPr id="51" name="Oval 50">
            <a:extLst>
              <a:ext uri="{FF2B5EF4-FFF2-40B4-BE49-F238E27FC236}">
                <a16:creationId xmlns:a16="http://schemas.microsoft.com/office/drawing/2014/main" id="{AE0BCE32-635A-4945-B743-984FC49CAFCF}"/>
              </a:ext>
            </a:extLst>
          </p:cNvPr>
          <p:cNvSpPr/>
          <p:nvPr/>
        </p:nvSpPr>
        <p:spPr>
          <a:xfrm>
            <a:off x="3973296" y="3604180"/>
            <a:ext cx="568799" cy="568799"/>
          </a:xfrm>
          <a:prstGeom prst="ellipse">
            <a:avLst/>
          </a:prstGeom>
          <a:solidFill>
            <a:schemeClr val="bg2">
              <a:lumMod val="75000"/>
            </a:schemeClr>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solidFill>
                  <a:srgbClr val="FFFFFF"/>
                </a:solidFill>
                <a:latin typeface="Helvetica 55 Roman" panose="02000503040000020004" pitchFamily="2" charset="0"/>
              </a:rPr>
              <a:t>=</a:t>
            </a:r>
            <a:endParaRPr lang="en-US" dirty="0">
              <a:solidFill>
                <a:srgbClr val="FFFFFF"/>
              </a:solidFill>
              <a:latin typeface="Helvetica 55 Roman" panose="02000503040000020004" pitchFamily="2" charset="0"/>
            </a:endParaRPr>
          </a:p>
        </p:txBody>
      </p:sp>
      <p:sp>
        <p:nvSpPr>
          <p:cNvPr id="52" name="Rectangle 51">
            <a:extLst>
              <a:ext uri="{FF2B5EF4-FFF2-40B4-BE49-F238E27FC236}">
                <a16:creationId xmlns:a16="http://schemas.microsoft.com/office/drawing/2014/main" id="{A7D98051-4AED-46C4-95AF-EAA043EE3A0E}"/>
              </a:ext>
            </a:extLst>
          </p:cNvPr>
          <p:cNvSpPr/>
          <p:nvPr/>
        </p:nvSpPr>
        <p:spPr>
          <a:xfrm>
            <a:off x="5079716" y="3386113"/>
            <a:ext cx="4864657" cy="1004934"/>
          </a:xfrm>
          <a:prstGeom prst="rect">
            <a:avLst/>
          </a:prstGeom>
          <a:solidFill>
            <a:schemeClr val="bg2">
              <a:lumMod val="20000"/>
              <a:lumOff val="80000"/>
            </a:schemeClr>
          </a:solidFill>
          <a:ln w="9525" cap="rnd" cmpd="sng" algn="ctr">
            <a:solidFill>
              <a:schemeClr val="bg2">
                <a:lumMod val="60000"/>
                <a:lumOff val="4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latin typeface="Helvetica 55 Roman" panose="02000503040000020004" pitchFamily="2" charset="0"/>
            </a:endParaRPr>
          </a:p>
        </p:txBody>
      </p:sp>
      <p:sp>
        <p:nvSpPr>
          <p:cNvPr id="58" name="Rectangle 57">
            <a:extLst>
              <a:ext uri="{FF2B5EF4-FFF2-40B4-BE49-F238E27FC236}">
                <a16:creationId xmlns:a16="http://schemas.microsoft.com/office/drawing/2014/main" id="{598740B5-9E33-4E6F-8043-89AB1ED4C172}"/>
              </a:ext>
            </a:extLst>
          </p:cNvPr>
          <p:cNvSpPr/>
          <p:nvPr/>
        </p:nvSpPr>
        <p:spPr>
          <a:xfrm>
            <a:off x="5534068" y="3543853"/>
            <a:ext cx="1673196" cy="689454"/>
          </a:xfrm>
          <a:prstGeom prst="rect">
            <a:avLst/>
          </a:prstGeom>
          <a:solidFill>
            <a:srgbClr val="FFFFFF"/>
          </a:solidFill>
          <a:ln w="9525" cap="rnd" cmpd="sng" algn="ctr">
            <a:solidFill>
              <a:schemeClr val="bg2">
                <a:lumMod val="60000"/>
                <a:lumOff val="4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FF7900"/>
                </a:solidFill>
                <a:latin typeface="Helvetica 55 Roman" panose="02000503040000020004" pitchFamily="2" charset="0"/>
              </a:rPr>
              <a:t>∆ ARPU year n considering site characteristics </a:t>
            </a:r>
          </a:p>
        </p:txBody>
      </p:sp>
      <p:sp>
        <p:nvSpPr>
          <p:cNvPr id="35" name="Rectangle 34">
            <a:extLst>
              <a:ext uri="{FF2B5EF4-FFF2-40B4-BE49-F238E27FC236}">
                <a16:creationId xmlns:a16="http://schemas.microsoft.com/office/drawing/2014/main" id="{C67A1999-5D38-449D-824B-A73A159DAFB4}"/>
              </a:ext>
            </a:extLst>
          </p:cNvPr>
          <p:cNvSpPr/>
          <p:nvPr/>
        </p:nvSpPr>
        <p:spPr>
          <a:xfrm>
            <a:off x="7688557" y="3557509"/>
            <a:ext cx="1815270" cy="662143"/>
          </a:xfrm>
          <a:prstGeom prst="rect">
            <a:avLst/>
          </a:prstGeom>
          <a:solidFill>
            <a:srgbClr val="FFFFFF"/>
          </a:solidFill>
          <a:ln w="9525" cap="rnd" cmpd="sng" algn="ctr">
            <a:solidFill>
              <a:schemeClr val="bg2">
                <a:lumMod val="60000"/>
                <a:lumOff val="4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FF7900"/>
                </a:solidFill>
                <a:latin typeface="Helvetica 55 Roman" panose="02000503040000020004" pitchFamily="2" charset="0"/>
              </a:rPr>
              <a:t>Annual site margin for corresponding service</a:t>
            </a:r>
          </a:p>
        </p:txBody>
      </p:sp>
      <p:sp>
        <p:nvSpPr>
          <p:cNvPr id="61" name="Oval 60">
            <a:extLst>
              <a:ext uri="{FF2B5EF4-FFF2-40B4-BE49-F238E27FC236}">
                <a16:creationId xmlns:a16="http://schemas.microsoft.com/office/drawing/2014/main" id="{EE6450C7-7F2C-4945-9CF4-59B7E23AB4DB}"/>
              </a:ext>
            </a:extLst>
          </p:cNvPr>
          <p:cNvSpPr/>
          <p:nvPr/>
        </p:nvSpPr>
        <p:spPr>
          <a:xfrm>
            <a:off x="7291047" y="3742638"/>
            <a:ext cx="286132" cy="291884"/>
          </a:xfrm>
          <a:prstGeom prst="ellipse">
            <a:avLst/>
          </a:prstGeom>
          <a:solidFill>
            <a:srgbClr val="6E6F7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rgbClr val="FFFFFF"/>
                </a:solidFill>
                <a:latin typeface="Helvetica 55 Roman" panose="02000503040000020004" pitchFamily="2" charset="0"/>
              </a:rPr>
              <a:t>X</a:t>
            </a:r>
            <a:endParaRPr lang="en-US" sz="1400" dirty="0">
              <a:solidFill>
                <a:srgbClr val="FFFFFF"/>
              </a:solidFill>
              <a:latin typeface="Helvetica 55 Roman" panose="02000503040000020004" pitchFamily="2" charset="0"/>
            </a:endParaRPr>
          </a:p>
        </p:txBody>
      </p:sp>
      <p:sp>
        <p:nvSpPr>
          <p:cNvPr id="30" name="Rectangle 29">
            <a:extLst>
              <a:ext uri="{FF2B5EF4-FFF2-40B4-BE49-F238E27FC236}">
                <a16:creationId xmlns:a16="http://schemas.microsoft.com/office/drawing/2014/main" id="{0B7A47D9-42B5-4EC8-A440-53AF89D6884C}"/>
              </a:ext>
            </a:extLst>
          </p:cNvPr>
          <p:cNvSpPr/>
          <p:nvPr/>
        </p:nvSpPr>
        <p:spPr>
          <a:xfrm>
            <a:off x="1828951" y="3386113"/>
            <a:ext cx="2079056" cy="1004934"/>
          </a:xfrm>
          <a:prstGeom prst="rect">
            <a:avLst/>
          </a:prstGeom>
          <a:solidFill>
            <a:srgbClr val="FFFFFF"/>
          </a:solidFill>
          <a:ln w="9525" cap="rnd" cmpd="sng" algn="ctr">
            <a:solidFill>
              <a:schemeClr val="bg2">
                <a:lumMod val="60000"/>
                <a:lumOff val="4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rgbClr val="FF7900"/>
                </a:solidFill>
                <a:latin typeface="Helvetica 55 Roman" panose="02000503040000020004" pitchFamily="2" charset="0"/>
              </a:rPr>
              <a:t>Site gross value add due to ∆ ARPU per year</a:t>
            </a:r>
          </a:p>
        </p:txBody>
      </p:sp>
      <p:grpSp>
        <p:nvGrpSpPr>
          <p:cNvPr id="33" name="Group 32">
            <a:extLst>
              <a:ext uri="{FF2B5EF4-FFF2-40B4-BE49-F238E27FC236}">
                <a16:creationId xmlns:a16="http://schemas.microsoft.com/office/drawing/2014/main" id="{1389D23F-D2A8-4BAA-8B85-8289A869FF90}"/>
              </a:ext>
            </a:extLst>
          </p:cNvPr>
          <p:cNvGrpSpPr/>
          <p:nvPr/>
        </p:nvGrpSpPr>
        <p:grpSpPr>
          <a:xfrm>
            <a:off x="5003233" y="2311131"/>
            <a:ext cx="2572379" cy="1232722"/>
            <a:chOff x="5290510" y="3118442"/>
            <a:chExt cx="1764792" cy="3728722"/>
          </a:xfrm>
        </p:grpSpPr>
        <p:cxnSp>
          <p:nvCxnSpPr>
            <p:cNvPr id="40" name="Straight Connector 39">
              <a:extLst>
                <a:ext uri="{FF2B5EF4-FFF2-40B4-BE49-F238E27FC236}">
                  <a16:creationId xmlns:a16="http://schemas.microsoft.com/office/drawing/2014/main" id="{E016E7B5-4A48-424E-8EC9-EA5C892D03A3}"/>
                </a:ext>
              </a:extLst>
            </p:cNvPr>
            <p:cNvCxnSpPr>
              <a:cxnSpLocks/>
              <a:endCxn id="42" idx="2"/>
            </p:cNvCxnSpPr>
            <p:nvPr/>
          </p:nvCxnSpPr>
          <p:spPr>
            <a:xfrm flipV="1">
              <a:off x="6172906" y="4883233"/>
              <a:ext cx="0" cy="1963931"/>
            </a:xfrm>
            <a:prstGeom prst="line">
              <a:avLst/>
            </a:prstGeom>
            <a:noFill/>
            <a:ln w="19050" cap="rnd" cmpd="sng" algn="ctr">
              <a:solidFill>
                <a:schemeClr val="accent5"/>
              </a:solidFill>
              <a:prstDash val="solid"/>
              <a:headEnd type="oval"/>
              <a:tailEnd type="none" w="sm" len="sm"/>
            </a:ln>
            <a:effectLst/>
          </p:spPr>
        </p:cxnSp>
        <p:sp>
          <p:nvSpPr>
            <p:cNvPr id="42" name="Rectangle 41">
              <a:extLst>
                <a:ext uri="{FF2B5EF4-FFF2-40B4-BE49-F238E27FC236}">
                  <a16:creationId xmlns:a16="http://schemas.microsoft.com/office/drawing/2014/main" id="{3C24408E-E81C-4AB7-BDB7-BFF8E21C1A8D}"/>
                </a:ext>
              </a:extLst>
            </p:cNvPr>
            <p:cNvSpPr/>
            <p:nvPr/>
          </p:nvSpPr>
          <p:spPr>
            <a:xfrm>
              <a:off x="5290510" y="3118442"/>
              <a:ext cx="1764792" cy="1764791"/>
            </a:xfrm>
            <a:prstGeom prst="rect">
              <a:avLst/>
            </a:prstGeom>
            <a:solidFill>
              <a:sysClr val="window" lastClr="FFFFFF"/>
            </a:solidFill>
            <a:ln w="19050" cap="rnd" cmpd="sng" algn="ctr">
              <a:solidFill>
                <a:schemeClr val="accent4"/>
              </a:solidFill>
              <a:prstDash val="solid"/>
            </a:ln>
            <a:effectLst/>
          </p:spPr>
          <p:txBody>
            <a:bodyPr rtlCol="0" anchor="ctr" anchorCtr="0"/>
            <a:lstStyle/>
            <a:p>
              <a:pPr algn="ctr">
                <a:defRPr/>
              </a:pPr>
              <a:r>
                <a:rPr lang="en-US" sz="1100" kern="0" dirty="0">
                  <a:solidFill>
                    <a:srgbClr val="575757"/>
                  </a:solidFill>
                  <a:latin typeface="Helvetica 55 Roman" panose="02000503040000020004" pitchFamily="2" charset="0"/>
                </a:rPr>
                <a:t>Each year will have </a:t>
              </a:r>
              <a:r>
                <a:rPr lang="en-US" sz="1100" kern="0" dirty="0">
                  <a:solidFill>
                    <a:srgbClr val="000000"/>
                  </a:solidFill>
                  <a:latin typeface="Helvetica 55 Roman" panose="02000503040000020004" pitchFamily="2" charset="0"/>
                </a:rPr>
                <a:t>a different ∆ARPU driven by traffic improvement and change on unitary revenues</a:t>
              </a:r>
            </a:p>
          </p:txBody>
        </p:sp>
      </p:grpSp>
      <p:grpSp>
        <p:nvGrpSpPr>
          <p:cNvPr id="7" name="Group 6">
            <a:extLst>
              <a:ext uri="{FF2B5EF4-FFF2-40B4-BE49-F238E27FC236}">
                <a16:creationId xmlns:a16="http://schemas.microsoft.com/office/drawing/2014/main" id="{8EADB695-4C51-4558-A42C-E2E77A0B5B6E}"/>
              </a:ext>
            </a:extLst>
          </p:cNvPr>
          <p:cNvGrpSpPr/>
          <p:nvPr/>
        </p:nvGrpSpPr>
        <p:grpSpPr>
          <a:xfrm>
            <a:off x="7857937" y="2274185"/>
            <a:ext cx="1779747" cy="1283324"/>
            <a:chOff x="6541368" y="2658007"/>
            <a:chExt cx="1779747" cy="1283324"/>
          </a:xfrm>
        </p:grpSpPr>
        <p:cxnSp>
          <p:nvCxnSpPr>
            <p:cNvPr id="63" name="Straight Connector 62">
              <a:extLst>
                <a:ext uri="{FF2B5EF4-FFF2-40B4-BE49-F238E27FC236}">
                  <a16:creationId xmlns:a16="http://schemas.microsoft.com/office/drawing/2014/main" id="{7AD993E9-812E-4810-AB23-652C2295FC12}"/>
                </a:ext>
              </a:extLst>
            </p:cNvPr>
            <p:cNvCxnSpPr>
              <a:cxnSpLocks/>
              <a:stCxn id="35" idx="0"/>
            </p:cNvCxnSpPr>
            <p:nvPr/>
          </p:nvCxnSpPr>
          <p:spPr>
            <a:xfrm flipV="1">
              <a:off x="7279623" y="3206815"/>
              <a:ext cx="151619" cy="734516"/>
            </a:xfrm>
            <a:prstGeom prst="line">
              <a:avLst/>
            </a:prstGeom>
            <a:noFill/>
            <a:ln w="19050" cap="rnd" cmpd="sng" algn="ctr">
              <a:solidFill>
                <a:srgbClr val="6E6F73"/>
              </a:solidFill>
              <a:prstDash val="solid"/>
              <a:round/>
              <a:headEnd type="oval" w="med" len="med"/>
              <a:tailEnd type="none" w="sm" len="sm"/>
            </a:ln>
            <a:effectLst/>
          </p:spPr>
        </p:cxnSp>
        <p:sp>
          <p:nvSpPr>
            <p:cNvPr id="64" name="Rectangle 63">
              <a:extLst>
                <a:ext uri="{FF2B5EF4-FFF2-40B4-BE49-F238E27FC236}">
                  <a16:creationId xmlns:a16="http://schemas.microsoft.com/office/drawing/2014/main" id="{0DBF5957-9880-47CB-A3B6-3B1EA32E5DF8}"/>
                </a:ext>
              </a:extLst>
            </p:cNvPr>
            <p:cNvSpPr/>
            <p:nvPr/>
          </p:nvSpPr>
          <p:spPr>
            <a:xfrm>
              <a:off x="6541368" y="2658007"/>
              <a:ext cx="1779747" cy="583443"/>
            </a:xfrm>
            <a:prstGeom prst="rect">
              <a:avLst/>
            </a:prstGeom>
            <a:solidFill>
              <a:sysClr val="window" lastClr="FFFFFF"/>
            </a:solidFill>
            <a:ln w="19050" cap="rnd" cmpd="sng" algn="ctr">
              <a:solidFill>
                <a:schemeClr val="accent4"/>
              </a:solidFill>
              <a:prstDash val="solid"/>
            </a:ln>
            <a:effectLst/>
          </p:spPr>
          <p:txBody>
            <a:bodyPr rtlCol="0" anchor="ctr" anchorCtr="0"/>
            <a:lstStyle/>
            <a:p>
              <a:pPr algn="ctr"/>
              <a:r>
                <a:rPr lang="en-US" sz="1100" kern="0" dirty="0">
                  <a:solidFill>
                    <a:srgbClr val="000000"/>
                  </a:solidFill>
                  <a:latin typeface="Helvetica 55 Roman" panose="02000503040000020004" pitchFamily="2" charset="0"/>
                </a:rPr>
                <a:t>Weighted margin of clients by service based on traffic consumption</a:t>
              </a:r>
            </a:p>
          </p:txBody>
        </p:sp>
      </p:grpSp>
      <p:sp>
        <p:nvSpPr>
          <p:cNvPr id="36" name="TextBox 35">
            <a:extLst>
              <a:ext uri="{FF2B5EF4-FFF2-40B4-BE49-F238E27FC236}">
                <a16:creationId xmlns:a16="http://schemas.microsoft.com/office/drawing/2014/main" id="{5D191C96-DAA5-4CA0-AC31-8B40B88DD3EF}"/>
              </a:ext>
            </a:extLst>
          </p:cNvPr>
          <p:cNvSpPr txBox="1"/>
          <p:nvPr/>
        </p:nvSpPr>
        <p:spPr>
          <a:xfrm>
            <a:off x="4607384" y="3604180"/>
            <a:ext cx="407043" cy="482398"/>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575757"/>
                </a:solidFill>
                <a:latin typeface="Helvetica 55 Roman" panose="02000503040000020004" pitchFamily="2" charset="0"/>
              </a:rPr>
              <a:t>∑</a:t>
            </a:r>
          </a:p>
        </p:txBody>
      </p:sp>
      <p:sp>
        <p:nvSpPr>
          <p:cNvPr id="5" name="TextBox 4">
            <a:extLst>
              <a:ext uri="{FF2B5EF4-FFF2-40B4-BE49-F238E27FC236}">
                <a16:creationId xmlns:a16="http://schemas.microsoft.com/office/drawing/2014/main" id="{1E65E230-B95E-4B1B-ADE5-5C1F70E39976}"/>
              </a:ext>
            </a:extLst>
          </p:cNvPr>
          <p:cNvSpPr txBox="1"/>
          <p:nvPr/>
        </p:nvSpPr>
        <p:spPr>
          <a:xfrm>
            <a:off x="9028266" y="3332673"/>
            <a:ext cx="1129813" cy="2805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i="1" dirty="0">
                <a:solidFill>
                  <a:srgbClr val="575757"/>
                </a:solidFill>
                <a:latin typeface="Helvetica 55 Roman" panose="02000503040000020004" pitchFamily="2" charset="0"/>
              </a:rPr>
              <a:t>Voice</a:t>
            </a:r>
          </a:p>
        </p:txBody>
      </p:sp>
      <p:sp>
        <p:nvSpPr>
          <p:cNvPr id="38" name="TextBox 37">
            <a:extLst>
              <a:ext uri="{FF2B5EF4-FFF2-40B4-BE49-F238E27FC236}">
                <a16:creationId xmlns:a16="http://schemas.microsoft.com/office/drawing/2014/main" id="{9EA10E7C-9F79-4B04-B036-F03E58146FD5}"/>
              </a:ext>
            </a:extLst>
          </p:cNvPr>
          <p:cNvSpPr txBox="1"/>
          <p:nvPr/>
        </p:nvSpPr>
        <p:spPr>
          <a:xfrm>
            <a:off x="9392937" y="3148475"/>
            <a:ext cx="1129813" cy="28052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i="1" dirty="0">
                <a:solidFill>
                  <a:srgbClr val="575757"/>
                </a:solidFill>
                <a:latin typeface="Helvetica 55 Roman" panose="02000503040000020004" pitchFamily="2" charset="0"/>
              </a:rPr>
              <a:t>Data</a:t>
            </a:r>
          </a:p>
        </p:txBody>
      </p:sp>
      <p:sp>
        <p:nvSpPr>
          <p:cNvPr id="2" name="Oval 20">
            <a:extLst>
              <a:ext uri="{FF2B5EF4-FFF2-40B4-BE49-F238E27FC236}">
                <a16:creationId xmlns:a16="http://schemas.microsoft.com/office/drawing/2014/main" id="{CD04CF40-BA81-F424-9497-1E4B9D12C0C1}"/>
              </a:ext>
            </a:extLst>
          </p:cNvPr>
          <p:cNvSpPr>
            <a:spLocks noChangeAspect="1" noChangeArrowheads="1"/>
          </p:cNvSpPr>
          <p:nvPr/>
        </p:nvSpPr>
        <p:spPr bwMode="auto">
          <a:xfrm>
            <a:off x="180145" y="101823"/>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noAutofit/>
          </a:bodyPr>
          <a:lstStyle/>
          <a:p>
            <a:pPr algn="ctr"/>
            <a:r>
              <a:rPr lang="en-US" sz="1200" dirty="0">
                <a:solidFill>
                  <a:schemeClr val="bg1"/>
                </a:solidFill>
              </a:rPr>
              <a:t>7</a:t>
            </a:r>
          </a:p>
        </p:txBody>
      </p:sp>
      <p:sp>
        <p:nvSpPr>
          <p:cNvPr id="6" name="Rectangle 5">
            <a:extLst>
              <a:ext uri="{FF2B5EF4-FFF2-40B4-BE49-F238E27FC236}">
                <a16:creationId xmlns:a16="http://schemas.microsoft.com/office/drawing/2014/main" id="{05946807-9EF6-6603-5600-F71E2B2EAD2B}"/>
              </a:ext>
            </a:extLst>
          </p:cNvPr>
          <p:cNvSpPr/>
          <p:nvPr/>
        </p:nvSpPr>
        <p:spPr>
          <a:xfrm>
            <a:off x="111584" y="73993"/>
            <a:ext cx="2047416" cy="334606"/>
          </a:xfrm>
          <a:prstGeom prst="rect">
            <a:avLst/>
          </a:prstGeom>
          <a:solidFill>
            <a:schemeClr val="accent6"/>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b="1" dirty="0">
                <a:solidFill>
                  <a:schemeClr val="accent5">
                    <a:lumMod val="75000"/>
                  </a:schemeClr>
                </a:solidFill>
              </a:rPr>
              <a:t> Economic modules</a:t>
            </a:r>
          </a:p>
        </p:txBody>
      </p:sp>
      <p:sp>
        <p:nvSpPr>
          <p:cNvPr id="8" name="Rectangle 7">
            <a:extLst>
              <a:ext uri="{FF2B5EF4-FFF2-40B4-BE49-F238E27FC236}">
                <a16:creationId xmlns:a16="http://schemas.microsoft.com/office/drawing/2014/main" id="{4A2C863F-71AE-319A-3231-881E8681AD84}"/>
              </a:ext>
            </a:extLst>
          </p:cNvPr>
          <p:cNvSpPr/>
          <p:nvPr/>
        </p:nvSpPr>
        <p:spPr>
          <a:xfrm>
            <a:off x="2159000" y="23004"/>
            <a:ext cx="3390189" cy="436583"/>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2F2F2"/>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Aft>
                <a:spcPts val="600"/>
              </a:spcAft>
            </a:pPr>
            <a:r>
              <a:rPr lang="en-US" sz="1200" b="1" dirty="0">
                <a:solidFill>
                  <a:srgbClr val="575757"/>
                </a:solidFill>
              </a:rPr>
              <a:t>  </a:t>
            </a:r>
            <a:r>
              <a:rPr lang="en-US" sz="1050" b="1" i="1" dirty="0">
                <a:solidFill>
                  <a:srgbClr val="575757"/>
                </a:solidFill>
                <a:latin typeface="Trebuchet MS" panose="020B0603020202020204" pitchFamily="34" charset="0"/>
              </a:rPr>
              <a:t>Gross margin quantification - ARPU </a:t>
            </a:r>
          </a:p>
        </p:txBody>
      </p:sp>
      <p:sp>
        <p:nvSpPr>
          <p:cNvPr id="9" name="Oval 20">
            <a:extLst>
              <a:ext uri="{FF2B5EF4-FFF2-40B4-BE49-F238E27FC236}">
                <a16:creationId xmlns:a16="http://schemas.microsoft.com/office/drawing/2014/main" id="{2DEBA534-F65F-DF6B-FA86-735649F99629}"/>
              </a:ext>
            </a:extLst>
          </p:cNvPr>
          <p:cNvSpPr>
            <a:spLocks noChangeArrowheads="1"/>
          </p:cNvSpPr>
          <p:nvPr/>
        </p:nvSpPr>
        <p:spPr bwMode="auto">
          <a:xfrm>
            <a:off x="2015000" y="97296"/>
            <a:ext cx="288000" cy="288000"/>
          </a:xfrm>
          <a:prstGeom prst="ellipse">
            <a:avLst/>
          </a:prstGeom>
          <a:solidFill>
            <a:schemeClr val="accent4"/>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8</a:t>
            </a:r>
          </a:p>
        </p:txBody>
      </p:sp>
      <p:cxnSp>
        <p:nvCxnSpPr>
          <p:cNvPr id="11" name="Connecteur droit avec flèche 10">
            <a:extLst>
              <a:ext uri="{FF2B5EF4-FFF2-40B4-BE49-F238E27FC236}">
                <a16:creationId xmlns:a16="http://schemas.microsoft.com/office/drawing/2014/main" id="{65803572-1A03-EA18-BF2C-49D1E3BCA6D0}"/>
              </a:ext>
            </a:extLst>
          </p:cNvPr>
          <p:cNvCxnSpPr>
            <a:cxnSpLocks/>
            <a:stCxn id="58" idx="2"/>
          </p:cNvCxnSpPr>
          <p:nvPr/>
        </p:nvCxnSpPr>
        <p:spPr>
          <a:xfrm flipH="1">
            <a:off x="5429839" y="4233307"/>
            <a:ext cx="940827" cy="630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0D804A60-7FE8-72BC-1ACC-E03F8BE622B0}"/>
              </a:ext>
            </a:extLst>
          </p:cNvPr>
          <p:cNvSpPr txBox="1"/>
          <p:nvPr/>
        </p:nvSpPr>
        <p:spPr>
          <a:xfrm>
            <a:off x="3323451" y="4972766"/>
            <a:ext cx="3967595" cy="261610"/>
          </a:xfrm>
          <a:prstGeom prst="rect">
            <a:avLst/>
          </a:prstGeom>
          <a:noFill/>
        </p:spPr>
        <p:txBody>
          <a:bodyPr wrap="square">
            <a:spAutoFit/>
          </a:bodyPr>
          <a:lstStyle/>
          <a:p>
            <a:r>
              <a:rPr lang="en-US" sz="1100" b="1" dirty="0">
                <a:solidFill>
                  <a:srgbClr val="FF7900"/>
                </a:solidFill>
                <a:latin typeface="Helvetica 55 Roman" panose="02000503040000020004" pitchFamily="2" charset="0"/>
              </a:rPr>
              <a:t>(∆ traffic year n * average price year n )</a:t>
            </a:r>
            <a:endParaRPr lang="fr-FR" sz="1100" dirty="0"/>
          </a:p>
        </p:txBody>
      </p:sp>
      <p:cxnSp>
        <p:nvCxnSpPr>
          <p:cNvPr id="17" name="Connecteur droit 16">
            <a:extLst>
              <a:ext uri="{FF2B5EF4-FFF2-40B4-BE49-F238E27FC236}">
                <a16:creationId xmlns:a16="http://schemas.microsoft.com/office/drawing/2014/main" id="{E4C5460F-0635-33D4-0086-1547609E05D1}"/>
              </a:ext>
            </a:extLst>
          </p:cNvPr>
          <p:cNvCxnSpPr/>
          <p:nvPr/>
        </p:nvCxnSpPr>
        <p:spPr>
          <a:xfrm>
            <a:off x="3410180" y="5234376"/>
            <a:ext cx="259988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AD17914B-BF8D-FEA4-4580-B67E8BD350E8}"/>
              </a:ext>
            </a:extLst>
          </p:cNvPr>
          <p:cNvSpPr txBox="1"/>
          <p:nvPr/>
        </p:nvSpPr>
        <p:spPr>
          <a:xfrm>
            <a:off x="1380210" y="5076618"/>
            <a:ext cx="6142379" cy="307777"/>
          </a:xfrm>
          <a:prstGeom prst="rect">
            <a:avLst/>
          </a:prstGeom>
          <a:noFill/>
        </p:spPr>
        <p:txBody>
          <a:bodyPr wrap="square">
            <a:spAutoFit/>
          </a:bodyPr>
          <a:lstStyle/>
          <a:p>
            <a:r>
              <a:rPr lang="en-US" sz="1400" b="1" dirty="0">
                <a:solidFill>
                  <a:srgbClr val="FF7900"/>
                </a:solidFill>
                <a:latin typeface="Helvetica 55 Roman" panose="02000503040000020004" pitchFamily="2" charset="0"/>
              </a:rPr>
              <a:t>∆ ARPU year n = </a:t>
            </a:r>
            <a:endParaRPr lang="fr-FR" sz="1400" dirty="0"/>
          </a:p>
        </p:txBody>
      </p:sp>
      <p:sp>
        <p:nvSpPr>
          <p:cNvPr id="21" name="ZoneTexte 20">
            <a:extLst>
              <a:ext uri="{FF2B5EF4-FFF2-40B4-BE49-F238E27FC236}">
                <a16:creationId xmlns:a16="http://schemas.microsoft.com/office/drawing/2014/main" id="{3A4E7E26-7631-BCED-45B5-DE092D33589A}"/>
              </a:ext>
            </a:extLst>
          </p:cNvPr>
          <p:cNvSpPr txBox="1"/>
          <p:nvPr/>
        </p:nvSpPr>
        <p:spPr>
          <a:xfrm>
            <a:off x="2819599" y="5234376"/>
            <a:ext cx="4080822" cy="261604"/>
          </a:xfrm>
          <a:prstGeom prst="rect">
            <a:avLst/>
          </a:prstGeom>
          <a:noFill/>
        </p:spPr>
        <p:txBody>
          <a:bodyPr wrap="square">
            <a:spAutoFit/>
          </a:bodyPr>
          <a:lstStyle/>
          <a:p>
            <a:pPr algn="ctr"/>
            <a:r>
              <a:rPr lang="en-US" sz="1100" b="1" dirty="0">
                <a:solidFill>
                  <a:srgbClr val="FF7900"/>
                </a:solidFill>
                <a:latin typeface="Helvetica 55 Roman" panose="02000503040000020004" pitchFamily="2" charset="0"/>
              </a:rPr>
              <a:t>Annual site revenue for corresponding service in year 0</a:t>
            </a:r>
          </a:p>
        </p:txBody>
      </p:sp>
      <p:cxnSp>
        <p:nvCxnSpPr>
          <p:cNvPr id="23" name="Connecteur droit avec flèche 22">
            <a:extLst>
              <a:ext uri="{FF2B5EF4-FFF2-40B4-BE49-F238E27FC236}">
                <a16:creationId xmlns:a16="http://schemas.microsoft.com/office/drawing/2014/main" id="{769110A9-7F32-700B-7523-3FEEFD0FE5D8}"/>
              </a:ext>
            </a:extLst>
          </p:cNvPr>
          <p:cNvCxnSpPr/>
          <p:nvPr/>
        </p:nvCxnSpPr>
        <p:spPr>
          <a:xfrm>
            <a:off x="2159000" y="5495980"/>
            <a:ext cx="0" cy="348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ED5AD672-D1F6-F87A-A869-2C9CDEDE1AC0}"/>
              </a:ext>
            </a:extLst>
          </p:cNvPr>
          <p:cNvSpPr txBox="1"/>
          <p:nvPr/>
        </p:nvSpPr>
        <p:spPr>
          <a:xfrm>
            <a:off x="1853873" y="5844619"/>
            <a:ext cx="2054134" cy="600164"/>
          </a:xfrm>
          <a:prstGeom prst="rect">
            <a:avLst/>
          </a:prstGeom>
          <a:noFill/>
        </p:spPr>
        <p:txBody>
          <a:bodyPr wrap="square" rtlCol="0">
            <a:spAutoFit/>
          </a:bodyPr>
          <a:lstStyle/>
          <a:p>
            <a:r>
              <a:rPr lang="en-US" sz="1100" dirty="0">
                <a:solidFill>
                  <a:schemeClr val="accent5">
                    <a:lumMod val="75000"/>
                  </a:schemeClr>
                </a:solidFill>
              </a:rPr>
              <a:t>See the next slide for more details (last two columns on the right)</a:t>
            </a:r>
            <a:endParaRPr lang="fr-FR" sz="1100" dirty="0">
              <a:solidFill>
                <a:schemeClr val="accent5">
                  <a:lumMod val="75000"/>
                </a:schemeClr>
              </a:solidFill>
            </a:endParaRPr>
          </a:p>
        </p:txBody>
      </p:sp>
    </p:spTree>
    <p:custDataLst>
      <p:tags r:id="rId1"/>
    </p:custDataLst>
    <p:extLst>
      <p:ext uri="{BB962C8B-B14F-4D97-AF65-F5344CB8AC3E}">
        <p14:creationId xmlns:p14="http://schemas.microsoft.com/office/powerpoint/2010/main" val="599831842"/>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E7C276-1911-4125-90DF-8333DC144B1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59E7C276-1911-4125-90DF-8333DC144B1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1DFDFF-98A3-426A-80C1-320A93642EAE}"/>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latin typeface="Trebuchet MS" panose="020B0603020202020204" pitchFamily="34" charset="0"/>
              <a:sym typeface="Trebuchet MS" panose="020B0603020202020204" pitchFamily="34" charset="0"/>
            </a:endParaRPr>
          </a:p>
        </p:txBody>
      </p:sp>
      <p:sp>
        <p:nvSpPr>
          <p:cNvPr id="3" name="Title 2"/>
          <p:cNvSpPr>
            <a:spLocks noGrp="1"/>
          </p:cNvSpPr>
          <p:nvPr>
            <p:ph type="title"/>
          </p:nvPr>
        </p:nvSpPr>
        <p:spPr>
          <a:xfrm>
            <a:off x="2159000" y="537811"/>
            <a:ext cx="9588501" cy="831851"/>
          </a:xfrm>
        </p:spPr>
        <p:txBody>
          <a:bodyPr/>
          <a:lstStyle/>
          <a:p>
            <a:r>
              <a:rPr lang="en-US" dirty="0"/>
              <a:t>NPV calculation is performed for each upgrade action considering incremental effects  </a:t>
            </a:r>
          </a:p>
        </p:txBody>
      </p:sp>
      <p:sp>
        <p:nvSpPr>
          <p:cNvPr id="5" name="TextBox 4">
            <a:extLst>
              <a:ext uri="{FF2B5EF4-FFF2-40B4-BE49-F238E27FC236}">
                <a16:creationId xmlns:a16="http://schemas.microsoft.com/office/drawing/2014/main" id="{F19CA0DD-D72E-4982-B270-844AD982B1E7}"/>
              </a:ext>
            </a:extLst>
          </p:cNvPr>
          <p:cNvSpPr txBox="1"/>
          <p:nvPr/>
        </p:nvSpPr>
        <p:spPr>
          <a:xfrm>
            <a:off x="141455" y="3188393"/>
            <a:ext cx="1556533" cy="137002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09" tIns="75054" rIns="150109" bIns="75054" numCol="1" spcCol="0" rtlCol="0" fromWordArt="0" anchor="ctr" anchorCtr="0" forceAA="0" compatLnSpc="1">
            <a:prstTxWarp prst="textNoShape">
              <a:avLst/>
            </a:prstTxWarp>
            <a:noAutofit/>
          </a:bodyPr>
          <a:lstStyle/>
          <a:p>
            <a:pPr algn="ctr"/>
            <a:r>
              <a:rPr lang="en-US" dirty="0">
                <a:solidFill>
                  <a:srgbClr val="575757"/>
                </a:solidFill>
                <a:latin typeface="Helvetica 55 Roman" panose="02000503040000020004" pitchFamily="2" charset="0"/>
              </a:rPr>
              <a:t>Site Upgrade action's NPV</a:t>
            </a:r>
          </a:p>
        </p:txBody>
      </p:sp>
      <p:sp>
        <p:nvSpPr>
          <p:cNvPr id="6" name="TextBox 5">
            <a:extLst>
              <a:ext uri="{FF2B5EF4-FFF2-40B4-BE49-F238E27FC236}">
                <a16:creationId xmlns:a16="http://schemas.microsoft.com/office/drawing/2014/main" id="{82E4F6FE-C20D-4983-AA2F-E91A81910333}"/>
              </a:ext>
            </a:extLst>
          </p:cNvPr>
          <p:cNvSpPr txBox="1"/>
          <p:nvPr/>
        </p:nvSpPr>
        <p:spPr>
          <a:xfrm>
            <a:off x="5541980" y="3431780"/>
            <a:ext cx="2987012" cy="9133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09" tIns="75054" rIns="150109" bIns="75054" numCol="1" spcCol="0" rtlCol="0" fromWordArt="0" anchor="ctr" anchorCtr="0" forceAA="0" compatLnSpc="1">
            <a:prstTxWarp prst="textNoShape">
              <a:avLst/>
            </a:prstTxWarp>
            <a:noAutofit/>
          </a:bodyPr>
          <a:lstStyle/>
          <a:p>
            <a:pPr algn="ctr"/>
            <a:r>
              <a:rPr lang="en-US" dirty="0">
                <a:solidFill>
                  <a:srgbClr val="30C1D7"/>
                </a:solidFill>
                <a:latin typeface="Helvetica 55 Roman" panose="02000503040000020004" pitchFamily="2" charset="0"/>
              </a:rPr>
              <a:t>Incremental annual OPEX linked to the action </a:t>
            </a:r>
          </a:p>
        </p:txBody>
      </p:sp>
      <p:sp>
        <p:nvSpPr>
          <p:cNvPr id="7" name="TextBox 6">
            <a:extLst>
              <a:ext uri="{FF2B5EF4-FFF2-40B4-BE49-F238E27FC236}">
                <a16:creationId xmlns:a16="http://schemas.microsoft.com/office/drawing/2014/main" id="{02F4D6C9-0806-46B8-8B94-03E4E747992B}"/>
              </a:ext>
            </a:extLst>
          </p:cNvPr>
          <p:cNvSpPr txBox="1"/>
          <p:nvPr/>
        </p:nvSpPr>
        <p:spPr>
          <a:xfrm>
            <a:off x="2339443" y="3431780"/>
            <a:ext cx="3114805" cy="9133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09" tIns="75054" rIns="150109" bIns="75054" numCol="1" spcCol="0" rtlCol="0" fromWordArt="0" anchor="ctr" anchorCtr="0" forceAA="0" compatLnSpc="1">
            <a:prstTxWarp prst="textNoShape">
              <a:avLst/>
            </a:prstTxWarp>
            <a:noAutofit/>
          </a:bodyPr>
          <a:lstStyle/>
          <a:p>
            <a:pPr algn="ctr"/>
            <a:r>
              <a:rPr lang="en-US" dirty="0">
                <a:solidFill>
                  <a:srgbClr val="29BA74"/>
                </a:solidFill>
                <a:latin typeface="Helvetica 55 Roman" panose="02000503040000020004" pitchFamily="2" charset="0"/>
              </a:rPr>
              <a:t>Site gross annual margin generated by the action </a:t>
            </a:r>
          </a:p>
        </p:txBody>
      </p:sp>
      <p:grpSp>
        <p:nvGrpSpPr>
          <p:cNvPr id="27" name="Group 26">
            <a:extLst>
              <a:ext uri="{FF2B5EF4-FFF2-40B4-BE49-F238E27FC236}">
                <a16:creationId xmlns:a16="http://schemas.microsoft.com/office/drawing/2014/main" id="{A598187F-3D5D-4C5D-ABAC-D22B9DAE6478}"/>
              </a:ext>
            </a:extLst>
          </p:cNvPr>
          <p:cNvGrpSpPr/>
          <p:nvPr/>
        </p:nvGrpSpPr>
        <p:grpSpPr>
          <a:xfrm>
            <a:off x="1604309" y="3736151"/>
            <a:ext cx="312835" cy="312835"/>
            <a:chOff x="1390226" y="2387386"/>
            <a:chExt cx="503822" cy="503823"/>
          </a:xfrm>
        </p:grpSpPr>
        <p:sp>
          <p:nvSpPr>
            <p:cNvPr id="9" name="Oval 8">
              <a:extLst>
                <a:ext uri="{FF2B5EF4-FFF2-40B4-BE49-F238E27FC236}">
                  <a16:creationId xmlns:a16="http://schemas.microsoft.com/office/drawing/2014/main" id="{E02BC116-2462-48E5-A0D0-BBB101A50E43}"/>
                </a:ext>
              </a:extLst>
            </p:cNvPr>
            <p:cNvSpPr>
              <a:spLocks noChangeArrowheads="1"/>
            </p:cNvSpPr>
            <p:nvPr/>
          </p:nvSpPr>
          <p:spPr bwMode="auto">
            <a:xfrm>
              <a:off x="1390226" y="2387386"/>
              <a:ext cx="503822" cy="503823"/>
            </a:xfrm>
            <a:prstGeom prst="ellipse">
              <a:avLst/>
            </a:prstGeom>
            <a:solidFill>
              <a:srgbClr val="9A9A9A"/>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10" name="Freeform 9">
              <a:extLst>
                <a:ext uri="{FF2B5EF4-FFF2-40B4-BE49-F238E27FC236}">
                  <a16:creationId xmlns:a16="http://schemas.microsoft.com/office/drawing/2014/main" id="{2E6B91DA-7941-45D6-AC6B-ADBDE406A0B2}"/>
                </a:ext>
              </a:extLst>
            </p:cNvPr>
            <p:cNvSpPr>
              <a:spLocks noEditPoints="1"/>
            </p:cNvSpPr>
            <p:nvPr/>
          </p:nvSpPr>
          <p:spPr bwMode="auto">
            <a:xfrm>
              <a:off x="1485183" y="2577061"/>
              <a:ext cx="272657" cy="124474"/>
            </a:xfrm>
            <a:custGeom>
              <a:avLst/>
              <a:gdLst>
                <a:gd name="T0" fmla="*/ 0 w 92"/>
                <a:gd name="T1" fmla="*/ 33 h 42"/>
                <a:gd name="T2" fmla="*/ 92 w 92"/>
                <a:gd name="T3" fmla="*/ 33 h 42"/>
                <a:gd name="T4" fmla="*/ 92 w 92"/>
                <a:gd name="T5" fmla="*/ 42 h 42"/>
                <a:gd name="T6" fmla="*/ 0 w 92"/>
                <a:gd name="T7" fmla="*/ 42 h 42"/>
                <a:gd name="T8" fmla="*/ 0 w 92"/>
                <a:gd name="T9" fmla="*/ 33 h 42"/>
                <a:gd name="T10" fmla="*/ 0 w 92"/>
                <a:gd name="T11" fmla="*/ 9 h 42"/>
                <a:gd name="T12" fmla="*/ 92 w 92"/>
                <a:gd name="T13" fmla="*/ 9 h 42"/>
                <a:gd name="T14" fmla="*/ 92 w 92"/>
                <a:gd name="T15" fmla="*/ 0 h 42"/>
                <a:gd name="T16" fmla="*/ 0 w 92"/>
                <a:gd name="T17" fmla="*/ 0 h 42"/>
                <a:gd name="T18" fmla="*/ 0 w 92"/>
                <a:gd name="T19"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2">
                  <a:moveTo>
                    <a:pt x="0" y="33"/>
                  </a:moveTo>
                  <a:lnTo>
                    <a:pt x="92" y="33"/>
                  </a:lnTo>
                  <a:lnTo>
                    <a:pt x="92" y="42"/>
                  </a:lnTo>
                  <a:lnTo>
                    <a:pt x="0" y="42"/>
                  </a:lnTo>
                  <a:lnTo>
                    <a:pt x="0" y="33"/>
                  </a:lnTo>
                  <a:close/>
                  <a:moveTo>
                    <a:pt x="0" y="9"/>
                  </a:moveTo>
                  <a:lnTo>
                    <a:pt x="92" y="9"/>
                  </a:lnTo>
                  <a:lnTo>
                    <a:pt x="92" y="0"/>
                  </a:lnTo>
                  <a:lnTo>
                    <a:pt x="0" y="0"/>
                  </a:lnTo>
                  <a:lnTo>
                    <a:pt x="0" y="9"/>
                  </a:lnTo>
                  <a:close/>
                </a:path>
              </a:pathLst>
            </a:custGeom>
            <a:solidFill>
              <a:schemeClr val="bg1"/>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grpSp>
      <p:grpSp>
        <p:nvGrpSpPr>
          <p:cNvPr id="35" name="Group 34">
            <a:extLst>
              <a:ext uri="{FF2B5EF4-FFF2-40B4-BE49-F238E27FC236}">
                <a16:creationId xmlns:a16="http://schemas.microsoft.com/office/drawing/2014/main" id="{9FE01DE3-270D-4E54-9C55-07C0ADC10CD8}"/>
              </a:ext>
            </a:extLst>
          </p:cNvPr>
          <p:cNvGrpSpPr/>
          <p:nvPr/>
        </p:nvGrpSpPr>
        <p:grpSpPr>
          <a:xfrm>
            <a:off x="5348628" y="3716990"/>
            <a:ext cx="312835" cy="312835"/>
            <a:chOff x="5166966" y="2372568"/>
            <a:chExt cx="503824" cy="503823"/>
          </a:xfrm>
        </p:grpSpPr>
        <p:sp>
          <p:nvSpPr>
            <p:cNvPr id="12" name="Oval 10">
              <a:extLst>
                <a:ext uri="{FF2B5EF4-FFF2-40B4-BE49-F238E27FC236}">
                  <a16:creationId xmlns:a16="http://schemas.microsoft.com/office/drawing/2014/main" id="{D49D3E29-3D68-484D-BE4E-EB586B658AA1}"/>
                </a:ext>
              </a:extLst>
            </p:cNvPr>
            <p:cNvSpPr>
              <a:spLocks noChangeArrowheads="1"/>
            </p:cNvSpPr>
            <p:nvPr/>
          </p:nvSpPr>
          <p:spPr bwMode="auto">
            <a:xfrm>
              <a:off x="5166966" y="2372568"/>
              <a:ext cx="503824" cy="503823"/>
            </a:xfrm>
            <a:prstGeom prst="ellipse">
              <a:avLst/>
            </a:prstGeom>
            <a:solidFill>
              <a:srgbClr val="9A9A9A"/>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13" name="Rectangle 11">
              <a:extLst>
                <a:ext uri="{FF2B5EF4-FFF2-40B4-BE49-F238E27FC236}">
                  <a16:creationId xmlns:a16="http://schemas.microsoft.com/office/drawing/2014/main" id="{8BA4F876-FD68-42CB-A294-1D8EFF9CDF7D}"/>
                </a:ext>
              </a:extLst>
            </p:cNvPr>
            <p:cNvSpPr>
              <a:spLocks noChangeArrowheads="1"/>
            </p:cNvSpPr>
            <p:nvPr/>
          </p:nvSpPr>
          <p:spPr bwMode="auto">
            <a:xfrm>
              <a:off x="5282550" y="2609661"/>
              <a:ext cx="272658" cy="32599"/>
            </a:xfrm>
            <a:prstGeom prst="rect">
              <a:avLst/>
            </a:prstGeom>
            <a:solidFill>
              <a:schemeClr val="bg1"/>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grpSp>
      <p:grpSp>
        <p:nvGrpSpPr>
          <p:cNvPr id="127" name="Group 126">
            <a:extLst>
              <a:ext uri="{FF2B5EF4-FFF2-40B4-BE49-F238E27FC236}">
                <a16:creationId xmlns:a16="http://schemas.microsoft.com/office/drawing/2014/main" id="{8F28DDA3-8953-4175-B9DC-68B417246D8C}"/>
              </a:ext>
            </a:extLst>
          </p:cNvPr>
          <p:cNvGrpSpPr/>
          <p:nvPr/>
        </p:nvGrpSpPr>
        <p:grpSpPr>
          <a:xfrm>
            <a:off x="8718522" y="3716990"/>
            <a:ext cx="312835" cy="312835"/>
            <a:chOff x="8482210" y="2387386"/>
            <a:chExt cx="503824" cy="503823"/>
          </a:xfrm>
        </p:grpSpPr>
        <p:sp>
          <p:nvSpPr>
            <p:cNvPr id="14" name="Oval 10">
              <a:extLst>
                <a:ext uri="{FF2B5EF4-FFF2-40B4-BE49-F238E27FC236}">
                  <a16:creationId xmlns:a16="http://schemas.microsoft.com/office/drawing/2014/main" id="{94E50EB0-65E9-479D-9577-5C49FAB84037}"/>
                </a:ext>
              </a:extLst>
            </p:cNvPr>
            <p:cNvSpPr>
              <a:spLocks noChangeArrowheads="1"/>
            </p:cNvSpPr>
            <p:nvPr/>
          </p:nvSpPr>
          <p:spPr bwMode="auto">
            <a:xfrm>
              <a:off x="8482210" y="2387386"/>
              <a:ext cx="503824" cy="503823"/>
            </a:xfrm>
            <a:prstGeom prst="ellipse">
              <a:avLst/>
            </a:prstGeom>
            <a:solidFill>
              <a:srgbClr val="9A9A9A"/>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15" name="Rectangle 11">
              <a:extLst>
                <a:ext uri="{FF2B5EF4-FFF2-40B4-BE49-F238E27FC236}">
                  <a16:creationId xmlns:a16="http://schemas.microsoft.com/office/drawing/2014/main" id="{29CB6088-8887-4BC0-9249-C8234F199260}"/>
                </a:ext>
              </a:extLst>
            </p:cNvPr>
            <p:cNvSpPr>
              <a:spLocks noChangeArrowheads="1"/>
            </p:cNvSpPr>
            <p:nvPr/>
          </p:nvSpPr>
          <p:spPr bwMode="auto">
            <a:xfrm>
              <a:off x="8597794" y="2624480"/>
              <a:ext cx="272657" cy="32599"/>
            </a:xfrm>
            <a:prstGeom prst="rect">
              <a:avLst/>
            </a:prstGeom>
            <a:solidFill>
              <a:schemeClr val="bg1"/>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grpSp>
      <p:sp>
        <p:nvSpPr>
          <p:cNvPr id="16" name="TextBox 15">
            <a:extLst>
              <a:ext uri="{FF2B5EF4-FFF2-40B4-BE49-F238E27FC236}">
                <a16:creationId xmlns:a16="http://schemas.microsoft.com/office/drawing/2014/main" id="{8652E8B7-DB88-4EE8-B7DC-10E9092236D6}"/>
              </a:ext>
            </a:extLst>
          </p:cNvPr>
          <p:cNvSpPr txBox="1"/>
          <p:nvPr/>
        </p:nvSpPr>
        <p:spPr>
          <a:xfrm>
            <a:off x="2785666" y="1770598"/>
            <a:ext cx="5062105" cy="4538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09" tIns="75054" rIns="150109" bIns="75054" numCol="1" spcCol="0" rtlCol="0" fromWordArt="0" anchor="ctr" anchorCtr="0" forceAA="0" compatLnSpc="1">
            <a:prstTxWarp prst="textNoShape">
              <a:avLst/>
            </a:prstTxWarp>
            <a:noAutofit/>
          </a:bodyPr>
          <a:lstStyle/>
          <a:p>
            <a:pPr marL="0" lvl="1" algn="ctr">
              <a:buClr>
                <a:srgbClr val="8E908F">
                  <a:lumMod val="100000"/>
                </a:srgbClr>
              </a:buClr>
              <a:buSzPct val="100000"/>
            </a:pPr>
            <a:r>
              <a:rPr lang="en-US" dirty="0">
                <a:solidFill>
                  <a:srgbClr val="295E7E"/>
                </a:solidFill>
                <a:latin typeface="Helvetica 55 Roman" panose="02000503040000020004" pitchFamily="2" charset="0"/>
              </a:rPr>
              <a:t>Annual cashflow affected by recovery time discount rate</a:t>
            </a:r>
            <a:endParaRPr lang="en-US" i="1" dirty="0">
              <a:solidFill>
                <a:srgbClr val="295E7E"/>
              </a:solidFill>
              <a:latin typeface="Helvetica 55 Roman" panose="02000503040000020004" pitchFamily="2" charset="0"/>
            </a:endParaRPr>
          </a:p>
        </p:txBody>
      </p:sp>
      <p:sp>
        <p:nvSpPr>
          <p:cNvPr id="17" name="TextBox 16">
            <a:extLst>
              <a:ext uri="{FF2B5EF4-FFF2-40B4-BE49-F238E27FC236}">
                <a16:creationId xmlns:a16="http://schemas.microsoft.com/office/drawing/2014/main" id="{8EDF8C47-9674-4227-ACFB-4F9AB28C5DFB}"/>
              </a:ext>
            </a:extLst>
          </p:cNvPr>
          <p:cNvSpPr txBox="1"/>
          <p:nvPr/>
        </p:nvSpPr>
        <p:spPr>
          <a:xfrm>
            <a:off x="8952494" y="3431780"/>
            <a:ext cx="2715465" cy="9133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071" tIns="50036" rIns="100071" bIns="50036" numCol="1" spcCol="0" rtlCol="0" fromWordArt="0" anchor="ctr" anchorCtr="0" forceAA="0" compatLnSpc="1">
            <a:prstTxWarp prst="textNoShape">
              <a:avLst/>
            </a:prstTxWarp>
            <a:noAutofit/>
          </a:bodyPr>
          <a:lstStyle/>
          <a:p>
            <a:pPr algn="ctr"/>
            <a:r>
              <a:rPr lang="en-US" dirty="0">
                <a:solidFill>
                  <a:srgbClr val="E71C57"/>
                </a:solidFill>
                <a:latin typeface="Helvetica 55 Roman" panose="02000503040000020004" pitchFamily="2" charset="0"/>
              </a:rPr>
              <a:t>Incremental CAPEX linked to the action</a:t>
            </a:r>
          </a:p>
        </p:txBody>
      </p:sp>
      <p:sp>
        <p:nvSpPr>
          <p:cNvPr id="32" name="TextBox 31">
            <a:extLst>
              <a:ext uri="{FF2B5EF4-FFF2-40B4-BE49-F238E27FC236}">
                <a16:creationId xmlns:a16="http://schemas.microsoft.com/office/drawing/2014/main" id="{01D71FF9-D023-4871-BA88-5CDBAA1C5E33}"/>
              </a:ext>
            </a:extLst>
          </p:cNvPr>
          <p:cNvSpPr txBox="1"/>
          <p:nvPr/>
        </p:nvSpPr>
        <p:spPr>
          <a:xfrm>
            <a:off x="8239997" y="2979703"/>
            <a:ext cx="478525" cy="145555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600" dirty="0">
                <a:solidFill>
                  <a:srgbClr val="575757"/>
                </a:solidFill>
                <a:latin typeface="Helvetica 55 Roman" panose="02000503040000020004" pitchFamily="2" charset="0"/>
              </a:rPr>
              <a:t>)</a:t>
            </a:r>
          </a:p>
        </p:txBody>
      </p:sp>
      <p:sp>
        <p:nvSpPr>
          <p:cNvPr id="54" name="TextBox 53">
            <a:extLst>
              <a:ext uri="{FF2B5EF4-FFF2-40B4-BE49-F238E27FC236}">
                <a16:creationId xmlns:a16="http://schemas.microsoft.com/office/drawing/2014/main" id="{1AAF042A-C6F8-45B4-9A34-AABDC4870CCC}"/>
              </a:ext>
            </a:extLst>
          </p:cNvPr>
          <p:cNvSpPr txBox="1"/>
          <p:nvPr/>
        </p:nvSpPr>
        <p:spPr>
          <a:xfrm>
            <a:off x="1876452" y="3651398"/>
            <a:ext cx="407043" cy="4708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575757"/>
                </a:solidFill>
                <a:latin typeface="Helvetica 55 Roman" panose="02000503040000020004" pitchFamily="2" charset="0"/>
              </a:rPr>
              <a:t>∑</a:t>
            </a:r>
          </a:p>
        </p:txBody>
      </p:sp>
      <p:grpSp>
        <p:nvGrpSpPr>
          <p:cNvPr id="132" name="Group 131">
            <a:extLst>
              <a:ext uri="{FF2B5EF4-FFF2-40B4-BE49-F238E27FC236}">
                <a16:creationId xmlns:a16="http://schemas.microsoft.com/office/drawing/2014/main" id="{17708A5C-65AC-47E8-B21A-3FEEDC3C0A56}"/>
              </a:ext>
            </a:extLst>
          </p:cNvPr>
          <p:cNvGrpSpPr>
            <a:grpSpLocks noChangeAspect="1"/>
          </p:cNvGrpSpPr>
          <p:nvPr/>
        </p:nvGrpSpPr>
        <p:grpSpPr>
          <a:xfrm rot="5400000">
            <a:off x="3682934" y="4199375"/>
            <a:ext cx="306910" cy="306910"/>
            <a:chOff x="982662" y="1847850"/>
            <a:chExt cx="269875" cy="269875"/>
          </a:xfrm>
        </p:grpSpPr>
        <p:sp>
          <p:nvSpPr>
            <p:cNvPr id="133" name="Oval 50">
              <a:extLst>
                <a:ext uri="{FF2B5EF4-FFF2-40B4-BE49-F238E27FC236}">
                  <a16:creationId xmlns:a16="http://schemas.microsoft.com/office/drawing/2014/main" id="{732A36DB-4685-4C4F-A2A2-12AA39DC0BAB}"/>
                </a:ext>
              </a:extLst>
            </p:cNvPr>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134" name="Freeform 51">
              <a:extLst>
                <a:ext uri="{FF2B5EF4-FFF2-40B4-BE49-F238E27FC236}">
                  <a16:creationId xmlns:a16="http://schemas.microsoft.com/office/drawing/2014/main" id="{FEC48745-53FE-446B-8CE1-16FE39606FA2}"/>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grpSp>
      <p:sp>
        <p:nvSpPr>
          <p:cNvPr id="136" name="Oval 50">
            <a:extLst>
              <a:ext uri="{FF2B5EF4-FFF2-40B4-BE49-F238E27FC236}">
                <a16:creationId xmlns:a16="http://schemas.microsoft.com/office/drawing/2014/main" id="{C6EAAD9B-840F-47D1-A7B5-30C5B3C02FF0}"/>
              </a:ext>
            </a:extLst>
          </p:cNvPr>
          <p:cNvSpPr>
            <a:spLocks noChangeArrowheads="1"/>
          </p:cNvSpPr>
          <p:nvPr/>
        </p:nvSpPr>
        <p:spPr bwMode="auto">
          <a:xfrm rot="5400000">
            <a:off x="6882032" y="4199375"/>
            <a:ext cx="306910" cy="306910"/>
          </a:xfrm>
          <a:prstGeom prst="ellipse">
            <a:avLst/>
          </a:prstGeom>
          <a:solidFill>
            <a:srgbClr val="30C1D7"/>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137" name="Freeform 51">
            <a:extLst>
              <a:ext uri="{FF2B5EF4-FFF2-40B4-BE49-F238E27FC236}">
                <a16:creationId xmlns:a16="http://schemas.microsoft.com/office/drawing/2014/main" id="{47D15240-2AE4-414C-B044-46A1F5217CBD}"/>
              </a:ext>
            </a:extLst>
          </p:cNvPr>
          <p:cNvSpPr>
            <a:spLocks/>
          </p:cNvSpPr>
          <p:nvPr/>
        </p:nvSpPr>
        <p:spPr bwMode="auto">
          <a:xfrm rot="5400000">
            <a:off x="6980424" y="4268881"/>
            <a:ext cx="110126" cy="198589"/>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139" name="Oval 50">
            <a:extLst>
              <a:ext uri="{FF2B5EF4-FFF2-40B4-BE49-F238E27FC236}">
                <a16:creationId xmlns:a16="http://schemas.microsoft.com/office/drawing/2014/main" id="{D878792A-1E02-41FA-BFE4-58C23828ECEF}"/>
              </a:ext>
            </a:extLst>
          </p:cNvPr>
          <p:cNvSpPr>
            <a:spLocks noChangeArrowheads="1"/>
          </p:cNvSpPr>
          <p:nvPr/>
        </p:nvSpPr>
        <p:spPr bwMode="auto">
          <a:xfrm rot="5400000">
            <a:off x="10156772" y="4199375"/>
            <a:ext cx="306910" cy="306910"/>
          </a:xfrm>
          <a:prstGeom prst="ellipse">
            <a:avLst/>
          </a:prstGeom>
          <a:solidFill>
            <a:srgbClr val="E71C57"/>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140" name="Freeform 51">
            <a:extLst>
              <a:ext uri="{FF2B5EF4-FFF2-40B4-BE49-F238E27FC236}">
                <a16:creationId xmlns:a16="http://schemas.microsoft.com/office/drawing/2014/main" id="{C537795A-EA43-4A65-97D1-3FA39DEE9835}"/>
              </a:ext>
            </a:extLst>
          </p:cNvPr>
          <p:cNvSpPr>
            <a:spLocks/>
          </p:cNvSpPr>
          <p:nvPr/>
        </p:nvSpPr>
        <p:spPr bwMode="auto">
          <a:xfrm rot="5400000">
            <a:off x="10255164" y="4268881"/>
            <a:ext cx="110126" cy="198589"/>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20" name="Rectangle 19">
            <a:extLst>
              <a:ext uri="{FF2B5EF4-FFF2-40B4-BE49-F238E27FC236}">
                <a16:creationId xmlns:a16="http://schemas.microsoft.com/office/drawing/2014/main" id="{93A3CE3C-EA43-4976-B404-A69E95966861}"/>
              </a:ext>
            </a:extLst>
          </p:cNvPr>
          <p:cNvSpPr/>
          <p:nvPr/>
        </p:nvSpPr>
        <p:spPr>
          <a:xfrm>
            <a:off x="2539112" y="4709957"/>
            <a:ext cx="2715465" cy="1455554"/>
          </a:xfrm>
          <a:prstGeom prst="rect">
            <a:avLst/>
          </a:prstGeom>
          <a:solidFill>
            <a:srgbClr val="FFFFFF"/>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latin typeface="Helvetica 55 Roman" panose="02000503040000020004" pitchFamily="2" charset="0"/>
            </a:endParaRPr>
          </a:p>
        </p:txBody>
      </p:sp>
      <p:grpSp>
        <p:nvGrpSpPr>
          <p:cNvPr id="41" name="Group 40">
            <a:extLst>
              <a:ext uri="{FF2B5EF4-FFF2-40B4-BE49-F238E27FC236}">
                <a16:creationId xmlns:a16="http://schemas.microsoft.com/office/drawing/2014/main" id="{DB40F048-074E-42D4-A603-4EA62BF83833}"/>
              </a:ext>
            </a:extLst>
          </p:cNvPr>
          <p:cNvGrpSpPr/>
          <p:nvPr/>
        </p:nvGrpSpPr>
        <p:grpSpPr>
          <a:xfrm>
            <a:off x="3460443" y="4796958"/>
            <a:ext cx="475241" cy="475241"/>
            <a:chOff x="3021814" y="3019797"/>
            <a:chExt cx="1120592" cy="1120592"/>
          </a:xfrm>
        </p:grpSpPr>
        <p:sp>
          <p:nvSpPr>
            <p:cNvPr id="42" name="Oval 41">
              <a:extLst>
                <a:ext uri="{FF2B5EF4-FFF2-40B4-BE49-F238E27FC236}">
                  <a16:creationId xmlns:a16="http://schemas.microsoft.com/office/drawing/2014/main" id="{46D0817B-18A1-401C-88F3-A32433D896C2}"/>
                </a:ext>
              </a:extLst>
            </p:cNvPr>
            <p:cNvSpPr>
              <a:spLocks noChangeAspect="1"/>
            </p:cNvSpPr>
            <p:nvPr/>
          </p:nvSpPr>
          <p:spPr>
            <a:xfrm>
              <a:off x="3021814" y="3019797"/>
              <a:ext cx="1120592" cy="1120592"/>
            </a:xfrm>
            <a:prstGeom prst="ellipse">
              <a:avLst/>
            </a:pr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lnSpc>
                  <a:spcPct val="95000"/>
                </a:lnSpc>
              </a:pPr>
              <a:endParaRPr lang="en-US" kern="0" dirty="0">
                <a:solidFill>
                  <a:srgbClr val="FFFFFF"/>
                </a:solidFill>
                <a:latin typeface="Helvetica 55 Roman" panose="02000503040000020004" pitchFamily="2" charset="0"/>
              </a:endParaRPr>
            </a:p>
          </p:txBody>
        </p:sp>
        <p:grpSp>
          <p:nvGrpSpPr>
            <p:cNvPr id="43" name="Group 42">
              <a:extLst>
                <a:ext uri="{FF2B5EF4-FFF2-40B4-BE49-F238E27FC236}">
                  <a16:creationId xmlns:a16="http://schemas.microsoft.com/office/drawing/2014/main" id="{5F32E92A-F244-4102-8B7B-CC7F23B3CD98}"/>
                </a:ext>
              </a:extLst>
            </p:cNvPr>
            <p:cNvGrpSpPr>
              <a:grpSpLocks noChangeAspect="1"/>
            </p:cNvGrpSpPr>
            <p:nvPr/>
          </p:nvGrpSpPr>
          <p:grpSpPr>
            <a:xfrm>
              <a:off x="3100584" y="3099033"/>
              <a:ext cx="963052" cy="962120"/>
              <a:chOff x="5272881" y="2606675"/>
              <a:chExt cx="1646238" cy="1644650"/>
            </a:xfrm>
          </p:grpSpPr>
          <p:sp>
            <p:nvSpPr>
              <p:cNvPr id="45" name="AutoShape 13">
                <a:extLst>
                  <a:ext uri="{FF2B5EF4-FFF2-40B4-BE49-F238E27FC236}">
                    <a16:creationId xmlns:a16="http://schemas.microsoft.com/office/drawing/2014/main" id="{A8FD6A57-BBDF-4606-AD27-27BF1296734B}"/>
                  </a:ext>
                </a:extLst>
              </p:cNvPr>
              <p:cNvSpPr>
                <a:spLocks noChangeAspect="1" noChangeArrowheads="1" noTextEdit="1"/>
              </p:cNvSpPr>
              <p:nvPr/>
            </p:nvSpPr>
            <p:spPr bwMode="auto">
              <a:xfrm>
                <a:off x="5272881"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42" tIns="52121" rIns="104242" bIns="52121" numCol="1" anchor="t" anchorCtr="0" compatLnSpc="1">
                <a:prstTxWarp prst="textNoShape">
                  <a:avLst/>
                </a:prstTxWarp>
              </a:bodyPr>
              <a:lstStyle/>
              <a:p>
                <a:endParaRPr lang="en-US" dirty="0">
                  <a:solidFill>
                    <a:srgbClr val="000000"/>
                  </a:solidFill>
                  <a:latin typeface="Helvetica 55 Roman" panose="02000503040000020004" pitchFamily="2" charset="0"/>
                </a:endParaRPr>
              </a:p>
            </p:txBody>
          </p:sp>
          <p:sp>
            <p:nvSpPr>
              <p:cNvPr id="46" name="Freeform 14">
                <a:extLst>
                  <a:ext uri="{FF2B5EF4-FFF2-40B4-BE49-F238E27FC236}">
                    <a16:creationId xmlns:a16="http://schemas.microsoft.com/office/drawing/2014/main" id="{54BFAEE0-DC0E-472C-8751-0AD6E02B65C8}"/>
                  </a:ext>
                </a:extLst>
              </p:cNvPr>
              <p:cNvSpPr>
                <a:spLocks/>
              </p:cNvSpPr>
              <p:nvPr/>
            </p:nvSpPr>
            <p:spPr bwMode="auto">
              <a:xfrm>
                <a:off x="5442744" y="2962275"/>
                <a:ext cx="1306513" cy="931863"/>
              </a:xfrm>
              <a:custGeom>
                <a:avLst/>
                <a:gdLst>
                  <a:gd name="connsiteX0" fmla="*/ 79206 w 1306513"/>
                  <a:gd name="connsiteY0" fmla="*/ 596900 h 931863"/>
                  <a:gd name="connsiteX1" fmla="*/ 317667 w 1306513"/>
                  <a:gd name="connsiteY1" fmla="*/ 596900 h 931863"/>
                  <a:gd name="connsiteX2" fmla="*/ 333374 w 1306513"/>
                  <a:gd name="connsiteY2" fmla="*/ 612626 h 931863"/>
                  <a:gd name="connsiteX3" fmla="*/ 333374 w 1306513"/>
                  <a:gd name="connsiteY3" fmla="*/ 854225 h 931863"/>
                  <a:gd name="connsiteX4" fmla="*/ 317667 w 1306513"/>
                  <a:gd name="connsiteY4" fmla="*/ 869950 h 931863"/>
                  <a:gd name="connsiteX5" fmla="*/ 79206 w 1306513"/>
                  <a:gd name="connsiteY5" fmla="*/ 869950 h 931863"/>
                  <a:gd name="connsiteX6" fmla="*/ 63499 w 1306513"/>
                  <a:gd name="connsiteY6" fmla="*/ 854225 h 931863"/>
                  <a:gd name="connsiteX7" fmla="*/ 63499 w 1306513"/>
                  <a:gd name="connsiteY7" fmla="*/ 612626 h 931863"/>
                  <a:gd name="connsiteX8" fmla="*/ 79206 w 1306513"/>
                  <a:gd name="connsiteY8" fmla="*/ 596900 h 931863"/>
                  <a:gd name="connsiteX9" fmla="*/ 382418 w 1306513"/>
                  <a:gd name="connsiteY9" fmla="*/ 490538 h 931863"/>
                  <a:gd name="connsiteX10" fmla="*/ 620879 w 1306513"/>
                  <a:gd name="connsiteY10" fmla="*/ 490538 h 931863"/>
                  <a:gd name="connsiteX11" fmla="*/ 636586 w 1306513"/>
                  <a:gd name="connsiteY11" fmla="*/ 506258 h 931863"/>
                  <a:gd name="connsiteX12" fmla="*/ 636586 w 1306513"/>
                  <a:gd name="connsiteY12" fmla="*/ 854232 h 931863"/>
                  <a:gd name="connsiteX13" fmla="*/ 620879 w 1306513"/>
                  <a:gd name="connsiteY13" fmla="*/ 869951 h 931863"/>
                  <a:gd name="connsiteX14" fmla="*/ 382418 w 1306513"/>
                  <a:gd name="connsiteY14" fmla="*/ 869951 h 931863"/>
                  <a:gd name="connsiteX15" fmla="*/ 366711 w 1306513"/>
                  <a:gd name="connsiteY15" fmla="*/ 854232 h 931863"/>
                  <a:gd name="connsiteX16" fmla="*/ 366711 w 1306513"/>
                  <a:gd name="connsiteY16" fmla="*/ 506258 h 931863"/>
                  <a:gd name="connsiteX17" fmla="*/ 382418 w 1306513"/>
                  <a:gd name="connsiteY17" fmla="*/ 490538 h 931863"/>
                  <a:gd name="connsiteX18" fmla="*/ 685631 w 1306513"/>
                  <a:gd name="connsiteY18" fmla="*/ 371475 h 931863"/>
                  <a:gd name="connsiteX19" fmla="*/ 924092 w 1306513"/>
                  <a:gd name="connsiteY19" fmla="*/ 371475 h 931863"/>
                  <a:gd name="connsiteX20" fmla="*/ 939799 w 1306513"/>
                  <a:gd name="connsiteY20" fmla="*/ 387186 h 931863"/>
                  <a:gd name="connsiteX21" fmla="*/ 939799 w 1306513"/>
                  <a:gd name="connsiteY21" fmla="*/ 854239 h 931863"/>
                  <a:gd name="connsiteX22" fmla="*/ 924092 w 1306513"/>
                  <a:gd name="connsiteY22" fmla="*/ 869950 h 931863"/>
                  <a:gd name="connsiteX23" fmla="*/ 685631 w 1306513"/>
                  <a:gd name="connsiteY23" fmla="*/ 869950 h 931863"/>
                  <a:gd name="connsiteX24" fmla="*/ 669924 w 1306513"/>
                  <a:gd name="connsiteY24" fmla="*/ 854239 h 931863"/>
                  <a:gd name="connsiteX25" fmla="*/ 669924 w 1306513"/>
                  <a:gd name="connsiteY25" fmla="*/ 387186 h 931863"/>
                  <a:gd name="connsiteX26" fmla="*/ 685631 w 1306513"/>
                  <a:gd name="connsiteY26" fmla="*/ 371475 h 931863"/>
                  <a:gd name="connsiteX27" fmla="*/ 988843 w 1306513"/>
                  <a:gd name="connsiteY27" fmla="*/ 217488 h 931863"/>
                  <a:gd name="connsiteX28" fmla="*/ 1227304 w 1306513"/>
                  <a:gd name="connsiteY28" fmla="*/ 217488 h 931863"/>
                  <a:gd name="connsiteX29" fmla="*/ 1243011 w 1306513"/>
                  <a:gd name="connsiteY29" fmla="*/ 233193 h 931863"/>
                  <a:gd name="connsiteX30" fmla="*/ 1243011 w 1306513"/>
                  <a:gd name="connsiteY30" fmla="*/ 854246 h 931863"/>
                  <a:gd name="connsiteX31" fmla="*/ 1227304 w 1306513"/>
                  <a:gd name="connsiteY31" fmla="*/ 869951 h 931863"/>
                  <a:gd name="connsiteX32" fmla="*/ 988843 w 1306513"/>
                  <a:gd name="connsiteY32" fmla="*/ 869951 h 931863"/>
                  <a:gd name="connsiteX33" fmla="*/ 973136 w 1306513"/>
                  <a:gd name="connsiteY33" fmla="*/ 854246 h 931863"/>
                  <a:gd name="connsiteX34" fmla="*/ 973136 w 1306513"/>
                  <a:gd name="connsiteY34" fmla="*/ 233193 h 931863"/>
                  <a:gd name="connsiteX35" fmla="*/ 988843 w 1306513"/>
                  <a:gd name="connsiteY35" fmla="*/ 217488 h 931863"/>
                  <a:gd name="connsiteX36" fmla="*/ 852892 w 1306513"/>
                  <a:gd name="connsiteY36" fmla="*/ 61593 h 931863"/>
                  <a:gd name="connsiteX37" fmla="*/ 988690 w 1306513"/>
                  <a:gd name="connsiteY37" fmla="*/ 104412 h 931863"/>
                  <a:gd name="connsiteX38" fmla="*/ 989404 w 1306513"/>
                  <a:gd name="connsiteY38" fmla="*/ 105125 h 931863"/>
                  <a:gd name="connsiteX39" fmla="*/ 990119 w 1306513"/>
                  <a:gd name="connsiteY39" fmla="*/ 105125 h 931863"/>
                  <a:gd name="connsiteX40" fmla="*/ 990834 w 1306513"/>
                  <a:gd name="connsiteY40" fmla="*/ 105125 h 931863"/>
                  <a:gd name="connsiteX41" fmla="*/ 991549 w 1306513"/>
                  <a:gd name="connsiteY41" fmla="*/ 105839 h 931863"/>
                  <a:gd name="connsiteX42" fmla="*/ 992978 w 1306513"/>
                  <a:gd name="connsiteY42" fmla="*/ 106553 h 931863"/>
                  <a:gd name="connsiteX43" fmla="*/ 993693 w 1306513"/>
                  <a:gd name="connsiteY43" fmla="*/ 107266 h 931863"/>
                  <a:gd name="connsiteX44" fmla="*/ 994407 w 1306513"/>
                  <a:gd name="connsiteY44" fmla="*/ 107980 h 931863"/>
                  <a:gd name="connsiteX45" fmla="*/ 995122 w 1306513"/>
                  <a:gd name="connsiteY45" fmla="*/ 107980 h 931863"/>
                  <a:gd name="connsiteX46" fmla="*/ 995837 w 1306513"/>
                  <a:gd name="connsiteY46" fmla="*/ 108693 h 931863"/>
                  <a:gd name="connsiteX47" fmla="*/ 995837 w 1306513"/>
                  <a:gd name="connsiteY47" fmla="*/ 109407 h 931863"/>
                  <a:gd name="connsiteX48" fmla="*/ 996552 w 1306513"/>
                  <a:gd name="connsiteY48" fmla="*/ 110121 h 931863"/>
                  <a:gd name="connsiteX49" fmla="*/ 997266 w 1306513"/>
                  <a:gd name="connsiteY49" fmla="*/ 110834 h 931863"/>
                  <a:gd name="connsiteX50" fmla="*/ 997981 w 1306513"/>
                  <a:gd name="connsiteY50" fmla="*/ 112262 h 931863"/>
                  <a:gd name="connsiteX51" fmla="*/ 998696 w 1306513"/>
                  <a:gd name="connsiteY51" fmla="*/ 113689 h 931863"/>
                  <a:gd name="connsiteX52" fmla="*/ 998696 w 1306513"/>
                  <a:gd name="connsiteY52" fmla="*/ 114403 h 931863"/>
                  <a:gd name="connsiteX53" fmla="*/ 999410 w 1306513"/>
                  <a:gd name="connsiteY53" fmla="*/ 115116 h 931863"/>
                  <a:gd name="connsiteX54" fmla="*/ 999410 w 1306513"/>
                  <a:gd name="connsiteY54" fmla="*/ 115830 h 931863"/>
                  <a:gd name="connsiteX55" fmla="*/ 1000125 w 1306513"/>
                  <a:gd name="connsiteY55" fmla="*/ 116544 h 931863"/>
                  <a:gd name="connsiteX56" fmla="*/ 1000125 w 1306513"/>
                  <a:gd name="connsiteY56" fmla="*/ 117257 h 931863"/>
                  <a:gd name="connsiteX57" fmla="*/ 1000125 w 1306513"/>
                  <a:gd name="connsiteY57" fmla="*/ 117971 h 931863"/>
                  <a:gd name="connsiteX58" fmla="*/ 1000125 w 1306513"/>
                  <a:gd name="connsiteY58" fmla="*/ 118685 h 931863"/>
                  <a:gd name="connsiteX59" fmla="*/ 1000125 w 1306513"/>
                  <a:gd name="connsiteY59" fmla="*/ 119398 h 931863"/>
                  <a:gd name="connsiteX60" fmla="*/ 1000125 w 1306513"/>
                  <a:gd name="connsiteY60" fmla="*/ 120112 h 931863"/>
                  <a:gd name="connsiteX61" fmla="*/ 1000125 w 1306513"/>
                  <a:gd name="connsiteY61" fmla="*/ 120825 h 931863"/>
                  <a:gd name="connsiteX62" fmla="*/ 1000125 w 1306513"/>
                  <a:gd name="connsiteY62" fmla="*/ 121539 h 931863"/>
                  <a:gd name="connsiteX63" fmla="*/ 1000125 w 1306513"/>
                  <a:gd name="connsiteY63" fmla="*/ 122253 h 931863"/>
                  <a:gd name="connsiteX64" fmla="*/ 999410 w 1306513"/>
                  <a:gd name="connsiteY64" fmla="*/ 122966 h 931863"/>
                  <a:gd name="connsiteX65" fmla="*/ 999410 w 1306513"/>
                  <a:gd name="connsiteY65" fmla="*/ 123680 h 931863"/>
                  <a:gd name="connsiteX66" fmla="*/ 999410 w 1306513"/>
                  <a:gd name="connsiteY66" fmla="*/ 124394 h 931863"/>
                  <a:gd name="connsiteX67" fmla="*/ 999410 w 1306513"/>
                  <a:gd name="connsiteY67" fmla="*/ 125107 h 931863"/>
                  <a:gd name="connsiteX68" fmla="*/ 998696 w 1306513"/>
                  <a:gd name="connsiteY68" fmla="*/ 125821 h 931863"/>
                  <a:gd name="connsiteX69" fmla="*/ 998696 w 1306513"/>
                  <a:gd name="connsiteY69" fmla="*/ 126535 h 931863"/>
                  <a:gd name="connsiteX70" fmla="*/ 997981 w 1306513"/>
                  <a:gd name="connsiteY70" fmla="*/ 127248 h 931863"/>
                  <a:gd name="connsiteX71" fmla="*/ 929367 w 1306513"/>
                  <a:gd name="connsiteY71" fmla="*/ 252850 h 931863"/>
                  <a:gd name="connsiteX72" fmla="*/ 915788 w 1306513"/>
                  <a:gd name="connsiteY72" fmla="*/ 260700 h 931863"/>
                  <a:gd name="connsiteX73" fmla="*/ 908640 w 1306513"/>
                  <a:gd name="connsiteY73" fmla="*/ 258559 h 931863"/>
                  <a:gd name="connsiteX74" fmla="*/ 902208 w 1306513"/>
                  <a:gd name="connsiteY74" fmla="*/ 237864 h 931863"/>
                  <a:gd name="connsiteX75" fmla="*/ 949380 w 1306513"/>
                  <a:gd name="connsiteY75" fmla="*/ 150799 h 931863"/>
                  <a:gd name="connsiteX76" fmla="*/ 212498 w 1306513"/>
                  <a:gd name="connsiteY76" fmla="*/ 446962 h 931863"/>
                  <a:gd name="connsiteX77" fmla="*/ 206780 w 1306513"/>
                  <a:gd name="connsiteY77" fmla="*/ 447676 h 931863"/>
                  <a:gd name="connsiteX78" fmla="*/ 192486 w 1306513"/>
                  <a:gd name="connsiteY78" fmla="*/ 438399 h 931863"/>
                  <a:gd name="connsiteX79" fmla="*/ 201063 w 1306513"/>
                  <a:gd name="connsiteY79" fmla="*/ 417703 h 931863"/>
                  <a:gd name="connsiteX80" fmla="*/ 937944 w 1306513"/>
                  <a:gd name="connsiteY80" fmla="*/ 121539 h 931863"/>
                  <a:gd name="connsiteX81" fmla="*/ 843600 w 1306513"/>
                  <a:gd name="connsiteY81" fmla="*/ 91566 h 931863"/>
                  <a:gd name="connsiteX82" fmla="*/ 832880 w 1306513"/>
                  <a:gd name="connsiteY82" fmla="*/ 71584 h 931863"/>
                  <a:gd name="connsiteX83" fmla="*/ 852892 w 1306513"/>
                  <a:gd name="connsiteY83" fmla="*/ 61593 h 931863"/>
                  <a:gd name="connsiteX84" fmla="*/ 31750 w 1306513"/>
                  <a:gd name="connsiteY84" fmla="*/ 31750 h 931863"/>
                  <a:gd name="connsiteX85" fmla="*/ 31750 w 1306513"/>
                  <a:gd name="connsiteY85" fmla="*/ 900113 h 931863"/>
                  <a:gd name="connsiteX86" fmla="*/ 1274763 w 1306513"/>
                  <a:gd name="connsiteY86" fmla="*/ 900113 h 931863"/>
                  <a:gd name="connsiteX87" fmla="*/ 1274763 w 1306513"/>
                  <a:gd name="connsiteY87" fmla="*/ 31750 h 931863"/>
                  <a:gd name="connsiteX88" fmla="*/ 31750 w 1306513"/>
                  <a:gd name="connsiteY88" fmla="*/ 31750 h 931863"/>
                  <a:gd name="connsiteX89" fmla="*/ 15724 w 1306513"/>
                  <a:gd name="connsiteY89" fmla="*/ 0 h 931863"/>
                  <a:gd name="connsiteX90" fmla="*/ 1290789 w 1306513"/>
                  <a:gd name="connsiteY90" fmla="*/ 0 h 931863"/>
                  <a:gd name="connsiteX91" fmla="*/ 1306513 w 1306513"/>
                  <a:gd name="connsiteY91" fmla="*/ 15698 h 931863"/>
                  <a:gd name="connsiteX92" fmla="*/ 1306513 w 1306513"/>
                  <a:gd name="connsiteY92" fmla="*/ 916166 h 931863"/>
                  <a:gd name="connsiteX93" fmla="*/ 1290789 w 1306513"/>
                  <a:gd name="connsiteY93" fmla="*/ 931863 h 931863"/>
                  <a:gd name="connsiteX94" fmla="*/ 15724 w 1306513"/>
                  <a:gd name="connsiteY94" fmla="*/ 931863 h 931863"/>
                  <a:gd name="connsiteX95" fmla="*/ 0 w 1306513"/>
                  <a:gd name="connsiteY95" fmla="*/ 916166 h 931863"/>
                  <a:gd name="connsiteX96" fmla="*/ 0 w 1306513"/>
                  <a:gd name="connsiteY96" fmla="*/ 15698 h 931863"/>
                  <a:gd name="connsiteX97" fmla="*/ 15724 w 1306513"/>
                  <a:gd name="connsiteY97"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306513" h="931863">
                    <a:moveTo>
                      <a:pt x="79206" y="596900"/>
                    </a:moveTo>
                    <a:cubicBezTo>
                      <a:pt x="79206" y="596900"/>
                      <a:pt x="79206" y="596900"/>
                      <a:pt x="317667" y="596900"/>
                    </a:cubicBezTo>
                    <a:cubicBezTo>
                      <a:pt x="326234" y="596900"/>
                      <a:pt x="333374" y="603333"/>
                      <a:pt x="333374" y="612626"/>
                    </a:cubicBezTo>
                    <a:cubicBezTo>
                      <a:pt x="333374" y="612626"/>
                      <a:pt x="333374" y="612626"/>
                      <a:pt x="333374" y="854225"/>
                    </a:cubicBezTo>
                    <a:cubicBezTo>
                      <a:pt x="333374" y="863517"/>
                      <a:pt x="326234" y="869950"/>
                      <a:pt x="317667" y="869950"/>
                    </a:cubicBezTo>
                    <a:cubicBezTo>
                      <a:pt x="317667" y="869950"/>
                      <a:pt x="317667" y="869950"/>
                      <a:pt x="79206" y="869950"/>
                    </a:cubicBezTo>
                    <a:cubicBezTo>
                      <a:pt x="70638" y="869950"/>
                      <a:pt x="63499" y="863517"/>
                      <a:pt x="63499" y="854225"/>
                    </a:cubicBezTo>
                    <a:cubicBezTo>
                      <a:pt x="63499" y="854225"/>
                      <a:pt x="63499" y="854225"/>
                      <a:pt x="63499" y="612626"/>
                    </a:cubicBezTo>
                    <a:cubicBezTo>
                      <a:pt x="63499" y="603333"/>
                      <a:pt x="70638" y="596900"/>
                      <a:pt x="79206" y="596900"/>
                    </a:cubicBezTo>
                    <a:close/>
                    <a:moveTo>
                      <a:pt x="382418" y="490538"/>
                    </a:moveTo>
                    <a:cubicBezTo>
                      <a:pt x="382418" y="490538"/>
                      <a:pt x="382418" y="490538"/>
                      <a:pt x="620879" y="490538"/>
                    </a:cubicBezTo>
                    <a:cubicBezTo>
                      <a:pt x="629446" y="490538"/>
                      <a:pt x="636586" y="497683"/>
                      <a:pt x="636586" y="506258"/>
                    </a:cubicBezTo>
                    <a:cubicBezTo>
                      <a:pt x="636586" y="506258"/>
                      <a:pt x="636586" y="506258"/>
                      <a:pt x="636586" y="854232"/>
                    </a:cubicBezTo>
                    <a:cubicBezTo>
                      <a:pt x="636586" y="863520"/>
                      <a:pt x="629446" y="869951"/>
                      <a:pt x="620879" y="869951"/>
                    </a:cubicBezTo>
                    <a:cubicBezTo>
                      <a:pt x="620879" y="869951"/>
                      <a:pt x="620879" y="869951"/>
                      <a:pt x="382418" y="869951"/>
                    </a:cubicBezTo>
                    <a:cubicBezTo>
                      <a:pt x="373136" y="869951"/>
                      <a:pt x="366711" y="863520"/>
                      <a:pt x="366711" y="854232"/>
                    </a:cubicBezTo>
                    <a:cubicBezTo>
                      <a:pt x="366711" y="854232"/>
                      <a:pt x="366711" y="854232"/>
                      <a:pt x="366711" y="506258"/>
                    </a:cubicBezTo>
                    <a:cubicBezTo>
                      <a:pt x="366711" y="497683"/>
                      <a:pt x="373136" y="490538"/>
                      <a:pt x="382418" y="490538"/>
                    </a:cubicBezTo>
                    <a:close/>
                    <a:moveTo>
                      <a:pt x="685631" y="371475"/>
                    </a:moveTo>
                    <a:cubicBezTo>
                      <a:pt x="685631" y="371475"/>
                      <a:pt x="685631" y="371475"/>
                      <a:pt x="924092" y="371475"/>
                    </a:cubicBezTo>
                    <a:cubicBezTo>
                      <a:pt x="933373" y="371475"/>
                      <a:pt x="939799" y="378617"/>
                      <a:pt x="939799" y="387186"/>
                    </a:cubicBezTo>
                    <a:cubicBezTo>
                      <a:pt x="939799" y="387186"/>
                      <a:pt x="939799" y="387186"/>
                      <a:pt x="939799" y="854239"/>
                    </a:cubicBezTo>
                    <a:cubicBezTo>
                      <a:pt x="939799" y="863523"/>
                      <a:pt x="933373" y="869950"/>
                      <a:pt x="924092" y="869950"/>
                    </a:cubicBezTo>
                    <a:cubicBezTo>
                      <a:pt x="924092" y="869950"/>
                      <a:pt x="924092" y="869950"/>
                      <a:pt x="685631" y="869950"/>
                    </a:cubicBezTo>
                    <a:cubicBezTo>
                      <a:pt x="677063" y="869950"/>
                      <a:pt x="669924" y="863523"/>
                      <a:pt x="669924" y="854239"/>
                    </a:cubicBezTo>
                    <a:cubicBezTo>
                      <a:pt x="669924" y="854239"/>
                      <a:pt x="669924" y="854239"/>
                      <a:pt x="669924" y="387186"/>
                    </a:cubicBezTo>
                    <a:cubicBezTo>
                      <a:pt x="669924" y="378617"/>
                      <a:pt x="677063" y="371475"/>
                      <a:pt x="685631" y="371475"/>
                    </a:cubicBezTo>
                    <a:close/>
                    <a:moveTo>
                      <a:pt x="988843" y="217488"/>
                    </a:moveTo>
                    <a:cubicBezTo>
                      <a:pt x="988843" y="217488"/>
                      <a:pt x="988843" y="217488"/>
                      <a:pt x="1227304" y="217488"/>
                    </a:cubicBezTo>
                    <a:cubicBezTo>
                      <a:pt x="1235872" y="217488"/>
                      <a:pt x="1243011" y="224627"/>
                      <a:pt x="1243011" y="233193"/>
                    </a:cubicBezTo>
                    <a:cubicBezTo>
                      <a:pt x="1243011" y="233193"/>
                      <a:pt x="1243011" y="233193"/>
                      <a:pt x="1243011" y="854246"/>
                    </a:cubicBezTo>
                    <a:cubicBezTo>
                      <a:pt x="1243011" y="863526"/>
                      <a:pt x="1235872" y="869951"/>
                      <a:pt x="1227304" y="869951"/>
                    </a:cubicBezTo>
                    <a:cubicBezTo>
                      <a:pt x="1227304" y="869951"/>
                      <a:pt x="1227304" y="869951"/>
                      <a:pt x="988843" y="869951"/>
                    </a:cubicBezTo>
                    <a:cubicBezTo>
                      <a:pt x="980276" y="869951"/>
                      <a:pt x="973136" y="863526"/>
                      <a:pt x="973136" y="854246"/>
                    </a:cubicBezTo>
                    <a:cubicBezTo>
                      <a:pt x="973136" y="854246"/>
                      <a:pt x="973136" y="854246"/>
                      <a:pt x="973136" y="233193"/>
                    </a:cubicBezTo>
                    <a:cubicBezTo>
                      <a:pt x="973136" y="224627"/>
                      <a:pt x="980276" y="217488"/>
                      <a:pt x="988843" y="217488"/>
                    </a:cubicBezTo>
                    <a:close/>
                    <a:moveTo>
                      <a:pt x="852892" y="61593"/>
                    </a:moveTo>
                    <a:cubicBezTo>
                      <a:pt x="852892" y="61593"/>
                      <a:pt x="852892" y="61593"/>
                      <a:pt x="988690" y="104412"/>
                    </a:cubicBezTo>
                    <a:cubicBezTo>
                      <a:pt x="988690" y="104412"/>
                      <a:pt x="988690" y="104412"/>
                      <a:pt x="989404" y="105125"/>
                    </a:cubicBezTo>
                    <a:cubicBezTo>
                      <a:pt x="990119" y="105125"/>
                      <a:pt x="990119" y="105125"/>
                      <a:pt x="990119" y="105125"/>
                    </a:cubicBezTo>
                    <a:cubicBezTo>
                      <a:pt x="990119" y="105125"/>
                      <a:pt x="990834" y="105125"/>
                      <a:pt x="990834" y="105125"/>
                    </a:cubicBezTo>
                    <a:cubicBezTo>
                      <a:pt x="990834" y="105125"/>
                      <a:pt x="990834" y="105839"/>
                      <a:pt x="991549" y="105839"/>
                    </a:cubicBezTo>
                    <a:cubicBezTo>
                      <a:pt x="992263" y="105839"/>
                      <a:pt x="992263" y="106553"/>
                      <a:pt x="992978" y="106553"/>
                    </a:cubicBezTo>
                    <a:cubicBezTo>
                      <a:pt x="993693" y="107266"/>
                      <a:pt x="993693" y="107266"/>
                      <a:pt x="993693" y="107266"/>
                    </a:cubicBezTo>
                    <a:cubicBezTo>
                      <a:pt x="994407" y="107266"/>
                      <a:pt x="994407" y="107266"/>
                      <a:pt x="994407" y="107980"/>
                    </a:cubicBezTo>
                    <a:cubicBezTo>
                      <a:pt x="994407" y="107980"/>
                      <a:pt x="995122" y="107980"/>
                      <a:pt x="995122" y="107980"/>
                    </a:cubicBezTo>
                    <a:cubicBezTo>
                      <a:pt x="995122" y="108693"/>
                      <a:pt x="995122" y="108693"/>
                      <a:pt x="995837" y="108693"/>
                    </a:cubicBezTo>
                    <a:cubicBezTo>
                      <a:pt x="995837" y="109407"/>
                      <a:pt x="995837" y="109407"/>
                      <a:pt x="995837" y="109407"/>
                    </a:cubicBezTo>
                    <a:cubicBezTo>
                      <a:pt x="996552" y="109407"/>
                      <a:pt x="996552" y="109407"/>
                      <a:pt x="996552" y="110121"/>
                    </a:cubicBezTo>
                    <a:cubicBezTo>
                      <a:pt x="996552" y="110121"/>
                      <a:pt x="996552" y="110121"/>
                      <a:pt x="997266" y="110834"/>
                    </a:cubicBezTo>
                    <a:cubicBezTo>
                      <a:pt x="997981" y="111548"/>
                      <a:pt x="997981" y="111548"/>
                      <a:pt x="997981" y="112262"/>
                    </a:cubicBezTo>
                    <a:cubicBezTo>
                      <a:pt x="998696" y="112975"/>
                      <a:pt x="998696" y="113689"/>
                      <a:pt x="998696" y="113689"/>
                    </a:cubicBezTo>
                    <a:cubicBezTo>
                      <a:pt x="998696" y="113689"/>
                      <a:pt x="998696" y="114403"/>
                      <a:pt x="998696" y="114403"/>
                    </a:cubicBezTo>
                    <a:cubicBezTo>
                      <a:pt x="999410" y="114403"/>
                      <a:pt x="999410" y="115116"/>
                      <a:pt x="999410" y="115116"/>
                    </a:cubicBezTo>
                    <a:cubicBezTo>
                      <a:pt x="999410" y="115830"/>
                      <a:pt x="999410" y="115830"/>
                      <a:pt x="999410" y="115830"/>
                    </a:cubicBezTo>
                    <a:cubicBezTo>
                      <a:pt x="999410" y="116544"/>
                      <a:pt x="999410" y="116544"/>
                      <a:pt x="1000125" y="116544"/>
                    </a:cubicBezTo>
                    <a:cubicBezTo>
                      <a:pt x="1000125" y="117257"/>
                      <a:pt x="1000125" y="117257"/>
                      <a:pt x="1000125" y="117257"/>
                    </a:cubicBezTo>
                    <a:cubicBezTo>
                      <a:pt x="1000125" y="117257"/>
                      <a:pt x="1000125" y="117971"/>
                      <a:pt x="1000125" y="117971"/>
                    </a:cubicBezTo>
                    <a:cubicBezTo>
                      <a:pt x="1000125" y="117971"/>
                      <a:pt x="1000125" y="117971"/>
                      <a:pt x="1000125" y="118685"/>
                    </a:cubicBezTo>
                    <a:cubicBezTo>
                      <a:pt x="1000125" y="118685"/>
                      <a:pt x="1000125" y="118685"/>
                      <a:pt x="1000125" y="119398"/>
                    </a:cubicBezTo>
                    <a:cubicBezTo>
                      <a:pt x="1000125" y="119398"/>
                      <a:pt x="1000125" y="119398"/>
                      <a:pt x="1000125" y="120112"/>
                    </a:cubicBezTo>
                    <a:cubicBezTo>
                      <a:pt x="1000125" y="120112"/>
                      <a:pt x="1000125" y="120112"/>
                      <a:pt x="1000125" y="120825"/>
                    </a:cubicBezTo>
                    <a:cubicBezTo>
                      <a:pt x="1000125" y="120825"/>
                      <a:pt x="1000125" y="120825"/>
                      <a:pt x="1000125" y="121539"/>
                    </a:cubicBezTo>
                    <a:cubicBezTo>
                      <a:pt x="1000125" y="121539"/>
                      <a:pt x="1000125" y="121539"/>
                      <a:pt x="1000125" y="122253"/>
                    </a:cubicBezTo>
                    <a:cubicBezTo>
                      <a:pt x="1000125" y="122253"/>
                      <a:pt x="1000125" y="122966"/>
                      <a:pt x="999410" y="122966"/>
                    </a:cubicBezTo>
                    <a:cubicBezTo>
                      <a:pt x="999410" y="122966"/>
                      <a:pt x="999410" y="123680"/>
                      <a:pt x="999410" y="123680"/>
                    </a:cubicBezTo>
                    <a:cubicBezTo>
                      <a:pt x="999410" y="123680"/>
                      <a:pt x="999410" y="124394"/>
                      <a:pt x="999410" y="124394"/>
                    </a:cubicBezTo>
                    <a:cubicBezTo>
                      <a:pt x="999410" y="125107"/>
                      <a:pt x="999410" y="125107"/>
                      <a:pt x="999410" y="125107"/>
                    </a:cubicBezTo>
                    <a:cubicBezTo>
                      <a:pt x="998696" y="125107"/>
                      <a:pt x="998696" y="125821"/>
                      <a:pt x="998696" y="125821"/>
                    </a:cubicBezTo>
                    <a:cubicBezTo>
                      <a:pt x="998696" y="125821"/>
                      <a:pt x="998696" y="126535"/>
                      <a:pt x="998696" y="126535"/>
                    </a:cubicBezTo>
                    <a:cubicBezTo>
                      <a:pt x="998696" y="126535"/>
                      <a:pt x="997981" y="126535"/>
                      <a:pt x="997981" y="127248"/>
                    </a:cubicBezTo>
                    <a:cubicBezTo>
                      <a:pt x="997981" y="127248"/>
                      <a:pt x="997981" y="127248"/>
                      <a:pt x="929367" y="252850"/>
                    </a:cubicBezTo>
                    <a:cubicBezTo>
                      <a:pt x="926509" y="257846"/>
                      <a:pt x="921505" y="260700"/>
                      <a:pt x="915788" y="260700"/>
                    </a:cubicBezTo>
                    <a:cubicBezTo>
                      <a:pt x="913643" y="260700"/>
                      <a:pt x="910785" y="259987"/>
                      <a:pt x="908640" y="258559"/>
                    </a:cubicBezTo>
                    <a:cubicBezTo>
                      <a:pt x="900778" y="254991"/>
                      <a:pt x="897920" y="245000"/>
                      <a:pt x="902208" y="237864"/>
                    </a:cubicBezTo>
                    <a:cubicBezTo>
                      <a:pt x="902208" y="237864"/>
                      <a:pt x="902208" y="237864"/>
                      <a:pt x="949380" y="150799"/>
                    </a:cubicBezTo>
                    <a:cubicBezTo>
                      <a:pt x="949380" y="150799"/>
                      <a:pt x="949380" y="150799"/>
                      <a:pt x="212498" y="446962"/>
                    </a:cubicBezTo>
                    <a:cubicBezTo>
                      <a:pt x="211069" y="447676"/>
                      <a:pt x="208925" y="447676"/>
                      <a:pt x="206780" y="447676"/>
                    </a:cubicBezTo>
                    <a:cubicBezTo>
                      <a:pt x="200348" y="447676"/>
                      <a:pt x="194630" y="444108"/>
                      <a:pt x="192486" y="438399"/>
                    </a:cubicBezTo>
                    <a:cubicBezTo>
                      <a:pt x="188912" y="429835"/>
                      <a:pt x="193201" y="420558"/>
                      <a:pt x="201063" y="417703"/>
                    </a:cubicBezTo>
                    <a:cubicBezTo>
                      <a:pt x="201063" y="417703"/>
                      <a:pt x="201063" y="417703"/>
                      <a:pt x="937944" y="121539"/>
                    </a:cubicBezTo>
                    <a:cubicBezTo>
                      <a:pt x="937944" y="121539"/>
                      <a:pt x="937944" y="121539"/>
                      <a:pt x="843600" y="91566"/>
                    </a:cubicBezTo>
                    <a:cubicBezTo>
                      <a:pt x="835024" y="88711"/>
                      <a:pt x="830735" y="80148"/>
                      <a:pt x="832880" y="71584"/>
                    </a:cubicBezTo>
                    <a:cubicBezTo>
                      <a:pt x="835738" y="63734"/>
                      <a:pt x="844315" y="58738"/>
                      <a:pt x="852892" y="61593"/>
                    </a:cubicBezTo>
                    <a:close/>
                    <a:moveTo>
                      <a:pt x="31750" y="31750"/>
                    </a:moveTo>
                    <a:cubicBezTo>
                      <a:pt x="31750" y="900113"/>
                      <a:pt x="31750" y="900113"/>
                      <a:pt x="31750" y="900113"/>
                    </a:cubicBezTo>
                    <a:cubicBezTo>
                      <a:pt x="1274763" y="900113"/>
                      <a:pt x="1274763" y="900113"/>
                      <a:pt x="1274763" y="900113"/>
                    </a:cubicBezTo>
                    <a:cubicBezTo>
                      <a:pt x="1274763" y="31750"/>
                      <a:pt x="1274763" y="31750"/>
                      <a:pt x="1274763" y="31750"/>
                    </a:cubicBezTo>
                    <a:cubicBezTo>
                      <a:pt x="31750" y="31750"/>
                      <a:pt x="31750" y="31750"/>
                      <a:pt x="31750" y="31750"/>
                    </a:cubicBezTo>
                    <a:close/>
                    <a:moveTo>
                      <a:pt x="15724" y="0"/>
                    </a:moveTo>
                    <a:cubicBezTo>
                      <a:pt x="15724" y="0"/>
                      <a:pt x="15724" y="0"/>
                      <a:pt x="1290789" y="0"/>
                    </a:cubicBezTo>
                    <a:cubicBezTo>
                      <a:pt x="1299366" y="0"/>
                      <a:pt x="1306513" y="6422"/>
                      <a:pt x="1306513" y="15698"/>
                    </a:cubicBezTo>
                    <a:cubicBezTo>
                      <a:pt x="1306513" y="15698"/>
                      <a:pt x="1306513" y="15698"/>
                      <a:pt x="1306513" y="916166"/>
                    </a:cubicBezTo>
                    <a:cubicBezTo>
                      <a:pt x="1306513" y="925441"/>
                      <a:pt x="1299366" y="931863"/>
                      <a:pt x="1290789" y="931863"/>
                    </a:cubicBezTo>
                    <a:cubicBezTo>
                      <a:pt x="1290789" y="931863"/>
                      <a:pt x="1290789" y="931863"/>
                      <a:pt x="15724" y="931863"/>
                    </a:cubicBezTo>
                    <a:cubicBezTo>
                      <a:pt x="7147" y="931863"/>
                      <a:pt x="0" y="925441"/>
                      <a:pt x="0" y="916166"/>
                    </a:cubicBezTo>
                    <a:cubicBezTo>
                      <a:pt x="0" y="916166"/>
                      <a:pt x="0" y="916166"/>
                      <a:pt x="0" y="15698"/>
                    </a:cubicBezTo>
                    <a:cubicBezTo>
                      <a:pt x="0" y="6422"/>
                      <a:pt x="7147" y="0"/>
                      <a:pt x="15724" y="0"/>
                    </a:cubicBezTo>
                    <a:close/>
                  </a:path>
                </a:pathLst>
              </a:custGeom>
              <a:solidFill>
                <a:srgbClr val="FFFFFF"/>
              </a:solidFill>
              <a:ln>
                <a:noFill/>
              </a:ln>
            </p:spPr>
            <p:txBody>
              <a:bodyPr vert="horz" wrap="square" lIns="104242" tIns="52121" rIns="104242" bIns="52121" numCol="1" anchor="t" anchorCtr="0" compatLnSpc="1">
                <a:prstTxWarp prst="textNoShape">
                  <a:avLst/>
                </a:prstTxWarp>
                <a:noAutofit/>
              </a:bodyPr>
              <a:lstStyle/>
              <a:p>
                <a:endParaRPr lang="en-US" dirty="0">
                  <a:solidFill>
                    <a:srgbClr val="000000"/>
                  </a:solidFill>
                  <a:latin typeface="Helvetica 55 Roman" panose="02000503040000020004" pitchFamily="2" charset="0"/>
                </a:endParaRPr>
              </a:p>
            </p:txBody>
          </p:sp>
        </p:grpSp>
      </p:grpSp>
      <p:sp>
        <p:nvSpPr>
          <p:cNvPr id="53" name="TextBox 52">
            <a:extLst>
              <a:ext uri="{FF2B5EF4-FFF2-40B4-BE49-F238E27FC236}">
                <a16:creationId xmlns:a16="http://schemas.microsoft.com/office/drawing/2014/main" id="{D763282B-24DF-4B17-B135-3E47869EF652}"/>
              </a:ext>
            </a:extLst>
          </p:cNvPr>
          <p:cNvSpPr txBox="1"/>
          <p:nvPr/>
        </p:nvSpPr>
        <p:spPr>
          <a:xfrm>
            <a:off x="3391635" y="5345170"/>
            <a:ext cx="889507" cy="47524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latin typeface="Helvetica 55 Roman" panose="02000503040000020004" pitchFamily="2" charset="0"/>
              </a:rPr>
              <a:t>ARPU</a:t>
            </a:r>
          </a:p>
          <a:p>
            <a:r>
              <a:rPr lang="en-US" sz="1400" dirty="0">
                <a:solidFill>
                  <a:srgbClr val="575757"/>
                </a:solidFill>
                <a:latin typeface="Helvetica 55 Roman" panose="02000503040000020004" pitchFamily="2" charset="0"/>
              </a:rPr>
              <a:t>uplift</a:t>
            </a:r>
          </a:p>
        </p:txBody>
      </p:sp>
      <p:sp>
        <p:nvSpPr>
          <p:cNvPr id="58" name="Rectangle 57">
            <a:extLst>
              <a:ext uri="{FF2B5EF4-FFF2-40B4-BE49-F238E27FC236}">
                <a16:creationId xmlns:a16="http://schemas.microsoft.com/office/drawing/2014/main" id="{CB83186C-3684-4F5C-B4C6-E69B95B84A6E}"/>
              </a:ext>
            </a:extLst>
          </p:cNvPr>
          <p:cNvSpPr/>
          <p:nvPr/>
        </p:nvSpPr>
        <p:spPr>
          <a:xfrm>
            <a:off x="5677753" y="4718849"/>
            <a:ext cx="2715465" cy="1455554"/>
          </a:xfrm>
          <a:prstGeom prst="rect">
            <a:avLst/>
          </a:prstGeom>
          <a:solidFill>
            <a:srgbClr val="FFFFFF"/>
          </a:solidFill>
          <a:ln w="9525" cap="rnd" cmpd="sng" algn="ctr">
            <a:solidFill>
              <a:srgbClr val="30C1D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rgbClr val="FFFFFF"/>
              </a:solidFill>
              <a:latin typeface="Helvetica 55 Roman" panose="02000503040000020004" pitchFamily="2" charset="0"/>
            </a:endParaRPr>
          </a:p>
        </p:txBody>
      </p:sp>
      <p:sp>
        <p:nvSpPr>
          <p:cNvPr id="60" name="Rectangle 59">
            <a:extLst>
              <a:ext uri="{FF2B5EF4-FFF2-40B4-BE49-F238E27FC236}">
                <a16:creationId xmlns:a16="http://schemas.microsoft.com/office/drawing/2014/main" id="{F6396FA6-1446-46D9-B867-7D1CDB938362}"/>
              </a:ext>
            </a:extLst>
          </p:cNvPr>
          <p:cNvSpPr/>
          <p:nvPr/>
        </p:nvSpPr>
        <p:spPr>
          <a:xfrm>
            <a:off x="8952494" y="4718849"/>
            <a:ext cx="2715465" cy="1455554"/>
          </a:xfrm>
          <a:prstGeom prst="rect">
            <a:avLst/>
          </a:prstGeom>
          <a:solidFill>
            <a:srgbClr val="FFFFFF"/>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rgbClr val="FFFFFF"/>
              </a:solidFill>
              <a:latin typeface="Helvetica 55 Roman" panose="02000503040000020004" pitchFamily="2" charset="0"/>
            </a:endParaRPr>
          </a:p>
        </p:txBody>
      </p:sp>
      <p:sp>
        <p:nvSpPr>
          <p:cNvPr id="78" name="TextBox 77">
            <a:extLst>
              <a:ext uri="{FF2B5EF4-FFF2-40B4-BE49-F238E27FC236}">
                <a16:creationId xmlns:a16="http://schemas.microsoft.com/office/drawing/2014/main" id="{0F101F20-E1D5-4080-B162-7B5E9A9CB39C}"/>
              </a:ext>
            </a:extLst>
          </p:cNvPr>
          <p:cNvSpPr txBox="1"/>
          <p:nvPr/>
        </p:nvSpPr>
        <p:spPr>
          <a:xfrm>
            <a:off x="9033936" y="4911431"/>
            <a:ext cx="2552581" cy="107039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08000" lvl="1">
              <a:buClr>
                <a:srgbClr val="8E908F"/>
              </a:buClr>
              <a:buSzPct val="100000"/>
            </a:pPr>
            <a:r>
              <a:rPr lang="en-US" sz="1200" dirty="0">
                <a:solidFill>
                  <a:srgbClr val="000000"/>
                </a:solidFill>
                <a:latin typeface="Helvetica 55 Roman" panose="02000503040000020004" pitchFamily="2" charset="0"/>
              </a:rPr>
              <a:t>Incremental CAPEX linked to each upgrade in terms of </a:t>
            </a:r>
            <a:r>
              <a:rPr lang="en-US" sz="1200" dirty="0" err="1">
                <a:solidFill>
                  <a:srgbClr val="000000"/>
                </a:solidFill>
                <a:latin typeface="Helvetica 55 Roman" panose="02000503040000020004" pitchFamily="2" charset="0"/>
              </a:rPr>
              <a:t>HW</a:t>
            </a:r>
            <a:r>
              <a:rPr lang="en-US" sz="1200" dirty="0">
                <a:solidFill>
                  <a:srgbClr val="000000"/>
                </a:solidFill>
                <a:latin typeface="Helvetica 55 Roman" panose="02000503040000020004" pitchFamily="2" charset="0"/>
              </a:rPr>
              <a:t> requirements</a:t>
            </a:r>
          </a:p>
        </p:txBody>
      </p:sp>
      <p:sp>
        <p:nvSpPr>
          <p:cNvPr id="79" name="TextBox 78">
            <a:extLst>
              <a:ext uri="{FF2B5EF4-FFF2-40B4-BE49-F238E27FC236}">
                <a16:creationId xmlns:a16="http://schemas.microsoft.com/office/drawing/2014/main" id="{A7609ADF-350E-405F-84DC-9C3BFBA8A406}"/>
              </a:ext>
            </a:extLst>
          </p:cNvPr>
          <p:cNvSpPr txBox="1"/>
          <p:nvPr/>
        </p:nvSpPr>
        <p:spPr>
          <a:xfrm>
            <a:off x="5759195" y="4911431"/>
            <a:ext cx="2552581" cy="107039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108000" lvl="1">
              <a:buClr>
                <a:srgbClr val="8E908F"/>
              </a:buClr>
              <a:buSzPct val="100000"/>
            </a:pPr>
            <a:r>
              <a:rPr lang="en-US" sz="1200" dirty="0">
                <a:solidFill>
                  <a:srgbClr val="000000"/>
                </a:solidFill>
                <a:latin typeface="Helvetica 55 Roman" panose="02000503040000020004" pitchFamily="2" charset="0"/>
              </a:rPr>
              <a:t>Incremental OPEX linked to each upgrade in terms of: </a:t>
            </a:r>
          </a:p>
          <a:p>
            <a:pPr marL="324000" lvl="1" indent="-216000">
              <a:buClr>
                <a:srgbClr val="8E908F"/>
              </a:buClr>
              <a:buSzPct val="100000"/>
              <a:buFont typeface="Trebuchet MS" panose="020B0603020202020204" pitchFamily="34" charset="0"/>
              <a:buChar char="•"/>
            </a:pPr>
            <a:r>
              <a:rPr lang="en-US" sz="1200" dirty="0">
                <a:solidFill>
                  <a:srgbClr val="000000"/>
                </a:solidFill>
                <a:latin typeface="Helvetica 55 Roman" panose="02000503040000020004" pitchFamily="2" charset="0"/>
              </a:rPr>
              <a:t>Energy </a:t>
            </a:r>
          </a:p>
          <a:p>
            <a:pPr marL="324000" lvl="1" indent="-216000">
              <a:buClr>
                <a:srgbClr val="8E908F"/>
              </a:buClr>
              <a:buSzPct val="100000"/>
              <a:buFont typeface="Trebuchet MS" panose="020B0603020202020204" pitchFamily="34" charset="0"/>
              <a:buChar char="•"/>
            </a:pPr>
            <a:r>
              <a:rPr lang="en-US" sz="1200" dirty="0">
                <a:solidFill>
                  <a:srgbClr val="000000"/>
                </a:solidFill>
                <a:latin typeface="Helvetica 55 Roman" panose="02000503040000020004" pitchFamily="2" charset="0"/>
              </a:rPr>
              <a:t>Space rent </a:t>
            </a:r>
          </a:p>
          <a:p>
            <a:pPr lvl="1"/>
            <a:endParaRPr lang="en-US" sz="1200" dirty="0">
              <a:solidFill>
                <a:srgbClr val="575757"/>
              </a:solidFill>
              <a:latin typeface="Helvetica 55 Roman" panose="02000503040000020004" pitchFamily="2" charset="0"/>
            </a:endParaRPr>
          </a:p>
        </p:txBody>
      </p:sp>
      <p:sp>
        <p:nvSpPr>
          <p:cNvPr id="39" name="TextBox 38">
            <a:extLst>
              <a:ext uri="{FF2B5EF4-FFF2-40B4-BE49-F238E27FC236}">
                <a16:creationId xmlns:a16="http://schemas.microsoft.com/office/drawing/2014/main" id="{79D0AE5C-9038-4E82-A454-A95790F5A3AF}"/>
              </a:ext>
            </a:extLst>
          </p:cNvPr>
          <p:cNvSpPr txBox="1"/>
          <p:nvPr/>
        </p:nvSpPr>
        <p:spPr>
          <a:xfrm>
            <a:off x="2179397" y="2979703"/>
            <a:ext cx="478525" cy="145555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600" dirty="0">
                <a:solidFill>
                  <a:srgbClr val="575757"/>
                </a:solidFill>
                <a:latin typeface="Helvetica 55 Roman" panose="02000503040000020004" pitchFamily="2" charset="0"/>
              </a:rPr>
              <a:t>(</a:t>
            </a:r>
          </a:p>
        </p:txBody>
      </p:sp>
      <p:sp>
        <p:nvSpPr>
          <p:cNvPr id="18" name="Left Brace 17">
            <a:extLst>
              <a:ext uri="{FF2B5EF4-FFF2-40B4-BE49-F238E27FC236}">
                <a16:creationId xmlns:a16="http://schemas.microsoft.com/office/drawing/2014/main" id="{BB8524D2-94C4-4B49-B2ED-FA8E0B840D23}"/>
              </a:ext>
            </a:extLst>
          </p:cNvPr>
          <p:cNvSpPr/>
          <p:nvPr/>
        </p:nvSpPr>
        <p:spPr>
          <a:xfrm rot="5400000">
            <a:off x="5145545" y="28529"/>
            <a:ext cx="342348" cy="6315437"/>
          </a:xfrm>
          <a:prstGeom prst="leftBrac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latin typeface="Helvetica 55 Roman" panose="02000503040000020004" pitchFamily="2" charset="0"/>
            </a:endParaRPr>
          </a:p>
        </p:txBody>
      </p:sp>
      <p:sp>
        <p:nvSpPr>
          <p:cNvPr id="63" name="TextBox 62">
            <a:extLst>
              <a:ext uri="{FF2B5EF4-FFF2-40B4-BE49-F238E27FC236}">
                <a16:creationId xmlns:a16="http://schemas.microsoft.com/office/drawing/2014/main" id="{F71A3D6F-C19A-425C-8EA4-4D6752DB1019}"/>
              </a:ext>
            </a:extLst>
          </p:cNvPr>
          <p:cNvSpPr txBox="1"/>
          <p:nvPr/>
        </p:nvSpPr>
        <p:spPr>
          <a:xfrm>
            <a:off x="3195795" y="5785191"/>
            <a:ext cx="974278" cy="36187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i="1" dirty="0">
                <a:solidFill>
                  <a:srgbClr val="575757"/>
                </a:solidFill>
                <a:latin typeface="Helvetica 55 Roman" panose="02000503040000020004" pitchFamily="2" charset="0"/>
              </a:rPr>
              <a:t>Computed at site level</a:t>
            </a:r>
          </a:p>
        </p:txBody>
      </p:sp>
      <p:sp>
        <p:nvSpPr>
          <p:cNvPr id="62" name="Rectangle 61">
            <a:extLst>
              <a:ext uri="{FF2B5EF4-FFF2-40B4-BE49-F238E27FC236}">
                <a16:creationId xmlns:a16="http://schemas.microsoft.com/office/drawing/2014/main" id="{7DBC4218-3C17-4FC1-8A71-0F40B4908AE0}"/>
              </a:ext>
            </a:extLst>
          </p:cNvPr>
          <p:cNvSpPr/>
          <p:nvPr/>
        </p:nvSpPr>
        <p:spPr>
          <a:xfrm>
            <a:off x="2179398" y="2294860"/>
            <a:ext cx="6295040" cy="694150"/>
          </a:xfrm>
          <a:prstGeom prst="rect">
            <a:avLst/>
          </a:prstGeom>
          <a:solidFill>
            <a:srgbClr val="FFFFFF"/>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24000" lvl="1" indent="-216000">
              <a:buClr>
                <a:srgbClr val="8E908F"/>
              </a:buClr>
              <a:buSzPct val="100000"/>
              <a:buFont typeface="Trebuchet MS" panose="020B0603020202020204" pitchFamily="34" charset="0"/>
              <a:buChar char="•"/>
            </a:pPr>
            <a:r>
              <a:rPr lang="en-US" sz="1100" dirty="0">
                <a:solidFill>
                  <a:srgbClr val="000000"/>
                </a:solidFill>
                <a:latin typeface="Helvetica 55 Roman" panose="02000503040000020004" pitchFamily="2" charset="0"/>
              </a:rPr>
              <a:t>Discount rate: Parameter (e.g. 13%)</a:t>
            </a:r>
          </a:p>
          <a:p>
            <a:pPr marL="324000" lvl="1" indent="-216000">
              <a:buClr>
                <a:srgbClr val="8E908F"/>
              </a:buClr>
              <a:buSzPct val="100000"/>
              <a:buFont typeface="Trebuchet MS" panose="020B0603020202020204" pitchFamily="34" charset="0"/>
              <a:buChar char="•"/>
            </a:pPr>
            <a:r>
              <a:rPr lang="en-US" sz="1100" dirty="0">
                <a:solidFill>
                  <a:srgbClr val="000000"/>
                </a:solidFill>
                <a:latin typeface="Helvetica 55 Roman" panose="02000503040000020004" pitchFamily="2" charset="0"/>
              </a:rPr>
              <a:t>Recovery time: Parameter defined based on most restrictive criteria (e.g. 5 years)</a:t>
            </a:r>
          </a:p>
        </p:txBody>
      </p:sp>
      <p:grpSp>
        <p:nvGrpSpPr>
          <p:cNvPr id="64" name="Group 50">
            <a:extLst>
              <a:ext uri="{FF2B5EF4-FFF2-40B4-BE49-F238E27FC236}">
                <a16:creationId xmlns:a16="http://schemas.microsoft.com/office/drawing/2014/main" id="{84480F69-F96A-F95F-D5F8-A3AF16294309}"/>
              </a:ext>
            </a:extLst>
          </p:cNvPr>
          <p:cNvGrpSpPr/>
          <p:nvPr/>
        </p:nvGrpSpPr>
        <p:grpSpPr>
          <a:xfrm>
            <a:off x="111584" y="23004"/>
            <a:ext cx="5437605" cy="436583"/>
            <a:chOff x="111584" y="23004"/>
            <a:chExt cx="5437605" cy="436583"/>
          </a:xfrm>
        </p:grpSpPr>
        <p:sp>
          <p:nvSpPr>
            <p:cNvPr id="65" name="Rectangle 64">
              <a:extLst>
                <a:ext uri="{FF2B5EF4-FFF2-40B4-BE49-F238E27FC236}">
                  <a16:creationId xmlns:a16="http://schemas.microsoft.com/office/drawing/2014/main" id="{758080CE-B6AC-DB25-AB8D-B7A4EA0C6E40}"/>
                </a:ext>
              </a:extLst>
            </p:cNvPr>
            <p:cNvSpPr/>
            <p:nvPr/>
          </p:nvSpPr>
          <p:spPr>
            <a:xfrm>
              <a:off x="111584" y="73993"/>
              <a:ext cx="2047416" cy="334606"/>
            </a:xfrm>
            <a:prstGeom prst="rect">
              <a:avLst/>
            </a:prstGeom>
            <a:solidFill>
              <a:schemeClr val="accent6"/>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b="1" dirty="0">
                  <a:solidFill>
                    <a:schemeClr val="accent4">
                      <a:lumMod val="75000"/>
                    </a:schemeClr>
                  </a:solidFill>
                </a:rPr>
                <a:t>Economic modules</a:t>
              </a:r>
            </a:p>
          </p:txBody>
        </p:sp>
        <p:sp>
          <p:nvSpPr>
            <p:cNvPr id="66" name="Rectangle 65">
              <a:extLst>
                <a:ext uri="{FF2B5EF4-FFF2-40B4-BE49-F238E27FC236}">
                  <a16:creationId xmlns:a16="http://schemas.microsoft.com/office/drawing/2014/main" id="{BCB4EAED-9076-989B-788A-3D1BA30FB608}"/>
                </a:ext>
              </a:extLst>
            </p:cNvPr>
            <p:cNvSpPr/>
            <p:nvPr/>
          </p:nvSpPr>
          <p:spPr>
            <a:xfrm>
              <a:off x="2159000" y="23004"/>
              <a:ext cx="3390189" cy="436583"/>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08000" lvl="1" indent="-216000">
                <a:buClr>
                  <a:schemeClr val="tx2"/>
                </a:buClr>
                <a:buSzPct val="100000"/>
                <a:buFont typeface="Trebuchet MS" panose="020B0603020202020204" pitchFamily="34" charset="0"/>
                <a:buChar char="•"/>
              </a:pPr>
              <a:r>
                <a:rPr lang="en-US" sz="1050" b="1" i="1" dirty="0">
                  <a:solidFill>
                    <a:srgbClr val="575757"/>
                  </a:solidFill>
                  <a:latin typeface="Trebuchet MS" panose="020B0603020202020204" pitchFamily="34" charset="0"/>
                </a:rPr>
                <a:t>Site NPV quantification</a:t>
              </a:r>
            </a:p>
          </p:txBody>
        </p:sp>
        <p:sp>
          <p:nvSpPr>
            <p:cNvPr id="67" name="Oval 20">
              <a:extLst>
                <a:ext uri="{FF2B5EF4-FFF2-40B4-BE49-F238E27FC236}">
                  <a16:creationId xmlns:a16="http://schemas.microsoft.com/office/drawing/2014/main" id="{35956061-7413-F8E2-C765-E9A6CFAADA9E}"/>
                </a:ext>
              </a:extLst>
            </p:cNvPr>
            <p:cNvSpPr>
              <a:spLocks noChangeArrowheads="1"/>
            </p:cNvSpPr>
            <p:nvPr/>
          </p:nvSpPr>
          <p:spPr bwMode="auto">
            <a:xfrm>
              <a:off x="2065800" y="96260"/>
              <a:ext cx="288000" cy="288000"/>
            </a:xfrm>
            <a:prstGeom prst="ellipse">
              <a:avLst/>
            </a:prstGeom>
            <a:solidFill>
              <a:schemeClr val="accent4"/>
            </a:solidFill>
            <a:ln>
              <a:noFill/>
            </a:ln>
          </p:spPr>
          <p:txBody>
            <a:bodyPr vert="horz" wrap="square" lIns="0" tIns="0" rIns="0" bIns="0" numCol="1" anchor="ctr" anchorCtr="0" compatLnSpc="1">
              <a:prstTxWarp prst="textNoShape">
                <a:avLst/>
              </a:prstTxWarp>
            </a:bodyPr>
            <a:lstStyle/>
            <a:p>
              <a:pPr algn="ctr"/>
              <a:r>
                <a:rPr lang="en-US" sz="1200" dirty="0">
                  <a:solidFill>
                    <a:srgbClr val="FFFFFF"/>
                  </a:solidFill>
                </a:rPr>
                <a:t>9</a:t>
              </a:r>
            </a:p>
          </p:txBody>
        </p:sp>
      </p:grpSp>
    </p:spTree>
    <p:extLst>
      <p:ext uri="{BB962C8B-B14F-4D97-AF65-F5344CB8AC3E}">
        <p14:creationId xmlns:p14="http://schemas.microsoft.com/office/powerpoint/2010/main" val="782477537"/>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E7C276-1911-4125-90DF-8333DC144B1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59E7C276-1911-4125-90DF-8333DC144B1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1DFDFF-98A3-426A-80C1-320A93642EAE}"/>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latin typeface="Trebuchet MS" panose="020B0603020202020204" pitchFamily="34" charset="0"/>
              <a:sym typeface="Trebuchet MS" panose="020B0603020202020204" pitchFamily="34" charset="0"/>
            </a:endParaRPr>
          </a:p>
        </p:txBody>
      </p:sp>
      <p:sp>
        <p:nvSpPr>
          <p:cNvPr id="3" name="Title 2"/>
          <p:cNvSpPr>
            <a:spLocks noGrp="1"/>
          </p:cNvSpPr>
          <p:nvPr>
            <p:ph type="title"/>
          </p:nvPr>
        </p:nvSpPr>
        <p:spPr/>
        <p:txBody>
          <a:bodyPr vert="horz"/>
          <a:lstStyle/>
          <a:p>
            <a:r>
              <a:rPr lang="en-US" dirty="0"/>
              <a:t>NPV calculation is performed for each upgrade action considering incremental effects  </a:t>
            </a:r>
          </a:p>
        </p:txBody>
      </p:sp>
      <p:sp>
        <p:nvSpPr>
          <p:cNvPr id="5" name="TextBox 4">
            <a:extLst>
              <a:ext uri="{FF2B5EF4-FFF2-40B4-BE49-F238E27FC236}">
                <a16:creationId xmlns:a16="http://schemas.microsoft.com/office/drawing/2014/main" id="{F19CA0DD-D72E-4982-B270-844AD982B1E7}"/>
              </a:ext>
            </a:extLst>
          </p:cNvPr>
          <p:cNvSpPr txBox="1"/>
          <p:nvPr/>
        </p:nvSpPr>
        <p:spPr>
          <a:xfrm>
            <a:off x="141455" y="3188393"/>
            <a:ext cx="1556533" cy="137002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09" tIns="75054" rIns="150109" bIns="75054" numCol="1" spcCol="0" rtlCol="0" fromWordArt="0" anchor="ctr" anchorCtr="0" forceAA="0" compatLnSpc="1">
            <a:prstTxWarp prst="textNoShape">
              <a:avLst/>
            </a:prstTxWarp>
            <a:noAutofit/>
          </a:bodyPr>
          <a:lstStyle/>
          <a:p>
            <a:pPr algn="ctr"/>
            <a:r>
              <a:rPr lang="en-US" dirty="0">
                <a:solidFill>
                  <a:srgbClr val="575757"/>
                </a:solidFill>
              </a:rPr>
              <a:t>Site Upgrade action's NPV</a:t>
            </a:r>
          </a:p>
        </p:txBody>
      </p:sp>
      <p:sp>
        <p:nvSpPr>
          <p:cNvPr id="6" name="TextBox 5">
            <a:extLst>
              <a:ext uri="{FF2B5EF4-FFF2-40B4-BE49-F238E27FC236}">
                <a16:creationId xmlns:a16="http://schemas.microsoft.com/office/drawing/2014/main" id="{82E4F6FE-C20D-4983-AA2F-E91A81910333}"/>
              </a:ext>
            </a:extLst>
          </p:cNvPr>
          <p:cNvSpPr txBox="1"/>
          <p:nvPr/>
        </p:nvSpPr>
        <p:spPr>
          <a:xfrm>
            <a:off x="5541980" y="3431780"/>
            <a:ext cx="2987012" cy="9133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09" tIns="75054" rIns="150109" bIns="75054" numCol="1" spcCol="0" rtlCol="0" fromWordArt="0" anchor="ctr" anchorCtr="0" forceAA="0" compatLnSpc="1">
            <a:prstTxWarp prst="textNoShape">
              <a:avLst/>
            </a:prstTxWarp>
            <a:noAutofit/>
          </a:bodyPr>
          <a:lstStyle/>
          <a:p>
            <a:pPr algn="ctr"/>
            <a:r>
              <a:rPr lang="en-US" dirty="0">
                <a:solidFill>
                  <a:srgbClr val="30C1D7"/>
                </a:solidFill>
              </a:rPr>
              <a:t>Incremental annual OPEX linked to the action </a:t>
            </a:r>
          </a:p>
        </p:txBody>
      </p:sp>
      <p:grpSp>
        <p:nvGrpSpPr>
          <p:cNvPr id="27" name="Group 26">
            <a:extLst>
              <a:ext uri="{FF2B5EF4-FFF2-40B4-BE49-F238E27FC236}">
                <a16:creationId xmlns:a16="http://schemas.microsoft.com/office/drawing/2014/main" id="{A598187F-3D5D-4C5D-ABAC-D22B9DAE6478}"/>
              </a:ext>
            </a:extLst>
          </p:cNvPr>
          <p:cNvGrpSpPr/>
          <p:nvPr/>
        </p:nvGrpSpPr>
        <p:grpSpPr>
          <a:xfrm>
            <a:off x="1604309" y="3736151"/>
            <a:ext cx="312835" cy="312835"/>
            <a:chOff x="1390226" y="2387386"/>
            <a:chExt cx="503822" cy="503823"/>
          </a:xfrm>
        </p:grpSpPr>
        <p:sp>
          <p:nvSpPr>
            <p:cNvPr id="9" name="Oval 8">
              <a:extLst>
                <a:ext uri="{FF2B5EF4-FFF2-40B4-BE49-F238E27FC236}">
                  <a16:creationId xmlns:a16="http://schemas.microsoft.com/office/drawing/2014/main" id="{E02BC116-2462-48E5-A0D0-BBB101A50E43}"/>
                </a:ext>
              </a:extLst>
            </p:cNvPr>
            <p:cNvSpPr>
              <a:spLocks noChangeArrowheads="1"/>
            </p:cNvSpPr>
            <p:nvPr/>
          </p:nvSpPr>
          <p:spPr bwMode="auto">
            <a:xfrm>
              <a:off x="1390226" y="2387386"/>
              <a:ext cx="503822" cy="503823"/>
            </a:xfrm>
            <a:prstGeom prst="ellipse">
              <a:avLst/>
            </a:prstGeom>
            <a:solidFill>
              <a:srgbClr val="9A9A9A"/>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endParaRPr>
            </a:p>
          </p:txBody>
        </p:sp>
        <p:sp>
          <p:nvSpPr>
            <p:cNvPr id="10" name="Freeform 9">
              <a:extLst>
                <a:ext uri="{FF2B5EF4-FFF2-40B4-BE49-F238E27FC236}">
                  <a16:creationId xmlns:a16="http://schemas.microsoft.com/office/drawing/2014/main" id="{2E6B91DA-7941-45D6-AC6B-ADBDE406A0B2}"/>
                </a:ext>
              </a:extLst>
            </p:cNvPr>
            <p:cNvSpPr>
              <a:spLocks noEditPoints="1"/>
            </p:cNvSpPr>
            <p:nvPr/>
          </p:nvSpPr>
          <p:spPr bwMode="auto">
            <a:xfrm>
              <a:off x="1485183" y="2577061"/>
              <a:ext cx="272657" cy="124474"/>
            </a:xfrm>
            <a:custGeom>
              <a:avLst/>
              <a:gdLst>
                <a:gd name="T0" fmla="*/ 0 w 92"/>
                <a:gd name="T1" fmla="*/ 33 h 42"/>
                <a:gd name="T2" fmla="*/ 92 w 92"/>
                <a:gd name="T3" fmla="*/ 33 h 42"/>
                <a:gd name="T4" fmla="*/ 92 w 92"/>
                <a:gd name="T5" fmla="*/ 42 h 42"/>
                <a:gd name="T6" fmla="*/ 0 w 92"/>
                <a:gd name="T7" fmla="*/ 42 h 42"/>
                <a:gd name="T8" fmla="*/ 0 w 92"/>
                <a:gd name="T9" fmla="*/ 33 h 42"/>
                <a:gd name="T10" fmla="*/ 0 w 92"/>
                <a:gd name="T11" fmla="*/ 9 h 42"/>
                <a:gd name="T12" fmla="*/ 92 w 92"/>
                <a:gd name="T13" fmla="*/ 9 h 42"/>
                <a:gd name="T14" fmla="*/ 92 w 92"/>
                <a:gd name="T15" fmla="*/ 0 h 42"/>
                <a:gd name="T16" fmla="*/ 0 w 92"/>
                <a:gd name="T17" fmla="*/ 0 h 42"/>
                <a:gd name="T18" fmla="*/ 0 w 92"/>
                <a:gd name="T19"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2">
                  <a:moveTo>
                    <a:pt x="0" y="33"/>
                  </a:moveTo>
                  <a:lnTo>
                    <a:pt x="92" y="33"/>
                  </a:lnTo>
                  <a:lnTo>
                    <a:pt x="92" y="42"/>
                  </a:lnTo>
                  <a:lnTo>
                    <a:pt x="0" y="42"/>
                  </a:lnTo>
                  <a:lnTo>
                    <a:pt x="0" y="33"/>
                  </a:lnTo>
                  <a:close/>
                  <a:moveTo>
                    <a:pt x="0" y="9"/>
                  </a:moveTo>
                  <a:lnTo>
                    <a:pt x="92" y="9"/>
                  </a:lnTo>
                  <a:lnTo>
                    <a:pt x="92" y="0"/>
                  </a:lnTo>
                  <a:lnTo>
                    <a:pt x="0" y="0"/>
                  </a:lnTo>
                  <a:lnTo>
                    <a:pt x="0" y="9"/>
                  </a:lnTo>
                  <a:close/>
                </a:path>
              </a:pathLst>
            </a:custGeom>
            <a:solidFill>
              <a:schemeClr val="bg1"/>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endParaRPr>
            </a:p>
          </p:txBody>
        </p:sp>
      </p:grpSp>
      <p:grpSp>
        <p:nvGrpSpPr>
          <p:cNvPr id="35" name="Group 34">
            <a:extLst>
              <a:ext uri="{FF2B5EF4-FFF2-40B4-BE49-F238E27FC236}">
                <a16:creationId xmlns:a16="http://schemas.microsoft.com/office/drawing/2014/main" id="{9FE01DE3-270D-4E54-9C55-07C0ADC10CD8}"/>
              </a:ext>
            </a:extLst>
          </p:cNvPr>
          <p:cNvGrpSpPr/>
          <p:nvPr/>
        </p:nvGrpSpPr>
        <p:grpSpPr>
          <a:xfrm>
            <a:off x="5348628" y="3716990"/>
            <a:ext cx="312835" cy="312835"/>
            <a:chOff x="5166966" y="2372568"/>
            <a:chExt cx="503824" cy="503823"/>
          </a:xfrm>
        </p:grpSpPr>
        <p:sp>
          <p:nvSpPr>
            <p:cNvPr id="12" name="Oval 10">
              <a:extLst>
                <a:ext uri="{FF2B5EF4-FFF2-40B4-BE49-F238E27FC236}">
                  <a16:creationId xmlns:a16="http://schemas.microsoft.com/office/drawing/2014/main" id="{D49D3E29-3D68-484D-BE4E-EB586B658AA1}"/>
                </a:ext>
              </a:extLst>
            </p:cNvPr>
            <p:cNvSpPr>
              <a:spLocks noChangeArrowheads="1"/>
            </p:cNvSpPr>
            <p:nvPr/>
          </p:nvSpPr>
          <p:spPr bwMode="auto">
            <a:xfrm>
              <a:off x="5166966" y="2372568"/>
              <a:ext cx="503824" cy="503823"/>
            </a:xfrm>
            <a:prstGeom prst="ellipse">
              <a:avLst/>
            </a:prstGeom>
            <a:solidFill>
              <a:srgbClr val="9A9A9A"/>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endParaRPr>
            </a:p>
          </p:txBody>
        </p:sp>
        <p:sp>
          <p:nvSpPr>
            <p:cNvPr id="13" name="Rectangle 11">
              <a:extLst>
                <a:ext uri="{FF2B5EF4-FFF2-40B4-BE49-F238E27FC236}">
                  <a16:creationId xmlns:a16="http://schemas.microsoft.com/office/drawing/2014/main" id="{8BA4F876-FD68-42CB-A294-1D8EFF9CDF7D}"/>
                </a:ext>
              </a:extLst>
            </p:cNvPr>
            <p:cNvSpPr>
              <a:spLocks noChangeArrowheads="1"/>
            </p:cNvSpPr>
            <p:nvPr/>
          </p:nvSpPr>
          <p:spPr bwMode="auto">
            <a:xfrm>
              <a:off x="5282550" y="2609661"/>
              <a:ext cx="272658" cy="32599"/>
            </a:xfrm>
            <a:prstGeom prst="rect">
              <a:avLst/>
            </a:prstGeom>
            <a:solidFill>
              <a:schemeClr val="bg1"/>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endParaRPr>
            </a:p>
          </p:txBody>
        </p:sp>
      </p:grpSp>
      <p:grpSp>
        <p:nvGrpSpPr>
          <p:cNvPr id="127" name="Group 126">
            <a:extLst>
              <a:ext uri="{FF2B5EF4-FFF2-40B4-BE49-F238E27FC236}">
                <a16:creationId xmlns:a16="http://schemas.microsoft.com/office/drawing/2014/main" id="{8F28DDA3-8953-4175-B9DC-68B417246D8C}"/>
              </a:ext>
            </a:extLst>
          </p:cNvPr>
          <p:cNvGrpSpPr/>
          <p:nvPr/>
        </p:nvGrpSpPr>
        <p:grpSpPr>
          <a:xfrm>
            <a:off x="8718522" y="3716990"/>
            <a:ext cx="312835" cy="312835"/>
            <a:chOff x="8482210" y="2387386"/>
            <a:chExt cx="503824" cy="503823"/>
          </a:xfrm>
        </p:grpSpPr>
        <p:sp>
          <p:nvSpPr>
            <p:cNvPr id="14" name="Oval 10">
              <a:extLst>
                <a:ext uri="{FF2B5EF4-FFF2-40B4-BE49-F238E27FC236}">
                  <a16:creationId xmlns:a16="http://schemas.microsoft.com/office/drawing/2014/main" id="{94E50EB0-65E9-479D-9577-5C49FAB84037}"/>
                </a:ext>
              </a:extLst>
            </p:cNvPr>
            <p:cNvSpPr>
              <a:spLocks noChangeArrowheads="1"/>
            </p:cNvSpPr>
            <p:nvPr/>
          </p:nvSpPr>
          <p:spPr bwMode="auto">
            <a:xfrm>
              <a:off x="8482210" y="2387386"/>
              <a:ext cx="503824" cy="503823"/>
            </a:xfrm>
            <a:prstGeom prst="ellipse">
              <a:avLst/>
            </a:prstGeom>
            <a:solidFill>
              <a:srgbClr val="9A9A9A"/>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endParaRPr>
            </a:p>
          </p:txBody>
        </p:sp>
        <p:sp>
          <p:nvSpPr>
            <p:cNvPr id="15" name="Rectangle 11">
              <a:extLst>
                <a:ext uri="{FF2B5EF4-FFF2-40B4-BE49-F238E27FC236}">
                  <a16:creationId xmlns:a16="http://schemas.microsoft.com/office/drawing/2014/main" id="{29CB6088-8887-4BC0-9249-C8234F199260}"/>
                </a:ext>
              </a:extLst>
            </p:cNvPr>
            <p:cNvSpPr>
              <a:spLocks noChangeArrowheads="1"/>
            </p:cNvSpPr>
            <p:nvPr/>
          </p:nvSpPr>
          <p:spPr bwMode="auto">
            <a:xfrm>
              <a:off x="8597794" y="2624480"/>
              <a:ext cx="272657" cy="32599"/>
            </a:xfrm>
            <a:prstGeom prst="rect">
              <a:avLst/>
            </a:prstGeom>
            <a:solidFill>
              <a:schemeClr val="bg1"/>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endParaRPr>
            </a:p>
          </p:txBody>
        </p:sp>
      </p:grpSp>
      <p:sp>
        <p:nvSpPr>
          <p:cNvPr id="16" name="TextBox 15">
            <a:extLst>
              <a:ext uri="{FF2B5EF4-FFF2-40B4-BE49-F238E27FC236}">
                <a16:creationId xmlns:a16="http://schemas.microsoft.com/office/drawing/2014/main" id="{8652E8B7-DB88-4EE8-B7DC-10E9092236D6}"/>
              </a:ext>
            </a:extLst>
          </p:cNvPr>
          <p:cNvSpPr txBox="1"/>
          <p:nvPr/>
        </p:nvSpPr>
        <p:spPr>
          <a:xfrm>
            <a:off x="2785666" y="1770598"/>
            <a:ext cx="5062105" cy="4538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09" tIns="75054" rIns="150109" bIns="75054" numCol="1" spcCol="0" rtlCol="0" fromWordArt="0" anchor="ctr" anchorCtr="0" forceAA="0" compatLnSpc="1">
            <a:prstTxWarp prst="textNoShape">
              <a:avLst/>
            </a:prstTxWarp>
            <a:noAutofit/>
          </a:bodyPr>
          <a:lstStyle/>
          <a:p>
            <a:pPr marL="0" lvl="1" algn="ctr">
              <a:buClr>
                <a:srgbClr val="8E908F">
                  <a:lumMod val="100000"/>
                </a:srgbClr>
              </a:buClr>
              <a:buSzPct val="100000"/>
            </a:pPr>
            <a:r>
              <a:rPr lang="en-US" dirty="0">
                <a:solidFill>
                  <a:srgbClr val="295E7E"/>
                </a:solidFill>
              </a:rPr>
              <a:t>Annual cashflow affected by recovery time discount rate</a:t>
            </a:r>
            <a:endParaRPr lang="en-US" i="1" dirty="0">
              <a:solidFill>
                <a:srgbClr val="295E7E"/>
              </a:solidFill>
            </a:endParaRPr>
          </a:p>
        </p:txBody>
      </p:sp>
      <p:sp>
        <p:nvSpPr>
          <p:cNvPr id="17" name="TextBox 16">
            <a:extLst>
              <a:ext uri="{FF2B5EF4-FFF2-40B4-BE49-F238E27FC236}">
                <a16:creationId xmlns:a16="http://schemas.microsoft.com/office/drawing/2014/main" id="{8EDF8C47-9674-4227-ACFB-4F9AB28C5DFB}"/>
              </a:ext>
            </a:extLst>
          </p:cNvPr>
          <p:cNvSpPr txBox="1"/>
          <p:nvPr/>
        </p:nvSpPr>
        <p:spPr>
          <a:xfrm>
            <a:off x="8952494" y="3431780"/>
            <a:ext cx="2715465" cy="9133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071" tIns="50036" rIns="100071" bIns="50036" numCol="1" spcCol="0" rtlCol="0" fromWordArt="0" anchor="ctr" anchorCtr="0" forceAA="0" compatLnSpc="1">
            <a:prstTxWarp prst="textNoShape">
              <a:avLst/>
            </a:prstTxWarp>
            <a:noAutofit/>
          </a:bodyPr>
          <a:lstStyle/>
          <a:p>
            <a:pPr algn="ctr"/>
            <a:r>
              <a:rPr lang="en-US" dirty="0">
                <a:solidFill>
                  <a:srgbClr val="E71C57"/>
                </a:solidFill>
              </a:rPr>
              <a:t>Incremental CAPEX linked to the action</a:t>
            </a:r>
          </a:p>
        </p:txBody>
      </p:sp>
      <p:sp>
        <p:nvSpPr>
          <p:cNvPr id="32" name="TextBox 31">
            <a:extLst>
              <a:ext uri="{FF2B5EF4-FFF2-40B4-BE49-F238E27FC236}">
                <a16:creationId xmlns:a16="http://schemas.microsoft.com/office/drawing/2014/main" id="{01D71FF9-D023-4871-BA88-5CDBAA1C5E33}"/>
              </a:ext>
            </a:extLst>
          </p:cNvPr>
          <p:cNvSpPr txBox="1"/>
          <p:nvPr/>
        </p:nvSpPr>
        <p:spPr>
          <a:xfrm>
            <a:off x="8239997" y="2979703"/>
            <a:ext cx="478525" cy="145555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600" dirty="0">
                <a:solidFill>
                  <a:srgbClr val="575757"/>
                </a:solidFill>
              </a:rPr>
              <a:t>)</a:t>
            </a:r>
          </a:p>
        </p:txBody>
      </p:sp>
      <p:sp>
        <p:nvSpPr>
          <p:cNvPr id="54" name="TextBox 53">
            <a:extLst>
              <a:ext uri="{FF2B5EF4-FFF2-40B4-BE49-F238E27FC236}">
                <a16:creationId xmlns:a16="http://schemas.microsoft.com/office/drawing/2014/main" id="{1AAF042A-C6F8-45B4-9A34-AABDC4870CCC}"/>
              </a:ext>
            </a:extLst>
          </p:cNvPr>
          <p:cNvSpPr txBox="1"/>
          <p:nvPr/>
        </p:nvSpPr>
        <p:spPr>
          <a:xfrm>
            <a:off x="1876452" y="3651398"/>
            <a:ext cx="407043" cy="4708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575757"/>
                </a:solidFill>
              </a:rPr>
              <a:t>∑</a:t>
            </a:r>
          </a:p>
        </p:txBody>
      </p:sp>
      <p:sp>
        <p:nvSpPr>
          <p:cNvPr id="136" name="Oval 50">
            <a:extLst>
              <a:ext uri="{FF2B5EF4-FFF2-40B4-BE49-F238E27FC236}">
                <a16:creationId xmlns:a16="http://schemas.microsoft.com/office/drawing/2014/main" id="{C6EAAD9B-840F-47D1-A7B5-30C5B3C02FF0}"/>
              </a:ext>
            </a:extLst>
          </p:cNvPr>
          <p:cNvSpPr>
            <a:spLocks noChangeArrowheads="1"/>
          </p:cNvSpPr>
          <p:nvPr/>
        </p:nvSpPr>
        <p:spPr bwMode="auto">
          <a:xfrm rot="5400000">
            <a:off x="6882032" y="4199375"/>
            <a:ext cx="306910" cy="306910"/>
          </a:xfrm>
          <a:prstGeom prst="ellipse">
            <a:avLst/>
          </a:prstGeom>
          <a:solidFill>
            <a:srgbClr val="30C1D7"/>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37" name="Freeform 51">
            <a:extLst>
              <a:ext uri="{FF2B5EF4-FFF2-40B4-BE49-F238E27FC236}">
                <a16:creationId xmlns:a16="http://schemas.microsoft.com/office/drawing/2014/main" id="{47D15240-2AE4-414C-B044-46A1F5217CBD}"/>
              </a:ext>
            </a:extLst>
          </p:cNvPr>
          <p:cNvSpPr>
            <a:spLocks/>
          </p:cNvSpPr>
          <p:nvPr/>
        </p:nvSpPr>
        <p:spPr bwMode="auto">
          <a:xfrm rot="5400000">
            <a:off x="6980424" y="4268881"/>
            <a:ext cx="110126" cy="198589"/>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39" name="Oval 50">
            <a:extLst>
              <a:ext uri="{FF2B5EF4-FFF2-40B4-BE49-F238E27FC236}">
                <a16:creationId xmlns:a16="http://schemas.microsoft.com/office/drawing/2014/main" id="{D878792A-1E02-41FA-BFE4-58C23828ECEF}"/>
              </a:ext>
            </a:extLst>
          </p:cNvPr>
          <p:cNvSpPr>
            <a:spLocks noChangeArrowheads="1"/>
          </p:cNvSpPr>
          <p:nvPr/>
        </p:nvSpPr>
        <p:spPr bwMode="auto">
          <a:xfrm rot="5400000">
            <a:off x="10156772" y="4199375"/>
            <a:ext cx="306910" cy="306910"/>
          </a:xfrm>
          <a:prstGeom prst="ellipse">
            <a:avLst/>
          </a:prstGeom>
          <a:solidFill>
            <a:srgbClr val="E71C57"/>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40" name="Freeform 51">
            <a:extLst>
              <a:ext uri="{FF2B5EF4-FFF2-40B4-BE49-F238E27FC236}">
                <a16:creationId xmlns:a16="http://schemas.microsoft.com/office/drawing/2014/main" id="{C537795A-EA43-4A65-97D1-3FA39DEE9835}"/>
              </a:ext>
            </a:extLst>
          </p:cNvPr>
          <p:cNvSpPr>
            <a:spLocks/>
          </p:cNvSpPr>
          <p:nvPr/>
        </p:nvSpPr>
        <p:spPr bwMode="auto">
          <a:xfrm rot="5400000">
            <a:off x="10255164" y="4268881"/>
            <a:ext cx="110126" cy="198589"/>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58" name="Rectangle 57">
            <a:extLst>
              <a:ext uri="{FF2B5EF4-FFF2-40B4-BE49-F238E27FC236}">
                <a16:creationId xmlns:a16="http://schemas.microsoft.com/office/drawing/2014/main" id="{CB83186C-3684-4F5C-B4C6-E69B95B84A6E}"/>
              </a:ext>
            </a:extLst>
          </p:cNvPr>
          <p:cNvSpPr/>
          <p:nvPr/>
        </p:nvSpPr>
        <p:spPr>
          <a:xfrm>
            <a:off x="5677753" y="4718849"/>
            <a:ext cx="2715465" cy="1455554"/>
          </a:xfrm>
          <a:prstGeom prst="rect">
            <a:avLst/>
          </a:prstGeom>
          <a:solidFill>
            <a:srgbClr val="FFFFFF"/>
          </a:solidFill>
          <a:ln w="9525" cap="rnd" cmpd="sng" algn="ctr">
            <a:solidFill>
              <a:srgbClr val="30C1D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rgbClr val="FFFFFF"/>
              </a:solidFill>
            </a:endParaRPr>
          </a:p>
        </p:txBody>
      </p:sp>
      <p:sp>
        <p:nvSpPr>
          <p:cNvPr id="60" name="Rectangle 59">
            <a:extLst>
              <a:ext uri="{FF2B5EF4-FFF2-40B4-BE49-F238E27FC236}">
                <a16:creationId xmlns:a16="http://schemas.microsoft.com/office/drawing/2014/main" id="{F6396FA6-1446-46D9-B867-7D1CDB938362}"/>
              </a:ext>
            </a:extLst>
          </p:cNvPr>
          <p:cNvSpPr/>
          <p:nvPr/>
        </p:nvSpPr>
        <p:spPr>
          <a:xfrm>
            <a:off x="8952494" y="4718849"/>
            <a:ext cx="2715465" cy="1455554"/>
          </a:xfrm>
          <a:prstGeom prst="rect">
            <a:avLst/>
          </a:prstGeom>
          <a:solidFill>
            <a:srgbClr val="FFFFFF"/>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rgbClr val="FFFFFF"/>
              </a:solidFill>
            </a:endParaRPr>
          </a:p>
        </p:txBody>
      </p:sp>
      <p:sp>
        <p:nvSpPr>
          <p:cNvPr id="78" name="TextBox 77">
            <a:extLst>
              <a:ext uri="{FF2B5EF4-FFF2-40B4-BE49-F238E27FC236}">
                <a16:creationId xmlns:a16="http://schemas.microsoft.com/office/drawing/2014/main" id="{0F101F20-E1D5-4080-B162-7B5E9A9CB39C}"/>
              </a:ext>
            </a:extLst>
          </p:cNvPr>
          <p:cNvSpPr txBox="1"/>
          <p:nvPr/>
        </p:nvSpPr>
        <p:spPr>
          <a:xfrm>
            <a:off x="9033936" y="4911431"/>
            <a:ext cx="2552581" cy="107039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08000" lvl="1">
              <a:buClr>
                <a:srgbClr val="8E908F"/>
              </a:buClr>
              <a:buSzPct val="100000"/>
            </a:pPr>
            <a:r>
              <a:rPr lang="en-US" sz="1200" dirty="0">
                <a:solidFill>
                  <a:srgbClr val="000000"/>
                </a:solidFill>
                <a:latin typeface="Trebuchet MS" panose="020B0603020202020204" pitchFamily="34" charset="0"/>
              </a:rPr>
              <a:t>Incremental CAPEX linked to each upgrade in terms of </a:t>
            </a:r>
            <a:r>
              <a:rPr lang="en-US" sz="1200" dirty="0" err="1">
                <a:solidFill>
                  <a:srgbClr val="000000"/>
                </a:solidFill>
                <a:latin typeface="Trebuchet MS" panose="020B0603020202020204" pitchFamily="34" charset="0"/>
              </a:rPr>
              <a:t>HW</a:t>
            </a:r>
            <a:r>
              <a:rPr lang="en-US" sz="1200" dirty="0">
                <a:solidFill>
                  <a:srgbClr val="000000"/>
                </a:solidFill>
                <a:latin typeface="Trebuchet MS" panose="020B0603020202020204" pitchFamily="34" charset="0"/>
              </a:rPr>
              <a:t> requirements</a:t>
            </a:r>
          </a:p>
        </p:txBody>
      </p:sp>
      <p:sp>
        <p:nvSpPr>
          <p:cNvPr id="79" name="TextBox 78">
            <a:extLst>
              <a:ext uri="{FF2B5EF4-FFF2-40B4-BE49-F238E27FC236}">
                <a16:creationId xmlns:a16="http://schemas.microsoft.com/office/drawing/2014/main" id="{A7609ADF-350E-405F-84DC-9C3BFBA8A406}"/>
              </a:ext>
            </a:extLst>
          </p:cNvPr>
          <p:cNvSpPr txBox="1"/>
          <p:nvPr/>
        </p:nvSpPr>
        <p:spPr>
          <a:xfrm>
            <a:off x="5759195" y="4911431"/>
            <a:ext cx="2552581" cy="107039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108000" lvl="1">
              <a:buClr>
                <a:srgbClr val="8E908F"/>
              </a:buClr>
              <a:buSzPct val="100000"/>
            </a:pPr>
            <a:r>
              <a:rPr lang="en-US" sz="1200" dirty="0">
                <a:solidFill>
                  <a:srgbClr val="000000"/>
                </a:solidFill>
                <a:latin typeface="Trebuchet MS" panose="020B0603020202020204" pitchFamily="34" charset="0"/>
              </a:rPr>
              <a:t>Incremental OPEX linked to each upgrade in terms of: </a:t>
            </a:r>
          </a:p>
          <a:p>
            <a:pPr marL="324000" lvl="1" indent="-216000">
              <a:buClr>
                <a:srgbClr val="8E908F"/>
              </a:buClr>
              <a:buSzPct val="100000"/>
              <a:buFont typeface="Trebuchet MS" panose="020B0603020202020204" pitchFamily="34" charset="0"/>
              <a:buChar char="•"/>
            </a:pPr>
            <a:r>
              <a:rPr lang="en-US" sz="1200" dirty="0">
                <a:solidFill>
                  <a:srgbClr val="000000"/>
                </a:solidFill>
                <a:latin typeface="Trebuchet MS" panose="020B0603020202020204" pitchFamily="34" charset="0"/>
              </a:rPr>
              <a:t>Energy </a:t>
            </a:r>
          </a:p>
          <a:p>
            <a:pPr marL="324000" lvl="1" indent="-216000">
              <a:buClr>
                <a:srgbClr val="8E908F"/>
              </a:buClr>
              <a:buSzPct val="100000"/>
              <a:buFont typeface="Trebuchet MS" panose="020B0603020202020204" pitchFamily="34" charset="0"/>
              <a:buChar char="•"/>
            </a:pPr>
            <a:r>
              <a:rPr lang="en-US" sz="1200" dirty="0">
                <a:solidFill>
                  <a:srgbClr val="000000"/>
                </a:solidFill>
                <a:latin typeface="Trebuchet MS" panose="020B0603020202020204" pitchFamily="34" charset="0"/>
              </a:rPr>
              <a:t>Space rent </a:t>
            </a:r>
          </a:p>
          <a:p>
            <a:pPr lvl="1"/>
            <a:endParaRPr lang="en-US" sz="1200" dirty="0">
              <a:solidFill>
                <a:srgbClr val="575757"/>
              </a:solidFill>
            </a:endParaRPr>
          </a:p>
        </p:txBody>
      </p:sp>
      <p:sp>
        <p:nvSpPr>
          <p:cNvPr id="39" name="TextBox 38">
            <a:extLst>
              <a:ext uri="{FF2B5EF4-FFF2-40B4-BE49-F238E27FC236}">
                <a16:creationId xmlns:a16="http://schemas.microsoft.com/office/drawing/2014/main" id="{79D0AE5C-9038-4E82-A454-A95790F5A3AF}"/>
              </a:ext>
            </a:extLst>
          </p:cNvPr>
          <p:cNvSpPr txBox="1"/>
          <p:nvPr/>
        </p:nvSpPr>
        <p:spPr>
          <a:xfrm>
            <a:off x="2179397" y="2979703"/>
            <a:ext cx="478525" cy="145555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600" dirty="0">
                <a:solidFill>
                  <a:srgbClr val="575757"/>
                </a:solidFill>
              </a:rPr>
              <a:t>(</a:t>
            </a:r>
          </a:p>
        </p:txBody>
      </p:sp>
      <p:sp>
        <p:nvSpPr>
          <p:cNvPr id="18" name="Left Brace 17">
            <a:extLst>
              <a:ext uri="{FF2B5EF4-FFF2-40B4-BE49-F238E27FC236}">
                <a16:creationId xmlns:a16="http://schemas.microsoft.com/office/drawing/2014/main" id="{BB8524D2-94C4-4B49-B2ED-FA8E0B840D23}"/>
              </a:ext>
            </a:extLst>
          </p:cNvPr>
          <p:cNvSpPr/>
          <p:nvPr/>
        </p:nvSpPr>
        <p:spPr>
          <a:xfrm rot="5400000">
            <a:off x="5145545" y="28529"/>
            <a:ext cx="342348" cy="6315437"/>
          </a:xfrm>
          <a:prstGeom prst="leftBrac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2" name="Rectangle 61">
            <a:extLst>
              <a:ext uri="{FF2B5EF4-FFF2-40B4-BE49-F238E27FC236}">
                <a16:creationId xmlns:a16="http://schemas.microsoft.com/office/drawing/2014/main" id="{7DBC4218-3C17-4FC1-8A71-0F40B4908AE0}"/>
              </a:ext>
            </a:extLst>
          </p:cNvPr>
          <p:cNvSpPr/>
          <p:nvPr/>
        </p:nvSpPr>
        <p:spPr>
          <a:xfrm>
            <a:off x="2179398" y="2294860"/>
            <a:ext cx="6295040" cy="694150"/>
          </a:xfrm>
          <a:prstGeom prst="rect">
            <a:avLst/>
          </a:prstGeom>
          <a:solidFill>
            <a:srgbClr val="FFFFFF"/>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24000" lvl="1" indent="-216000">
              <a:buClr>
                <a:srgbClr val="8E908F"/>
              </a:buClr>
              <a:buSzPct val="100000"/>
              <a:buFont typeface="Trebuchet MS" panose="020B0603020202020204" pitchFamily="34" charset="0"/>
              <a:buChar char="•"/>
            </a:pPr>
            <a:r>
              <a:rPr lang="en-US" sz="1100" dirty="0">
                <a:solidFill>
                  <a:srgbClr val="000000"/>
                </a:solidFill>
                <a:latin typeface="Trebuchet MS" panose="020B0603020202020204" pitchFamily="34" charset="0"/>
              </a:rPr>
              <a:t>Discount rate: Parameter (e.g. 13%)</a:t>
            </a:r>
          </a:p>
          <a:p>
            <a:pPr marL="324000" lvl="1" indent="-216000">
              <a:buClr>
                <a:srgbClr val="8E908F"/>
              </a:buClr>
              <a:buSzPct val="100000"/>
              <a:buFont typeface="Trebuchet MS" panose="020B0603020202020204" pitchFamily="34" charset="0"/>
              <a:buChar char="•"/>
            </a:pPr>
            <a:r>
              <a:rPr lang="en-US" sz="1100" dirty="0">
                <a:solidFill>
                  <a:srgbClr val="000000"/>
                </a:solidFill>
                <a:latin typeface="Trebuchet MS" panose="020B0603020202020204" pitchFamily="34" charset="0"/>
              </a:rPr>
              <a:t>Recovery time: Parameter defined based on most restrictive criteria (e.g. 5 years)</a:t>
            </a:r>
          </a:p>
        </p:txBody>
      </p:sp>
      <p:sp>
        <p:nvSpPr>
          <p:cNvPr id="68" name="Rectangle 67">
            <a:extLst>
              <a:ext uri="{FF2B5EF4-FFF2-40B4-BE49-F238E27FC236}">
                <a16:creationId xmlns:a16="http://schemas.microsoft.com/office/drawing/2014/main" id="{CA0A1A62-7048-4FDF-8B77-9EF8B93C1C62}"/>
              </a:ext>
            </a:extLst>
          </p:cNvPr>
          <p:cNvSpPr/>
          <p:nvPr/>
        </p:nvSpPr>
        <p:spPr>
          <a:xfrm>
            <a:off x="194018" y="1755781"/>
            <a:ext cx="11618155" cy="5067757"/>
          </a:xfrm>
          <a:prstGeom prst="rect">
            <a:avLst/>
          </a:prstGeom>
          <a:solidFill>
            <a:srgbClr val="F2F2F2">
              <a:alpha val="77000"/>
            </a:srgbClr>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 name="TextBox 6">
            <a:extLst>
              <a:ext uri="{FF2B5EF4-FFF2-40B4-BE49-F238E27FC236}">
                <a16:creationId xmlns:a16="http://schemas.microsoft.com/office/drawing/2014/main" id="{02F4D6C9-0806-46B8-8B94-03E4E747992B}"/>
              </a:ext>
            </a:extLst>
          </p:cNvPr>
          <p:cNvSpPr txBox="1"/>
          <p:nvPr/>
        </p:nvSpPr>
        <p:spPr>
          <a:xfrm>
            <a:off x="2339443" y="3431780"/>
            <a:ext cx="3114805" cy="9133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09" tIns="75054" rIns="150109" bIns="75054" numCol="1" spcCol="0" rtlCol="0" fromWordArt="0" anchor="ctr" anchorCtr="0" forceAA="0" compatLnSpc="1">
            <a:prstTxWarp prst="textNoShape">
              <a:avLst/>
            </a:prstTxWarp>
            <a:noAutofit/>
          </a:bodyPr>
          <a:lstStyle/>
          <a:p>
            <a:pPr algn="ctr"/>
            <a:r>
              <a:rPr lang="en-US" dirty="0">
                <a:solidFill>
                  <a:srgbClr val="29BA74"/>
                </a:solidFill>
              </a:rPr>
              <a:t>Site gross annual margin generated by the action </a:t>
            </a:r>
          </a:p>
        </p:txBody>
      </p:sp>
      <p:grpSp>
        <p:nvGrpSpPr>
          <p:cNvPr id="132" name="Group 131">
            <a:extLst>
              <a:ext uri="{FF2B5EF4-FFF2-40B4-BE49-F238E27FC236}">
                <a16:creationId xmlns:a16="http://schemas.microsoft.com/office/drawing/2014/main" id="{17708A5C-65AC-47E8-B21A-3FEEDC3C0A56}"/>
              </a:ext>
            </a:extLst>
          </p:cNvPr>
          <p:cNvGrpSpPr>
            <a:grpSpLocks noChangeAspect="1"/>
          </p:cNvGrpSpPr>
          <p:nvPr/>
        </p:nvGrpSpPr>
        <p:grpSpPr>
          <a:xfrm rot="5400000">
            <a:off x="3682934" y="4199375"/>
            <a:ext cx="306910" cy="306910"/>
            <a:chOff x="982662" y="1847850"/>
            <a:chExt cx="269875" cy="269875"/>
          </a:xfrm>
        </p:grpSpPr>
        <p:sp>
          <p:nvSpPr>
            <p:cNvPr id="133" name="Oval 50">
              <a:extLst>
                <a:ext uri="{FF2B5EF4-FFF2-40B4-BE49-F238E27FC236}">
                  <a16:creationId xmlns:a16="http://schemas.microsoft.com/office/drawing/2014/main" id="{732A36DB-4685-4C4F-A2A2-12AA39DC0BAB}"/>
                </a:ext>
              </a:extLst>
            </p:cNvPr>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34" name="Freeform 51">
              <a:extLst>
                <a:ext uri="{FF2B5EF4-FFF2-40B4-BE49-F238E27FC236}">
                  <a16:creationId xmlns:a16="http://schemas.microsoft.com/office/drawing/2014/main" id="{FEC48745-53FE-446B-8CE1-16FE39606FA2}"/>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sp>
        <p:nvSpPr>
          <p:cNvPr id="20" name="Rectangle 19">
            <a:extLst>
              <a:ext uri="{FF2B5EF4-FFF2-40B4-BE49-F238E27FC236}">
                <a16:creationId xmlns:a16="http://schemas.microsoft.com/office/drawing/2014/main" id="{93A3CE3C-EA43-4976-B404-A69E95966861}"/>
              </a:ext>
            </a:extLst>
          </p:cNvPr>
          <p:cNvSpPr/>
          <p:nvPr/>
        </p:nvSpPr>
        <p:spPr>
          <a:xfrm>
            <a:off x="2339443" y="4766092"/>
            <a:ext cx="2715465" cy="1455554"/>
          </a:xfrm>
          <a:prstGeom prst="rect">
            <a:avLst/>
          </a:prstGeom>
          <a:solidFill>
            <a:srgbClr val="FFFFFF"/>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1" name="Group 40">
            <a:extLst>
              <a:ext uri="{FF2B5EF4-FFF2-40B4-BE49-F238E27FC236}">
                <a16:creationId xmlns:a16="http://schemas.microsoft.com/office/drawing/2014/main" id="{DB40F048-074E-42D4-A603-4EA62BF83833}"/>
              </a:ext>
            </a:extLst>
          </p:cNvPr>
          <p:cNvGrpSpPr/>
          <p:nvPr/>
        </p:nvGrpSpPr>
        <p:grpSpPr>
          <a:xfrm>
            <a:off x="3330199" y="4827476"/>
            <a:ext cx="475241" cy="475241"/>
            <a:chOff x="3021814" y="3019797"/>
            <a:chExt cx="1120592" cy="1120592"/>
          </a:xfrm>
        </p:grpSpPr>
        <p:sp>
          <p:nvSpPr>
            <p:cNvPr id="42" name="Oval 41">
              <a:extLst>
                <a:ext uri="{FF2B5EF4-FFF2-40B4-BE49-F238E27FC236}">
                  <a16:creationId xmlns:a16="http://schemas.microsoft.com/office/drawing/2014/main" id="{46D0817B-18A1-401C-88F3-A32433D896C2}"/>
                </a:ext>
              </a:extLst>
            </p:cNvPr>
            <p:cNvSpPr>
              <a:spLocks noChangeAspect="1"/>
            </p:cNvSpPr>
            <p:nvPr/>
          </p:nvSpPr>
          <p:spPr>
            <a:xfrm>
              <a:off x="3021814" y="3019797"/>
              <a:ext cx="1120592" cy="1120592"/>
            </a:xfrm>
            <a:prstGeom prst="ellipse">
              <a:avLst/>
            </a:pr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lnSpc>
                  <a:spcPct val="95000"/>
                </a:lnSpc>
              </a:pPr>
              <a:endParaRPr lang="en-US" kern="0" dirty="0">
                <a:solidFill>
                  <a:srgbClr val="FFFFFF"/>
                </a:solidFill>
              </a:endParaRPr>
            </a:p>
          </p:txBody>
        </p:sp>
        <p:grpSp>
          <p:nvGrpSpPr>
            <p:cNvPr id="43" name="Group 42">
              <a:extLst>
                <a:ext uri="{FF2B5EF4-FFF2-40B4-BE49-F238E27FC236}">
                  <a16:creationId xmlns:a16="http://schemas.microsoft.com/office/drawing/2014/main" id="{5F32E92A-F244-4102-8B7B-CC7F23B3CD98}"/>
                </a:ext>
              </a:extLst>
            </p:cNvPr>
            <p:cNvGrpSpPr>
              <a:grpSpLocks noChangeAspect="1"/>
            </p:cNvGrpSpPr>
            <p:nvPr/>
          </p:nvGrpSpPr>
          <p:grpSpPr>
            <a:xfrm>
              <a:off x="3100584" y="3099033"/>
              <a:ext cx="963052" cy="962120"/>
              <a:chOff x="5272881" y="2606675"/>
              <a:chExt cx="1646238" cy="1644650"/>
            </a:xfrm>
          </p:grpSpPr>
          <p:sp>
            <p:nvSpPr>
              <p:cNvPr id="45" name="AutoShape 13">
                <a:extLst>
                  <a:ext uri="{FF2B5EF4-FFF2-40B4-BE49-F238E27FC236}">
                    <a16:creationId xmlns:a16="http://schemas.microsoft.com/office/drawing/2014/main" id="{A8FD6A57-BBDF-4606-AD27-27BF1296734B}"/>
                  </a:ext>
                </a:extLst>
              </p:cNvPr>
              <p:cNvSpPr>
                <a:spLocks noChangeAspect="1" noChangeArrowheads="1" noTextEdit="1"/>
              </p:cNvSpPr>
              <p:nvPr/>
            </p:nvSpPr>
            <p:spPr bwMode="auto">
              <a:xfrm>
                <a:off x="5272881"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42" tIns="52121" rIns="104242" bIns="52121" numCol="1" anchor="t" anchorCtr="0" compatLnSpc="1">
                <a:prstTxWarp prst="textNoShape">
                  <a:avLst/>
                </a:prstTxWarp>
              </a:bodyPr>
              <a:lstStyle/>
              <a:p>
                <a:endParaRPr lang="en-US" dirty="0">
                  <a:solidFill>
                    <a:srgbClr val="000000"/>
                  </a:solidFill>
                </a:endParaRPr>
              </a:p>
            </p:txBody>
          </p:sp>
          <p:sp>
            <p:nvSpPr>
              <p:cNvPr id="46" name="Freeform 14">
                <a:extLst>
                  <a:ext uri="{FF2B5EF4-FFF2-40B4-BE49-F238E27FC236}">
                    <a16:creationId xmlns:a16="http://schemas.microsoft.com/office/drawing/2014/main" id="{54BFAEE0-DC0E-472C-8751-0AD6E02B65C8}"/>
                  </a:ext>
                </a:extLst>
              </p:cNvPr>
              <p:cNvSpPr>
                <a:spLocks/>
              </p:cNvSpPr>
              <p:nvPr/>
            </p:nvSpPr>
            <p:spPr bwMode="auto">
              <a:xfrm>
                <a:off x="5442744" y="2962275"/>
                <a:ext cx="1306513" cy="931863"/>
              </a:xfrm>
              <a:custGeom>
                <a:avLst/>
                <a:gdLst>
                  <a:gd name="connsiteX0" fmla="*/ 79206 w 1306513"/>
                  <a:gd name="connsiteY0" fmla="*/ 596900 h 931863"/>
                  <a:gd name="connsiteX1" fmla="*/ 317667 w 1306513"/>
                  <a:gd name="connsiteY1" fmla="*/ 596900 h 931863"/>
                  <a:gd name="connsiteX2" fmla="*/ 333374 w 1306513"/>
                  <a:gd name="connsiteY2" fmla="*/ 612626 h 931863"/>
                  <a:gd name="connsiteX3" fmla="*/ 333374 w 1306513"/>
                  <a:gd name="connsiteY3" fmla="*/ 854225 h 931863"/>
                  <a:gd name="connsiteX4" fmla="*/ 317667 w 1306513"/>
                  <a:gd name="connsiteY4" fmla="*/ 869950 h 931863"/>
                  <a:gd name="connsiteX5" fmla="*/ 79206 w 1306513"/>
                  <a:gd name="connsiteY5" fmla="*/ 869950 h 931863"/>
                  <a:gd name="connsiteX6" fmla="*/ 63499 w 1306513"/>
                  <a:gd name="connsiteY6" fmla="*/ 854225 h 931863"/>
                  <a:gd name="connsiteX7" fmla="*/ 63499 w 1306513"/>
                  <a:gd name="connsiteY7" fmla="*/ 612626 h 931863"/>
                  <a:gd name="connsiteX8" fmla="*/ 79206 w 1306513"/>
                  <a:gd name="connsiteY8" fmla="*/ 596900 h 931863"/>
                  <a:gd name="connsiteX9" fmla="*/ 382418 w 1306513"/>
                  <a:gd name="connsiteY9" fmla="*/ 490538 h 931863"/>
                  <a:gd name="connsiteX10" fmla="*/ 620879 w 1306513"/>
                  <a:gd name="connsiteY10" fmla="*/ 490538 h 931863"/>
                  <a:gd name="connsiteX11" fmla="*/ 636586 w 1306513"/>
                  <a:gd name="connsiteY11" fmla="*/ 506258 h 931863"/>
                  <a:gd name="connsiteX12" fmla="*/ 636586 w 1306513"/>
                  <a:gd name="connsiteY12" fmla="*/ 854232 h 931863"/>
                  <a:gd name="connsiteX13" fmla="*/ 620879 w 1306513"/>
                  <a:gd name="connsiteY13" fmla="*/ 869951 h 931863"/>
                  <a:gd name="connsiteX14" fmla="*/ 382418 w 1306513"/>
                  <a:gd name="connsiteY14" fmla="*/ 869951 h 931863"/>
                  <a:gd name="connsiteX15" fmla="*/ 366711 w 1306513"/>
                  <a:gd name="connsiteY15" fmla="*/ 854232 h 931863"/>
                  <a:gd name="connsiteX16" fmla="*/ 366711 w 1306513"/>
                  <a:gd name="connsiteY16" fmla="*/ 506258 h 931863"/>
                  <a:gd name="connsiteX17" fmla="*/ 382418 w 1306513"/>
                  <a:gd name="connsiteY17" fmla="*/ 490538 h 931863"/>
                  <a:gd name="connsiteX18" fmla="*/ 685631 w 1306513"/>
                  <a:gd name="connsiteY18" fmla="*/ 371475 h 931863"/>
                  <a:gd name="connsiteX19" fmla="*/ 924092 w 1306513"/>
                  <a:gd name="connsiteY19" fmla="*/ 371475 h 931863"/>
                  <a:gd name="connsiteX20" fmla="*/ 939799 w 1306513"/>
                  <a:gd name="connsiteY20" fmla="*/ 387186 h 931863"/>
                  <a:gd name="connsiteX21" fmla="*/ 939799 w 1306513"/>
                  <a:gd name="connsiteY21" fmla="*/ 854239 h 931863"/>
                  <a:gd name="connsiteX22" fmla="*/ 924092 w 1306513"/>
                  <a:gd name="connsiteY22" fmla="*/ 869950 h 931863"/>
                  <a:gd name="connsiteX23" fmla="*/ 685631 w 1306513"/>
                  <a:gd name="connsiteY23" fmla="*/ 869950 h 931863"/>
                  <a:gd name="connsiteX24" fmla="*/ 669924 w 1306513"/>
                  <a:gd name="connsiteY24" fmla="*/ 854239 h 931863"/>
                  <a:gd name="connsiteX25" fmla="*/ 669924 w 1306513"/>
                  <a:gd name="connsiteY25" fmla="*/ 387186 h 931863"/>
                  <a:gd name="connsiteX26" fmla="*/ 685631 w 1306513"/>
                  <a:gd name="connsiteY26" fmla="*/ 371475 h 931863"/>
                  <a:gd name="connsiteX27" fmla="*/ 988843 w 1306513"/>
                  <a:gd name="connsiteY27" fmla="*/ 217488 h 931863"/>
                  <a:gd name="connsiteX28" fmla="*/ 1227304 w 1306513"/>
                  <a:gd name="connsiteY28" fmla="*/ 217488 h 931863"/>
                  <a:gd name="connsiteX29" fmla="*/ 1243011 w 1306513"/>
                  <a:gd name="connsiteY29" fmla="*/ 233193 h 931863"/>
                  <a:gd name="connsiteX30" fmla="*/ 1243011 w 1306513"/>
                  <a:gd name="connsiteY30" fmla="*/ 854246 h 931863"/>
                  <a:gd name="connsiteX31" fmla="*/ 1227304 w 1306513"/>
                  <a:gd name="connsiteY31" fmla="*/ 869951 h 931863"/>
                  <a:gd name="connsiteX32" fmla="*/ 988843 w 1306513"/>
                  <a:gd name="connsiteY32" fmla="*/ 869951 h 931863"/>
                  <a:gd name="connsiteX33" fmla="*/ 973136 w 1306513"/>
                  <a:gd name="connsiteY33" fmla="*/ 854246 h 931863"/>
                  <a:gd name="connsiteX34" fmla="*/ 973136 w 1306513"/>
                  <a:gd name="connsiteY34" fmla="*/ 233193 h 931863"/>
                  <a:gd name="connsiteX35" fmla="*/ 988843 w 1306513"/>
                  <a:gd name="connsiteY35" fmla="*/ 217488 h 931863"/>
                  <a:gd name="connsiteX36" fmla="*/ 852892 w 1306513"/>
                  <a:gd name="connsiteY36" fmla="*/ 61593 h 931863"/>
                  <a:gd name="connsiteX37" fmla="*/ 988690 w 1306513"/>
                  <a:gd name="connsiteY37" fmla="*/ 104412 h 931863"/>
                  <a:gd name="connsiteX38" fmla="*/ 989404 w 1306513"/>
                  <a:gd name="connsiteY38" fmla="*/ 105125 h 931863"/>
                  <a:gd name="connsiteX39" fmla="*/ 990119 w 1306513"/>
                  <a:gd name="connsiteY39" fmla="*/ 105125 h 931863"/>
                  <a:gd name="connsiteX40" fmla="*/ 990834 w 1306513"/>
                  <a:gd name="connsiteY40" fmla="*/ 105125 h 931863"/>
                  <a:gd name="connsiteX41" fmla="*/ 991549 w 1306513"/>
                  <a:gd name="connsiteY41" fmla="*/ 105839 h 931863"/>
                  <a:gd name="connsiteX42" fmla="*/ 992978 w 1306513"/>
                  <a:gd name="connsiteY42" fmla="*/ 106553 h 931863"/>
                  <a:gd name="connsiteX43" fmla="*/ 993693 w 1306513"/>
                  <a:gd name="connsiteY43" fmla="*/ 107266 h 931863"/>
                  <a:gd name="connsiteX44" fmla="*/ 994407 w 1306513"/>
                  <a:gd name="connsiteY44" fmla="*/ 107980 h 931863"/>
                  <a:gd name="connsiteX45" fmla="*/ 995122 w 1306513"/>
                  <a:gd name="connsiteY45" fmla="*/ 107980 h 931863"/>
                  <a:gd name="connsiteX46" fmla="*/ 995837 w 1306513"/>
                  <a:gd name="connsiteY46" fmla="*/ 108693 h 931863"/>
                  <a:gd name="connsiteX47" fmla="*/ 995837 w 1306513"/>
                  <a:gd name="connsiteY47" fmla="*/ 109407 h 931863"/>
                  <a:gd name="connsiteX48" fmla="*/ 996552 w 1306513"/>
                  <a:gd name="connsiteY48" fmla="*/ 110121 h 931863"/>
                  <a:gd name="connsiteX49" fmla="*/ 997266 w 1306513"/>
                  <a:gd name="connsiteY49" fmla="*/ 110834 h 931863"/>
                  <a:gd name="connsiteX50" fmla="*/ 997981 w 1306513"/>
                  <a:gd name="connsiteY50" fmla="*/ 112262 h 931863"/>
                  <a:gd name="connsiteX51" fmla="*/ 998696 w 1306513"/>
                  <a:gd name="connsiteY51" fmla="*/ 113689 h 931863"/>
                  <a:gd name="connsiteX52" fmla="*/ 998696 w 1306513"/>
                  <a:gd name="connsiteY52" fmla="*/ 114403 h 931863"/>
                  <a:gd name="connsiteX53" fmla="*/ 999410 w 1306513"/>
                  <a:gd name="connsiteY53" fmla="*/ 115116 h 931863"/>
                  <a:gd name="connsiteX54" fmla="*/ 999410 w 1306513"/>
                  <a:gd name="connsiteY54" fmla="*/ 115830 h 931863"/>
                  <a:gd name="connsiteX55" fmla="*/ 1000125 w 1306513"/>
                  <a:gd name="connsiteY55" fmla="*/ 116544 h 931863"/>
                  <a:gd name="connsiteX56" fmla="*/ 1000125 w 1306513"/>
                  <a:gd name="connsiteY56" fmla="*/ 117257 h 931863"/>
                  <a:gd name="connsiteX57" fmla="*/ 1000125 w 1306513"/>
                  <a:gd name="connsiteY57" fmla="*/ 117971 h 931863"/>
                  <a:gd name="connsiteX58" fmla="*/ 1000125 w 1306513"/>
                  <a:gd name="connsiteY58" fmla="*/ 118685 h 931863"/>
                  <a:gd name="connsiteX59" fmla="*/ 1000125 w 1306513"/>
                  <a:gd name="connsiteY59" fmla="*/ 119398 h 931863"/>
                  <a:gd name="connsiteX60" fmla="*/ 1000125 w 1306513"/>
                  <a:gd name="connsiteY60" fmla="*/ 120112 h 931863"/>
                  <a:gd name="connsiteX61" fmla="*/ 1000125 w 1306513"/>
                  <a:gd name="connsiteY61" fmla="*/ 120825 h 931863"/>
                  <a:gd name="connsiteX62" fmla="*/ 1000125 w 1306513"/>
                  <a:gd name="connsiteY62" fmla="*/ 121539 h 931863"/>
                  <a:gd name="connsiteX63" fmla="*/ 1000125 w 1306513"/>
                  <a:gd name="connsiteY63" fmla="*/ 122253 h 931863"/>
                  <a:gd name="connsiteX64" fmla="*/ 999410 w 1306513"/>
                  <a:gd name="connsiteY64" fmla="*/ 122966 h 931863"/>
                  <a:gd name="connsiteX65" fmla="*/ 999410 w 1306513"/>
                  <a:gd name="connsiteY65" fmla="*/ 123680 h 931863"/>
                  <a:gd name="connsiteX66" fmla="*/ 999410 w 1306513"/>
                  <a:gd name="connsiteY66" fmla="*/ 124394 h 931863"/>
                  <a:gd name="connsiteX67" fmla="*/ 999410 w 1306513"/>
                  <a:gd name="connsiteY67" fmla="*/ 125107 h 931863"/>
                  <a:gd name="connsiteX68" fmla="*/ 998696 w 1306513"/>
                  <a:gd name="connsiteY68" fmla="*/ 125821 h 931863"/>
                  <a:gd name="connsiteX69" fmla="*/ 998696 w 1306513"/>
                  <a:gd name="connsiteY69" fmla="*/ 126535 h 931863"/>
                  <a:gd name="connsiteX70" fmla="*/ 997981 w 1306513"/>
                  <a:gd name="connsiteY70" fmla="*/ 127248 h 931863"/>
                  <a:gd name="connsiteX71" fmla="*/ 929367 w 1306513"/>
                  <a:gd name="connsiteY71" fmla="*/ 252850 h 931863"/>
                  <a:gd name="connsiteX72" fmla="*/ 915788 w 1306513"/>
                  <a:gd name="connsiteY72" fmla="*/ 260700 h 931863"/>
                  <a:gd name="connsiteX73" fmla="*/ 908640 w 1306513"/>
                  <a:gd name="connsiteY73" fmla="*/ 258559 h 931863"/>
                  <a:gd name="connsiteX74" fmla="*/ 902208 w 1306513"/>
                  <a:gd name="connsiteY74" fmla="*/ 237864 h 931863"/>
                  <a:gd name="connsiteX75" fmla="*/ 949380 w 1306513"/>
                  <a:gd name="connsiteY75" fmla="*/ 150799 h 931863"/>
                  <a:gd name="connsiteX76" fmla="*/ 212498 w 1306513"/>
                  <a:gd name="connsiteY76" fmla="*/ 446962 h 931863"/>
                  <a:gd name="connsiteX77" fmla="*/ 206780 w 1306513"/>
                  <a:gd name="connsiteY77" fmla="*/ 447676 h 931863"/>
                  <a:gd name="connsiteX78" fmla="*/ 192486 w 1306513"/>
                  <a:gd name="connsiteY78" fmla="*/ 438399 h 931863"/>
                  <a:gd name="connsiteX79" fmla="*/ 201063 w 1306513"/>
                  <a:gd name="connsiteY79" fmla="*/ 417703 h 931863"/>
                  <a:gd name="connsiteX80" fmla="*/ 937944 w 1306513"/>
                  <a:gd name="connsiteY80" fmla="*/ 121539 h 931863"/>
                  <a:gd name="connsiteX81" fmla="*/ 843600 w 1306513"/>
                  <a:gd name="connsiteY81" fmla="*/ 91566 h 931863"/>
                  <a:gd name="connsiteX82" fmla="*/ 832880 w 1306513"/>
                  <a:gd name="connsiteY82" fmla="*/ 71584 h 931863"/>
                  <a:gd name="connsiteX83" fmla="*/ 852892 w 1306513"/>
                  <a:gd name="connsiteY83" fmla="*/ 61593 h 931863"/>
                  <a:gd name="connsiteX84" fmla="*/ 31750 w 1306513"/>
                  <a:gd name="connsiteY84" fmla="*/ 31750 h 931863"/>
                  <a:gd name="connsiteX85" fmla="*/ 31750 w 1306513"/>
                  <a:gd name="connsiteY85" fmla="*/ 900113 h 931863"/>
                  <a:gd name="connsiteX86" fmla="*/ 1274763 w 1306513"/>
                  <a:gd name="connsiteY86" fmla="*/ 900113 h 931863"/>
                  <a:gd name="connsiteX87" fmla="*/ 1274763 w 1306513"/>
                  <a:gd name="connsiteY87" fmla="*/ 31750 h 931863"/>
                  <a:gd name="connsiteX88" fmla="*/ 31750 w 1306513"/>
                  <a:gd name="connsiteY88" fmla="*/ 31750 h 931863"/>
                  <a:gd name="connsiteX89" fmla="*/ 15724 w 1306513"/>
                  <a:gd name="connsiteY89" fmla="*/ 0 h 931863"/>
                  <a:gd name="connsiteX90" fmla="*/ 1290789 w 1306513"/>
                  <a:gd name="connsiteY90" fmla="*/ 0 h 931863"/>
                  <a:gd name="connsiteX91" fmla="*/ 1306513 w 1306513"/>
                  <a:gd name="connsiteY91" fmla="*/ 15698 h 931863"/>
                  <a:gd name="connsiteX92" fmla="*/ 1306513 w 1306513"/>
                  <a:gd name="connsiteY92" fmla="*/ 916166 h 931863"/>
                  <a:gd name="connsiteX93" fmla="*/ 1290789 w 1306513"/>
                  <a:gd name="connsiteY93" fmla="*/ 931863 h 931863"/>
                  <a:gd name="connsiteX94" fmla="*/ 15724 w 1306513"/>
                  <a:gd name="connsiteY94" fmla="*/ 931863 h 931863"/>
                  <a:gd name="connsiteX95" fmla="*/ 0 w 1306513"/>
                  <a:gd name="connsiteY95" fmla="*/ 916166 h 931863"/>
                  <a:gd name="connsiteX96" fmla="*/ 0 w 1306513"/>
                  <a:gd name="connsiteY96" fmla="*/ 15698 h 931863"/>
                  <a:gd name="connsiteX97" fmla="*/ 15724 w 1306513"/>
                  <a:gd name="connsiteY97"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306513" h="931863">
                    <a:moveTo>
                      <a:pt x="79206" y="596900"/>
                    </a:moveTo>
                    <a:cubicBezTo>
                      <a:pt x="79206" y="596900"/>
                      <a:pt x="79206" y="596900"/>
                      <a:pt x="317667" y="596900"/>
                    </a:cubicBezTo>
                    <a:cubicBezTo>
                      <a:pt x="326234" y="596900"/>
                      <a:pt x="333374" y="603333"/>
                      <a:pt x="333374" y="612626"/>
                    </a:cubicBezTo>
                    <a:cubicBezTo>
                      <a:pt x="333374" y="612626"/>
                      <a:pt x="333374" y="612626"/>
                      <a:pt x="333374" y="854225"/>
                    </a:cubicBezTo>
                    <a:cubicBezTo>
                      <a:pt x="333374" y="863517"/>
                      <a:pt x="326234" y="869950"/>
                      <a:pt x="317667" y="869950"/>
                    </a:cubicBezTo>
                    <a:cubicBezTo>
                      <a:pt x="317667" y="869950"/>
                      <a:pt x="317667" y="869950"/>
                      <a:pt x="79206" y="869950"/>
                    </a:cubicBezTo>
                    <a:cubicBezTo>
                      <a:pt x="70638" y="869950"/>
                      <a:pt x="63499" y="863517"/>
                      <a:pt x="63499" y="854225"/>
                    </a:cubicBezTo>
                    <a:cubicBezTo>
                      <a:pt x="63499" y="854225"/>
                      <a:pt x="63499" y="854225"/>
                      <a:pt x="63499" y="612626"/>
                    </a:cubicBezTo>
                    <a:cubicBezTo>
                      <a:pt x="63499" y="603333"/>
                      <a:pt x="70638" y="596900"/>
                      <a:pt x="79206" y="596900"/>
                    </a:cubicBezTo>
                    <a:close/>
                    <a:moveTo>
                      <a:pt x="382418" y="490538"/>
                    </a:moveTo>
                    <a:cubicBezTo>
                      <a:pt x="382418" y="490538"/>
                      <a:pt x="382418" y="490538"/>
                      <a:pt x="620879" y="490538"/>
                    </a:cubicBezTo>
                    <a:cubicBezTo>
                      <a:pt x="629446" y="490538"/>
                      <a:pt x="636586" y="497683"/>
                      <a:pt x="636586" y="506258"/>
                    </a:cubicBezTo>
                    <a:cubicBezTo>
                      <a:pt x="636586" y="506258"/>
                      <a:pt x="636586" y="506258"/>
                      <a:pt x="636586" y="854232"/>
                    </a:cubicBezTo>
                    <a:cubicBezTo>
                      <a:pt x="636586" y="863520"/>
                      <a:pt x="629446" y="869951"/>
                      <a:pt x="620879" y="869951"/>
                    </a:cubicBezTo>
                    <a:cubicBezTo>
                      <a:pt x="620879" y="869951"/>
                      <a:pt x="620879" y="869951"/>
                      <a:pt x="382418" y="869951"/>
                    </a:cubicBezTo>
                    <a:cubicBezTo>
                      <a:pt x="373136" y="869951"/>
                      <a:pt x="366711" y="863520"/>
                      <a:pt x="366711" y="854232"/>
                    </a:cubicBezTo>
                    <a:cubicBezTo>
                      <a:pt x="366711" y="854232"/>
                      <a:pt x="366711" y="854232"/>
                      <a:pt x="366711" y="506258"/>
                    </a:cubicBezTo>
                    <a:cubicBezTo>
                      <a:pt x="366711" y="497683"/>
                      <a:pt x="373136" y="490538"/>
                      <a:pt x="382418" y="490538"/>
                    </a:cubicBezTo>
                    <a:close/>
                    <a:moveTo>
                      <a:pt x="685631" y="371475"/>
                    </a:moveTo>
                    <a:cubicBezTo>
                      <a:pt x="685631" y="371475"/>
                      <a:pt x="685631" y="371475"/>
                      <a:pt x="924092" y="371475"/>
                    </a:cubicBezTo>
                    <a:cubicBezTo>
                      <a:pt x="933373" y="371475"/>
                      <a:pt x="939799" y="378617"/>
                      <a:pt x="939799" y="387186"/>
                    </a:cubicBezTo>
                    <a:cubicBezTo>
                      <a:pt x="939799" y="387186"/>
                      <a:pt x="939799" y="387186"/>
                      <a:pt x="939799" y="854239"/>
                    </a:cubicBezTo>
                    <a:cubicBezTo>
                      <a:pt x="939799" y="863523"/>
                      <a:pt x="933373" y="869950"/>
                      <a:pt x="924092" y="869950"/>
                    </a:cubicBezTo>
                    <a:cubicBezTo>
                      <a:pt x="924092" y="869950"/>
                      <a:pt x="924092" y="869950"/>
                      <a:pt x="685631" y="869950"/>
                    </a:cubicBezTo>
                    <a:cubicBezTo>
                      <a:pt x="677063" y="869950"/>
                      <a:pt x="669924" y="863523"/>
                      <a:pt x="669924" y="854239"/>
                    </a:cubicBezTo>
                    <a:cubicBezTo>
                      <a:pt x="669924" y="854239"/>
                      <a:pt x="669924" y="854239"/>
                      <a:pt x="669924" y="387186"/>
                    </a:cubicBezTo>
                    <a:cubicBezTo>
                      <a:pt x="669924" y="378617"/>
                      <a:pt x="677063" y="371475"/>
                      <a:pt x="685631" y="371475"/>
                    </a:cubicBezTo>
                    <a:close/>
                    <a:moveTo>
                      <a:pt x="988843" y="217488"/>
                    </a:moveTo>
                    <a:cubicBezTo>
                      <a:pt x="988843" y="217488"/>
                      <a:pt x="988843" y="217488"/>
                      <a:pt x="1227304" y="217488"/>
                    </a:cubicBezTo>
                    <a:cubicBezTo>
                      <a:pt x="1235872" y="217488"/>
                      <a:pt x="1243011" y="224627"/>
                      <a:pt x="1243011" y="233193"/>
                    </a:cubicBezTo>
                    <a:cubicBezTo>
                      <a:pt x="1243011" y="233193"/>
                      <a:pt x="1243011" y="233193"/>
                      <a:pt x="1243011" y="854246"/>
                    </a:cubicBezTo>
                    <a:cubicBezTo>
                      <a:pt x="1243011" y="863526"/>
                      <a:pt x="1235872" y="869951"/>
                      <a:pt x="1227304" y="869951"/>
                    </a:cubicBezTo>
                    <a:cubicBezTo>
                      <a:pt x="1227304" y="869951"/>
                      <a:pt x="1227304" y="869951"/>
                      <a:pt x="988843" y="869951"/>
                    </a:cubicBezTo>
                    <a:cubicBezTo>
                      <a:pt x="980276" y="869951"/>
                      <a:pt x="973136" y="863526"/>
                      <a:pt x="973136" y="854246"/>
                    </a:cubicBezTo>
                    <a:cubicBezTo>
                      <a:pt x="973136" y="854246"/>
                      <a:pt x="973136" y="854246"/>
                      <a:pt x="973136" y="233193"/>
                    </a:cubicBezTo>
                    <a:cubicBezTo>
                      <a:pt x="973136" y="224627"/>
                      <a:pt x="980276" y="217488"/>
                      <a:pt x="988843" y="217488"/>
                    </a:cubicBezTo>
                    <a:close/>
                    <a:moveTo>
                      <a:pt x="852892" y="61593"/>
                    </a:moveTo>
                    <a:cubicBezTo>
                      <a:pt x="852892" y="61593"/>
                      <a:pt x="852892" y="61593"/>
                      <a:pt x="988690" y="104412"/>
                    </a:cubicBezTo>
                    <a:cubicBezTo>
                      <a:pt x="988690" y="104412"/>
                      <a:pt x="988690" y="104412"/>
                      <a:pt x="989404" y="105125"/>
                    </a:cubicBezTo>
                    <a:cubicBezTo>
                      <a:pt x="990119" y="105125"/>
                      <a:pt x="990119" y="105125"/>
                      <a:pt x="990119" y="105125"/>
                    </a:cubicBezTo>
                    <a:cubicBezTo>
                      <a:pt x="990119" y="105125"/>
                      <a:pt x="990834" y="105125"/>
                      <a:pt x="990834" y="105125"/>
                    </a:cubicBezTo>
                    <a:cubicBezTo>
                      <a:pt x="990834" y="105125"/>
                      <a:pt x="990834" y="105839"/>
                      <a:pt x="991549" y="105839"/>
                    </a:cubicBezTo>
                    <a:cubicBezTo>
                      <a:pt x="992263" y="105839"/>
                      <a:pt x="992263" y="106553"/>
                      <a:pt x="992978" y="106553"/>
                    </a:cubicBezTo>
                    <a:cubicBezTo>
                      <a:pt x="993693" y="107266"/>
                      <a:pt x="993693" y="107266"/>
                      <a:pt x="993693" y="107266"/>
                    </a:cubicBezTo>
                    <a:cubicBezTo>
                      <a:pt x="994407" y="107266"/>
                      <a:pt x="994407" y="107266"/>
                      <a:pt x="994407" y="107980"/>
                    </a:cubicBezTo>
                    <a:cubicBezTo>
                      <a:pt x="994407" y="107980"/>
                      <a:pt x="995122" y="107980"/>
                      <a:pt x="995122" y="107980"/>
                    </a:cubicBezTo>
                    <a:cubicBezTo>
                      <a:pt x="995122" y="108693"/>
                      <a:pt x="995122" y="108693"/>
                      <a:pt x="995837" y="108693"/>
                    </a:cubicBezTo>
                    <a:cubicBezTo>
                      <a:pt x="995837" y="109407"/>
                      <a:pt x="995837" y="109407"/>
                      <a:pt x="995837" y="109407"/>
                    </a:cubicBezTo>
                    <a:cubicBezTo>
                      <a:pt x="996552" y="109407"/>
                      <a:pt x="996552" y="109407"/>
                      <a:pt x="996552" y="110121"/>
                    </a:cubicBezTo>
                    <a:cubicBezTo>
                      <a:pt x="996552" y="110121"/>
                      <a:pt x="996552" y="110121"/>
                      <a:pt x="997266" y="110834"/>
                    </a:cubicBezTo>
                    <a:cubicBezTo>
                      <a:pt x="997981" y="111548"/>
                      <a:pt x="997981" y="111548"/>
                      <a:pt x="997981" y="112262"/>
                    </a:cubicBezTo>
                    <a:cubicBezTo>
                      <a:pt x="998696" y="112975"/>
                      <a:pt x="998696" y="113689"/>
                      <a:pt x="998696" y="113689"/>
                    </a:cubicBezTo>
                    <a:cubicBezTo>
                      <a:pt x="998696" y="113689"/>
                      <a:pt x="998696" y="114403"/>
                      <a:pt x="998696" y="114403"/>
                    </a:cubicBezTo>
                    <a:cubicBezTo>
                      <a:pt x="999410" y="114403"/>
                      <a:pt x="999410" y="115116"/>
                      <a:pt x="999410" y="115116"/>
                    </a:cubicBezTo>
                    <a:cubicBezTo>
                      <a:pt x="999410" y="115830"/>
                      <a:pt x="999410" y="115830"/>
                      <a:pt x="999410" y="115830"/>
                    </a:cubicBezTo>
                    <a:cubicBezTo>
                      <a:pt x="999410" y="116544"/>
                      <a:pt x="999410" y="116544"/>
                      <a:pt x="1000125" y="116544"/>
                    </a:cubicBezTo>
                    <a:cubicBezTo>
                      <a:pt x="1000125" y="117257"/>
                      <a:pt x="1000125" y="117257"/>
                      <a:pt x="1000125" y="117257"/>
                    </a:cubicBezTo>
                    <a:cubicBezTo>
                      <a:pt x="1000125" y="117257"/>
                      <a:pt x="1000125" y="117971"/>
                      <a:pt x="1000125" y="117971"/>
                    </a:cubicBezTo>
                    <a:cubicBezTo>
                      <a:pt x="1000125" y="117971"/>
                      <a:pt x="1000125" y="117971"/>
                      <a:pt x="1000125" y="118685"/>
                    </a:cubicBezTo>
                    <a:cubicBezTo>
                      <a:pt x="1000125" y="118685"/>
                      <a:pt x="1000125" y="118685"/>
                      <a:pt x="1000125" y="119398"/>
                    </a:cubicBezTo>
                    <a:cubicBezTo>
                      <a:pt x="1000125" y="119398"/>
                      <a:pt x="1000125" y="119398"/>
                      <a:pt x="1000125" y="120112"/>
                    </a:cubicBezTo>
                    <a:cubicBezTo>
                      <a:pt x="1000125" y="120112"/>
                      <a:pt x="1000125" y="120112"/>
                      <a:pt x="1000125" y="120825"/>
                    </a:cubicBezTo>
                    <a:cubicBezTo>
                      <a:pt x="1000125" y="120825"/>
                      <a:pt x="1000125" y="120825"/>
                      <a:pt x="1000125" y="121539"/>
                    </a:cubicBezTo>
                    <a:cubicBezTo>
                      <a:pt x="1000125" y="121539"/>
                      <a:pt x="1000125" y="121539"/>
                      <a:pt x="1000125" y="122253"/>
                    </a:cubicBezTo>
                    <a:cubicBezTo>
                      <a:pt x="1000125" y="122253"/>
                      <a:pt x="1000125" y="122966"/>
                      <a:pt x="999410" y="122966"/>
                    </a:cubicBezTo>
                    <a:cubicBezTo>
                      <a:pt x="999410" y="122966"/>
                      <a:pt x="999410" y="123680"/>
                      <a:pt x="999410" y="123680"/>
                    </a:cubicBezTo>
                    <a:cubicBezTo>
                      <a:pt x="999410" y="123680"/>
                      <a:pt x="999410" y="124394"/>
                      <a:pt x="999410" y="124394"/>
                    </a:cubicBezTo>
                    <a:cubicBezTo>
                      <a:pt x="999410" y="125107"/>
                      <a:pt x="999410" y="125107"/>
                      <a:pt x="999410" y="125107"/>
                    </a:cubicBezTo>
                    <a:cubicBezTo>
                      <a:pt x="998696" y="125107"/>
                      <a:pt x="998696" y="125821"/>
                      <a:pt x="998696" y="125821"/>
                    </a:cubicBezTo>
                    <a:cubicBezTo>
                      <a:pt x="998696" y="125821"/>
                      <a:pt x="998696" y="126535"/>
                      <a:pt x="998696" y="126535"/>
                    </a:cubicBezTo>
                    <a:cubicBezTo>
                      <a:pt x="998696" y="126535"/>
                      <a:pt x="997981" y="126535"/>
                      <a:pt x="997981" y="127248"/>
                    </a:cubicBezTo>
                    <a:cubicBezTo>
                      <a:pt x="997981" y="127248"/>
                      <a:pt x="997981" y="127248"/>
                      <a:pt x="929367" y="252850"/>
                    </a:cubicBezTo>
                    <a:cubicBezTo>
                      <a:pt x="926509" y="257846"/>
                      <a:pt x="921505" y="260700"/>
                      <a:pt x="915788" y="260700"/>
                    </a:cubicBezTo>
                    <a:cubicBezTo>
                      <a:pt x="913643" y="260700"/>
                      <a:pt x="910785" y="259987"/>
                      <a:pt x="908640" y="258559"/>
                    </a:cubicBezTo>
                    <a:cubicBezTo>
                      <a:pt x="900778" y="254991"/>
                      <a:pt x="897920" y="245000"/>
                      <a:pt x="902208" y="237864"/>
                    </a:cubicBezTo>
                    <a:cubicBezTo>
                      <a:pt x="902208" y="237864"/>
                      <a:pt x="902208" y="237864"/>
                      <a:pt x="949380" y="150799"/>
                    </a:cubicBezTo>
                    <a:cubicBezTo>
                      <a:pt x="949380" y="150799"/>
                      <a:pt x="949380" y="150799"/>
                      <a:pt x="212498" y="446962"/>
                    </a:cubicBezTo>
                    <a:cubicBezTo>
                      <a:pt x="211069" y="447676"/>
                      <a:pt x="208925" y="447676"/>
                      <a:pt x="206780" y="447676"/>
                    </a:cubicBezTo>
                    <a:cubicBezTo>
                      <a:pt x="200348" y="447676"/>
                      <a:pt x="194630" y="444108"/>
                      <a:pt x="192486" y="438399"/>
                    </a:cubicBezTo>
                    <a:cubicBezTo>
                      <a:pt x="188912" y="429835"/>
                      <a:pt x="193201" y="420558"/>
                      <a:pt x="201063" y="417703"/>
                    </a:cubicBezTo>
                    <a:cubicBezTo>
                      <a:pt x="201063" y="417703"/>
                      <a:pt x="201063" y="417703"/>
                      <a:pt x="937944" y="121539"/>
                    </a:cubicBezTo>
                    <a:cubicBezTo>
                      <a:pt x="937944" y="121539"/>
                      <a:pt x="937944" y="121539"/>
                      <a:pt x="843600" y="91566"/>
                    </a:cubicBezTo>
                    <a:cubicBezTo>
                      <a:pt x="835024" y="88711"/>
                      <a:pt x="830735" y="80148"/>
                      <a:pt x="832880" y="71584"/>
                    </a:cubicBezTo>
                    <a:cubicBezTo>
                      <a:pt x="835738" y="63734"/>
                      <a:pt x="844315" y="58738"/>
                      <a:pt x="852892" y="61593"/>
                    </a:cubicBezTo>
                    <a:close/>
                    <a:moveTo>
                      <a:pt x="31750" y="31750"/>
                    </a:moveTo>
                    <a:cubicBezTo>
                      <a:pt x="31750" y="900113"/>
                      <a:pt x="31750" y="900113"/>
                      <a:pt x="31750" y="900113"/>
                    </a:cubicBezTo>
                    <a:cubicBezTo>
                      <a:pt x="1274763" y="900113"/>
                      <a:pt x="1274763" y="900113"/>
                      <a:pt x="1274763" y="900113"/>
                    </a:cubicBezTo>
                    <a:cubicBezTo>
                      <a:pt x="1274763" y="31750"/>
                      <a:pt x="1274763" y="31750"/>
                      <a:pt x="1274763" y="31750"/>
                    </a:cubicBezTo>
                    <a:cubicBezTo>
                      <a:pt x="31750" y="31750"/>
                      <a:pt x="31750" y="31750"/>
                      <a:pt x="31750" y="31750"/>
                    </a:cubicBezTo>
                    <a:close/>
                    <a:moveTo>
                      <a:pt x="15724" y="0"/>
                    </a:moveTo>
                    <a:cubicBezTo>
                      <a:pt x="15724" y="0"/>
                      <a:pt x="15724" y="0"/>
                      <a:pt x="1290789" y="0"/>
                    </a:cubicBezTo>
                    <a:cubicBezTo>
                      <a:pt x="1299366" y="0"/>
                      <a:pt x="1306513" y="6422"/>
                      <a:pt x="1306513" y="15698"/>
                    </a:cubicBezTo>
                    <a:cubicBezTo>
                      <a:pt x="1306513" y="15698"/>
                      <a:pt x="1306513" y="15698"/>
                      <a:pt x="1306513" y="916166"/>
                    </a:cubicBezTo>
                    <a:cubicBezTo>
                      <a:pt x="1306513" y="925441"/>
                      <a:pt x="1299366" y="931863"/>
                      <a:pt x="1290789" y="931863"/>
                    </a:cubicBezTo>
                    <a:cubicBezTo>
                      <a:pt x="1290789" y="931863"/>
                      <a:pt x="1290789" y="931863"/>
                      <a:pt x="15724" y="931863"/>
                    </a:cubicBezTo>
                    <a:cubicBezTo>
                      <a:pt x="7147" y="931863"/>
                      <a:pt x="0" y="925441"/>
                      <a:pt x="0" y="916166"/>
                    </a:cubicBezTo>
                    <a:cubicBezTo>
                      <a:pt x="0" y="916166"/>
                      <a:pt x="0" y="916166"/>
                      <a:pt x="0" y="15698"/>
                    </a:cubicBezTo>
                    <a:cubicBezTo>
                      <a:pt x="0" y="6422"/>
                      <a:pt x="7147" y="0"/>
                      <a:pt x="15724" y="0"/>
                    </a:cubicBezTo>
                    <a:close/>
                  </a:path>
                </a:pathLst>
              </a:custGeom>
              <a:solidFill>
                <a:srgbClr val="FFFFFF"/>
              </a:solidFill>
              <a:ln>
                <a:noFill/>
              </a:ln>
            </p:spPr>
            <p:txBody>
              <a:bodyPr vert="horz" wrap="square" lIns="104242" tIns="52121" rIns="104242" bIns="52121" numCol="1" anchor="t" anchorCtr="0" compatLnSpc="1">
                <a:prstTxWarp prst="textNoShape">
                  <a:avLst/>
                </a:prstTxWarp>
                <a:noAutofit/>
              </a:bodyPr>
              <a:lstStyle/>
              <a:p>
                <a:endParaRPr lang="en-US" dirty="0">
                  <a:solidFill>
                    <a:srgbClr val="000000"/>
                  </a:solidFill>
                </a:endParaRPr>
              </a:p>
            </p:txBody>
          </p:sp>
        </p:grpSp>
      </p:grpSp>
      <p:sp>
        <p:nvSpPr>
          <p:cNvPr id="53" name="TextBox 52">
            <a:extLst>
              <a:ext uri="{FF2B5EF4-FFF2-40B4-BE49-F238E27FC236}">
                <a16:creationId xmlns:a16="http://schemas.microsoft.com/office/drawing/2014/main" id="{D763282B-24DF-4B17-B135-3E47869EF652}"/>
              </a:ext>
            </a:extLst>
          </p:cNvPr>
          <p:cNvSpPr txBox="1"/>
          <p:nvPr/>
        </p:nvSpPr>
        <p:spPr>
          <a:xfrm>
            <a:off x="3236805" y="5365627"/>
            <a:ext cx="889507" cy="47524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rPr>
              <a:t>ARPU</a:t>
            </a:r>
          </a:p>
          <a:p>
            <a:r>
              <a:rPr lang="en-US" sz="1400" dirty="0">
                <a:solidFill>
                  <a:srgbClr val="575757"/>
                </a:solidFill>
              </a:rPr>
              <a:t>uplift</a:t>
            </a:r>
          </a:p>
        </p:txBody>
      </p:sp>
      <p:sp>
        <p:nvSpPr>
          <p:cNvPr id="63" name="TextBox 62">
            <a:extLst>
              <a:ext uri="{FF2B5EF4-FFF2-40B4-BE49-F238E27FC236}">
                <a16:creationId xmlns:a16="http://schemas.microsoft.com/office/drawing/2014/main" id="{F71A3D6F-C19A-425C-8EA4-4D6752DB1019}"/>
              </a:ext>
            </a:extLst>
          </p:cNvPr>
          <p:cNvSpPr txBox="1"/>
          <p:nvPr/>
        </p:nvSpPr>
        <p:spPr>
          <a:xfrm>
            <a:off x="3079927" y="5838783"/>
            <a:ext cx="974278" cy="36187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i="1" dirty="0">
                <a:solidFill>
                  <a:srgbClr val="575757"/>
                </a:solidFill>
              </a:rPr>
              <a:t>Computed at site level</a:t>
            </a:r>
          </a:p>
        </p:txBody>
      </p:sp>
      <p:grpSp>
        <p:nvGrpSpPr>
          <p:cNvPr id="8" name="Group 50">
            <a:extLst>
              <a:ext uri="{FF2B5EF4-FFF2-40B4-BE49-F238E27FC236}">
                <a16:creationId xmlns:a16="http://schemas.microsoft.com/office/drawing/2014/main" id="{3AF0AC40-F1CD-20F4-D016-66F644AC39F9}"/>
              </a:ext>
            </a:extLst>
          </p:cNvPr>
          <p:cNvGrpSpPr/>
          <p:nvPr/>
        </p:nvGrpSpPr>
        <p:grpSpPr>
          <a:xfrm>
            <a:off x="111584" y="23004"/>
            <a:ext cx="5437605" cy="436583"/>
            <a:chOff x="111584" y="23004"/>
            <a:chExt cx="5437605" cy="436583"/>
          </a:xfrm>
        </p:grpSpPr>
        <p:sp>
          <p:nvSpPr>
            <p:cNvPr id="11" name="Rectangle 10">
              <a:extLst>
                <a:ext uri="{FF2B5EF4-FFF2-40B4-BE49-F238E27FC236}">
                  <a16:creationId xmlns:a16="http://schemas.microsoft.com/office/drawing/2014/main" id="{414228EF-B8D0-6DB0-48FD-F001A304951E}"/>
                </a:ext>
              </a:extLst>
            </p:cNvPr>
            <p:cNvSpPr/>
            <p:nvPr/>
          </p:nvSpPr>
          <p:spPr>
            <a:xfrm>
              <a:off x="111584" y="73993"/>
              <a:ext cx="2047416" cy="334606"/>
            </a:xfrm>
            <a:prstGeom prst="rect">
              <a:avLst/>
            </a:prstGeom>
            <a:solidFill>
              <a:schemeClr val="accent6"/>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b="1" dirty="0">
                  <a:solidFill>
                    <a:schemeClr val="accent4">
                      <a:lumMod val="75000"/>
                    </a:schemeClr>
                  </a:solidFill>
                </a:rPr>
                <a:t>Economic modules</a:t>
              </a:r>
            </a:p>
          </p:txBody>
        </p:sp>
        <p:sp>
          <p:nvSpPr>
            <p:cNvPr id="19" name="Rectangle 18">
              <a:extLst>
                <a:ext uri="{FF2B5EF4-FFF2-40B4-BE49-F238E27FC236}">
                  <a16:creationId xmlns:a16="http://schemas.microsoft.com/office/drawing/2014/main" id="{FA0B80BD-46ED-9F4D-7994-220F8050C911}"/>
                </a:ext>
              </a:extLst>
            </p:cNvPr>
            <p:cNvSpPr/>
            <p:nvPr/>
          </p:nvSpPr>
          <p:spPr>
            <a:xfrm>
              <a:off x="2159000" y="23004"/>
              <a:ext cx="3390189" cy="436583"/>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08000" lvl="1" indent="-216000">
                <a:buClr>
                  <a:schemeClr val="tx2"/>
                </a:buClr>
                <a:buSzPct val="100000"/>
                <a:buFont typeface="Trebuchet MS" panose="020B0603020202020204" pitchFamily="34" charset="0"/>
                <a:buChar char="•"/>
              </a:pPr>
              <a:r>
                <a:rPr lang="en-US" sz="1050" b="1" i="1" dirty="0">
                  <a:solidFill>
                    <a:srgbClr val="575757"/>
                  </a:solidFill>
                  <a:latin typeface="Trebuchet MS" panose="020B0603020202020204" pitchFamily="34" charset="0"/>
                </a:rPr>
                <a:t>Site NPV quantification</a:t>
              </a:r>
            </a:p>
          </p:txBody>
        </p:sp>
        <p:sp>
          <p:nvSpPr>
            <p:cNvPr id="21" name="Oval 20">
              <a:extLst>
                <a:ext uri="{FF2B5EF4-FFF2-40B4-BE49-F238E27FC236}">
                  <a16:creationId xmlns:a16="http://schemas.microsoft.com/office/drawing/2014/main" id="{A32774EB-409D-BB5E-7BB6-4ECE66FD14F7}"/>
                </a:ext>
              </a:extLst>
            </p:cNvPr>
            <p:cNvSpPr>
              <a:spLocks noChangeArrowheads="1"/>
            </p:cNvSpPr>
            <p:nvPr/>
          </p:nvSpPr>
          <p:spPr bwMode="auto">
            <a:xfrm>
              <a:off x="2065800" y="96260"/>
              <a:ext cx="288000" cy="288000"/>
            </a:xfrm>
            <a:prstGeom prst="ellipse">
              <a:avLst/>
            </a:prstGeom>
            <a:solidFill>
              <a:schemeClr val="accent4"/>
            </a:solidFill>
            <a:ln>
              <a:noFill/>
            </a:ln>
          </p:spPr>
          <p:txBody>
            <a:bodyPr vert="horz" wrap="square" lIns="0" tIns="0" rIns="0" bIns="0" numCol="1" anchor="ctr" anchorCtr="0" compatLnSpc="1">
              <a:prstTxWarp prst="textNoShape">
                <a:avLst/>
              </a:prstTxWarp>
            </a:bodyPr>
            <a:lstStyle/>
            <a:p>
              <a:pPr algn="ctr"/>
              <a:r>
                <a:rPr lang="en-US" sz="1200" dirty="0">
                  <a:solidFill>
                    <a:srgbClr val="FFFFFF"/>
                  </a:solidFill>
                </a:rPr>
                <a:t>9</a:t>
              </a:r>
            </a:p>
          </p:txBody>
        </p:sp>
      </p:grpSp>
      <p:sp>
        <p:nvSpPr>
          <p:cNvPr id="22" name="NavigationTriangle">
            <a:extLst>
              <a:ext uri="{FF2B5EF4-FFF2-40B4-BE49-F238E27FC236}">
                <a16:creationId xmlns:a16="http://schemas.microsoft.com/office/drawing/2014/main" id="{04B365BC-03BA-48B8-36A9-118A2016DB0E}"/>
              </a:ext>
            </a:extLst>
          </p:cNvPr>
          <p:cNvSpPr/>
          <p:nvPr/>
        </p:nvSpPr>
        <p:spPr>
          <a:xfrm rot="16200000">
            <a:off x="11116165" y="-21446"/>
            <a:ext cx="1054387" cy="1097280"/>
          </a:xfrm>
          <a:prstGeom prst="triangle">
            <a:avLst>
              <a:gd name="adj" fmla="val 100000"/>
            </a:avLst>
          </a:prstGeom>
          <a:solidFill>
            <a:schemeClr val="tx2"/>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3" name="NavigationText">
            <a:extLst>
              <a:ext uri="{FF2B5EF4-FFF2-40B4-BE49-F238E27FC236}">
                <a16:creationId xmlns:a16="http://schemas.microsoft.com/office/drawing/2014/main" id="{55AC58A1-4542-0F43-1B9E-BF67FC194FB2}"/>
              </a:ext>
            </a:extLst>
          </p:cNvPr>
          <p:cNvSpPr/>
          <p:nvPr/>
        </p:nvSpPr>
        <p:spPr>
          <a:xfrm>
            <a:off x="10049263" y="256093"/>
            <a:ext cx="1321797" cy="25807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9144" bIns="0" numCol="1" spcCol="0" rtlCol="0" fromWordArt="0" anchor="ctr" anchorCtr="0" forceAA="0" compatLnSpc="1">
            <a:prstTxWarp prst="textNoShape">
              <a:avLst/>
            </a:prstTxWarp>
            <a:noAutofit/>
          </a:bodyPr>
          <a:lstStyle/>
          <a:p>
            <a:pPr algn="r"/>
            <a:r>
              <a:rPr lang="en-US" sz="1000" dirty="0">
                <a:solidFill>
                  <a:srgbClr val="FFFFFF">
                    <a:lumMod val="50000"/>
                  </a:srgbClr>
                </a:solidFill>
                <a:latin typeface="Trebuchet MS" panose="020B0603020202020204" pitchFamily="34" charset="0"/>
              </a:rPr>
              <a:t>ARPU uplift</a:t>
            </a:r>
          </a:p>
        </p:txBody>
      </p:sp>
      <p:sp>
        <p:nvSpPr>
          <p:cNvPr id="24" name="NavigationIcon">
            <a:extLst>
              <a:ext uri="{FF2B5EF4-FFF2-40B4-BE49-F238E27FC236}">
                <a16:creationId xmlns:a16="http://schemas.microsoft.com/office/drawing/2014/main" id="{B8110A4A-145C-F052-49BD-3D3CA4839529}"/>
              </a:ext>
            </a:extLst>
          </p:cNvPr>
          <p:cNvSpPr>
            <a:spLocks noChangeAspect="1"/>
          </p:cNvSpPr>
          <p:nvPr/>
        </p:nvSpPr>
        <p:spPr bwMode="auto">
          <a:xfrm>
            <a:off x="11644824" y="152591"/>
            <a:ext cx="457200" cy="326332"/>
          </a:xfrm>
          <a:custGeom>
            <a:avLst/>
            <a:gdLst>
              <a:gd name="connsiteX0" fmla="*/ 80031 w 1303338"/>
              <a:gd name="connsiteY0" fmla="*/ 747713 h 930275"/>
              <a:gd name="connsiteX1" fmla="*/ 317719 w 1303338"/>
              <a:gd name="connsiteY1" fmla="*/ 747713 h 930275"/>
              <a:gd name="connsiteX2" fmla="*/ 333375 w 1303338"/>
              <a:gd name="connsiteY2" fmla="*/ 763440 h 930275"/>
              <a:gd name="connsiteX3" fmla="*/ 333375 w 1303338"/>
              <a:gd name="connsiteY3" fmla="*/ 854225 h 930275"/>
              <a:gd name="connsiteX4" fmla="*/ 317719 w 1303338"/>
              <a:gd name="connsiteY4" fmla="*/ 869951 h 930275"/>
              <a:gd name="connsiteX5" fmla="*/ 80031 w 1303338"/>
              <a:gd name="connsiteY5" fmla="*/ 869951 h 930275"/>
              <a:gd name="connsiteX6" fmla="*/ 65087 w 1303338"/>
              <a:gd name="connsiteY6" fmla="*/ 854225 h 930275"/>
              <a:gd name="connsiteX7" fmla="*/ 65087 w 1303338"/>
              <a:gd name="connsiteY7" fmla="*/ 763440 h 930275"/>
              <a:gd name="connsiteX8" fmla="*/ 80031 w 1303338"/>
              <a:gd name="connsiteY8" fmla="*/ 747713 h 930275"/>
              <a:gd name="connsiteX9" fmla="*/ 382419 w 1303338"/>
              <a:gd name="connsiteY9" fmla="*/ 523875 h 930275"/>
              <a:gd name="connsiteX10" fmla="*/ 620880 w 1303338"/>
              <a:gd name="connsiteY10" fmla="*/ 523875 h 930275"/>
              <a:gd name="connsiteX11" fmla="*/ 636587 w 1303338"/>
              <a:gd name="connsiteY11" fmla="*/ 539573 h 930275"/>
              <a:gd name="connsiteX12" fmla="*/ 636587 w 1303338"/>
              <a:gd name="connsiteY12" fmla="*/ 854252 h 930275"/>
              <a:gd name="connsiteX13" fmla="*/ 620880 w 1303338"/>
              <a:gd name="connsiteY13" fmla="*/ 869950 h 930275"/>
              <a:gd name="connsiteX14" fmla="*/ 382419 w 1303338"/>
              <a:gd name="connsiteY14" fmla="*/ 869950 h 930275"/>
              <a:gd name="connsiteX15" fmla="*/ 366712 w 1303338"/>
              <a:gd name="connsiteY15" fmla="*/ 854252 h 930275"/>
              <a:gd name="connsiteX16" fmla="*/ 366712 w 1303338"/>
              <a:gd name="connsiteY16" fmla="*/ 539573 h 930275"/>
              <a:gd name="connsiteX17" fmla="*/ 382419 w 1303338"/>
              <a:gd name="connsiteY17" fmla="*/ 523875 h 930275"/>
              <a:gd name="connsiteX18" fmla="*/ 682457 w 1303338"/>
              <a:gd name="connsiteY18" fmla="*/ 288925 h 930275"/>
              <a:gd name="connsiteX19" fmla="*/ 920918 w 1303338"/>
              <a:gd name="connsiteY19" fmla="*/ 288925 h 930275"/>
              <a:gd name="connsiteX20" fmla="*/ 936625 w 1303338"/>
              <a:gd name="connsiteY20" fmla="*/ 304629 h 930275"/>
              <a:gd name="connsiteX21" fmla="*/ 936625 w 1303338"/>
              <a:gd name="connsiteY21" fmla="*/ 854247 h 930275"/>
              <a:gd name="connsiteX22" fmla="*/ 920918 w 1303338"/>
              <a:gd name="connsiteY22" fmla="*/ 869950 h 930275"/>
              <a:gd name="connsiteX23" fmla="*/ 682457 w 1303338"/>
              <a:gd name="connsiteY23" fmla="*/ 869950 h 930275"/>
              <a:gd name="connsiteX24" fmla="*/ 666750 w 1303338"/>
              <a:gd name="connsiteY24" fmla="*/ 854247 h 930275"/>
              <a:gd name="connsiteX25" fmla="*/ 666750 w 1303338"/>
              <a:gd name="connsiteY25" fmla="*/ 304629 h 930275"/>
              <a:gd name="connsiteX26" fmla="*/ 682457 w 1303338"/>
              <a:gd name="connsiteY26" fmla="*/ 288925 h 930275"/>
              <a:gd name="connsiteX27" fmla="*/ 987290 w 1303338"/>
              <a:gd name="connsiteY27" fmla="*/ 63500 h 930275"/>
              <a:gd name="connsiteX28" fmla="*/ 1224814 w 1303338"/>
              <a:gd name="connsiteY28" fmla="*/ 63500 h 930275"/>
              <a:gd name="connsiteX29" fmla="*/ 1239838 w 1303338"/>
              <a:gd name="connsiteY29" fmla="*/ 79201 h 930275"/>
              <a:gd name="connsiteX30" fmla="*/ 1239838 w 1303338"/>
              <a:gd name="connsiteY30" fmla="*/ 854249 h 930275"/>
              <a:gd name="connsiteX31" fmla="*/ 1224814 w 1303338"/>
              <a:gd name="connsiteY31" fmla="*/ 869950 h 930275"/>
              <a:gd name="connsiteX32" fmla="*/ 987290 w 1303338"/>
              <a:gd name="connsiteY32" fmla="*/ 869950 h 930275"/>
              <a:gd name="connsiteX33" fmla="*/ 971550 w 1303338"/>
              <a:gd name="connsiteY33" fmla="*/ 854249 h 930275"/>
              <a:gd name="connsiteX34" fmla="*/ 971550 w 1303338"/>
              <a:gd name="connsiteY34" fmla="*/ 79201 h 930275"/>
              <a:gd name="connsiteX35" fmla="*/ 987290 w 1303338"/>
              <a:gd name="connsiteY35" fmla="*/ 63500 h 930275"/>
              <a:gd name="connsiteX36" fmla="*/ 31750 w 1303338"/>
              <a:gd name="connsiteY36" fmla="*/ 31750 h 930275"/>
              <a:gd name="connsiteX37" fmla="*/ 31750 w 1303338"/>
              <a:gd name="connsiteY37" fmla="*/ 900113 h 930275"/>
              <a:gd name="connsiteX38" fmla="*/ 1271588 w 1303338"/>
              <a:gd name="connsiteY38" fmla="*/ 900113 h 930275"/>
              <a:gd name="connsiteX39" fmla="*/ 1271588 w 1303338"/>
              <a:gd name="connsiteY39" fmla="*/ 31750 h 930275"/>
              <a:gd name="connsiteX40" fmla="*/ 31750 w 1303338"/>
              <a:gd name="connsiteY40" fmla="*/ 31750 h 930275"/>
              <a:gd name="connsiteX41" fmla="*/ 15703 w 1303338"/>
              <a:gd name="connsiteY41" fmla="*/ 0 h 930275"/>
              <a:gd name="connsiteX42" fmla="*/ 1287635 w 1303338"/>
              <a:gd name="connsiteY42" fmla="*/ 0 h 930275"/>
              <a:gd name="connsiteX43" fmla="*/ 1303338 w 1303338"/>
              <a:gd name="connsiteY43" fmla="*/ 15695 h 930275"/>
              <a:gd name="connsiteX44" fmla="*/ 1303338 w 1303338"/>
              <a:gd name="connsiteY44" fmla="*/ 914580 h 930275"/>
              <a:gd name="connsiteX45" fmla="*/ 1287635 w 1303338"/>
              <a:gd name="connsiteY45" fmla="*/ 930275 h 930275"/>
              <a:gd name="connsiteX46" fmla="*/ 15703 w 1303338"/>
              <a:gd name="connsiteY46" fmla="*/ 930275 h 930275"/>
              <a:gd name="connsiteX47" fmla="*/ 0 w 1303338"/>
              <a:gd name="connsiteY47" fmla="*/ 914580 h 930275"/>
              <a:gd name="connsiteX48" fmla="*/ 0 w 1303338"/>
              <a:gd name="connsiteY48" fmla="*/ 15695 h 930275"/>
              <a:gd name="connsiteX49" fmla="*/ 15703 w 1303338"/>
              <a:gd name="connsiteY49" fmla="*/ 0 h 93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303338" h="930275">
                <a:moveTo>
                  <a:pt x="80031" y="747713"/>
                </a:moveTo>
                <a:cubicBezTo>
                  <a:pt x="80031" y="747713"/>
                  <a:pt x="80031" y="747713"/>
                  <a:pt x="317719" y="747713"/>
                </a:cubicBezTo>
                <a:cubicBezTo>
                  <a:pt x="326258" y="747713"/>
                  <a:pt x="333375" y="754862"/>
                  <a:pt x="333375" y="763440"/>
                </a:cubicBezTo>
                <a:cubicBezTo>
                  <a:pt x="333375" y="763440"/>
                  <a:pt x="333375" y="763440"/>
                  <a:pt x="333375" y="854225"/>
                </a:cubicBezTo>
                <a:cubicBezTo>
                  <a:pt x="333375" y="863518"/>
                  <a:pt x="326258" y="869951"/>
                  <a:pt x="317719" y="869951"/>
                </a:cubicBezTo>
                <a:cubicBezTo>
                  <a:pt x="317719" y="869951"/>
                  <a:pt x="317719" y="869951"/>
                  <a:pt x="80031" y="869951"/>
                </a:cubicBezTo>
                <a:cubicBezTo>
                  <a:pt x="72203" y="869951"/>
                  <a:pt x="65087" y="863518"/>
                  <a:pt x="65087" y="854225"/>
                </a:cubicBezTo>
                <a:cubicBezTo>
                  <a:pt x="65087" y="854225"/>
                  <a:pt x="65087" y="854225"/>
                  <a:pt x="65087" y="763440"/>
                </a:cubicBezTo>
                <a:cubicBezTo>
                  <a:pt x="65087" y="754862"/>
                  <a:pt x="72203" y="747713"/>
                  <a:pt x="80031" y="747713"/>
                </a:cubicBezTo>
                <a:close/>
                <a:moveTo>
                  <a:pt x="382419" y="523875"/>
                </a:moveTo>
                <a:cubicBezTo>
                  <a:pt x="382419" y="523875"/>
                  <a:pt x="382419" y="523875"/>
                  <a:pt x="620880" y="523875"/>
                </a:cubicBezTo>
                <a:cubicBezTo>
                  <a:pt x="629447" y="523875"/>
                  <a:pt x="636587" y="531011"/>
                  <a:pt x="636587" y="539573"/>
                </a:cubicBezTo>
                <a:cubicBezTo>
                  <a:pt x="636587" y="539573"/>
                  <a:pt x="636587" y="539573"/>
                  <a:pt x="636587" y="854252"/>
                </a:cubicBezTo>
                <a:cubicBezTo>
                  <a:pt x="636587" y="863528"/>
                  <a:pt x="629447" y="869950"/>
                  <a:pt x="620880" y="869950"/>
                </a:cubicBezTo>
                <a:cubicBezTo>
                  <a:pt x="620880" y="869950"/>
                  <a:pt x="620880" y="869950"/>
                  <a:pt x="382419" y="869950"/>
                </a:cubicBezTo>
                <a:cubicBezTo>
                  <a:pt x="373137" y="869950"/>
                  <a:pt x="366712" y="863528"/>
                  <a:pt x="366712" y="854252"/>
                </a:cubicBezTo>
                <a:cubicBezTo>
                  <a:pt x="366712" y="854252"/>
                  <a:pt x="366712" y="854252"/>
                  <a:pt x="366712" y="539573"/>
                </a:cubicBezTo>
                <a:cubicBezTo>
                  <a:pt x="366712" y="531011"/>
                  <a:pt x="373137" y="523875"/>
                  <a:pt x="382419" y="523875"/>
                </a:cubicBezTo>
                <a:close/>
                <a:moveTo>
                  <a:pt x="682457" y="288925"/>
                </a:moveTo>
                <a:cubicBezTo>
                  <a:pt x="682457" y="288925"/>
                  <a:pt x="682457" y="288925"/>
                  <a:pt x="920918" y="288925"/>
                </a:cubicBezTo>
                <a:cubicBezTo>
                  <a:pt x="930199" y="288925"/>
                  <a:pt x="936625" y="296063"/>
                  <a:pt x="936625" y="304629"/>
                </a:cubicBezTo>
                <a:cubicBezTo>
                  <a:pt x="936625" y="304629"/>
                  <a:pt x="936625" y="304629"/>
                  <a:pt x="936625" y="854247"/>
                </a:cubicBezTo>
                <a:cubicBezTo>
                  <a:pt x="936625" y="863526"/>
                  <a:pt x="930199" y="869950"/>
                  <a:pt x="920918" y="869950"/>
                </a:cubicBezTo>
                <a:cubicBezTo>
                  <a:pt x="920918" y="869950"/>
                  <a:pt x="920918" y="869950"/>
                  <a:pt x="682457" y="869950"/>
                </a:cubicBezTo>
                <a:cubicBezTo>
                  <a:pt x="673889" y="869950"/>
                  <a:pt x="666750" y="863526"/>
                  <a:pt x="666750" y="854247"/>
                </a:cubicBezTo>
                <a:cubicBezTo>
                  <a:pt x="666750" y="854247"/>
                  <a:pt x="666750" y="854247"/>
                  <a:pt x="666750" y="304629"/>
                </a:cubicBezTo>
                <a:cubicBezTo>
                  <a:pt x="666750" y="296063"/>
                  <a:pt x="673889" y="288925"/>
                  <a:pt x="682457" y="288925"/>
                </a:cubicBezTo>
                <a:close/>
                <a:moveTo>
                  <a:pt x="987290" y="63500"/>
                </a:moveTo>
                <a:cubicBezTo>
                  <a:pt x="987290" y="63500"/>
                  <a:pt x="987290" y="63500"/>
                  <a:pt x="1224814" y="63500"/>
                </a:cubicBezTo>
                <a:cubicBezTo>
                  <a:pt x="1233399" y="63500"/>
                  <a:pt x="1239838" y="69923"/>
                  <a:pt x="1239838" y="79201"/>
                </a:cubicBezTo>
                <a:cubicBezTo>
                  <a:pt x="1239838" y="79201"/>
                  <a:pt x="1239838" y="79201"/>
                  <a:pt x="1239838" y="854249"/>
                </a:cubicBezTo>
                <a:cubicBezTo>
                  <a:pt x="1239838" y="863527"/>
                  <a:pt x="1233399" y="869950"/>
                  <a:pt x="1224814" y="869950"/>
                </a:cubicBezTo>
                <a:cubicBezTo>
                  <a:pt x="1224814" y="869950"/>
                  <a:pt x="1224814" y="869950"/>
                  <a:pt x="987290" y="869950"/>
                </a:cubicBezTo>
                <a:cubicBezTo>
                  <a:pt x="977989" y="869950"/>
                  <a:pt x="971550" y="863527"/>
                  <a:pt x="971550" y="854249"/>
                </a:cubicBezTo>
                <a:cubicBezTo>
                  <a:pt x="971550" y="854249"/>
                  <a:pt x="971550" y="854249"/>
                  <a:pt x="971550" y="79201"/>
                </a:cubicBezTo>
                <a:cubicBezTo>
                  <a:pt x="971550" y="69923"/>
                  <a:pt x="977989" y="63500"/>
                  <a:pt x="987290" y="63500"/>
                </a:cubicBezTo>
                <a:close/>
                <a:moveTo>
                  <a:pt x="31750" y="31750"/>
                </a:moveTo>
                <a:cubicBezTo>
                  <a:pt x="31750" y="31750"/>
                  <a:pt x="31750" y="31750"/>
                  <a:pt x="31750" y="900113"/>
                </a:cubicBezTo>
                <a:cubicBezTo>
                  <a:pt x="31750" y="900113"/>
                  <a:pt x="31750" y="900113"/>
                  <a:pt x="1271588" y="900113"/>
                </a:cubicBezTo>
                <a:cubicBezTo>
                  <a:pt x="1271588" y="900113"/>
                  <a:pt x="1271588" y="900113"/>
                  <a:pt x="1271588" y="31750"/>
                </a:cubicBezTo>
                <a:cubicBezTo>
                  <a:pt x="1271588" y="31750"/>
                  <a:pt x="1271588" y="31750"/>
                  <a:pt x="31750" y="31750"/>
                </a:cubicBezTo>
                <a:close/>
                <a:moveTo>
                  <a:pt x="15703" y="0"/>
                </a:moveTo>
                <a:cubicBezTo>
                  <a:pt x="15703" y="0"/>
                  <a:pt x="15703" y="0"/>
                  <a:pt x="1287635" y="0"/>
                </a:cubicBezTo>
                <a:cubicBezTo>
                  <a:pt x="1296201" y="0"/>
                  <a:pt x="1303338" y="6421"/>
                  <a:pt x="1303338" y="15695"/>
                </a:cubicBezTo>
                <a:cubicBezTo>
                  <a:pt x="1303338" y="15695"/>
                  <a:pt x="1303338" y="15695"/>
                  <a:pt x="1303338" y="914580"/>
                </a:cubicBezTo>
                <a:cubicBezTo>
                  <a:pt x="1303338" y="923855"/>
                  <a:pt x="1296201" y="930275"/>
                  <a:pt x="1287635" y="930275"/>
                </a:cubicBezTo>
                <a:cubicBezTo>
                  <a:pt x="1287635" y="930275"/>
                  <a:pt x="1287635" y="930275"/>
                  <a:pt x="15703" y="930275"/>
                </a:cubicBezTo>
                <a:cubicBezTo>
                  <a:pt x="7138" y="930275"/>
                  <a:pt x="0" y="923855"/>
                  <a:pt x="0" y="914580"/>
                </a:cubicBezTo>
                <a:cubicBezTo>
                  <a:pt x="0" y="914580"/>
                  <a:pt x="0" y="914580"/>
                  <a:pt x="0" y="15695"/>
                </a:cubicBezTo>
                <a:cubicBezTo>
                  <a:pt x="0" y="6421"/>
                  <a:pt x="7138" y="0"/>
                  <a:pt x="15703"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8E908F"/>
              </a:solidFill>
            </a:endParaRPr>
          </a:p>
        </p:txBody>
      </p:sp>
    </p:spTree>
    <p:extLst>
      <p:ext uri="{BB962C8B-B14F-4D97-AF65-F5344CB8AC3E}">
        <p14:creationId xmlns:p14="http://schemas.microsoft.com/office/powerpoint/2010/main" val="3706764765"/>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E7C276-1911-4125-90DF-8333DC144B1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59E7C276-1911-4125-90DF-8333DC144B1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1DFDFF-98A3-426A-80C1-320A93642EAE}"/>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latin typeface="Trebuchet MS" panose="020B0603020202020204" pitchFamily="34" charset="0"/>
              <a:sym typeface="Trebuchet MS" panose="020B0603020202020204" pitchFamily="34" charset="0"/>
            </a:endParaRPr>
          </a:p>
        </p:txBody>
      </p:sp>
      <p:sp>
        <p:nvSpPr>
          <p:cNvPr id="3" name="Title 2"/>
          <p:cNvSpPr>
            <a:spLocks noGrp="1"/>
          </p:cNvSpPr>
          <p:nvPr>
            <p:ph type="title"/>
          </p:nvPr>
        </p:nvSpPr>
        <p:spPr>
          <a:xfrm>
            <a:off x="2159000" y="537811"/>
            <a:ext cx="9588501" cy="831851"/>
          </a:xfrm>
        </p:spPr>
        <p:txBody>
          <a:bodyPr/>
          <a:lstStyle/>
          <a:p>
            <a:r>
              <a:rPr lang="en-US" dirty="0"/>
              <a:t>NPV calculation is performed for each upgrade action considering incremental effects  </a:t>
            </a:r>
          </a:p>
        </p:txBody>
      </p:sp>
      <p:sp>
        <p:nvSpPr>
          <p:cNvPr id="5" name="TextBox 4">
            <a:extLst>
              <a:ext uri="{FF2B5EF4-FFF2-40B4-BE49-F238E27FC236}">
                <a16:creationId xmlns:a16="http://schemas.microsoft.com/office/drawing/2014/main" id="{F19CA0DD-D72E-4982-B270-844AD982B1E7}"/>
              </a:ext>
            </a:extLst>
          </p:cNvPr>
          <p:cNvSpPr txBox="1"/>
          <p:nvPr/>
        </p:nvSpPr>
        <p:spPr>
          <a:xfrm>
            <a:off x="141455" y="3188393"/>
            <a:ext cx="1556533" cy="137002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09" tIns="75054" rIns="150109" bIns="75054" numCol="1" spcCol="0" rtlCol="0" fromWordArt="0" anchor="ctr" anchorCtr="0" forceAA="0" compatLnSpc="1">
            <a:prstTxWarp prst="textNoShape">
              <a:avLst/>
            </a:prstTxWarp>
            <a:noAutofit/>
          </a:bodyPr>
          <a:lstStyle/>
          <a:p>
            <a:pPr algn="ctr"/>
            <a:r>
              <a:rPr lang="en-US" dirty="0">
                <a:solidFill>
                  <a:srgbClr val="575757"/>
                </a:solidFill>
                <a:latin typeface="Helvetica 55 Roman" panose="02000503040000020004" pitchFamily="2" charset="0"/>
              </a:rPr>
              <a:t>Site Upgrade action's NPV</a:t>
            </a:r>
          </a:p>
        </p:txBody>
      </p:sp>
      <p:sp>
        <p:nvSpPr>
          <p:cNvPr id="7" name="TextBox 6">
            <a:extLst>
              <a:ext uri="{FF2B5EF4-FFF2-40B4-BE49-F238E27FC236}">
                <a16:creationId xmlns:a16="http://schemas.microsoft.com/office/drawing/2014/main" id="{02F4D6C9-0806-46B8-8B94-03E4E747992B}"/>
              </a:ext>
            </a:extLst>
          </p:cNvPr>
          <p:cNvSpPr txBox="1"/>
          <p:nvPr/>
        </p:nvSpPr>
        <p:spPr>
          <a:xfrm>
            <a:off x="2339443" y="3431780"/>
            <a:ext cx="3114805" cy="9133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09" tIns="75054" rIns="150109" bIns="75054" numCol="1" spcCol="0" rtlCol="0" fromWordArt="0" anchor="ctr" anchorCtr="0" forceAA="0" compatLnSpc="1">
            <a:prstTxWarp prst="textNoShape">
              <a:avLst/>
            </a:prstTxWarp>
            <a:noAutofit/>
          </a:bodyPr>
          <a:lstStyle/>
          <a:p>
            <a:pPr algn="ctr"/>
            <a:r>
              <a:rPr lang="en-US" dirty="0">
                <a:solidFill>
                  <a:srgbClr val="29BA74"/>
                </a:solidFill>
                <a:latin typeface="Helvetica 55 Roman" panose="02000503040000020004" pitchFamily="2" charset="0"/>
              </a:rPr>
              <a:t>Site gross annual margin generated by the action </a:t>
            </a:r>
          </a:p>
        </p:txBody>
      </p:sp>
      <p:grpSp>
        <p:nvGrpSpPr>
          <p:cNvPr id="27" name="Group 26">
            <a:extLst>
              <a:ext uri="{FF2B5EF4-FFF2-40B4-BE49-F238E27FC236}">
                <a16:creationId xmlns:a16="http://schemas.microsoft.com/office/drawing/2014/main" id="{A598187F-3D5D-4C5D-ABAC-D22B9DAE6478}"/>
              </a:ext>
            </a:extLst>
          </p:cNvPr>
          <p:cNvGrpSpPr/>
          <p:nvPr/>
        </p:nvGrpSpPr>
        <p:grpSpPr>
          <a:xfrm>
            <a:off x="1604309" y="3736151"/>
            <a:ext cx="312835" cy="312835"/>
            <a:chOff x="1390226" y="2387386"/>
            <a:chExt cx="503822" cy="503823"/>
          </a:xfrm>
        </p:grpSpPr>
        <p:sp>
          <p:nvSpPr>
            <p:cNvPr id="9" name="Oval 8">
              <a:extLst>
                <a:ext uri="{FF2B5EF4-FFF2-40B4-BE49-F238E27FC236}">
                  <a16:creationId xmlns:a16="http://schemas.microsoft.com/office/drawing/2014/main" id="{E02BC116-2462-48E5-A0D0-BBB101A50E43}"/>
                </a:ext>
              </a:extLst>
            </p:cNvPr>
            <p:cNvSpPr>
              <a:spLocks noChangeArrowheads="1"/>
            </p:cNvSpPr>
            <p:nvPr/>
          </p:nvSpPr>
          <p:spPr bwMode="auto">
            <a:xfrm>
              <a:off x="1390226" y="2387386"/>
              <a:ext cx="503822" cy="503823"/>
            </a:xfrm>
            <a:prstGeom prst="ellipse">
              <a:avLst/>
            </a:prstGeom>
            <a:solidFill>
              <a:srgbClr val="9A9A9A"/>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10" name="Freeform 9">
              <a:extLst>
                <a:ext uri="{FF2B5EF4-FFF2-40B4-BE49-F238E27FC236}">
                  <a16:creationId xmlns:a16="http://schemas.microsoft.com/office/drawing/2014/main" id="{2E6B91DA-7941-45D6-AC6B-ADBDE406A0B2}"/>
                </a:ext>
              </a:extLst>
            </p:cNvPr>
            <p:cNvSpPr>
              <a:spLocks noEditPoints="1"/>
            </p:cNvSpPr>
            <p:nvPr/>
          </p:nvSpPr>
          <p:spPr bwMode="auto">
            <a:xfrm>
              <a:off x="1485183" y="2577061"/>
              <a:ext cx="272657" cy="124474"/>
            </a:xfrm>
            <a:custGeom>
              <a:avLst/>
              <a:gdLst>
                <a:gd name="T0" fmla="*/ 0 w 92"/>
                <a:gd name="T1" fmla="*/ 33 h 42"/>
                <a:gd name="T2" fmla="*/ 92 w 92"/>
                <a:gd name="T3" fmla="*/ 33 h 42"/>
                <a:gd name="T4" fmla="*/ 92 w 92"/>
                <a:gd name="T5" fmla="*/ 42 h 42"/>
                <a:gd name="T6" fmla="*/ 0 w 92"/>
                <a:gd name="T7" fmla="*/ 42 h 42"/>
                <a:gd name="T8" fmla="*/ 0 w 92"/>
                <a:gd name="T9" fmla="*/ 33 h 42"/>
                <a:gd name="T10" fmla="*/ 0 w 92"/>
                <a:gd name="T11" fmla="*/ 9 h 42"/>
                <a:gd name="T12" fmla="*/ 92 w 92"/>
                <a:gd name="T13" fmla="*/ 9 h 42"/>
                <a:gd name="T14" fmla="*/ 92 w 92"/>
                <a:gd name="T15" fmla="*/ 0 h 42"/>
                <a:gd name="T16" fmla="*/ 0 w 92"/>
                <a:gd name="T17" fmla="*/ 0 h 42"/>
                <a:gd name="T18" fmla="*/ 0 w 92"/>
                <a:gd name="T19"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2">
                  <a:moveTo>
                    <a:pt x="0" y="33"/>
                  </a:moveTo>
                  <a:lnTo>
                    <a:pt x="92" y="33"/>
                  </a:lnTo>
                  <a:lnTo>
                    <a:pt x="92" y="42"/>
                  </a:lnTo>
                  <a:lnTo>
                    <a:pt x="0" y="42"/>
                  </a:lnTo>
                  <a:lnTo>
                    <a:pt x="0" y="33"/>
                  </a:lnTo>
                  <a:close/>
                  <a:moveTo>
                    <a:pt x="0" y="9"/>
                  </a:moveTo>
                  <a:lnTo>
                    <a:pt x="92" y="9"/>
                  </a:lnTo>
                  <a:lnTo>
                    <a:pt x="92" y="0"/>
                  </a:lnTo>
                  <a:lnTo>
                    <a:pt x="0" y="0"/>
                  </a:lnTo>
                  <a:lnTo>
                    <a:pt x="0" y="9"/>
                  </a:lnTo>
                  <a:close/>
                </a:path>
              </a:pathLst>
            </a:custGeom>
            <a:solidFill>
              <a:schemeClr val="bg1"/>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grpSp>
      <p:grpSp>
        <p:nvGrpSpPr>
          <p:cNvPr id="35" name="Group 34">
            <a:extLst>
              <a:ext uri="{FF2B5EF4-FFF2-40B4-BE49-F238E27FC236}">
                <a16:creationId xmlns:a16="http://schemas.microsoft.com/office/drawing/2014/main" id="{9FE01DE3-270D-4E54-9C55-07C0ADC10CD8}"/>
              </a:ext>
            </a:extLst>
          </p:cNvPr>
          <p:cNvGrpSpPr/>
          <p:nvPr/>
        </p:nvGrpSpPr>
        <p:grpSpPr>
          <a:xfrm>
            <a:off x="5348628" y="3716990"/>
            <a:ext cx="312835" cy="312835"/>
            <a:chOff x="5166966" y="2372568"/>
            <a:chExt cx="503824" cy="503823"/>
          </a:xfrm>
        </p:grpSpPr>
        <p:sp>
          <p:nvSpPr>
            <p:cNvPr id="12" name="Oval 10">
              <a:extLst>
                <a:ext uri="{FF2B5EF4-FFF2-40B4-BE49-F238E27FC236}">
                  <a16:creationId xmlns:a16="http://schemas.microsoft.com/office/drawing/2014/main" id="{D49D3E29-3D68-484D-BE4E-EB586B658AA1}"/>
                </a:ext>
              </a:extLst>
            </p:cNvPr>
            <p:cNvSpPr>
              <a:spLocks noChangeArrowheads="1"/>
            </p:cNvSpPr>
            <p:nvPr/>
          </p:nvSpPr>
          <p:spPr bwMode="auto">
            <a:xfrm>
              <a:off x="5166966" y="2372568"/>
              <a:ext cx="503824" cy="503823"/>
            </a:xfrm>
            <a:prstGeom prst="ellipse">
              <a:avLst/>
            </a:prstGeom>
            <a:solidFill>
              <a:srgbClr val="9A9A9A"/>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13" name="Rectangle 11">
              <a:extLst>
                <a:ext uri="{FF2B5EF4-FFF2-40B4-BE49-F238E27FC236}">
                  <a16:creationId xmlns:a16="http://schemas.microsoft.com/office/drawing/2014/main" id="{8BA4F876-FD68-42CB-A294-1D8EFF9CDF7D}"/>
                </a:ext>
              </a:extLst>
            </p:cNvPr>
            <p:cNvSpPr>
              <a:spLocks noChangeArrowheads="1"/>
            </p:cNvSpPr>
            <p:nvPr/>
          </p:nvSpPr>
          <p:spPr bwMode="auto">
            <a:xfrm>
              <a:off x="5282550" y="2609661"/>
              <a:ext cx="272658" cy="32599"/>
            </a:xfrm>
            <a:prstGeom prst="rect">
              <a:avLst/>
            </a:prstGeom>
            <a:solidFill>
              <a:schemeClr val="bg1"/>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grpSp>
      <p:grpSp>
        <p:nvGrpSpPr>
          <p:cNvPr id="127" name="Group 126">
            <a:extLst>
              <a:ext uri="{FF2B5EF4-FFF2-40B4-BE49-F238E27FC236}">
                <a16:creationId xmlns:a16="http://schemas.microsoft.com/office/drawing/2014/main" id="{8F28DDA3-8953-4175-B9DC-68B417246D8C}"/>
              </a:ext>
            </a:extLst>
          </p:cNvPr>
          <p:cNvGrpSpPr/>
          <p:nvPr/>
        </p:nvGrpSpPr>
        <p:grpSpPr>
          <a:xfrm>
            <a:off x="8718522" y="3716990"/>
            <a:ext cx="312835" cy="312835"/>
            <a:chOff x="8482210" y="2387386"/>
            <a:chExt cx="503824" cy="503823"/>
          </a:xfrm>
        </p:grpSpPr>
        <p:sp>
          <p:nvSpPr>
            <p:cNvPr id="14" name="Oval 10">
              <a:extLst>
                <a:ext uri="{FF2B5EF4-FFF2-40B4-BE49-F238E27FC236}">
                  <a16:creationId xmlns:a16="http://schemas.microsoft.com/office/drawing/2014/main" id="{94E50EB0-65E9-479D-9577-5C49FAB84037}"/>
                </a:ext>
              </a:extLst>
            </p:cNvPr>
            <p:cNvSpPr>
              <a:spLocks noChangeArrowheads="1"/>
            </p:cNvSpPr>
            <p:nvPr/>
          </p:nvSpPr>
          <p:spPr bwMode="auto">
            <a:xfrm>
              <a:off x="8482210" y="2387386"/>
              <a:ext cx="503824" cy="503823"/>
            </a:xfrm>
            <a:prstGeom prst="ellipse">
              <a:avLst/>
            </a:prstGeom>
            <a:solidFill>
              <a:srgbClr val="9A9A9A"/>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15" name="Rectangle 11">
              <a:extLst>
                <a:ext uri="{FF2B5EF4-FFF2-40B4-BE49-F238E27FC236}">
                  <a16:creationId xmlns:a16="http://schemas.microsoft.com/office/drawing/2014/main" id="{29CB6088-8887-4BC0-9249-C8234F199260}"/>
                </a:ext>
              </a:extLst>
            </p:cNvPr>
            <p:cNvSpPr>
              <a:spLocks noChangeArrowheads="1"/>
            </p:cNvSpPr>
            <p:nvPr/>
          </p:nvSpPr>
          <p:spPr bwMode="auto">
            <a:xfrm>
              <a:off x="8597794" y="2624480"/>
              <a:ext cx="272657" cy="32599"/>
            </a:xfrm>
            <a:prstGeom prst="rect">
              <a:avLst/>
            </a:prstGeom>
            <a:solidFill>
              <a:schemeClr val="bg1"/>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grpSp>
      <p:sp>
        <p:nvSpPr>
          <p:cNvPr id="16" name="TextBox 15">
            <a:extLst>
              <a:ext uri="{FF2B5EF4-FFF2-40B4-BE49-F238E27FC236}">
                <a16:creationId xmlns:a16="http://schemas.microsoft.com/office/drawing/2014/main" id="{8652E8B7-DB88-4EE8-B7DC-10E9092236D6}"/>
              </a:ext>
            </a:extLst>
          </p:cNvPr>
          <p:cNvSpPr txBox="1"/>
          <p:nvPr/>
        </p:nvSpPr>
        <p:spPr>
          <a:xfrm>
            <a:off x="2785666" y="1770598"/>
            <a:ext cx="5062105" cy="4538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09" tIns="75054" rIns="150109" bIns="75054" numCol="1" spcCol="0" rtlCol="0" fromWordArt="0" anchor="ctr" anchorCtr="0" forceAA="0" compatLnSpc="1">
            <a:prstTxWarp prst="textNoShape">
              <a:avLst/>
            </a:prstTxWarp>
            <a:noAutofit/>
          </a:bodyPr>
          <a:lstStyle/>
          <a:p>
            <a:pPr marL="0" lvl="1" algn="ctr">
              <a:buClr>
                <a:srgbClr val="8E908F">
                  <a:lumMod val="100000"/>
                </a:srgbClr>
              </a:buClr>
              <a:buSzPct val="100000"/>
            </a:pPr>
            <a:r>
              <a:rPr lang="en-US" dirty="0">
                <a:solidFill>
                  <a:srgbClr val="295E7E"/>
                </a:solidFill>
                <a:latin typeface="Helvetica 55 Roman" panose="02000503040000020004" pitchFamily="2" charset="0"/>
              </a:rPr>
              <a:t>Annual cashflow affected by recovery time discount rate</a:t>
            </a:r>
            <a:endParaRPr lang="en-US" i="1" dirty="0">
              <a:solidFill>
                <a:srgbClr val="295E7E"/>
              </a:solidFill>
              <a:latin typeface="Helvetica 55 Roman" panose="02000503040000020004" pitchFamily="2" charset="0"/>
            </a:endParaRPr>
          </a:p>
        </p:txBody>
      </p:sp>
      <p:sp>
        <p:nvSpPr>
          <p:cNvPr id="17" name="TextBox 16">
            <a:extLst>
              <a:ext uri="{FF2B5EF4-FFF2-40B4-BE49-F238E27FC236}">
                <a16:creationId xmlns:a16="http://schemas.microsoft.com/office/drawing/2014/main" id="{8EDF8C47-9674-4227-ACFB-4F9AB28C5DFB}"/>
              </a:ext>
            </a:extLst>
          </p:cNvPr>
          <p:cNvSpPr txBox="1"/>
          <p:nvPr/>
        </p:nvSpPr>
        <p:spPr>
          <a:xfrm>
            <a:off x="8952494" y="3431780"/>
            <a:ext cx="2715465" cy="9133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071" tIns="50036" rIns="100071" bIns="50036" numCol="1" spcCol="0" rtlCol="0" fromWordArt="0" anchor="ctr" anchorCtr="0" forceAA="0" compatLnSpc="1">
            <a:prstTxWarp prst="textNoShape">
              <a:avLst/>
            </a:prstTxWarp>
            <a:noAutofit/>
          </a:bodyPr>
          <a:lstStyle/>
          <a:p>
            <a:pPr algn="ctr"/>
            <a:r>
              <a:rPr lang="en-US" dirty="0">
                <a:solidFill>
                  <a:srgbClr val="E71C57"/>
                </a:solidFill>
                <a:latin typeface="Helvetica 55 Roman" panose="02000503040000020004" pitchFamily="2" charset="0"/>
              </a:rPr>
              <a:t>Incremental CAPEX linked to the action</a:t>
            </a:r>
          </a:p>
        </p:txBody>
      </p:sp>
      <p:sp>
        <p:nvSpPr>
          <p:cNvPr id="32" name="TextBox 31">
            <a:extLst>
              <a:ext uri="{FF2B5EF4-FFF2-40B4-BE49-F238E27FC236}">
                <a16:creationId xmlns:a16="http://schemas.microsoft.com/office/drawing/2014/main" id="{01D71FF9-D023-4871-BA88-5CDBAA1C5E33}"/>
              </a:ext>
            </a:extLst>
          </p:cNvPr>
          <p:cNvSpPr txBox="1"/>
          <p:nvPr/>
        </p:nvSpPr>
        <p:spPr>
          <a:xfrm>
            <a:off x="8239997" y="2979703"/>
            <a:ext cx="478525" cy="145555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600" dirty="0">
                <a:solidFill>
                  <a:srgbClr val="575757"/>
                </a:solidFill>
                <a:latin typeface="Helvetica 55 Roman" panose="02000503040000020004" pitchFamily="2" charset="0"/>
              </a:rPr>
              <a:t>)</a:t>
            </a:r>
          </a:p>
        </p:txBody>
      </p:sp>
      <p:sp>
        <p:nvSpPr>
          <p:cNvPr id="54" name="TextBox 53">
            <a:extLst>
              <a:ext uri="{FF2B5EF4-FFF2-40B4-BE49-F238E27FC236}">
                <a16:creationId xmlns:a16="http://schemas.microsoft.com/office/drawing/2014/main" id="{1AAF042A-C6F8-45B4-9A34-AABDC4870CCC}"/>
              </a:ext>
            </a:extLst>
          </p:cNvPr>
          <p:cNvSpPr txBox="1"/>
          <p:nvPr/>
        </p:nvSpPr>
        <p:spPr>
          <a:xfrm>
            <a:off x="1876452" y="3651398"/>
            <a:ext cx="407043" cy="4708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575757"/>
                </a:solidFill>
                <a:latin typeface="Helvetica 55 Roman" panose="02000503040000020004" pitchFamily="2" charset="0"/>
              </a:rPr>
              <a:t>∑</a:t>
            </a:r>
          </a:p>
        </p:txBody>
      </p:sp>
      <p:grpSp>
        <p:nvGrpSpPr>
          <p:cNvPr id="132" name="Group 131">
            <a:extLst>
              <a:ext uri="{FF2B5EF4-FFF2-40B4-BE49-F238E27FC236}">
                <a16:creationId xmlns:a16="http://schemas.microsoft.com/office/drawing/2014/main" id="{17708A5C-65AC-47E8-B21A-3FEEDC3C0A56}"/>
              </a:ext>
            </a:extLst>
          </p:cNvPr>
          <p:cNvGrpSpPr>
            <a:grpSpLocks noChangeAspect="1"/>
          </p:cNvGrpSpPr>
          <p:nvPr/>
        </p:nvGrpSpPr>
        <p:grpSpPr>
          <a:xfrm rot="5400000">
            <a:off x="3682934" y="4199375"/>
            <a:ext cx="306910" cy="306910"/>
            <a:chOff x="982662" y="1847850"/>
            <a:chExt cx="269875" cy="269875"/>
          </a:xfrm>
        </p:grpSpPr>
        <p:sp>
          <p:nvSpPr>
            <p:cNvPr id="133" name="Oval 50">
              <a:extLst>
                <a:ext uri="{FF2B5EF4-FFF2-40B4-BE49-F238E27FC236}">
                  <a16:creationId xmlns:a16="http://schemas.microsoft.com/office/drawing/2014/main" id="{732A36DB-4685-4C4F-A2A2-12AA39DC0BAB}"/>
                </a:ext>
              </a:extLst>
            </p:cNvPr>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134" name="Freeform 51">
              <a:extLst>
                <a:ext uri="{FF2B5EF4-FFF2-40B4-BE49-F238E27FC236}">
                  <a16:creationId xmlns:a16="http://schemas.microsoft.com/office/drawing/2014/main" id="{FEC48745-53FE-446B-8CE1-16FE39606FA2}"/>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grpSp>
      <p:sp>
        <p:nvSpPr>
          <p:cNvPr id="139" name="Oval 50">
            <a:extLst>
              <a:ext uri="{FF2B5EF4-FFF2-40B4-BE49-F238E27FC236}">
                <a16:creationId xmlns:a16="http://schemas.microsoft.com/office/drawing/2014/main" id="{D878792A-1E02-41FA-BFE4-58C23828ECEF}"/>
              </a:ext>
            </a:extLst>
          </p:cNvPr>
          <p:cNvSpPr>
            <a:spLocks noChangeArrowheads="1"/>
          </p:cNvSpPr>
          <p:nvPr/>
        </p:nvSpPr>
        <p:spPr bwMode="auto">
          <a:xfrm rot="5400000">
            <a:off x="10156772" y="4199375"/>
            <a:ext cx="306910" cy="306910"/>
          </a:xfrm>
          <a:prstGeom prst="ellipse">
            <a:avLst/>
          </a:prstGeom>
          <a:solidFill>
            <a:srgbClr val="E71C57"/>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140" name="Freeform 51">
            <a:extLst>
              <a:ext uri="{FF2B5EF4-FFF2-40B4-BE49-F238E27FC236}">
                <a16:creationId xmlns:a16="http://schemas.microsoft.com/office/drawing/2014/main" id="{C537795A-EA43-4A65-97D1-3FA39DEE9835}"/>
              </a:ext>
            </a:extLst>
          </p:cNvPr>
          <p:cNvSpPr>
            <a:spLocks/>
          </p:cNvSpPr>
          <p:nvPr/>
        </p:nvSpPr>
        <p:spPr bwMode="auto">
          <a:xfrm rot="5400000">
            <a:off x="10255164" y="4268881"/>
            <a:ext cx="110126" cy="198589"/>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20" name="Rectangle 19">
            <a:extLst>
              <a:ext uri="{FF2B5EF4-FFF2-40B4-BE49-F238E27FC236}">
                <a16:creationId xmlns:a16="http://schemas.microsoft.com/office/drawing/2014/main" id="{93A3CE3C-EA43-4976-B404-A69E95966861}"/>
              </a:ext>
            </a:extLst>
          </p:cNvPr>
          <p:cNvSpPr/>
          <p:nvPr/>
        </p:nvSpPr>
        <p:spPr>
          <a:xfrm>
            <a:off x="2539112" y="4709957"/>
            <a:ext cx="2715465" cy="1455554"/>
          </a:xfrm>
          <a:prstGeom prst="rect">
            <a:avLst/>
          </a:prstGeom>
          <a:solidFill>
            <a:srgbClr val="FFFFFF"/>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latin typeface="Helvetica 55 Roman" panose="02000503040000020004" pitchFamily="2" charset="0"/>
            </a:endParaRPr>
          </a:p>
        </p:txBody>
      </p:sp>
      <p:grpSp>
        <p:nvGrpSpPr>
          <p:cNvPr id="41" name="Group 40">
            <a:extLst>
              <a:ext uri="{FF2B5EF4-FFF2-40B4-BE49-F238E27FC236}">
                <a16:creationId xmlns:a16="http://schemas.microsoft.com/office/drawing/2014/main" id="{DB40F048-074E-42D4-A603-4EA62BF83833}"/>
              </a:ext>
            </a:extLst>
          </p:cNvPr>
          <p:cNvGrpSpPr/>
          <p:nvPr/>
        </p:nvGrpSpPr>
        <p:grpSpPr>
          <a:xfrm>
            <a:off x="3460443" y="4796958"/>
            <a:ext cx="475241" cy="475241"/>
            <a:chOff x="3021814" y="3019797"/>
            <a:chExt cx="1120592" cy="1120592"/>
          </a:xfrm>
        </p:grpSpPr>
        <p:sp>
          <p:nvSpPr>
            <p:cNvPr id="42" name="Oval 41">
              <a:extLst>
                <a:ext uri="{FF2B5EF4-FFF2-40B4-BE49-F238E27FC236}">
                  <a16:creationId xmlns:a16="http://schemas.microsoft.com/office/drawing/2014/main" id="{46D0817B-18A1-401C-88F3-A32433D896C2}"/>
                </a:ext>
              </a:extLst>
            </p:cNvPr>
            <p:cNvSpPr>
              <a:spLocks noChangeAspect="1"/>
            </p:cNvSpPr>
            <p:nvPr/>
          </p:nvSpPr>
          <p:spPr>
            <a:xfrm>
              <a:off x="3021814" y="3019797"/>
              <a:ext cx="1120592" cy="1120592"/>
            </a:xfrm>
            <a:prstGeom prst="ellipse">
              <a:avLst/>
            </a:pr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lnSpc>
                  <a:spcPct val="95000"/>
                </a:lnSpc>
              </a:pPr>
              <a:endParaRPr lang="en-US" kern="0" dirty="0">
                <a:solidFill>
                  <a:srgbClr val="FFFFFF"/>
                </a:solidFill>
                <a:latin typeface="Helvetica 55 Roman" panose="02000503040000020004" pitchFamily="2" charset="0"/>
              </a:endParaRPr>
            </a:p>
          </p:txBody>
        </p:sp>
        <p:grpSp>
          <p:nvGrpSpPr>
            <p:cNvPr id="43" name="Group 42">
              <a:extLst>
                <a:ext uri="{FF2B5EF4-FFF2-40B4-BE49-F238E27FC236}">
                  <a16:creationId xmlns:a16="http://schemas.microsoft.com/office/drawing/2014/main" id="{5F32E92A-F244-4102-8B7B-CC7F23B3CD98}"/>
                </a:ext>
              </a:extLst>
            </p:cNvPr>
            <p:cNvGrpSpPr>
              <a:grpSpLocks noChangeAspect="1"/>
            </p:cNvGrpSpPr>
            <p:nvPr/>
          </p:nvGrpSpPr>
          <p:grpSpPr>
            <a:xfrm>
              <a:off x="3100584" y="3099033"/>
              <a:ext cx="963052" cy="962120"/>
              <a:chOff x="5272881" y="2606675"/>
              <a:chExt cx="1646238" cy="1644650"/>
            </a:xfrm>
          </p:grpSpPr>
          <p:sp>
            <p:nvSpPr>
              <p:cNvPr id="45" name="AutoShape 13">
                <a:extLst>
                  <a:ext uri="{FF2B5EF4-FFF2-40B4-BE49-F238E27FC236}">
                    <a16:creationId xmlns:a16="http://schemas.microsoft.com/office/drawing/2014/main" id="{A8FD6A57-BBDF-4606-AD27-27BF1296734B}"/>
                  </a:ext>
                </a:extLst>
              </p:cNvPr>
              <p:cNvSpPr>
                <a:spLocks noChangeAspect="1" noChangeArrowheads="1" noTextEdit="1"/>
              </p:cNvSpPr>
              <p:nvPr/>
            </p:nvSpPr>
            <p:spPr bwMode="auto">
              <a:xfrm>
                <a:off x="5272881"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42" tIns="52121" rIns="104242" bIns="52121" numCol="1" anchor="t" anchorCtr="0" compatLnSpc="1">
                <a:prstTxWarp prst="textNoShape">
                  <a:avLst/>
                </a:prstTxWarp>
              </a:bodyPr>
              <a:lstStyle/>
              <a:p>
                <a:endParaRPr lang="en-US" dirty="0">
                  <a:solidFill>
                    <a:srgbClr val="000000"/>
                  </a:solidFill>
                  <a:latin typeface="Helvetica 55 Roman" panose="02000503040000020004" pitchFamily="2" charset="0"/>
                </a:endParaRPr>
              </a:p>
            </p:txBody>
          </p:sp>
          <p:sp>
            <p:nvSpPr>
              <p:cNvPr id="46" name="Freeform 14">
                <a:extLst>
                  <a:ext uri="{FF2B5EF4-FFF2-40B4-BE49-F238E27FC236}">
                    <a16:creationId xmlns:a16="http://schemas.microsoft.com/office/drawing/2014/main" id="{54BFAEE0-DC0E-472C-8751-0AD6E02B65C8}"/>
                  </a:ext>
                </a:extLst>
              </p:cNvPr>
              <p:cNvSpPr>
                <a:spLocks/>
              </p:cNvSpPr>
              <p:nvPr/>
            </p:nvSpPr>
            <p:spPr bwMode="auto">
              <a:xfrm>
                <a:off x="5442744" y="2962275"/>
                <a:ext cx="1306513" cy="931863"/>
              </a:xfrm>
              <a:custGeom>
                <a:avLst/>
                <a:gdLst>
                  <a:gd name="connsiteX0" fmla="*/ 79206 w 1306513"/>
                  <a:gd name="connsiteY0" fmla="*/ 596900 h 931863"/>
                  <a:gd name="connsiteX1" fmla="*/ 317667 w 1306513"/>
                  <a:gd name="connsiteY1" fmla="*/ 596900 h 931863"/>
                  <a:gd name="connsiteX2" fmla="*/ 333374 w 1306513"/>
                  <a:gd name="connsiteY2" fmla="*/ 612626 h 931863"/>
                  <a:gd name="connsiteX3" fmla="*/ 333374 w 1306513"/>
                  <a:gd name="connsiteY3" fmla="*/ 854225 h 931863"/>
                  <a:gd name="connsiteX4" fmla="*/ 317667 w 1306513"/>
                  <a:gd name="connsiteY4" fmla="*/ 869950 h 931863"/>
                  <a:gd name="connsiteX5" fmla="*/ 79206 w 1306513"/>
                  <a:gd name="connsiteY5" fmla="*/ 869950 h 931863"/>
                  <a:gd name="connsiteX6" fmla="*/ 63499 w 1306513"/>
                  <a:gd name="connsiteY6" fmla="*/ 854225 h 931863"/>
                  <a:gd name="connsiteX7" fmla="*/ 63499 w 1306513"/>
                  <a:gd name="connsiteY7" fmla="*/ 612626 h 931863"/>
                  <a:gd name="connsiteX8" fmla="*/ 79206 w 1306513"/>
                  <a:gd name="connsiteY8" fmla="*/ 596900 h 931863"/>
                  <a:gd name="connsiteX9" fmla="*/ 382418 w 1306513"/>
                  <a:gd name="connsiteY9" fmla="*/ 490538 h 931863"/>
                  <a:gd name="connsiteX10" fmla="*/ 620879 w 1306513"/>
                  <a:gd name="connsiteY10" fmla="*/ 490538 h 931863"/>
                  <a:gd name="connsiteX11" fmla="*/ 636586 w 1306513"/>
                  <a:gd name="connsiteY11" fmla="*/ 506258 h 931863"/>
                  <a:gd name="connsiteX12" fmla="*/ 636586 w 1306513"/>
                  <a:gd name="connsiteY12" fmla="*/ 854232 h 931863"/>
                  <a:gd name="connsiteX13" fmla="*/ 620879 w 1306513"/>
                  <a:gd name="connsiteY13" fmla="*/ 869951 h 931863"/>
                  <a:gd name="connsiteX14" fmla="*/ 382418 w 1306513"/>
                  <a:gd name="connsiteY14" fmla="*/ 869951 h 931863"/>
                  <a:gd name="connsiteX15" fmla="*/ 366711 w 1306513"/>
                  <a:gd name="connsiteY15" fmla="*/ 854232 h 931863"/>
                  <a:gd name="connsiteX16" fmla="*/ 366711 w 1306513"/>
                  <a:gd name="connsiteY16" fmla="*/ 506258 h 931863"/>
                  <a:gd name="connsiteX17" fmla="*/ 382418 w 1306513"/>
                  <a:gd name="connsiteY17" fmla="*/ 490538 h 931863"/>
                  <a:gd name="connsiteX18" fmla="*/ 685631 w 1306513"/>
                  <a:gd name="connsiteY18" fmla="*/ 371475 h 931863"/>
                  <a:gd name="connsiteX19" fmla="*/ 924092 w 1306513"/>
                  <a:gd name="connsiteY19" fmla="*/ 371475 h 931863"/>
                  <a:gd name="connsiteX20" fmla="*/ 939799 w 1306513"/>
                  <a:gd name="connsiteY20" fmla="*/ 387186 h 931863"/>
                  <a:gd name="connsiteX21" fmla="*/ 939799 w 1306513"/>
                  <a:gd name="connsiteY21" fmla="*/ 854239 h 931863"/>
                  <a:gd name="connsiteX22" fmla="*/ 924092 w 1306513"/>
                  <a:gd name="connsiteY22" fmla="*/ 869950 h 931863"/>
                  <a:gd name="connsiteX23" fmla="*/ 685631 w 1306513"/>
                  <a:gd name="connsiteY23" fmla="*/ 869950 h 931863"/>
                  <a:gd name="connsiteX24" fmla="*/ 669924 w 1306513"/>
                  <a:gd name="connsiteY24" fmla="*/ 854239 h 931863"/>
                  <a:gd name="connsiteX25" fmla="*/ 669924 w 1306513"/>
                  <a:gd name="connsiteY25" fmla="*/ 387186 h 931863"/>
                  <a:gd name="connsiteX26" fmla="*/ 685631 w 1306513"/>
                  <a:gd name="connsiteY26" fmla="*/ 371475 h 931863"/>
                  <a:gd name="connsiteX27" fmla="*/ 988843 w 1306513"/>
                  <a:gd name="connsiteY27" fmla="*/ 217488 h 931863"/>
                  <a:gd name="connsiteX28" fmla="*/ 1227304 w 1306513"/>
                  <a:gd name="connsiteY28" fmla="*/ 217488 h 931863"/>
                  <a:gd name="connsiteX29" fmla="*/ 1243011 w 1306513"/>
                  <a:gd name="connsiteY29" fmla="*/ 233193 h 931863"/>
                  <a:gd name="connsiteX30" fmla="*/ 1243011 w 1306513"/>
                  <a:gd name="connsiteY30" fmla="*/ 854246 h 931863"/>
                  <a:gd name="connsiteX31" fmla="*/ 1227304 w 1306513"/>
                  <a:gd name="connsiteY31" fmla="*/ 869951 h 931863"/>
                  <a:gd name="connsiteX32" fmla="*/ 988843 w 1306513"/>
                  <a:gd name="connsiteY32" fmla="*/ 869951 h 931863"/>
                  <a:gd name="connsiteX33" fmla="*/ 973136 w 1306513"/>
                  <a:gd name="connsiteY33" fmla="*/ 854246 h 931863"/>
                  <a:gd name="connsiteX34" fmla="*/ 973136 w 1306513"/>
                  <a:gd name="connsiteY34" fmla="*/ 233193 h 931863"/>
                  <a:gd name="connsiteX35" fmla="*/ 988843 w 1306513"/>
                  <a:gd name="connsiteY35" fmla="*/ 217488 h 931863"/>
                  <a:gd name="connsiteX36" fmla="*/ 852892 w 1306513"/>
                  <a:gd name="connsiteY36" fmla="*/ 61593 h 931863"/>
                  <a:gd name="connsiteX37" fmla="*/ 988690 w 1306513"/>
                  <a:gd name="connsiteY37" fmla="*/ 104412 h 931863"/>
                  <a:gd name="connsiteX38" fmla="*/ 989404 w 1306513"/>
                  <a:gd name="connsiteY38" fmla="*/ 105125 h 931863"/>
                  <a:gd name="connsiteX39" fmla="*/ 990119 w 1306513"/>
                  <a:gd name="connsiteY39" fmla="*/ 105125 h 931863"/>
                  <a:gd name="connsiteX40" fmla="*/ 990834 w 1306513"/>
                  <a:gd name="connsiteY40" fmla="*/ 105125 h 931863"/>
                  <a:gd name="connsiteX41" fmla="*/ 991549 w 1306513"/>
                  <a:gd name="connsiteY41" fmla="*/ 105839 h 931863"/>
                  <a:gd name="connsiteX42" fmla="*/ 992978 w 1306513"/>
                  <a:gd name="connsiteY42" fmla="*/ 106553 h 931863"/>
                  <a:gd name="connsiteX43" fmla="*/ 993693 w 1306513"/>
                  <a:gd name="connsiteY43" fmla="*/ 107266 h 931863"/>
                  <a:gd name="connsiteX44" fmla="*/ 994407 w 1306513"/>
                  <a:gd name="connsiteY44" fmla="*/ 107980 h 931863"/>
                  <a:gd name="connsiteX45" fmla="*/ 995122 w 1306513"/>
                  <a:gd name="connsiteY45" fmla="*/ 107980 h 931863"/>
                  <a:gd name="connsiteX46" fmla="*/ 995837 w 1306513"/>
                  <a:gd name="connsiteY46" fmla="*/ 108693 h 931863"/>
                  <a:gd name="connsiteX47" fmla="*/ 995837 w 1306513"/>
                  <a:gd name="connsiteY47" fmla="*/ 109407 h 931863"/>
                  <a:gd name="connsiteX48" fmla="*/ 996552 w 1306513"/>
                  <a:gd name="connsiteY48" fmla="*/ 110121 h 931863"/>
                  <a:gd name="connsiteX49" fmla="*/ 997266 w 1306513"/>
                  <a:gd name="connsiteY49" fmla="*/ 110834 h 931863"/>
                  <a:gd name="connsiteX50" fmla="*/ 997981 w 1306513"/>
                  <a:gd name="connsiteY50" fmla="*/ 112262 h 931863"/>
                  <a:gd name="connsiteX51" fmla="*/ 998696 w 1306513"/>
                  <a:gd name="connsiteY51" fmla="*/ 113689 h 931863"/>
                  <a:gd name="connsiteX52" fmla="*/ 998696 w 1306513"/>
                  <a:gd name="connsiteY52" fmla="*/ 114403 h 931863"/>
                  <a:gd name="connsiteX53" fmla="*/ 999410 w 1306513"/>
                  <a:gd name="connsiteY53" fmla="*/ 115116 h 931863"/>
                  <a:gd name="connsiteX54" fmla="*/ 999410 w 1306513"/>
                  <a:gd name="connsiteY54" fmla="*/ 115830 h 931863"/>
                  <a:gd name="connsiteX55" fmla="*/ 1000125 w 1306513"/>
                  <a:gd name="connsiteY55" fmla="*/ 116544 h 931863"/>
                  <a:gd name="connsiteX56" fmla="*/ 1000125 w 1306513"/>
                  <a:gd name="connsiteY56" fmla="*/ 117257 h 931863"/>
                  <a:gd name="connsiteX57" fmla="*/ 1000125 w 1306513"/>
                  <a:gd name="connsiteY57" fmla="*/ 117971 h 931863"/>
                  <a:gd name="connsiteX58" fmla="*/ 1000125 w 1306513"/>
                  <a:gd name="connsiteY58" fmla="*/ 118685 h 931863"/>
                  <a:gd name="connsiteX59" fmla="*/ 1000125 w 1306513"/>
                  <a:gd name="connsiteY59" fmla="*/ 119398 h 931863"/>
                  <a:gd name="connsiteX60" fmla="*/ 1000125 w 1306513"/>
                  <a:gd name="connsiteY60" fmla="*/ 120112 h 931863"/>
                  <a:gd name="connsiteX61" fmla="*/ 1000125 w 1306513"/>
                  <a:gd name="connsiteY61" fmla="*/ 120825 h 931863"/>
                  <a:gd name="connsiteX62" fmla="*/ 1000125 w 1306513"/>
                  <a:gd name="connsiteY62" fmla="*/ 121539 h 931863"/>
                  <a:gd name="connsiteX63" fmla="*/ 1000125 w 1306513"/>
                  <a:gd name="connsiteY63" fmla="*/ 122253 h 931863"/>
                  <a:gd name="connsiteX64" fmla="*/ 999410 w 1306513"/>
                  <a:gd name="connsiteY64" fmla="*/ 122966 h 931863"/>
                  <a:gd name="connsiteX65" fmla="*/ 999410 w 1306513"/>
                  <a:gd name="connsiteY65" fmla="*/ 123680 h 931863"/>
                  <a:gd name="connsiteX66" fmla="*/ 999410 w 1306513"/>
                  <a:gd name="connsiteY66" fmla="*/ 124394 h 931863"/>
                  <a:gd name="connsiteX67" fmla="*/ 999410 w 1306513"/>
                  <a:gd name="connsiteY67" fmla="*/ 125107 h 931863"/>
                  <a:gd name="connsiteX68" fmla="*/ 998696 w 1306513"/>
                  <a:gd name="connsiteY68" fmla="*/ 125821 h 931863"/>
                  <a:gd name="connsiteX69" fmla="*/ 998696 w 1306513"/>
                  <a:gd name="connsiteY69" fmla="*/ 126535 h 931863"/>
                  <a:gd name="connsiteX70" fmla="*/ 997981 w 1306513"/>
                  <a:gd name="connsiteY70" fmla="*/ 127248 h 931863"/>
                  <a:gd name="connsiteX71" fmla="*/ 929367 w 1306513"/>
                  <a:gd name="connsiteY71" fmla="*/ 252850 h 931863"/>
                  <a:gd name="connsiteX72" fmla="*/ 915788 w 1306513"/>
                  <a:gd name="connsiteY72" fmla="*/ 260700 h 931863"/>
                  <a:gd name="connsiteX73" fmla="*/ 908640 w 1306513"/>
                  <a:gd name="connsiteY73" fmla="*/ 258559 h 931863"/>
                  <a:gd name="connsiteX74" fmla="*/ 902208 w 1306513"/>
                  <a:gd name="connsiteY74" fmla="*/ 237864 h 931863"/>
                  <a:gd name="connsiteX75" fmla="*/ 949380 w 1306513"/>
                  <a:gd name="connsiteY75" fmla="*/ 150799 h 931863"/>
                  <a:gd name="connsiteX76" fmla="*/ 212498 w 1306513"/>
                  <a:gd name="connsiteY76" fmla="*/ 446962 h 931863"/>
                  <a:gd name="connsiteX77" fmla="*/ 206780 w 1306513"/>
                  <a:gd name="connsiteY77" fmla="*/ 447676 h 931863"/>
                  <a:gd name="connsiteX78" fmla="*/ 192486 w 1306513"/>
                  <a:gd name="connsiteY78" fmla="*/ 438399 h 931863"/>
                  <a:gd name="connsiteX79" fmla="*/ 201063 w 1306513"/>
                  <a:gd name="connsiteY79" fmla="*/ 417703 h 931863"/>
                  <a:gd name="connsiteX80" fmla="*/ 937944 w 1306513"/>
                  <a:gd name="connsiteY80" fmla="*/ 121539 h 931863"/>
                  <a:gd name="connsiteX81" fmla="*/ 843600 w 1306513"/>
                  <a:gd name="connsiteY81" fmla="*/ 91566 h 931863"/>
                  <a:gd name="connsiteX82" fmla="*/ 832880 w 1306513"/>
                  <a:gd name="connsiteY82" fmla="*/ 71584 h 931863"/>
                  <a:gd name="connsiteX83" fmla="*/ 852892 w 1306513"/>
                  <a:gd name="connsiteY83" fmla="*/ 61593 h 931863"/>
                  <a:gd name="connsiteX84" fmla="*/ 31750 w 1306513"/>
                  <a:gd name="connsiteY84" fmla="*/ 31750 h 931863"/>
                  <a:gd name="connsiteX85" fmla="*/ 31750 w 1306513"/>
                  <a:gd name="connsiteY85" fmla="*/ 900113 h 931863"/>
                  <a:gd name="connsiteX86" fmla="*/ 1274763 w 1306513"/>
                  <a:gd name="connsiteY86" fmla="*/ 900113 h 931863"/>
                  <a:gd name="connsiteX87" fmla="*/ 1274763 w 1306513"/>
                  <a:gd name="connsiteY87" fmla="*/ 31750 h 931863"/>
                  <a:gd name="connsiteX88" fmla="*/ 31750 w 1306513"/>
                  <a:gd name="connsiteY88" fmla="*/ 31750 h 931863"/>
                  <a:gd name="connsiteX89" fmla="*/ 15724 w 1306513"/>
                  <a:gd name="connsiteY89" fmla="*/ 0 h 931863"/>
                  <a:gd name="connsiteX90" fmla="*/ 1290789 w 1306513"/>
                  <a:gd name="connsiteY90" fmla="*/ 0 h 931863"/>
                  <a:gd name="connsiteX91" fmla="*/ 1306513 w 1306513"/>
                  <a:gd name="connsiteY91" fmla="*/ 15698 h 931863"/>
                  <a:gd name="connsiteX92" fmla="*/ 1306513 w 1306513"/>
                  <a:gd name="connsiteY92" fmla="*/ 916166 h 931863"/>
                  <a:gd name="connsiteX93" fmla="*/ 1290789 w 1306513"/>
                  <a:gd name="connsiteY93" fmla="*/ 931863 h 931863"/>
                  <a:gd name="connsiteX94" fmla="*/ 15724 w 1306513"/>
                  <a:gd name="connsiteY94" fmla="*/ 931863 h 931863"/>
                  <a:gd name="connsiteX95" fmla="*/ 0 w 1306513"/>
                  <a:gd name="connsiteY95" fmla="*/ 916166 h 931863"/>
                  <a:gd name="connsiteX96" fmla="*/ 0 w 1306513"/>
                  <a:gd name="connsiteY96" fmla="*/ 15698 h 931863"/>
                  <a:gd name="connsiteX97" fmla="*/ 15724 w 1306513"/>
                  <a:gd name="connsiteY97"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306513" h="931863">
                    <a:moveTo>
                      <a:pt x="79206" y="596900"/>
                    </a:moveTo>
                    <a:cubicBezTo>
                      <a:pt x="79206" y="596900"/>
                      <a:pt x="79206" y="596900"/>
                      <a:pt x="317667" y="596900"/>
                    </a:cubicBezTo>
                    <a:cubicBezTo>
                      <a:pt x="326234" y="596900"/>
                      <a:pt x="333374" y="603333"/>
                      <a:pt x="333374" y="612626"/>
                    </a:cubicBezTo>
                    <a:cubicBezTo>
                      <a:pt x="333374" y="612626"/>
                      <a:pt x="333374" y="612626"/>
                      <a:pt x="333374" y="854225"/>
                    </a:cubicBezTo>
                    <a:cubicBezTo>
                      <a:pt x="333374" y="863517"/>
                      <a:pt x="326234" y="869950"/>
                      <a:pt x="317667" y="869950"/>
                    </a:cubicBezTo>
                    <a:cubicBezTo>
                      <a:pt x="317667" y="869950"/>
                      <a:pt x="317667" y="869950"/>
                      <a:pt x="79206" y="869950"/>
                    </a:cubicBezTo>
                    <a:cubicBezTo>
                      <a:pt x="70638" y="869950"/>
                      <a:pt x="63499" y="863517"/>
                      <a:pt x="63499" y="854225"/>
                    </a:cubicBezTo>
                    <a:cubicBezTo>
                      <a:pt x="63499" y="854225"/>
                      <a:pt x="63499" y="854225"/>
                      <a:pt x="63499" y="612626"/>
                    </a:cubicBezTo>
                    <a:cubicBezTo>
                      <a:pt x="63499" y="603333"/>
                      <a:pt x="70638" y="596900"/>
                      <a:pt x="79206" y="596900"/>
                    </a:cubicBezTo>
                    <a:close/>
                    <a:moveTo>
                      <a:pt x="382418" y="490538"/>
                    </a:moveTo>
                    <a:cubicBezTo>
                      <a:pt x="382418" y="490538"/>
                      <a:pt x="382418" y="490538"/>
                      <a:pt x="620879" y="490538"/>
                    </a:cubicBezTo>
                    <a:cubicBezTo>
                      <a:pt x="629446" y="490538"/>
                      <a:pt x="636586" y="497683"/>
                      <a:pt x="636586" y="506258"/>
                    </a:cubicBezTo>
                    <a:cubicBezTo>
                      <a:pt x="636586" y="506258"/>
                      <a:pt x="636586" y="506258"/>
                      <a:pt x="636586" y="854232"/>
                    </a:cubicBezTo>
                    <a:cubicBezTo>
                      <a:pt x="636586" y="863520"/>
                      <a:pt x="629446" y="869951"/>
                      <a:pt x="620879" y="869951"/>
                    </a:cubicBezTo>
                    <a:cubicBezTo>
                      <a:pt x="620879" y="869951"/>
                      <a:pt x="620879" y="869951"/>
                      <a:pt x="382418" y="869951"/>
                    </a:cubicBezTo>
                    <a:cubicBezTo>
                      <a:pt x="373136" y="869951"/>
                      <a:pt x="366711" y="863520"/>
                      <a:pt x="366711" y="854232"/>
                    </a:cubicBezTo>
                    <a:cubicBezTo>
                      <a:pt x="366711" y="854232"/>
                      <a:pt x="366711" y="854232"/>
                      <a:pt x="366711" y="506258"/>
                    </a:cubicBezTo>
                    <a:cubicBezTo>
                      <a:pt x="366711" y="497683"/>
                      <a:pt x="373136" y="490538"/>
                      <a:pt x="382418" y="490538"/>
                    </a:cubicBezTo>
                    <a:close/>
                    <a:moveTo>
                      <a:pt x="685631" y="371475"/>
                    </a:moveTo>
                    <a:cubicBezTo>
                      <a:pt x="685631" y="371475"/>
                      <a:pt x="685631" y="371475"/>
                      <a:pt x="924092" y="371475"/>
                    </a:cubicBezTo>
                    <a:cubicBezTo>
                      <a:pt x="933373" y="371475"/>
                      <a:pt x="939799" y="378617"/>
                      <a:pt x="939799" y="387186"/>
                    </a:cubicBezTo>
                    <a:cubicBezTo>
                      <a:pt x="939799" y="387186"/>
                      <a:pt x="939799" y="387186"/>
                      <a:pt x="939799" y="854239"/>
                    </a:cubicBezTo>
                    <a:cubicBezTo>
                      <a:pt x="939799" y="863523"/>
                      <a:pt x="933373" y="869950"/>
                      <a:pt x="924092" y="869950"/>
                    </a:cubicBezTo>
                    <a:cubicBezTo>
                      <a:pt x="924092" y="869950"/>
                      <a:pt x="924092" y="869950"/>
                      <a:pt x="685631" y="869950"/>
                    </a:cubicBezTo>
                    <a:cubicBezTo>
                      <a:pt x="677063" y="869950"/>
                      <a:pt x="669924" y="863523"/>
                      <a:pt x="669924" y="854239"/>
                    </a:cubicBezTo>
                    <a:cubicBezTo>
                      <a:pt x="669924" y="854239"/>
                      <a:pt x="669924" y="854239"/>
                      <a:pt x="669924" y="387186"/>
                    </a:cubicBezTo>
                    <a:cubicBezTo>
                      <a:pt x="669924" y="378617"/>
                      <a:pt x="677063" y="371475"/>
                      <a:pt x="685631" y="371475"/>
                    </a:cubicBezTo>
                    <a:close/>
                    <a:moveTo>
                      <a:pt x="988843" y="217488"/>
                    </a:moveTo>
                    <a:cubicBezTo>
                      <a:pt x="988843" y="217488"/>
                      <a:pt x="988843" y="217488"/>
                      <a:pt x="1227304" y="217488"/>
                    </a:cubicBezTo>
                    <a:cubicBezTo>
                      <a:pt x="1235872" y="217488"/>
                      <a:pt x="1243011" y="224627"/>
                      <a:pt x="1243011" y="233193"/>
                    </a:cubicBezTo>
                    <a:cubicBezTo>
                      <a:pt x="1243011" y="233193"/>
                      <a:pt x="1243011" y="233193"/>
                      <a:pt x="1243011" y="854246"/>
                    </a:cubicBezTo>
                    <a:cubicBezTo>
                      <a:pt x="1243011" y="863526"/>
                      <a:pt x="1235872" y="869951"/>
                      <a:pt x="1227304" y="869951"/>
                    </a:cubicBezTo>
                    <a:cubicBezTo>
                      <a:pt x="1227304" y="869951"/>
                      <a:pt x="1227304" y="869951"/>
                      <a:pt x="988843" y="869951"/>
                    </a:cubicBezTo>
                    <a:cubicBezTo>
                      <a:pt x="980276" y="869951"/>
                      <a:pt x="973136" y="863526"/>
                      <a:pt x="973136" y="854246"/>
                    </a:cubicBezTo>
                    <a:cubicBezTo>
                      <a:pt x="973136" y="854246"/>
                      <a:pt x="973136" y="854246"/>
                      <a:pt x="973136" y="233193"/>
                    </a:cubicBezTo>
                    <a:cubicBezTo>
                      <a:pt x="973136" y="224627"/>
                      <a:pt x="980276" y="217488"/>
                      <a:pt x="988843" y="217488"/>
                    </a:cubicBezTo>
                    <a:close/>
                    <a:moveTo>
                      <a:pt x="852892" y="61593"/>
                    </a:moveTo>
                    <a:cubicBezTo>
                      <a:pt x="852892" y="61593"/>
                      <a:pt x="852892" y="61593"/>
                      <a:pt x="988690" y="104412"/>
                    </a:cubicBezTo>
                    <a:cubicBezTo>
                      <a:pt x="988690" y="104412"/>
                      <a:pt x="988690" y="104412"/>
                      <a:pt x="989404" y="105125"/>
                    </a:cubicBezTo>
                    <a:cubicBezTo>
                      <a:pt x="990119" y="105125"/>
                      <a:pt x="990119" y="105125"/>
                      <a:pt x="990119" y="105125"/>
                    </a:cubicBezTo>
                    <a:cubicBezTo>
                      <a:pt x="990119" y="105125"/>
                      <a:pt x="990834" y="105125"/>
                      <a:pt x="990834" y="105125"/>
                    </a:cubicBezTo>
                    <a:cubicBezTo>
                      <a:pt x="990834" y="105125"/>
                      <a:pt x="990834" y="105839"/>
                      <a:pt x="991549" y="105839"/>
                    </a:cubicBezTo>
                    <a:cubicBezTo>
                      <a:pt x="992263" y="105839"/>
                      <a:pt x="992263" y="106553"/>
                      <a:pt x="992978" y="106553"/>
                    </a:cubicBezTo>
                    <a:cubicBezTo>
                      <a:pt x="993693" y="107266"/>
                      <a:pt x="993693" y="107266"/>
                      <a:pt x="993693" y="107266"/>
                    </a:cubicBezTo>
                    <a:cubicBezTo>
                      <a:pt x="994407" y="107266"/>
                      <a:pt x="994407" y="107266"/>
                      <a:pt x="994407" y="107980"/>
                    </a:cubicBezTo>
                    <a:cubicBezTo>
                      <a:pt x="994407" y="107980"/>
                      <a:pt x="995122" y="107980"/>
                      <a:pt x="995122" y="107980"/>
                    </a:cubicBezTo>
                    <a:cubicBezTo>
                      <a:pt x="995122" y="108693"/>
                      <a:pt x="995122" y="108693"/>
                      <a:pt x="995837" y="108693"/>
                    </a:cubicBezTo>
                    <a:cubicBezTo>
                      <a:pt x="995837" y="109407"/>
                      <a:pt x="995837" y="109407"/>
                      <a:pt x="995837" y="109407"/>
                    </a:cubicBezTo>
                    <a:cubicBezTo>
                      <a:pt x="996552" y="109407"/>
                      <a:pt x="996552" y="109407"/>
                      <a:pt x="996552" y="110121"/>
                    </a:cubicBezTo>
                    <a:cubicBezTo>
                      <a:pt x="996552" y="110121"/>
                      <a:pt x="996552" y="110121"/>
                      <a:pt x="997266" y="110834"/>
                    </a:cubicBezTo>
                    <a:cubicBezTo>
                      <a:pt x="997981" y="111548"/>
                      <a:pt x="997981" y="111548"/>
                      <a:pt x="997981" y="112262"/>
                    </a:cubicBezTo>
                    <a:cubicBezTo>
                      <a:pt x="998696" y="112975"/>
                      <a:pt x="998696" y="113689"/>
                      <a:pt x="998696" y="113689"/>
                    </a:cubicBezTo>
                    <a:cubicBezTo>
                      <a:pt x="998696" y="113689"/>
                      <a:pt x="998696" y="114403"/>
                      <a:pt x="998696" y="114403"/>
                    </a:cubicBezTo>
                    <a:cubicBezTo>
                      <a:pt x="999410" y="114403"/>
                      <a:pt x="999410" y="115116"/>
                      <a:pt x="999410" y="115116"/>
                    </a:cubicBezTo>
                    <a:cubicBezTo>
                      <a:pt x="999410" y="115830"/>
                      <a:pt x="999410" y="115830"/>
                      <a:pt x="999410" y="115830"/>
                    </a:cubicBezTo>
                    <a:cubicBezTo>
                      <a:pt x="999410" y="116544"/>
                      <a:pt x="999410" y="116544"/>
                      <a:pt x="1000125" y="116544"/>
                    </a:cubicBezTo>
                    <a:cubicBezTo>
                      <a:pt x="1000125" y="117257"/>
                      <a:pt x="1000125" y="117257"/>
                      <a:pt x="1000125" y="117257"/>
                    </a:cubicBezTo>
                    <a:cubicBezTo>
                      <a:pt x="1000125" y="117257"/>
                      <a:pt x="1000125" y="117971"/>
                      <a:pt x="1000125" y="117971"/>
                    </a:cubicBezTo>
                    <a:cubicBezTo>
                      <a:pt x="1000125" y="117971"/>
                      <a:pt x="1000125" y="117971"/>
                      <a:pt x="1000125" y="118685"/>
                    </a:cubicBezTo>
                    <a:cubicBezTo>
                      <a:pt x="1000125" y="118685"/>
                      <a:pt x="1000125" y="118685"/>
                      <a:pt x="1000125" y="119398"/>
                    </a:cubicBezTo>
                    <a:cubicBezTo>
                      <a:pt x="1000125" y="119398"/>
                      <a:pt x="1000125" y="119398"/>
                      <a:pt x="1000125" y="120112"/>
                    </a:cubicBezTo>
                    <a:cubicBezTo>
                      <a:pt x="1000125" y="120112"/>
                      <a:pt x="1000125" y="120112"/>
                      <a:pt x="1000125" y="120825"/>
                    </a:cubicBezTo>
                    <a:cubicBezTo>
                      <a:pt x="1000125" y="120825"/>
                      <a:pt x="1000125" y="120825"/>
                      <a:pt x="1000125" y="121539"/>
                    </a:cubicBezTo>
                    <a:cubicBezTo>
                      <a:pt x="1000125" y="121539"/>
                      <a:pt x="1000125" y="121539"/>
                      <a:pt x="1000125" y="122253"/>
                    </a:cubicBezTo>
                    <a:cubicBezTo>
                      <a:pt x="1000125" y="122253"/>
                      <a:pt x="1000125" y="122966"/>
                      <a:pt x="999410" y="122966"/>
                    </a:cubicBezTo>
                    <a:cubicBezTo>
                      <a:pt x="999410" y="122966"/>
                      <a:pt x="999410" y="123680"/>
                      <a:pt x="999410" y="123680"/>
                    </a:cubicBezTo>
                    <a:cubicBezTo>
                      <a:pt x="999410" y="123680"/>
                      <a:pt x="999410" y="124394"/>
                      <a:pt x="999410" y="124394"/>
                    </a:cubicBezTo>
                    <a:cubicBezTo>
                      <a:pt x="999410" y="125107"/>
                      <a:pt x="999410" y="125107"/>
                      <a:pt x="999410" y="125107"/>
                    </a:cubicBezTo>
                    <a:cubicBezTo>
                      <a:pt x="998696" y="125107"/>
                      <a:pt x="998696" y="125821"/>
                      <a:pt x="998696" y="125821"/>
                    </a:cubicBezTo>
                    <a:cubicBezTo>
                      <a:pt x="998696" y="125821"/>
                      <a:pt x="998696" y="126535"/>
                      <a:pt x="998696" y="126535"/>
                    </a:cubicBezTo>
                    <a:cubicBezTo>
                      <a:pt x="998696" y="126535"/>
                      <a:pt x="997981" y="126535"/>
                      <a:pt x="997981" y="127248"/>
                    </a:cubicBezTo>
                    <a:cubicBezTo>
                      <a:pt x="997981" y="127248"/>
                      <a:pt x="997981" y="127248"/>
                      <a:pt x="929367" y="252850"/>
                    </a:cubicBezTo>
                    <a:cubicBezTo>
                      <a:pt x="926509" y="257846"/>
                      <a:pt x="921505" y="260700"/>
                      <a:pt x="915788" y="260700"/>
                    </a:cubicBezTo>
                    <a:cubicBezTo>
                      <a:pt x="913643" y="260700"/>
                      <a:pt x="910785" y="259987"/>
                      <a:pt x="908640" y="258559"/>
                    </a:cubicBezTo>
                    <a:cubicBezTo>
                      <a:pt x="900778" y="254991"/>
                      <a:pt x="897920" y="245000"/>
                      <a:pt x="902208" y="237864"/>
                    </a:cubicBezTo>
                    <a:cubicBezTo>
                      <a:pt x="902208" y="237864"/>
                      <a:pt x="902208" y="237864"/>
                      <a:pt x="949380" y="150799"/>
                    </a:cubicBezTo>
                    <a:cubicBezTo>
                      <a:pt x="949380" y="150799"/>
                      <a:pt x="949380" y="150799"/>
                      <a:pt x="212498" y="446962"/>
                    </a:cubicBezTo>
                    <a:cubicBezTo>
                      <a:pt x="211069" y="447676"/>
                      <a:pt x="208925" y="447676"/>
                      <a:pt x="206780" y="447676"/>
                    </a:cubicBezTo>
                    <a:cubicBezTo>
                      <a:pt x="200348" y="447676"/>
                      <a:pt x="194630" y="444108"/>
                      <a:pt x="192486" y="438399"/>
                    </a:cubicBezTo>
                    <a:cubicBezTo>
                      <a:pt x="188912" y="429835"/>
                      <a:pt x="193201" y="420558"/>
                      <a:pt x="201063" y="417703"/>
                    </a:cubicBezTo>
                    <a:cubicBezTo>
                      <a:pt x="201063" y="417703"/>
                      <a:pt x="201063" y="417703"/>
                      <a:pt x="937944" y="121539"/>
                    </a:cubicBezTo>
                    <a:cubicBezTo>
                      <a:pt x="937944" y="121539"/>
                      <a:pt x="937944" y="121539"/>
                      <a:pt x="843600" y="91566"/>
                    </a:cubicBezTo>
                    <a:cubicBezTo>
                      <a:pt x="835024" y="88711"/>
                      <a:pt x="830735" y="80148"/>
                      <a:pt x="832880" y="71584"/>
                    </a:cubicBezTo>
                    <a:cubicBezTo>
                      <a:pt x="835738" y="63734"/>
                      <a:pt x="844315" y="58738"/>
                      <a:pt x="852892" y="61593"/>
                    </a:cubicBezTo>
                    <a:close/>
                    <a:moveTo>
                      <a:pt x="31750" y="31750"/>
                    </a:moveTo>
                    <a:cubicBezTo>
                      <a:pt x="31750" y="900113"/>
                      <a:pt x="31750" y="900113"/>
                      <a:pt x="31750" y="900113"/>
                    </a:cubicBezTo>
                    <a:cubicBezTo>
                      <a:pt x="1274763" y="900113"/>
                      <a:pt x="1274763" y="900113"/>
                      <a:pt x="1274763" y="900113"/>
                    </a:cubicBezTo>
                    <a:cubicBezTo>
                      <a:pt x="1274763" y="31750"/>
                      <a:pt x="1274763" y="31750"/>
                      <a:pt x="1274763" y="31750"/>
                    </a:cubicBezTo>
                    <a:cubicBezTo>
                      <a:pt x="31750" y="31750"/>
                      <a:pt x="31750" y="31750"/>
                      <a:pt x="31750" y="31750"/>
                    </a:cubicBezTo>
                    <a:close/>
                    <a:moveTo>
                      <a:pt x="15724" y="0"/>
                    </a:moveTo>
                    <a:cubicBezTo>
                      <a:pt x="15724" y="0"/>
                      <a:pt x="15724" y="0"/>
                      <a:pt x="1290789" y="0"/>
                    </a:cubicBezTo>
                    <a:cubicBezTo>
                      <a:pt x="1299366" y="0"/>
                      <a:pt x="1306513" y="6422"/>
                      <a:pt x="1306513" y="15698"/>
                    </a:cubicBezTo>
                    <a:cubicBezTo>
                      <a:pt x="1306513" y="15698"/>
                      <a:pt x="1306513" y="15698"/>
                      <a:pt x="1306513" y="916166"/>
                    </a:cubicBezTo>
                    <a:cubicBezTo>
                      <a:pt x="1306513" y="925441"/>
                      <a:pt x="1299366" y="931863"/>
                      <a:pt x="1290789" y="931863"/>
                    </a:cubicBezTo>
                    <a:cubicBezTo>
                      <a:pt x="1290789" y="931863"/>
                      <a:pt x="1290789" y="931863"/>
                      <a:pt x="15724" y="931863"/>
                    </a:cubicBezTo>
                    <a:cubicBezTo>
                      <a:pt x="7147" y="931863"/>
                      <a:pt x="0" y="925441"/>
                      <a:pt x="0" y="916166"/>
                    </a:cubicBezTo>
                    <a:cubicBezTo>
                      <a:pt x="0" y="916166"/>
                      <a:pt x="0" y="916166"/>
                      <a:pt x="0" y="15698"/>
                    </a:cubicBezTo>
                    <a:cubicBezTo>
                      <a:pt x="0" y="6422"/>
                      <a:pt x="7147" y="0"/>
                      <a:pt x="15724" y="0"/>
                    </a:cubicBezTo>
                    <a:close/>
                  </a:path>
                </a:pathLst>
              </a:custGeom>
              <a:solidFill>
                <a:srgbClr val="FFFFFF"/>
              </a:solidFill>
              <a:ln>
                <a:noFill/>
              </a:ln>
            </p:spPr>
            <p:txBody>
              <a:bodyPr vert="horz" wrap="square" lIns="104242" tIns="52121" rIns="104242" bIns="52121" numCol="1" anchor="t" anchorCtr="0" compatLnSpc="1">
                <a:prstTxWarp prst="textNoShape">
                  <a:avLst/>
                </a:prstTxWarp>
                <a:noAutofit/>
              </a:bodyPr>
              <a:lstStyle/>
              <a:p>
                <a:endParaRPr lang="en-US" dirty="0">
                  <a:solidFill>
                    <a:srgbClr val="000000"/>
                  </a:solidFill>
                  <a:latin typeface="Helvetica 55 Roman" panose="02000503040000020004" pitchFamily="2" charset="0"/>
                </a:endParaRPr>
              </a:p>
            </p:txBody>
          </p:sp>
        </p:grpSp>
      </p:grpSp>
      <p:sp>
        <p:nvSpPr>
          <p:cNvPr id="53" name="TextBox 52">
            <a:extLst>
              <a:ext uri="{FF2B5EF4-FFF2-40B4-BE49-F238E27FC236}">
                <a16:creationId xmlns:a16="http://schemas.microsoft.com/office/drawing/2014/main" id="{D763282B-24DF-4B17-B135-3E47869EF652}"/>
              </a:ext>
            </a:extLst>
          </p:cNvPr>
          <p:cNvSpPr txBox="1"/>
          <p:nvPr/>
        </p:nvSpPr>
        <p:spPr>
          <a:xfrm>
            <a:off x="3391635" y="5345170"/>
            <a:ext cx="889507" cy="47524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latin typeface="Helvetica 55 Roman" panose="02000503040000020004" pitchFamily="2" charset="0"/>
              </a:rPr>
              <a:t>ARPU</a:t>
            </a:r>
          </a:p>
          <a:p>
            <a:r>
              <a:rPr lang="en-US" sz="1400" dirty="0">
                <a:solidFill>
                  <a:srgbClr val="575757"/>
                </a:solidFill>
                <a:latin typeface="Helvetica 55 Roman" panose="02000503040000020004" pitchFamily="2" charset="0"/>
              </a:rPr>
              <a:t>uplift</a:t>
            </a:r>
          </a:p>
        </p:txBody>
      </p:sp>
      <p:sp>
        <p:nvSpPr>
          <p:cNvPr id="60" name="Rectangle 59">
            <a:extLst>
              <a:ext uri="{FF2B5EF4-FFF2-40B4-BE49-F238E27FC236}">
                <a16:creationId xmlns:a16="http://schemas.microsoft.com/office/drawing/2014/main" id="{F6396FA6-1446-46D9-B867-7D1CDB938362}"/>
              </a:ext>
            </a:extLst>
          </p:cNvPr>
          <p:cNvSpPr/>
          <p:nvPr/>
        </p:nvSpPr>
        <p:spPr>
          <a:xfrm>
            <a:off x="8952494" y="4718849"/>
            <a:ext cx="2715465" cy="1455554"/>
          </a:xfrm>
          <a:prstGeom prst="rect">
            <a:avLst/>
          </a:prstGeom>
          <a:solidFill>
            <a:srgbClr val="FFFFFF"/>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rgbClr val="FFFFFF"/>
              </a:solidFill>
              <a:latin typeface="Helvetica 55 Roman" panose="02000503040000020004" pitchFamily="2" charset="0"/>
            </a:endParaRPr>
          </a:p>
        </p:txBody>
      </p:sp>
      <p:sp>
        <p:nvSpPr>
          <p:cNvPr id="78" name="TextBox 77">
            <a:extLst>
              <a:ext uri="{FF2B5EF4-FFF2-40B4-BE49-F238E27FC236}">
                <a16:creationId xmlns:a16="http://schemas.microsoft.com/office/drawing/2014/main" id="{0F101F20-E1D5-4080-B162-7B5E9A9CB39C}"/>
              </a:ext>
            </a:extLst>
          </p:cNvPr>
          <p:cNvSpPr txBox="1"/>
          <p:nvPr/>
        </p:nvSpPr>
        <p:spPr>
          <a:xfrm>
            <a:off x="9033936" y="4911431"/>
            <a:ext cx="2552581" cy="107039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08000" lvl="1">
              <a:buClr>
                <a:srgbClr val="8E908F"/>
              </a:buClr>
              <a:buSzPct val="100000"/>
            </a:pPr>
            <a:r>
              <a:rPr lang="en-US" sz="1200" dirty="0">
                <a:solidFill>
                  <a:srgbClr val="000000"/>
                </a:solidFill>
                <a:latin typeface="Helvetica 55 Roman" panose="02000503040000020004" pitchFamily="2" charset="0"/>
              </a:rPr>
              <a:t>Incremental CAPEX linked to each upgrade in terms of </a:t>
            </a:r>
            <a:r>
              <a:rPr lang="en-US" sz="1200" dirty="0" err="1">
                <a:solidFill>
                  <a:srgbClr val="000000"/>
                </a:solidFill>
                <a:latin typeface="Helvetica 55 Roman" panose="02000503040000020004" pitchFamily="2" charset="0"/>
              </a:rPr>
              <a:t>HW</a:t>
            </a:r>
            <a:r>
              <a:rPr lang="en-US" sz="1200" dirty="0">
                <a:solidFill>
                  <a:srgbClr val="000000"/>
                </a:solidFill>
                <a:latin typeface="Helvetica 55 Roman" panose="02000503040000020004" pitchFamily="2" charset="0"/>
              </a:rPr>
              <a:t> requirements</a:t>
            </a:r>
          </a:p>
        </p:txBody>
      </p:sp>
      <p:sp>
        <p:nvSpPr>
          <p:cNvPr id="39" name="TextBox 38">
            <a:extLst>
              <a:ext uri="{FF2B5EF4-FFF2-40B4-BE49-F238E27FC236}">
                <a16:creationId xmlns:a16="http://schemas.microsoft.com/office/drawing/2014/main" id="{79D0AE5C-9038-4E82-A454-A95790F5A3AF}"/>
              </a:ext>
            </a:extLst>
          </p:cNvPr>
          <p:cNvSpPr txBox="1"/>
          <p:nvPr/>
        </p:nvSpPr>
        <p:spPr>
          <a:xfrm>
            <a:off x="2179397" y="2979703"/>
            <a:ext cx="478525" cy="145555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600" dirty="0">
                <a:solidFill>
                  <a:srgbClr val="575757"/>
                </a:solidFill>
                <a:latin typeface="Helvetica 55 Roman" panose="02000503040000020004" pitchFamily="2" charset="0"/>
              </a:rPr>
              <a:t>(</a:t>
            </a:r>
          </a:p>
        </p:txBody>
      </p:sp>
      <p:sp>
        <p:nvSpPr>
          <p:cNvPr id="18" name="Left Brace 17">
            <a:extLst>
              <a:ext uri="{FF2B5EF4-FFF2-40B4-BE49-F238E27FC236}">
                <a16:creationId xmlns:a16="http://schemas.microsoft.com/office/drawing/2014/main" id="{BB8524D2-94C4-4B49-B2ED-FA8E0B840D23}"/>
              </a:ext>
            </a:extLst>
          </p:cNvPr>
          <p:cNvSpPr/>
          <p:nvPr/>
        </p:nvSpPr>
        <p:spPr>
          <a:xfrm rot="5400000">
            <a:off x="5145545" y="28529"/>
            <a:ext cx="342348" cy="6315437"/>
          </a:xfrm>
          <a:prstGeom prst="leftBrac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latin typeface="Helvetica 55 Roman" panose="02000503040000020004" pitchFamily="2" charset="0"/>
            </a:endParaRPr>
          </a:p>
        </p:txBody>
      </p:sp>
      <p:sp>
        <p:nvSpPr>
          <p:cNvPr id="63" name="TextBox 62">
            <a:extLst>
              <a:ext uri="{FF2B5EF4-FFF2-40B4-BE49-F238E27FC236}">
                <a16:creationId xmlns:a16="http://schemas.microsoft.com/office/drawing/2014/main" id="{F71A3D6F-C19A-425C-8EA4-4D6752DB1019}"/>
              </a:ext>
            </a:extLst>
          </p:cNvPr>
          <p:cNvSpPr txBox="1"/>
          <p:nvPr/>
        </p:nvSpPr>
        <p:spPr>
          <a:xfrm>
            <a:off x="3195795" y="5785191"/>
            <a:ext cx="974278" cy="36187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i="1" dirty="0">
                <a:solidFill>
                  <a:srgbClr val="575757"/>
                </a:solidFill>
                <a:latin typeface="Helvetica 55 Roman" panose="02000503040000020004" pitchFamily="2" charset="0"/>
              </a:rPr>
              <a:t>Computed at site level</a:t>
            </a:r>
          </a:p>
        </p:txBody>
      </p:sp>
      <p:sp>
        <p:nvSpPr>
          <p:cNvPr id="62" name="Rectangle 61">
            <a:extLst>
              <a:ext uri="{FF2B5EF4-FFF2-40B4-BE49-F238E27FC236}">
                <a16:creationId xmlns:a16="http://schemas.microsoft.com/office/drawing/2014/main" id="{7DBC4218-3C17-4FC1-8A71-0F40B4908AE0}"/>
              </a:ext>
            </a:extLst>
          </p:cNvPr>
          <p:cNvSpPr/>
          <p:nvPr/>
        </p:nvSpPr>
        <p:spPr>
          <a:xfrm>
            <a:off x="2179398" y="2294860"/>
            <a:ext cx="6295040" cy="694150"/>
          </a:xfrm>
          <a:prstGeom prst="rect">
            <a:avLst/>
          </a:prstGeom>
          <a:solidFill>
            <a:srgbClr val="FFFFFF"/>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24000" lvl="1" indent="-216000">
              <a:buClr>
                <a:srgbClr val="8E908F"/>
              </a:buClr>
              <a:buSzPct val="100000"/>
              <a:buFont typeface="Trebuchet MS" panose="020B0603020202020204" pitchFamily="34" charset="0"/>
              <a:buChar char="•"/>
            </a:pPr>
            <a:r>
              <a:rPr lang="en-US" sz="1100" dirty="0">
                <a:solidFill>
                  <a:srgbClr val="000000"/>
                </a:solidFill>
                <a:latin typeface="Helvetica 55 Roman" panose="02000503040000020004" pitchFamily="2" charset="0"/>
              </a:rPr>
              <a:t>Discount rate: Parameter (e.g. 13%)</a:t>
            </a:r>
          </a:p>
          <a:p>
            <a:pPr marL="324000" lvl="1" indent="-216000">
              <a:buClr>
                <a:srgbClr val="8E908F"/>
              </a:buClr>
              <a:buSzPct val="100000"/>
              <a:buFont typeface="Trebuchet MS" panose="020B0603020202020204" pitchFamily="34" charset="0"/>
              <a:buChar char="•"/>
            </a:pPr>
            <a:r>
              <a:rPr lang="en-US" sz="1100" dirty="0">
                <a:solidFill>
                  <a:srgbClr val="000000"/>
                </a:solidFill>
                <a:latin typeface="Helvetica 55 Roman" panose="02000503040000020004" pitchFamily="2" charset="0"/>
              </a:rPr>
              <a:t>Recovery time: Parameter defined based on most restrictive criteria (e.g. 5 years)</a:t>
            </a:r>
          </a:p>
        </p:txBody>
      </p:sp>
      <p:grpSp>
        <p:nvGrpSpPr>
          <p:cNvPr id="64" name="Group 50">
            <a:extLst>
              <a:ext uri="{FF2B5EF4-FFF2-40B4-BE49-F238E27FC236}">
                <a16:creationId xmlns:a16="http://schemas.microsoft.com/office/drawing/2014/main" id="{84480F69-F96A-F95F-D5F8-A3AF16294309}"/>
              </a:ext>
            </a:extLst>
          </p:cNvPr>
          <p:cNvGrpSpPr/>
          <p:nvPr/>
        </p:nvGrpSpPr>
        <p:grpSpPr>
          <a:xfrm>
            <a:off x="111584" y="23004"/>
            <a:ext cx="5437605" cy="436583"/>
            <a:chOff x="111584" y="23004"/>
            <a:chExt cx="5437605" cy="436583"/>
          </a:xfrm>
        </p:grpSpPr>
        <p:sp>
          <p:nvSpPr>
            <p:cNvPr id="65" name="Rectangle 64">
              <a:extLst>
                <a:ext uri="{FF2B5EF4-FFF2-40B4-BE49-F238E27FC236}">
                  <a16:creationId xmlns:a16="http://schemas.microsoft.com/office/drawing/2014/main" id="{758080CE-B6AC-DB25-AB8D-B7A4EA0C6E40}"/>
                </a:ext>
              </a:extLst>
            </p:cNvPr>
            <p:cNvSpPr/>
            <p:nvPr/>
          </p:nvSpPr>
          <p:spPr>
            <a:xfrm>
              <a:off x="111584" y="73993"/>
              <a:ext cx="2047416" cy="334606"/>
            </a:xfrm>
            <a:prstGeom prst="rect">
              <a:avLst/>
            </a:prstGeom>
            <a:solidFill>
              <a:schemeClr val="accent6"/>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b="1" dirty="0">
                  <a:solidFill>
                    <a:schemeClr val="accent4">
                      <a:lumMod val="75000"/>
                    </a:schemeClr>
                  </a:solidFill>
                </a:rPr>
                <a:t>Economic modules</a:t>
              </a:r>
            </a:p>
          </p:txBody>
        </p:sp>
        <p:sp>
          <p:nvSpPr>
            <p:cNvPr id="66" name="Rectangle 65">
              <a:extLst>
                <a:ext uri="{FF2B5EF4-FFF2-40B4-BE49-F238E27FC236}">
                  <a16:creationId xmlns:a16="http://schemas.microsoft.com/office/drawing/2014/main" id="{BCB4EAED-9076-989B-788A-3D1BA30FB608}"/>
                </a:ext>
              </a:extLst>
            </p:cNvPr>
            <p:cNvSpPr/>
            <p:nvPr/>
          </p:nvSpPr>
          <p:spPr>
            <a:xfrm>
              <a:off x="2159000" y="23004"/>
              <a:ext cx="3390189" cy="436583"/>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08000" lvl="1" indent="-216000">
                <a:buClr>
                  <a:schemeClr val="tx2"/>
                </a:buClr>
                <a:buSzPct val="100000"/>
                <a:buFont typeface="Trebuchet MS" panose="020B0603020202020204" pitchFamily="34" charset="0"/>
                <a:buChar char="•"/>
              </a:pPr>
              <a:r>
                <a:rPr lang="en-US" sz="1050" b="1" i="1" dirty="0">
                  <a:solidFill>
                    <a:srgbClr val="575757"/>
                  </a:solidFill>
                  <a:latin typeface="Trebuchet MS" panose="020B0603020202020204" pitchFamily="34" charset="0"/>
                </a:rPr>
                <a:t>Site NPV quantification</a:t>
              </a:r>
            </a:p>
          </p:txBody>
        </p:sp>
        <p:sp>
          <p:nvSpPr>
            <p:cNvPr id="67" name="Oval 20">
              <a:extLst>
                <a:ext uri="{FF2B5EF4-FFF2-40B4-BE49-F238E27FC236}">
                  <a16:creationId xmlns:a16="http://schemas.microsoft.com/office/drawing/2014/main" id="{35956061-7413-F8E2-C765-E9A6CFAADA9E}"/>
                </a:ext>
              </a:extLst>
            </p:cNvPr>
            <p:cNvSpPr>
              <a:spLocks noChangeArrowheads="1"/>
            </p:cNvSpPr>
            <p:nvPr/>
          </p:nvSpPr>
          <p:spPr bwMode="auto">
            <a:xfrm>
              <a:off x="2065800" y="96260"/>
              <a:ext cx="288000" cy="288000"/>
            </a:xfrm>
            <a:prstGeom prst="ellipse">
              <a:avLst/>
            </a:prstGeom>
            <a:solidFill>
              <a:schemeClr val="accent4"/>
            </a:solidFill>
            <a:ln>
              <a:noFill/>
            </a:ln>
          </p:spPr>
          <p:txBody>
            <a:bodyPr vert="horz" wrap="square" lIns="0" tIns="0" rIns="0" bIns="0" numCol="1" anchor="ctr" anchorCtr="0" compatLnSpc="1">
              <a:prstTxWarp prst="textNoShape">
                <a:avLst/>
              </a:prstTxWarp>
            </a:bodyPr>
            <a:lstStyle/>
            <a:p>
              <a:pPr algn="ctr"/>
              <a:r>
                <a:rPr lang="en-US" sz="1200" dirty="0">
                  <a:solidFill>
                    <a:srgbClr val="FFFFFF"/>
                  </a:solidFill>
                </a:rPr>
                <a:t>9</a:t>
              </a:r>
            </a:p>
          </p:txBody>
        </p:sp>
      </p:grpSp>
      <p:sp>
        <p:nvSpPr>
          <p:cNvPr id="8" name="Rectangle 7">
            <a:extLst>
              <a:ext uri="{FF2B5EF4-FFF2-40B4-BE49-F238E27FC236}">
                <a16:creationId xmlns:a16="http://schemas.microsoft.com/office/drawing/2014/main" id="{73D7AEB7-2A58-9B49-4893-F9C5E1CE68E1}"/>
              </a:ext>
            </a:extLst>
          </p:cNvPr>
          <p:cNvSpPr/>
          <p:nvPr/>
        </p:nvSpPr>
        <p:spPr>
          <a:xfrm>
            <a:off x="293267" y="1347248"/>
            <a:ext cx="11618155" cy="5154405"/>
          </a:xfrm>
          <a:prstGeom prst="rect">
            <a:avLst/>
          </a:prstGeom>
          <a:solidFill>
            <a:srgbClr val="F2F2F2">
              <a:alpha val="77000"/>
            </a:srgbClr>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latin typeface="Helvetica 55 Roman" panose="02000503040000020004" pitchFamily="2" charset="0"/>
            </a:endParaRPr>
          </a:p>
        </p:txBody>
      </p:sp>
      <p:sp>
        <p:nvSpPr>
          <p:cNvPr id="11" name="TextBox 5">
            <a:extLst>
              <a:ext uri="{FF2B5EF4-FFF2-40B4-BE49-F238E27FC236}">
                <a16:creationId xmlns:a16="http://schemas.microsoft.com/office/drawing/2014/main" id="{403A3F93-FFAB-E307-B510-7ED3D08F827E}"/>
              </a:ext>
            </a:extLst>
          </p:cNvPr>
          <p:cNvSpPr txBox="1"/>
          <p:nvPr/>
        </p:nvSpPr>
        <p:spPr>
          <a:xfrm>
            <a:off x="5541980" y="3431780"/>
            <a:ext cx="2987012" cy="9133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09" tIns="75054" rIns="150109" bIns="75054" numCol="1" spcCol="0" rtlCol="0" fromWordArt="0" anchor="ctr" anchorCtr="0" forceAA="0" compatLnSpc="1">
            <a:prstTxWarp prst="textNoShape">
              <a:avLst/>
            </a:prstTxWarp>
            <a:noAutofit/>
          </a:bodyPr>
          <a:lstStyle/>
          <a:p>
            <a:pPr algn="ctr"/>
            <a:r>
              <a:rPr lang="en-US" dirty="0">
                <a:solidFill>
                  <a:srgbClr val="30C1D7"/>
                </a:solidFill>
                <a:latin typeface="Helvetica 55 Roman" panose="02000503040000020004" pitchFamily="2" charset="0"/>
              </a:rPr>
              <a:t>Incremental annual OPEX linked to the action </a:t>
            </a:r>
          </a:p>
        </p:txBody>
      </p:sp>
      <p:sp>
        <p:nvSpPr>
          <p:cNvPr id="19" name="Oval 50">
            <a:extLst>
              <a:ext uri="{FF2B5EF4-FFF2-40B4-BE49-F238E27FC236}">
                <a16:creationId xmlns:a16="http://schemas.microsoft.com/office/drawing/2014/main" id="{23784D97-BCB4-4373-8C91-6FCD5B06DACB}"/>
              </a:ext>
            </a:extLst>
          </p:cNvPr>
          <p:cNvSpPr>
            <a:spLocks noChangeArrowheads="1"/>
          </p:cNvSpPr>
          <p:nvPr/>
        </p:nvSpPr>
        <p:spPr bwMode="auto">
          <a:xfrm rot="5400000">
            <a:off x="6882032" y="4199375"/>
            <a:ext cx="306910" cy="306910"/>
          </a:xfrm>
          <a:prstGeom prst="ellipse">
            <a:avLst/>
          </a:prstGeom>
          <a:solidFill>
            <a:srgbClr val="30C1D7"/>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21" name="Freeform 51">
            <a:extLst>
              <a:ext uri="{FF2B5EF4-FFF2-40B4-BE49-F238E27FC236}">
                <a16:creationId xmlns:a16="http://schemas.microsoft.com/office/drawing/2014/main" id="{14FE19DC-E18C-C9B4-17D0-2F06778CED9B}"/>
              </a:ext>
            </a:extLst>
          </p:cNvPr>
          <p:cNvSpPr>
            <a:spLocks/>
          </p:cNvSpPr>
          <p:nvPr/>
        </p:nvSpPr>
        <p:spPr bwMode="auto">
          <a:xfrm rot="5400000">
            <a:off x="6980424" y="4268881"/>
            <a:ext cx="110126" cy="198589"/>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22" name="Rectangle 21">
            <a:extLst>
              <a:ext uri="{FF2B5EF4-FFF2-40B4-BE49-F238E27FC236}">
                <a16:creationId xmlns:a16="http://schemas.microsoft.com/office/drawing/2014/main" id="{FBBBCDC0-7DF6-82A1-4F6A-0CE3A4575D96}"/>
              </a:ext>
            </a:extLst>
          </p:cNvPr>
          <p:cNvSpPr/>
          <p:nvPr/>
        </p:nvSpPr>
        <p:spPr>
          <a:xfrm>
            <a:off x="5677753" y="4718849"/>
            <a:ext cx="2715465" cy="1455554"/>
          </a:xfrm>
          <a:prstGeom prst="rect">
            <a:avLst/>
          </a:prstGeom>
          <a:solidFill>
            <a:srgbClr val="FFFFFF"/>
          </a:solidFill>
          <a:ln w="9525" cap="rnd" cmpd="sng" algn="ctr">
            <a:solidFill>
              <a:srgbClr val="30C1D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rgbClr val="FFFFFF"/>
              </a:solidFill>
              <a:latin typeface="Helvetica 55 Roman" panose="02000503040000020004" pitchFamily="2" charset="0"/>
            </a:endParaRPr>
          </a:p>
        </p:txBody>
      </p:sp>
      <p:sp>
        <p:nvSpPr>
          <p:cNvPr id="23" name="TextBox 78">
            <a:extLst>
              <a:ext uri="{FF2B5EF4-FFF2-40B4-BE49-F238E27FC236}">
                <a16:creationId xmlns:a16="http://schemas.microsoft.com/office/drawing/2014/main" id="{8ED57692-AFB8-183F-E379-0B4C3158E64C}"/>
              </a:ext>
            </a:extLst>
          </p:cNvPr>
          <p:cNvSpPr txBox="1"/>
          <p:nvPr/>
        </p:nvSpPr>
        <p:spPr>
          <a:xfrm>
            <a:off x="5759195" y="4911431"/>
            <a:ext cx="2552581" cy="107039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108000" lvl="1">
              <a:buClr>
                <a:srgbClr val="8E908F"/>
              </a:buClr>
              <a:buSzPct val="100000"/>
            </a:pPr>
            <a:r>
              <a:rPr lang="en-US" sz="1200" dirty="0">
                <a:solidFill>
                  <a:srgbClr val="000000"/>
                </a:solidFill>
                <a:latin typeface="Helvetica 55 Roman" panose="02000503040000020004" pitchFamily="2" charset="0"/>
              </a:rPr>
              <a:t>Incremental OPEX linked to each upgrade in terms of: </a:t>
            </a:r>
          </a:p>
          <a:p>
            <a:pPr marL="324000" lvl="1" indent="-216000">
              <a:buClr>
                <a:srgbClr val="8E908F"/>
              </a:buClr>
              <a:buSzPct val="100000"/>
              <a:buFont typeface="Trebuchet MS" panose="020B0603020202020204" pitchFamily="34" charset="0"/>
              <a:buChar char="•"/>
            </a:pPr>
            <a:r>
              <a:rPr lang="en-US" sz="1200" dirty="0">
                <a:solidFill>
                  <a:srgbClr val="000000"/>
                </a:solidFill>
                <a:latin typeface="Helvetica 55 Roman" panose="02000503040000020004" pitchFamily="2" charset="0"/>
              </a:rPr>
              <a:t>Energy </a:t>
            </a:r>
          </a:p>
          <a:p>
            <a:pPr marL="324000" lvl="1" indent="-216000">
              <a:buClr>
                <a:srgbClr val="8E908F"/>
              </a:buClr>
              <a:buSzPct val="100000"/>
              <a:buFont typeface="Trebuchet MS" panose="020B0603020202020204" pitchFamily="34" charset="0"/>
              <a:buChar char="•"/>
            </a:pPr>
            <a:r>
              <a:rPr lang="en-US" sz="1200" dirty="0">
                <a:solidFill>
                  <a:srgbClr val="000000"/>
                </a:solidFill>
                <a:latin typeface="Helvetica 55 Roman" panose="02000503040000020004" pitchFamily="2" charset="0"/>
              </a:rPr>
              <a:t>Space rent </a:t>
            </a:r>
          </a:p>
          <a:p>
            <a:pPr lvl="1"/>
            <a:endParaRPr lang="en-US" sz="1200" dirty="0">
              <a:solidFill>
                <a:srgbClr val="575757"/>
              </a:solidFill>
              <a:latin typeface="Helvetica 55 Roman" panose="02000503040000020004" pitchFamily="2" charset="0"/>
            </a:endParaRPr>
          </a:p>
        </p:txBody>
      </p:sp>
    </p:spTree>
    <p:extLst>
      <p:ext uri="{BB962C8B-B14F-4D97-AF65-F5344CB8AC3E}">
        <p14:creationId xmlns:p14="http://schemas.microsoft.com/office/powerpoint/2010/main" val="1287251329"/>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D641996-68F4-4620-9CE4-38CDF747458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95" imgH="394" progId="TCLayout.ActiveDocument.1">
                  <p:embed/>
                </p:oleObj>
              </mc:Choice>
              <mc:Fallback>
                <p:oleObj name="think-cell Slide" r:id="rId6" imgW="395" imgH="394" progId="TCLayout.ActiveDocument.1">
                  <p:embed/>
                  <p:pic>
                    <p:nvPicPr>
                      <p:cNvPr id="4" name="Object 3" hidden="1">
                        <a:extLst>
                          <a:ext uri="{FF2B5EF4-FFF2-40B4-BE49-F238E27FC236}">
                            <a16:creationId xmlns:a16="http://schemas.microsoft.com/office/drawing/2014/main" id="{CD641996-68F4-4620-9CE4-38CDF747458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8A245D1-2BF4-45AE-AD56-2FB0ED859F3D}"/>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sym typeface="Trebuchet MS" panose="020B0603020202020204" pitchFamily="34" charset="0"/>
            </a:endParaRPr>
          </a:p>
        </p:txBody>
      </p:sp>
      <p:sp>
        <p:nvSpPr>
          <p:cNvPr id="34" name="Title 1">
            <a:extLst>
              <a:ext uri="{FF2B5EF4-FFF2-40B4-BE49-F238E27FC236}">
                <a16:creationId xmlns:a16="http://schemas.microsoft.com/office/drawing/2014/main" id="{FA17C49D-5CE2-4A1C-B291-EE88C5502039}"/>
              </a:ext>
            </a:extLst>
          </p:cNvPr>
          <p:cNvSpPr>
            <a:spLocks noGrp="1"/>
          </p:cNvSpPr>
          <p:nvPr>
            <p:ph type="title"/>
          </p:nvPr>
        </p:nvSpPr>
        <p:spPr>
          <a:xfrm>
            <a:off x="452968" y="603797"/>
            <a:ext cx="11294533" cy="828439"/>
          </a:xfrm>
        </p:spPr>
        <p:txBody>
          <a:bodyPr vert="horz"/>
          <a:lstStyle/>
          <a:p>
            <a:r>
              <a:rPr lang="en-US" sz="2800" dirty="0" err="1"/>
              <a:t>Opex</a:t>
            </a:r>
            <a:r>
              <a:rPr lang="en-US" sz="2800" dirty="0"/>
              <a:t> definition</a:t>
            </a:r>
          </a:p>
        </p:txBody>
      </p:sp>
      <p:sp>
        <p:nvSpPr>
          <p:cNvPr id="44" name="NavigationIcon">
            <a:extLst>
              <a:ext uri="{FF2B5EF4-FFF2-40B4-BE49-F238E27FC236}">
                <a16:creationId xmlns:a16="http://schemas.microsoft.com/office/drawing/2014/main" id="{36C3CC53-5999-48ED-8954-29508B858602}"/>
              </a:ext>
            </a:extLst>
          </p:cNvPr>
          <p:cNvSpPr>
            <a:spLocks noChangeAspect="1"/>
          </p:cNvSpPr>
          <p:nvPr/>
        </p:nvSpPr>
        <p:spPr bwMode="auto">
          <a:xfrm>
            <a:off x="11644824" y="152591"/>
            <a:ext cx="457200" cy="326332"/>
          </a:xfrm>
          <a:custGeom>
            <a:avLst/>
            <a:gdLst>
              <a:gd name="connsiteX0" fmla="*/ 80031 w 1303338"/>
              <a:gd name="connsiteY0" fmla="*/ 747713 h 930275"/>
              <a:gd name="connsiteX1" fmla="*/ 317719 w 1303338"/>
              <a:gd name="connsiteY1" fmla="*/ 747713 h 930275"/>
              <a:gd name="connsiteX2" fmla="*/ 333375 w 1303338"/>
              <a:gd name="connsiteY2" fmla="*/ 763440 h 930275"/>
              <a:gd name="connsiteX3" fmla="*/ 333375 w 1303338"/>
              <a:gd name="connsiteY3" fmla="*/ 854225 h 930275"/>
              <a:gd name="connsiteX4" fmla="*/ 317719 w 1303338"/>
              <a:gd name="connsiteY4" fmla="*/ 869951 h 930275"/>
              <a:gd name="connsiteX5" fmla="*/ 80031 w 1303338"/>
              <a:gd name="connsiteY5" fmla="*/ 869951 h 930275"/>
              <a:gd name="connsiteX6" fmla="*/ 65087 w 1303338"/>
              <a:gd name="connsiteY6" fmla="*/ 854225 h 930275"/>
              <a:gd name="connsiteX7" fmla="*/ 65087 w 1303338"/>
              <a:gd name="connsiteY7" fmla="*/ 763440 h 930275"/>
              <a:gd name="connsiteX8" fmla="*/ 80031 w 1303338"/>
              <a:gd name="connsiteY8" fmla="*/ 747713 h 930275"/>
              <a:gd name="connsiteX9" fmla="*/ 382419 w 1303338"/>
              <a:gd name="connsiteY9" fmla="*/ 523875 h 930275"/>
              <a:gd name="connsiteX10" fmla="*/ 620880 w 1303338"/>
              <a:gd name="connsiteY10" fmla="*/ 523875 h 930275"/>
              <a:gd name="connsiteX11" fmla="*/ 636587 w 1303338"/>
              <a:gd name="connsiteY11" fmla="*/ 539573 h 930275"/>
              <a:gd name="connsiteX12" fmla="*/ 636587 w 1303338"/>
              <a:gd name="connsiteY12" fmla="*/ 854252 h 930275"/>
              <a:gd name="connsiteX13" fmla="*/ 620880 w 1303338"/>
              <a:gd name="connsiteY13" fmla="*/ 869950 h 930275"/>
              <a:gd name="connsiteX14" fmla="*/ 382419 w 1303338"/>
              <a:gd name="connsiteY14" fmla="*/ 869950 h 930275"/>
              <a:gd name="connsiteX15" fmla="*/ 366712 w 1303338"/>
              <a:gd name="connsiteY15" fmla="*/ 854252 h 930275"/>
              <a:gd name="connsiteX16" fmla="*/ 366712 w 1303338"/>
              <a:gd name="connsiteY16" fmla="*/ 539573 h 930275"/>
              <a:gd name="connsiteX17" fmla="*/ 382419 w 1303338"/>
              <a:gd name="connsiteY17" fmla="*/ 523875 h 930275"/>
              <a:gd name="connsiteX18" fmla="*/ 682457 w 1303338"/>
              <a:gd name="connsiteY18" fmla="*/ 288925 h 930275"/>
              <a:gd name="connsiteX19" fmla="*/ 920918 w 1303338"/>
              <a:gd name="connsiteY19" fmla="*/ 288925 h 930275"/>
              <a:gd name="connsiteX20" fmla="*/ 936625 w 1303338"/>
              <a:gd name="connsiteY20" fmla="*/ 304629 h 930275"/>
              <a:gd name="connsiteX21" fmla="*/ 936625 w 1303338"/>
              <a:gd name="connsiteY21" fmla="*/ 854247 h 930275"/>
              <a:gd name="connsiteX22" fmla="*/ 920918 w 1303338"/>
              <a:gd name="connsiteY22" fmla="*/ 869950 h 930275"/>
              <a:gd name="connsiteX23" fmla="*/ 682457 w 1303338"/>
              <a:gd name="connsiteY23" fmla="*/ 869950 h 930275"/>
              <a:gd name="connsiteX24" fmla="*/ 666750 w 1303338"/>
              <a:gd name="connsiteY24" fmla="*/ 854247 h 930275"/>
              <a:gd name="connsiteX25" fmla="*/ 666750 w 1303338"/>
              <a:gd name="connsiteY25" fmla="*/ 304629 h 930275"/>
              <a:gd name="connsiteX26" fmla="*/ 682457 w 1303338"/>
              <a:gd name="connsiteY26" fmla="*/ 288925 h 930275"/>
              <a:gd name="connsiteX27" fmla="*/ 987290 w 1303338"/>
              <a:gd name="connsiteY27" fmla="*/ 63500 h 930275"/>
              <a:gd name="connsiteX28" fmla="*/ 1224814 w 1303338"/>
              <a:gd name="connsiteY28" fmla="*/ 63500 h 930275"/>
              <a:gd name="connsiteX29" fmla="*/ 1239838 w 1303338"/>
              <a:gd name="connsiteY29" fmla="*/ 79201 h 930275"/>
              <a:gd name="connsiteX30" fmla="*/ 1239838 w 1303338"/>
              <a:gd name="connsiteY30" fmla="*/ 854249 h 930275"/>
              <a:gd name="connsiteX31" fmla="*/ 1224814 w 1303338"/>
              <a:gd name="connsiteY31" fmla="*/ 869950 h 930275"/>
              <a:gd name="connsiteX32" fmla="*/ 987290 w 1303338"/>
              <a:gd name="connsiteY32" fmla="*/ 869950 h 930275"/>
              <a:gd name="connsiteX33" fmla="*/ 971550 w 1303338"/>
              <a:gd name="connsiteY33" fmla="*/ 854249 h 930275"/>
              <a:gd name="connsiteX34" fmla="*/ 971550 w 1303338"/>
              <a:gd name="connsiteY34" fmla="*/ 79201 h 930275"/>
              <a:gd name="connsiteX35" fmla="*/ 987290 w 1303338"/>
              <a:gd name="connsiteY35" fmla="*/ 63500 h 930275"/>
              <a:gd name="connsiteX36" fmla="*/ 31750 w 1303338"/>
              <a:gd name="connsiteY36" fmla="*/ 31750 h 930275"/>
              <a:gd name="connsiteX37" fmla="*/ 31750 w 1303338"/>
              <a:gd name="connsiteY37" fmla="*/ 900113 h 930275"/>
              <a:gd name="connsiteX38" fmla="*/ 1271588 w 1303338"/>
              <a:gd name="connsiteY38" fmla="*/ 900113 h 930275"/>
              <a:gd name="connsiteX39" fmla="*/ 1271588 w 1303338"/>
              <a:gd name="connsiteY39" fmla="*/ 31750 h 930275"/>
              <a:gd name="connsiteX40" fmla="*/ 31750 w 1303338"/>
              <a:gd name="connsiteY40" fmla="*/ 31750 h 930275"/>
              <a:gd name="connsiteX41" fmla="*/ 15703 w 1303338"/>
              <a:gd name="connsiteY41" fmla="*/ 0 h 930275"/>
              <a:gd name="connsiteX42" fmla="*/ 1287635 w 1303338"/>
              <a:gd name="connsiteY42" fmla="*/ 0 h 930275"/>
              <a:gd name="connsiteX43" fmla="*/ 1303338 w 1303338"/>
              <a:gd name="connsiteY43" fmla="*/ 15695 h 930275"/>
              <a:gd name="connsiteX44" fmla="*/ 1303338 w 1303338"/>
              <a:gd name="connsiteY44" fmla="*/ 914580 h 930275"/>
              <a:gd name="connsiteX45" fmla="*/ 1287635 w 1303338"/>
              <a:gd name="connsiteY45" fmla="*/ 930275 h 930275"/>
              <a:gd name="connsiteX46" fmla="*/ 15703 w 1303338"/>
              <a:gd name="connsiteY46" fmla="*/ 930275 h 930275"/>
              <a:gd name="connsiteX47" fmla="*/ 0 w 1303338"/>
              <a:gd name="connsiteY47" fmla="*/ 914580 h 930275"/>
              <a:gd name="connsiteX48" fmla="*/ 0 w 1303338"/>
              <a:gd name="connsiteY48" fmla="*/ 15695 h 930275"/>
              <a:gd name="connsiteX49" fmla="*/ 15703 w 1303338"/>
              <a:gd name="connsiteY49" fmla="*/ 0 h 93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303338" h="930275">
                <a:moveTo>
                  <a:pt x="80031" y="747713"/>
                </a:moveTo>
                <a:cubicBezTo>
                  <a:pt x="80031" y="747713"/>
                  <a:pt x="80031" y="747713"/>
                  <a:pt x="317719" y="747713"/>
                </a:cubicBezTo>
                <a:cubicBezTo>
                  <a:pt x="326258" y="747713"/>
                  <a:pt x="333375" y="754862"/>
                  <a:pt x="333375" y="763440"/>
                </a:cubicBezTo>
                <a:cubicBezTo>
                  <a:pt x="333375" y="763440"/>
                  <a:pt x="333375" y="763440"/>
                  <a:pt x="333375" y="854225"/>
                </a:cubicBezTo>
                <a:cubicBezTo>
                  <a:pt x="333375" y="863518"/>
                  <a:pt x="326258" y="869951"/>
                  <a:pt x="317719" y="869951"/>
                </a:cubicBezTo>
                <a:cubicBezTo>
                  <a:pt x="317719" y="869951"/>
                  <a:pt x="317719" y="869951"/>
                  <a:pt x="80031" y="869951"/>
                </a:cubicBezTo>
                <a:cubicBezTo>
                  <a:pt x="72203" y="869951"/>
                  <a:pt x="65087" y="863518"/>
                  <a:pt x="65087" y="854225"/>
                </a:cubicBezTo>
                <a:cubicBezTo>
                  <a:pt x="65087" y="854225"/>
                  <a:pt x="65087" y="854225"/>
                  <a:pt x="65087" y="763440"/>
                </a:cubicBezTo>
                <a:cubicBezTo>
                  <a:pt x="65087" y="754862"/>
                  <a:pt x="72203" y="747713"/>
                  <a:pt x="80031" y="747713"/>
                </a:cubicBezTo>
                <a:close/>
                <a:moveTo>
                  <a:pt x="382419" y="523875"/>
                </a:moveTo>
                <a:cubicBezTo>
                  <a:pt x="382419" y="523875"/>
                  <a:pt x="382419" y="523875"/>
                  <a:pt x="620880" y="523875"/>
                </a:cubicBezTo>
                <a:cubicBezTo>
                  <a:pt x="629447" y="523875"/>
                  <a:pt x="636587" y="531011"/>
                  <a:pt x="636587" y="539573"/>
                </a:cubicBezTo>
                <a:cubicBezTo>
                  <a:pt x="636587" y="539573"/>
                  <a:pt x="636587" y="539573"/>
                  <a:pt x="636587" y="854252"/>
                </a:cubicBezTo>
                <a:cubicBezTo>
                  <a:pt x="636587" y="863528"/>
                  <a:pt x="629447" y="869950"/>
                  <a:pt x="620880" y="869950"/>
                </a:cubicBezTo>
                <a:cubicBezTo>
                  <a:pt x="620880" y="869950"/>
                  <a:pt x="620880" y="869950"/>
                  <a:pt x="382419" y="869950"/>
                </a:cubicBezTo>
                <a:cubicBezTo>
                  <a:pt x="373137" y="869950"/>
                  <a:pt x="366712" y="863528"/>
                  <a:pt x="366712" y="854252"/>
                </a:cubicBezTo>
                <a:cubicBezTo>
                  <a:pt x="366712" y="854252"/>
                  <a:pt x="366712" y="854252"/>
                  <a:pt x="366712" y="539573"/>
                </a:cubicBezTo>
                <a:cubicBezTo>
                  <a:pt x="366712" y="531011"/>
                  <a:pt x="373137" y="523875"/>
                  <a:pt x="382419" y="523875"/>
                </a:cubicBezTo>
                <a:close/>
                <a:moveTo>
                  <a:pt x="682457" y="288925"/>
                </a:moveTo>
                <a:cubicBezTo>
                  <a:pt x="682457" y="288925"/>
                  <a:pt x="682457" y="288925"/>
                  <a:pt x="920918" y="288925"/>
                </a:cubicBezTo>
                <a:cubicBezTo>
                  <a:pt x="930199" y="288925"/>
                  <a:pt x="936625" y="296063"/>
                  <a:pt x="936625" y="304629"/>
                </a:cubicBezTo>
                <a:cubicBezTo>
                  <a:pt x="936625" y="304629"/>
                  <a:pt x="936625" y="304629"/>
                  <a:pt x="936625" y="854247"/>
                </a:cubicBezTo>
                <a:cubicBezTo>
                  <a:pt x="936625" y="863526"/>
                  <a:pt x="930199" y="869950"/>
                  <a:pt x="920918" y="869950"/>
                </a:cubicBezTo>
                <a:cubicBezTo>
                  <a:pt x="920918" y="869950"/>
                  <a:pt x="920918" y="869950"/>
                  <a:pt x="682457" y="869950"/>
                </a:cubicBezTo>
                <a:cubicBezTo>
                  <a:pt x="673889" y="869950"/>
                  <a:pt x="666750" y="863526"/>
                  <a:pt x="666750" y="854247"/>
                </a:cubicBezTo>
                <a:cubicBezTo>
                  <a:pt x="666750" y="854247"/>
                  <a:pt x="666750" y="854247"/>
                  <a:pt x="666750" y="304629"/>
                </a:cubicBezTo>
                <a:cubicBezTo>
                  <a:pt x="666750" y="296063"/>
                  <a:pt x="673889" y="288925"/>
                  <a:pt x="682457" y="288925"/>
                </a:cubicBezTo>
                <a:close/>
                <a:moveTo>
                  <a:pt x="987290" y="63500"/>
                </a:moveTo>
                <a:cubicBezTo>
                  <a:pt x="987290" y="63500"/>
                  <a:pt x="987290" y="63500"/>
                  <a:pt x="1224814" y="63500"/>
                </a:cubicBezTo>
                <a:cubicBezTo>
                  <a:pt x="1233399" y="63500"/>
                  <a:pt x="1239838" y="69923"/>
                  <a:pt x="1239838" y="79201"/>
                </a:cubicBezTo>
                <a:cubicBezTo>
                  <a:pt x="1239838" y="79201"/>
                  <a:pt x="1239838" y="79201"/>
                  <a:pt x="1239838" y="854249"/>
                </a:cubicBezTo>
                <a:cubicBezTo>
                  <a:pt x="1239838" y="863527"/>
                  <a:pt x="1233399" y="869950"/>
                  <a:pt x="1224814" y="869950"/>
                </a:cubicBezTo>
                <a:cubicBezTo>
                  <a:pt x="1224814" y="869950"/>
                  <a:pt x="1224814" y="869950"/>
                  <a:pt x="987290" y="869950"/>
                </a:cubicBezTo>
                <a:cubicBezTo>
                  <a:pt x="977989" y="869950"/>
                  <a:pt x="971550" y="863527"/>
                  <a:pt x="971550" y="854249"/>
                </a:cubicBezTo>
                <a:cubicBezTo>
                  <a:pt x="971550" y="854249"/>
                  <a:pt x="971550" y="854249"/>
                  <a:pt x="971550" y="79201"/>
                </a:cubicBezTo>
                <a:cubicBezTo>
                  <a:pt x="971550" y="69923"/>
                  <a:pt x="977989" y="63500"/>
                  <a:pt x="987290" y="63500"/>
                </a:cubicBezTo>
                <a:close/>
                <a:moveTo>
                  <a:pt x="31750" y="31750"/>
                </a:moveTo>
                <a:cubicBezTo>
                  <a:pt x="31750" y="31750"/>
                  <a:pt x="31750" y="31750"/>
                  <a:pt x="31750" y="900113"/>
                </a:cubicBezTo>
                <a:cubicBezTo>
                  <a:pt x="31750" y="900113"/>
                  <a:pt x="31750" y="900113"/>
                  <a:pt x="1271588" y="900113"/>
                </a:cubicBezTo>
                <a:cubicBezTo>
                  <a:pt x="1271588" y="900113"/>
                  <a:pt x="1271588" y="900113"/>
                  <a:pt x="1271588" y="31750"/>
                </a:cubicBezTo>
                <a:cubicBezTo>
                  <a:pt x="1271588" y="31750"/>
                  <a:pt x="1271588" y="31750"/>
                  <a:pt x="31750" y="31750"/>
                </a:cubicBezTo>
                <a:close/>
                <a:moveTo>
                  <a:pt x="15703" y="0"/>
                </a:moveTo>
                <a:cubicBezTo>
                  <a:pt x="15703" y="0"/>
                  <a:pt x="15703" y="0"/>
                  <a:pt x="1287635" y="0"/>
                </a:cubicBezTo>
                <a:cubicBezTo>
                  <a:pt x="1296201" y="0"/>
                  <a:pt x="1303338" y="6421"/>
                  <a:pt x="1303338" y="15695"/>
                </a:cubicBezTo>
                <a:cubicBezTo>
                  <a:pt x="1303338" y="15695"/>
                  <a:pt x="1303338" y="15695"/>
                  <a:pt x="1303338" y="914580"/>
                </a:cubicBezTo>
                <a:cubicBezTo>
                  <a:pt x="1303338" y="923855"/>
                  <a:pt x="1296201" y="930275"/>
                  <a:pt x="1287635" y="930275"/>
                </a:cubicBezTo>
                <a:cubicBezTo>
                  <a:pt x="1287635" y="930275"/>
                  <a:pt x="1287635" y="930275"/>
                  <a:pt x="15703" y="930275"/>
                </a:cubicBezTo>
                <a:cubicBezTo>
                  <a:pt x="7138" y="930275"/>
                  <a:pt x="0" y="923855"/>
                  <a:pt x="0" y="914580"/>
                </a:cubicBezTo>
                <a:cubicBezTo>
                  <a:pt x="0" y="914580"/>
                  <a:pt x="0" y="914580"/>
                  <a:pt x="0" y="15695"/>
                </a:cubicBezTo>
                <a:cubicBezTo>
                  <a:pt x="0" y="6421"/>
                  <a:pt x="7138" y="0"/>
                  <a:pt x="15703"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8E908F"/>
              </a:solidFill>
            </a:endParaRPr>
          </a:p>
        </p:txBody>
      </p:sp>
      <p:sp>
        <p:nvSpPr>
          <p:cNvPr id="2" name="Oval 20">
            <a:extLst>
              <a:ext uri="{FF2B5EF4-FFF2-40B4-BE49-F238E27FC236}">
                <a16:creationId xmlns:a16="http://schemas.microsoft.com/office/drawing/2014/main" id="{CD04CF40-BA81-F424-9497-1E4B9D12C0C1}"/>
              </a:ext>
            </a:extLst>
          </p:cNvPr>
          <p:cNvSpPr>
            <a:spLocks noChangeAspect="1" noChangeArrowheads="1"/>
          </p:cNvSpPr>
          <p:nvPr/>
        </p:nvSpPr>
        <p:spPr bwMode="auto">
          <a:xfrm>
            <a:off x="180145" y="101823"/>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noAutofit/>
          </a:bodyPr>
          <a:lstStyle/>
          <a:p>
            <a:pPr algn="ctr"/>
            <a:r>
              <a:rPr lang="en-US" sz="1200" dirty="0">
                <a:solidFill>
                  <a:schemeClr val="bg1"/>
                </a:solidFill>
              </a:rPr>
              <a:t>7</a:t>
            </a:r>
          </a:p>
        </p:txBody>
      </p:sp>
      <p:sp>
        <p:nvSpPr>
          <p:cNvPr id="6" name="Rectangle 5">
            <a:extLst>
              <a:ext uri="{FF2B5EF4-FFF2-40B4-BE49-F238E27FC236}">
                <a16:creationId xmlns:a16="http://schemas.microsoft.com/office/drawing/2014/main" id="{05946807-9EF6-6603-5600-F71E2B2EAD2B}"/>
              </a:ext>
            </a:extLst>
          </p:cNvPr>
          <p:cNvSpPr/>
          <p:nvPr/>
        </p:nvSpPr>
        <p:spPr>
          <a:xfrm>
            <a:off x="111584" y="73993"/>
            <a:ext cx="2047416" cy="334606"/>
          </a:xfrm>
          <a:prstGeom prst="rect">
            <a:avLst/>
          </a:prstGeom>
          <a:solidFill>
            <a:schemeClr val="accent6"/>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b="1" dirty="0">
                <a:solidFill>
                  <a:schemeClr val="accent5">
                    <a:lumMod val="75000"/>
                  </a:schemeClr>
                </a:solidFill>
              </a:rPr>
              <a:t> Economic modules</a:t>
            </a:r>
          </a:p>
        </p:txBody>
      </p:sp>
      <p:sp>
        <p:nvSpPr>
          <p:cNvPr id="8" name="Rectangle 7">
            <a:extLst>
              <a:ext uri="{FF2B5EF4-FFF2-40B4-BE49-F238E27FC236}">
                <a16:creationId xmlns:a16="http://schemas.microsoft.com/office/drawing/2014/main" id="{4A2C863F-71AE-319A-3231-881E8681AD84}"/>
              </a:ext>
            </a:extLst>
          </p:cNvPr>
          <p:cNvSpPr/>
          <p:nvPr/>
        </p:nvSpPr>
        <p:spPr>
          <a:xfrm>
            <a:off x="2159000" y="23004"/>
            <a:ext cx="3390189" cy="436583"/>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2F2F2"/>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Aft>
                <a:spcPts val="600"/>
              </a:spcAft>
            </a:pPr>
            <a:endParaRPr lang="en-US" sz="1050" b="1" i="1" dirty="0">
              <a:solidFill>
                <a:srgbClr val="575757"/>
              </a:solidFill>
              <a:latin typeface="Trebuchet MS" panose="020B0603020202020204" pitchFamily="34" charset="0"/>
            </a:endParaRPr>
          </a:p>
          <a:p>
            <a:pPr>
              <a:spcAft>
                <a:spcPts val="600"/>
              </a:spcAft>
            </a:pPr>
            <a:r>
              <a:rPr lang="en-US" sz="1050" b="1" i="1" dirty="0">
                <a:solidFill>
                  <a:srgbClr val="575757"/>
                </a:solidFill>
                <a:latin typeface="Trebuchet MS" panose="020B0603020202020204" pitchFamily="34" charset="0"/>
              </a:rPr>
              <a:t>  Site NPV quantification</a:t>
            </a:r>
          </a:p>
          <a:p>
            <a:pPr>
              <a:spcAft>
                <a:spcPts val="600"/>
              </a:spcAft>
            </a:pPr>
            <a:r>
              <a:rPr lang="en-US" sz="1050" b="1" i="1" dirty="0">
                <a:solidFill>
                  <a:srgbClr val="575757"/>
                </a:solidFill>
                <a:latin typeface="Trebuchet MS" panose="020B0603020202020204" pitchFamily="34" charset="0"/>
              </a:rPr>
              <a:t> </a:t>
            </a:r>
          </a:p>
        </p:txBody>
      </p:sp>
      <p:sp>
        <p:nvSpPr>
          <p:cNvPr id="9" name="Oval 20">
            <a:extLst>
              <a:ext uri="{FF2B5EF4-FFF2-40B4-BE49-F238E27FC236}">
                <a16:creationId xmlns:a16="http://schemas.microsoft.com/office/drawing/2014/main" id="{2DEBA534-F65F-DF6B-FA86-735649F99629}"/>
              </a:ext>
            </a:extLst>
          </p:cNvPr>
          <p:cNvSpPr>
            <a:spLocks noChangeArrowheads="1"/>
          </p:cNvSpPr>
          <p:nvPr/>
        </p:nvSpPr>
        <p:spPr bwMode="auto">
          <a:xfrm>
            <a:off x="2015000" y="97296"/>
            <a:ext cx="288000" cy="288000"/>
          </a:xfrm>
          <a:prstGeom prst="ellipse">
            <a:avLst/>
          </a:prstGeom>
          <a:solidFill>
            <a:schemeClr val="accent4"/>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9</a:t>
            </a:r>
          </a:p>
        </p:txBody>
      </p:sp>
      <p:graphicFrame>
        <p:nvGraphicFramePr>
          <p:cNvPr id="16" name="Tableau 15">
            <a:extLst>
              <a:ext uri="{FF2B5EF4-FFF2-40B4-BE49-F238E27FC236}">
                <a16:creationId xmlns:a16="http://schemas.microsoft.com/office/drawing/2014/main" id="{BA927952-6E7D-F1BD-7CCE-975E4D6130BC}"/>
              </a:ext>
            </a:extLst>
          </p:cNvPr>
          <p:cNvGraphicFramePr>
            <a:graphicFrameLocks noGrp="1"/>
          </p:cNvGraphicFramePr>
          <p:nvPr>
            <p:extLst>
              <p:ext uri="{D42A27DB-BD31-4B8C-83A1-F6EECF244321}">
                <p14:modId xmlns:p14="http://schemas.microsoft.com/office/powerpoint/2010/main" val="3165987656"/>
              </p:ext>
            </p:extLst>
          </p:nvPr>
        </p:nvGraphicFramePr>
        <p:xfrm>
          <a:off x="487055" y="2697480"/>
          <a:ext cx="3121992" cy="1463040"/>
        </p:xfrm>
        <a:graphic>
          <a:graphicData uri="http://schemas.openxmlformats.org/drawingml/2006/table">
            <a:tbl>
              <a:tblPr firstRow="1" firstCol="1" bandRow="1">
                <a:tableStyleId>{69012ECD-51FC-41F1-AA8D-1B2483CD663E}</a:tableStyleId>
              </a:tblPr>
              <a:tblGrid>
                <a:gridCol w="590853">
                  <a:extLst>
                    <a:ext uri="{9D8B030D-6E8A-4147-A177-3AD203B41FA5}">
                      <a16:colId xmlns:a16="http://schemas.microsoft.com/office/drawing/2014/main" val="3270852298"/>
                    </a:ext>
                  </a:extLst>
                </a:gridCol>
                <a:gridCol w="705212">
                  <a:extLst>
                    <a:ext uri="{9D8B030D-6E8A-4147-A177-3AD203B41FA5}">
                      <a16:colId xmlns:a16="http://schemas.microsoft.com/office/drawing/2014/main" val="27584795"/>
                    </a:ext>
                  </a:extLst>
                </a:gridCol>
                <a:gridCol w="1825927">
                  <a:extLst>
                    <a:ext uri="{9D8B030D-6E8A-4147-A177-3AD203B41FA5}">
                      <a16:colId xmlns:a16="http://schemas.microsoft.com/office/drawing/2014/main" val="102530628"/>
                    </a:ext>
                  </a:extLst>
                </a:gridCol>
              </a:tblGrid>
              <a:tr h="182880">
                <a:tc>
                  <a:txBody>
                    <a:bodyPr/>
                    <a:lstStyle/>
                    <a:p>
                      <a:r>
                        <a:rPr lang="fr-FR" sz="1100">
                          <a:effectLst/>
                        </a:rPr>
                        <a:t> </a:t>
                      </a:r>
                      <a:endParaRPr lang="fr-FR" sz="1100">
                        <a:effectLst/>
                        <a:latin typeface="Calibri" panose="020F0502020204030204" pitchFamily="34" charset="0"/>
                        <a:ea typeface="Calibri" panose="020F0502020204030204" pitchFamily="34" charset="0"/>
                      </a:endParaRPr>
                    </a:p>
                  </a:txBody>
                  <a:tcPr marL="44450" marR="44450" marT="0" marB="0" anchor="b"/>
                </a:tc>
                <a:tc>
                  <a:txBody>
                    <a:bodyPr/>
                    <a:lstStyle/>
                    <a:p>
                      <a:r>
                        <a:rPr lang="fr-FR" sz="1100">
                          <a:effectLst/>
                        </a:rPr>
                        <a:t>Band</a:t>
                      </a:r>
                      <a:endParaRPr lang="fr-FR" sz="1100">
                        <a:effectLst/>
                        <a:latin typeface="Calibri" panose="020F0502020204030204" pitchFamily="34" charset="0"/>
                        <a:ea typeface="Calibri" panose="020F0502020204030204" pitchFamily="34" charset="0"/>
                      </a:endParaRPr>
                    </a:p>
                  </a:txBody>
                  <a:tcPr marL="44450" marR="44450" marT="0" marB="0" anchor="b"/>
                </a:tc>
                <a:tc>
                  <a:txBody>
                    <a:bodyPr/>
                    <a:lstStyle/>
                    <a:p>
                      <a:r>
                        <a:rPr lang="fr-FR" sz="1100" dirty="0">
                          <a:effectLst/>
                        </a:rPr>
                        <a:t>Opex énergie</a:t>
                      </a:r>
                      <a:endParaRPr lang="fr-FR" sz="1100" dirty="0">
                        <a:effectLst/>
                        <a:latin typeface="Calibri" panose="020F0502020204030204" pitchFamily="34" charset="0"/>
                        <a:ea typeface="Calibri" panose="020F0502020204030204" pitchFamily="34" charset="0"/>
                      </a:endParaRPr>
                    </a:p>
                  </a:txBody>
                  <a:tcPr marL="44450" marR="44450" marT="0" marB="0" anchor="b"/>
                </a:tc>
                <a:extLst>
                  <a:ext uri="{0D108BD9-81ED-4DB2-BD59-A6C34878D82A}">
                    <a16:rowId xmlns:a16="http://schemas.microsoft.com/office/drawing/2014/main" val="1913012667"/>
                  </a:ext>
                </a:extLst>
              </a:tr>
              <a:tr h="182880">
                <a:tc>
                  <a:txBody>
                    <a:bodyPr/>
                    <a:lstStyle/>
                    <a:p>
                      <a:pPr algn="ctr"/>
                      <a:r>
                        <a:rPr lang="fr-FR" sz="1100">
                          <a:effectLst/>
                        </a:rPr>
                        <a:t>2G</a:t>
                      </a:r>
                      <a:endParaRPr lang="fr-FR" sz="1100">
                        <a:effectLst/>
                        <a:latin typeface="Calibri" panose="020F0502020204030204" pitchFamily="34" charset="0"/>
                        <a:ea typeface="Calibri" panose="020F0502020204030204" pitchFamily="34" charset="0"/>
                      </a:endParaRPr>
                    </a:p>
                  </a:txBody>
                  <a:tcPr marL="44450" marR="44450" marT="0" marB="0" anchor="b"/>
                </a:tc>
                <a:tc>
                  <a:txBody>
                    <a:bodyPr/>
                    <a:lstStyle/>
                    <a:p>
                      <a:r>
                        <a:rPr lang="fr-FR" sz="1100">
                          <a:effectLst/>
                        </a:rPr>
                        <a:t>G900</a:t>
                      </a:r>
                      <a:endParaRPr lang="fr-FR" sz="1100">
                        <a:effectLst/>
                        <a:latin typeface="Calibri" panose="020F0502020204030204" pitchFamily="34" charset="0"/>
                        <a:ea typeface="Calibri" panose="020F0502020204030204" pitchFamily="34" charset="0"/>
                      </a:endParaRPr>
                    </a:p>
                  </a:txBody>
                  <a:tcPr marL="44450" marR="44450" marT="0" marB="0" anchor="b"/>
                </a:tc>
                <a:tc>
                  <a:txBody>
                    <a:bodyPr/>
                    <a:lstStyle/>
                    <a:p>
                      <a:pPr algn="r"/>
                      <a:r>
                        <a:rPr lang="fr-FR" sz="1100" dirty="0">
                          <a:effectLst/>
                        </a:rPr>
                        <a:t>750</a:t>
                      </a:r>
                      <a:endParaRPr lang="fr-FR" sz="1100" dirty="0">
                        <a:effectLst/>
                        <a:latin typeface="Calibri" panose="020F0502020204030204" pitchFamily="34" charset="0"/>
                        <a:ea typeface="Calibri" panose="020F0502020204030204" pitchFamily="34" charset="0"/>
                      </a:endParaRPr>
                    </a:p>
                  </a:txBody>
                  <a:tcPr marL="44450" marR="44450" marT="0" marB="0" anchor="b"/>
                </a:tc>
                <a:extLst>
                  <a:ext uri="{0D108BD9-81ED-4DB2-BD59-A6C34878D82A}">
                    <a16:rowId xmlns:a16="http://schemas.microsoft.com/office/drawing/2014/main" val="1663920684"/>
                  </a:ext>
                </a:extLst>
              </a:tr>
              <a:tr h="182880">
                <a:tc rowSpan="2">
                  <a:txBody>
                    <a:bodyPr/>
                    <a:lstStyle/>
                    <a:p>
                      <a:pPr algn="ctr"/>
                      <a:r>
                        <a:rPr lang="fr-FR" sz="1100">
                          <a:effectLst/>
                        </a:rPr>
                        <a:t>3G</a:t>
                      </a:r>
                      <a:endParaRPr lang="fr-FR" sz="1100">
                        <a:effectLst/>
                        <a:latin typeface="Calibri" panose="020F0502020204030204" pitchFamily="34" charset="0"/>
                        <a:ea typeface="Calibri" panose="020F0502020204030204" pitchFamily="34" charset="0"/>
                      </a:endParaRPr>
                    </a:p>
                  </a:txBody>
                  <a:tcPr marL="44450" marR="44450" marT="0" marB="0" anchor="b"/>
                </a:tc>
                <a:tc>
                  <a:txBody>
                    <a:bodyPr/>
                    <a:lstStyle/>
                    <a:p>
                      <a:r>
                        <a:rPr lang="fr-FR" sz="1100">
                          <a:effectLst/>
                        </a:rPr>
                        <a:t>U900</a:t>
                      </a:r>
                      <a:endParaRPr lang="fr-FR" sz="1100">
                        <a:effectLst/>
                        <a:latin typeface="Calibri" panose="020F0502020204030204" pitchFamily="34" charset="0"/>
                        <a:ea typeface="Calibri" panose="020F0502020204030204" pitchFamily="34" charset="0"/>
                      </a:endParaRPr>
                    </a:p>
                  </a:txBody>
                  <a:tcPr marL="44450" marR="44450" marT="0" marB="0" anchor="b"/>
                </a:tc>
                <a:tc>
                  <a:txBody>
                    <a:bodyPr/>
                    <a:lstStyle/>
                    <a:p>
                      <a:pPr algn="r"/>
                      <a:r>
                        <a:rPr lang="fr-FR" sz="1100" dirty="0">
                          <a:effectLst/>
                        </a:rPr>
                        <a:t>500</a:t>
                      </a:r>
                      <a:endParaRPr lang="fr-FR" sz="1100" dirty="0">
                        <a:effectLst/>
                        <a:latin typeface="Calibri" panose="020F0502020204030204" pitchFamily="34" charset="0"/>
                        <a:ea typeface="Calibri" panose="020F0502020204030204" pitchFamily="34" charset="0"/>
                      </a:endParaRPr>
                    </a:p>
                  </a:txBody>
                  <a:tcPr marL="44450" marR="44450" marT="0" marB="0" anchor="b"/>
                </a:tc>
                <a:extLst>
                  <a:ext uri="{0D108BD9-81ED-4DB2-BD59-A6C34878D82A}">
                    <a16:rowId xmlns:a16="http://schemas.microsoft.com/office/drawing/2014/main" val="2876763369"/>
                  </a:ext>
                </a:extLst>
              </a:tr>
              <a:tr h="182880">
                <a:tc vMerge="1">
                  <a:txBody>
                    <a:bodyPr/>
                    <a:lstStyle/>
                    <a:p>
                      <a:endParaRPr lang="fr-FR"/>
                    </a:p>
                  </a:txBody>
                  <a:tcPr/>
                </a:tc>
                <a:tc>
                  <a:txBody>
                    <a:bodyPr/>
                    <a:lstStyle/>
                    <a:p>
                      <a:r>
                        <a:rPr lang="fr-FR" sz="1100">
                          <a:effectLst/>
                        </a:rPr>
                        <a:t>U2100</a:t>
                      </a:r>
                      <a:endParaRPr lang="fr-FR" sz="1100">
                        <a:effectLst/>
                        <a:latin typeface="Calibri" panose="020F0502020204030204" pitchFamily="34" charset="0"/>
                        <a:ea typeface="Calibri" panose="020F0502020204030204" pitchFamily="34" charset="0"/>
                      </a:endParaRPr>
                    </a:p>
                  </a:txBody>
                  <a:tcPr marL="44450" marR="44450" marT="0" marB="0" anchor="b"/>
                </a:tc>
                <a:tc>
                  <a:txBody>
                    <a:bodyPr/>
                    <a:lstStyle/>
                    <a:p>
                      <a:pPr algn="r"/>
                      <a:r>
                        <a:rPr lang="fr-FR" sz="1100">
                          <a:effectLst/>
                        </a:rPr>
                        <a:t>500</a:t>
                      </a:r>
                      <a:endParaRPr lang="fr-FR" sz="1100">
                        <a:effectLst/>
                        <a:latin typeface="Calibri" panose="020F0502020204030204" pitchFamily="34" charset="0"/>
                        <a:ea typeface="Calibri" panose="020F0502020204030204" pitchFamily="34" charset="0"/>
                      </a:endParaRPr>
                    </a:p>
                  </a:txBody>
                  <a:tcPr marL="44450" marR="44450" marT="0" marB="0" anchor="b"/>
                </a:tc>
                <a:extLst>
                  <a:ext uri="{0D108BD9-81ED-4DB2-BD59-A6C34878D82A}">
                    <a16:rowId xmlns:a16="http://schemas.microsoft.com/office/drawing/2014/main" val="706463567"/>
                  </a:ext>
                </a:extLst>
              </a:tr>
              <a:tr h="182880">
                <a:tc rowSpan="3">
                  <a:txBody>
                    <a:bodyPr/>
                    <a:lstStyle/>
                    <a:p>
                      <a:pPr algn="ctr"/>
                      <a:r>
                        <a:rPr lang="fr-FR" sz="1100">
                          <a:effectLst/>
                        </a:rPr>
                        <a:t>4G</a:t>
                      </a:r>
                      <a:endParaRPr lang="fr-FR" sz="1100">
                        <a:effectLst/>
                        <a:latin typeface="Calibri" panose="020F0502020204030204" pitchFamily="34" charset="0"/>
                        <a:ea typeface="Calibri" panose="020F0502020204030204" pitchFamily="34" charset="0"/>
                      </a:endParaRPr>
                    </a:p>
                  </a:txBody>
                  <a:tcPr marL="44450" marR="44450" marT="0" marB="0" anchor="b"/>
                </a:tc>
                <a:tc>
                  <a:txBody>
                    <a:bodyPr/>
                    <a:lstStyle/>
                    <a:p>
                      <a:r>
                        <a:rPr lang="fr-FR" sz="1100">
                          <a:effectLst/>
                        </a:rPr>
                        <a:t>L800</a:t>
                      </a:r>
                      <a:endParaRPr lang="fr-FR" sz="1100">
                        <a:effectLst/>
                        <a:latin typeface="Calibri" panose="020F0502020204030204" pitchFamily="34" charset="0"/>
                        <a:ea typeface="Calibri" panose="020F0502020204030204" pitchFamily="34" charset="0"/>
                      </a:endParaRPr>
                    </a:p>
                  </a:txBody>
                  <a:tcPr marL="44450" marR="44450" marT="0" marB="0" anchor="b"/>
                </a:tc>
                <a:tc>
                  <a:txBody>
                    <a:bodyPr/>
                    <a:lstStyle/>
                    <a:p>
                      <a:pPr algn="r"/>
                      <a:r>
                        <a:rPr lang="fr-FR" sz="1100">
                          <a:effectLst/>
                        </a:rPr>
                        <a:t>850</a:t>
                      </a:r>
                      <a:endParaRPr lang="fr-FR" sz="1100">
                        <a:effectLst/>
                        <a:latin typeface="Calibri" panose="020F0502020204030204" pitchFamily="34" charset="0"/>
                        <a:ea typeface="Calibri" panose="020F0502020204030204" pitchFamily="34" charset="0"/>
                      </a:endParaRPr>
                    </a:p>
                  </a:txBody>
                  <a:tcPr marL="44450" marR="44450" marT="0" marB="0" anchor="b"/>
                </a:tc>
                <a:extLst>
                  <a:ext uri="{0D108BD9-81ED-4DB2-BD59-A6C34878D82A}">
                    <a16:rowId xmlns:a16="http://schemas.microsoft.com/office/drawing/2014/main" val="3739430430"/>
                  </a:ext>
                </a:extLst>
              </a:tr>
              <a:tr h="182880">
                <a:tc vMerge="1">
                  <a:txBody>
                    <a:bodyPr/>
                    <a:lstStyle/>
                    <a:p>
                      <a:endParaRPr lang="fr-FR"/>
                    </a:p>
                  </a:txBody>
                  <a:tcPr/>
                </a:tc>
                <a:tc>
                  <a:txBody>
                    <a:bodyPr/>
                    <a:lstStyle/>
                    <a:p>
                      <a:r>
                        <a:rPr lang="fr-FR" sz="1100">
                          <a:effectLst/>
                        </a:rPr>
                        <a:t>L1800</a:t>
                      </a:r>
                      <a:endParaRPr lang="fr-FR" sz="1100">
                        <a:effectLst/>
                        <a:latin typeface="Calibri" panose="020F0502020204030204" pitchFamily="34" charset="0"/>
                        <a:ea typeface="Calibri" panose="020F0502020204030204" pitchFamily="34" charset="0"/>
                      </a:endParaRPr>
                    </a:p>
                  </a:txBody>
                  <a:tcPr marL="44450" marR="44450" marT="0" marB="0" anchor="b"/>
                </a:tc>
                <a:tc>
                  <a:txBody>
                    <a:bodyPr/>
                    <a:lstStyle/>
                    <a:p>
                      <a:pPr algn="r"/>
                      <a:r>
                        <a:rPr lang="fr-FR" sz="1100">
                          <a:effectLst/>
                        </a:rPr>
                        <a:t>750</a:t>
                      </a:r>
                      <a:endParaRPr lang="fr-FR" sz="1100">
                        <a:effectLst/>
                        <a:latin typeface="Calibri" panose="020F0502020204030204" pitchFamily="34" charset="0"/>
                        <a:ea typeface="Calibri" panose="020F0502020204030204" pitchFamily="34" charset="0"/>
                      </a:endParaRPr>
                    </a:p>
                  </a:txBody>
                  <a:tcPr marL="44450" marR="44450" marT="0" marB="0" anchor="b"/>
                </a:tc>
                <a:extLst>
                  <a:ext uri="{0D108BD9-81ED-4DB2-BD59-A6C34878D82A}">
                    <a16:rowId xmlns:a16="http://schemas.microsoft.com/office/drawing/2014/main" val="1754608191"/>
                  </a:ext>
                </a:extLst>
              </a:tr>
              <a:tr h="182880">
                <a:tc vMerge="1">
                  <a:txBody>
                    <a:bodyPr/>
                    <a:lstStyle/>
                    <a:p>
                      <a:endParaRPr lang="fr-FR"/>
                    </a:p>
                  </a:txBody>
                  <a:tcPr/>
                </a:tc>
                <a:tc>
                  <a:txBody>
                    <a:bodyPr/>
                    <a:lstStyle/>
                    <a:p>
                      <a:r>
                        <a:rPr lang="fr-FR" sz="1100" dirty="0">
                          <a:effectLst/>
                        </a:rPr>
                        <a:t>L2600</a:t>
                      </a:r>
                      <a:endParaRPr lang="fr-FR" sz="1100" dirty="0">
                        <a:effectLst/>
                        <a:latin typeface="Calibri" panose="020F0502020204030204" pitchFamily="34" charset="0"/>
                        <a:ea typeface="Calibri" panose="020F0502020204030204" pitchFamily="34" charset="0"/>
                      </a:endParaRPr>
                    </a:p>
                  </a:txBody>
                  <a:tcPr marL="44450" marR="44450" marT="0" marB="0" anchor="b"/>
                </a:tc>
                <a:tc>
                  <a:txBody>
                    <a:bodyPr/>
                    <a:lstStyle/>
                    <a:p>
                      <a:pPr algn="r"/>
                      <a:r>
                        <a:rPr lang="fr-FR" sz="1100">
                          <a:effectLst/>
                        </a:rPr>
                        <a:t>850</a:t>
                      </a:r>
                      <a:endParaRPr lang="fr-FR" sz="1100">
                        <a:effectLst/>
                        <a:latin typeface="Calibri" panose="020F0502020204030204" pitchFamily="34" charset="0"/>
                        <a:ea typeface="Calibri" panose="020F0502020204030204" pitchFamily="34" charset="0"/>
                      </a:endParaRPr>
                    </a:p>
                  </a:txBody>
                  <a:tcPr marL="44450" marR="44450" marT="0" marB="0" anchor="b"/>
                </a:tc>
                <a:extLst>
                  <a:ext uri="{0D108BD9-81ED-4DB2-BD59-A6C34878D82A}">
                    <a16:rowId xmlns:a16="http://schemas.microsoft.com/office/drawing/2014/main" val="2061556462"/>
                  </a:ext>
                </a:extLst>
              </a:tr>
              <a:tr h="182880">
                <a:tc>
                  <a:txBody>
                    <a:bodyPr/>
                    <a:lstStyle/>
                    <a:p>
                      <a:r>
                        <a:rPr lang="fr-FR" sz="1100">
                          <a:effectLst/>
                        </a:rPr>
                        <a:t> </a:t>
                      </a:r>
                      <a:endParaRPr lang="fr-FR" sz="1100">
                        <a:effectLst/>
                        <a:latin typeface="Calibri" panose="020F0502020204030204" pitchFamily="34" charset="0"/>
                        <a:ea typeface="Calibri" panose="020F0502020204030204" pitchFamily="34" charset="0"/>
                      </a:endParaRPr>
                    </a:p>
                  </a:txBody>
                  <a:tcPr marL="44450" marR="44450" marT="0" marB="0" anchor="b"/>
                </a:tc>
                <a:tc>
                  <a:txBody>
                    <a:bodyPr/>
                    <a:lstStyle/>
                    <a:p>
                      <a:r>
                        <a:rPr lang="fr-FR" sz="1100" dirty="0">
                          <a:effectLst/>
                        </a:rPr>
                        <a:t>Total</a:t>
                      </a:r>
                      <a:endParaRPr lang="fr-FR" sz="1100" dirty="0">
                        <a:effectLst/>
                        <a:latin typeface="Calibri" panose="020F0502020204030204" pitchFamily="34" charset="0"/>
                        <a:ea typeface="Calibri" panose="020F0502020204030204" pitchFamily="34" charset="0"/>
                      </a:endParaRPr>
                    </a:p>
                  </a:txBody>
                  <a:tcPr marL="44450" marR="44450" marT="0" marB="0" anchor="b"/>
                </a:tc>
                <a:tc>
                  <a:txBody>
                    <a:bodyPr/>
                    <a:lstStyle/>
                    <a:p>
                      <a:pPr algn="r"/>
                      <a:r>
                        <a:rPr lang="fr-FR" sz="1100" dirty="0">
                          <a:effectLst/>
                        </a:rPr>
                        <a:t>4200</a:t>
                      </a:r>
                      <a:endParaRPr lang="fr-FR" sz="1100" dirty="0">
                        <a:effectLst/>
                        <a:latin typeface="Calibri" panose="020F0502020204030204" pitchFamily="34" charset="0"/>
                        <a:ea typeface="Calibri" panose="020F0502020204030204" pitchFamily="34" charset="0"/>
                      </a:endParaRPr>
                    </a:p>
                  </a:txBody>
                  <a:tcPr marL="44450" marR="44450" marT="0" marB="0" anchor="b"/>
                </a:tc>
                <a:extLst>
                  <a:ext uri="{0D108BD9-81ED-4DB2-BD59-A6C34878D82A}">
                    <a16:rowId xmlns:a16="http://schemas.microsoft.com/office/drawing/2014/main" val="1994636246"/>
                  </a:ext>
                </a:extLst>
              </a:tr>
            </a:tbl>
          </a:graphicData>
        </a:graphic>
      </p:graphicFrame>
      <p:sp>
        <p:nvSpPr>
          <p:cNvPr id="18" name="ZoneTexte 17">
            <a:extLst>
              <a:ext uri="{FF2B5EF4-FFF2-40B4-BE49-F238E27FC236}">
                <a16:creationId xmlns:a16="http://schemas.microsoft.com/office/drawing/2014/main" id="{D9523B73-F08F-4D2E-A24F-9B7929E93618}"/>
              </a:ext>
            </a:extLst>
          </p:cNvPr>
          <p:cNvSpPr txBox="1"/>
          <p:nvPr/>
        </p:nvSpPr>
        <p:spPr>
          <a:xfrm>
            <a:off x="4471516" y="2890391"/>
            <a:ext cx="6529753" cy="1077218"/>
          </a:xfrm>
          <a:prstGeom prst="rect">
            <a:avLst/>
          </a:prstGeom>
          <a:noFill/>
        </p:spPr>
        <p:txBody>
          <a:bodyPr wrap="square">
            <a:spAutoFit/>
          </a:bodyPr>
          <a:lstStyle/>
          <a:p>
            <a:pPr algn="just"/>
            <a:r>
              <a:rPr lang="fr-FR" sz="1600" dirty="0">
                <a:latin typeface="Helvetica 55 Roman" panose="020B0604020202020204" pitchFamily="34" charset="0"/>
                <a:cs typeface="Helvetica" panose="020B0604020202020204" pitchFamily="34" charset="0"/>
                <a:sym typeface="Wingdings" panose="05000000000000000000" pitchFamily="2" charset="2"/>
              </a:rPr>
              <a:t>Our </a:t>
            </a:r>
            <a:r>
              <a:rPr lang="fr-FR" sz="1600" dirty="0" err="1">
                <a:latin typeface="Helvetica 55 Roman" panose="020B0604020202020204" pitchFamily="34" charset="0"/>
                <a:cs typeface="Helvetica" panose="020B0604020202020204" pitchFamily="34" charset="0"/>
                <a:sym typeface="Wingdings" panose="05000000000000000000" pitchFamily="2" charset="2"/>
              </a:rPr>
              <a:t>energitical</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opex</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represent</a:t>
            </a:r>
            <a:r>
              <a:rPr lang="fr-FR" sz="1600" dirty="0">
                <a:latin typeface="Helvetica 55 Roman" panose="020B0604020202020204" pitchFamily="34" charset="0"/>
                <a:cs typeface="Helvetica" panose="020B0604020202020204" pitchFamily="34" charset="0"/>
                <a:sym typeface="Wingdings" panose="05000000000000000000" pitchFamily="2" charset="2"/>
              </a:rPr>
              <a:t> 4200 DH per </a:t>
            </a:r>
            <a:r>
              <a:rPr lang="fr-FR" sz="1600" dirty="0" err="1">
                <a:latin typeface="Helvetica 55 Roman" panose="020B0604020202020204" pitchFamily="34" charset="0"/>
                <a:cs typeface="Helvetica" panose="020B0604020202020204" pitchFamily="34" charset="0"/>
                <a:sym typeface="Wingdings" panose="05000000000000000000" pitchFamily="2" charset="2"/>
              </a:rPr>
              <a:t>month</a:t>
            </a:r>
            <a:endParaRPr lang="fr-FR" sz="1600" dirty="0">
              <a:latin typeface="Helvetica 55 Roman" panose="020B0604020202020204" pitchFamily="34" charset="0"/>
              <a:cs typeface="Helvetica" panose="020B0604020202020204" pitchFamily="34" charset="0"/>
              <a:sym typeface="Wingdings" panose="05000000000000000000" pitchFamily="2" charset="2"/>
            </a:endParaRPr>
          </a:p>
          <a:p>
            <a:pPr algn="just"/>
            <a:r>
              <a:rPr lang="fr-FR" sz="1600" dirty="0" err="1">
                <a:latin typeface="Helvetica 55 Roman" panose="020B0604020202020204" pitchFamily="34" charset="0"/>
                <a:cs typeface="Helvetica" panose="020B0604020202020204" pitchFamily="34" charset="0"/>
                <a:sym typeface="Wingdings" panose="05000000000000000000" pitchFamily="2" charset="2"/>
              </a:rPr>
              <a:t>We</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need</a:t>
            </a:r>
            <a:r>
              <a:rPr lang="fr-FR" sz="1600" dirty="0">
                <a:latin typeface="Helvetica 55 Roman" panose="020B0604020202020204" pitchFamily="34" charset="0"/>
                <a:cs typeface="Helvetica" panose="020B0604020202020204" pitchFamily="34" charset="0"/>
                <a:sym typeface="Wingdings" panose="05000000000000000000" pitchFamily="2" charset="2"/>
              </a:rPr>
              <a:t> to </a:t>
            </a:r>
            <a:r>
              <a:rPr lang="fr-FR" sz="1600" dirty="0" err="1">
                <a:latin typeface="Helvetica 55 Roman" panose="020B0604020202020204" pitchFamily="34" charset="0"/>
                <a:cs typeface="Helvetica" panose="020B0604020202020204" pitchFamily="34" charset="0"/>
                <a:sym typeface="Wingdings" panose="05000000000000000000" pitchFamily="2" charset="2"/>
              </a:rPr>
              <a:t>add</a:t>
            </a:r>
            <a:r>
              <a:rPr lang="fr-FR" sz="1600" dirty="0">
                <a:latin typeface="Helvetica 55 Roman" panose="020B0604020202020204" pitchFamily="34" charset="0"/>
                <a:cs typeface="Helvetica" panose="020B0604020202020204" pitchFamily="34" charset="0"/>
                <a:sym typeface="Wingdings" panose="05000000000000000000" pitchFamily="2" charset="2"/>
              </a:rPr>
              <a:t> to </a:t>
            </a:r>
            <a:r>
              <a:rPr lang="fr-FR" sz="1600" dirty="0" err="1">
                <a:latin typeface="Helvetica 55 Roman" panose="020B0604020202020204" pitchFamily="34" charset="0"/>
                <a:cs typeface="Helvetica" panose="020B0604020202020204" pitchFamily="34" charset="0"/>
                <a:sym typeface="Wingdings" panose="05000000000000000000" pitchFamily="2" charset="2"/>
              </a:rPr>
              <a:t>this</a:t>
            </a:r>
            <a:r>
              <a:rPr lang="fr-FR" sz="1600" dirty="0">
                <a:latin typeface="Helvetica 55 Roman" panose="020B0604020202020204" pitchFamily="34" charset="0"/>
                <a:cs typeface="Helvetica" panose="020B0604020202020204" pitchFamily="34" charset="0"/>
                <a:sym typeface="Wingdings" panose="05000000000000000000" pitchFamily="2" charset="2"/>
              </a:rPr>
              <a:t> value 3000 DH per </a:t>
            </a:r>
            <a:r>
              <a:rPr lang="fr-FR" sz="1600" dirty="0" err="1">
                <a:latin typeface="Helvetica 55 Roman" panose="020B0604020202020204" pitchFamily="34" charset="0"/>
                <a:cs typeface="Helvetica" panose="020B0604020202020204" pitchFamily="34" charset="0"/>
                <a:sym typeface="Wingdings" panose="05000000000000000000" pitchFamily="2" charset="2"/>
              </a:rPr>
              <a:t>month</a:t>
            </a:r>
            <a:r>
              <a:rPr lang="fr-FR" sz="1600" dirty="0">
                <a:latin typeface="Helvetica 55 Roman" panose="020B0604020202020204" pitchFamily="34" charset="0"/>
                <a:cs typeface="Helvetica" panose="020B0604020202020204" pitchFamily="34" charset="0"/>
                <a:sym typeface="Wingdings" panose="05000000000000000000" pitchFamily="2" charset="2"/>
              </a:rPr>
              <a:t> for maintenance and management </a:t>
            </a:r>
            <a:r>
              <a:rPr lang="fr-FR" sz="1600" dirty="0" err="1">
                <a:latin typeface="Helvetica 55 Roman" panose="020B0604020202020204" pitchFamily="34" charset="0"/>
                <a:cs typeface="Helvetica" panose="020B0604020202020204" pitchFamily="34" charset="0"/>
                <a:sym typeface="Wingdings" panose="05000000000000000000" pitchFamily="2" charset="2"/>
              </a:rPr>
              <a:t>fees</a:t>
            </a:r>
            <a:r>
              <a:rPr lang="fr-FR" sz="1600" dirty="0">
                <a:latin typeface="Helvetica 55 Roman" panose="020B0604020202020204" pitchFamily="34" charset="0"/>
                <a:cs typeface="Helvetica" panose="020B0604020202020204" pitchFamily="34" charset="0"/>
                <a:sym typeface="Wingdings" panose="05000000000000000000" pitchFamily="2" charset="2"/>
              </a:rPr>
              <a:t>.</a:t>
            </a:r>
          </a:p>
          <a:p>
            <a:pPr algn="just"/>
            <a:r>
              <a:rPr lang="fr-FR" sz="1600" dirty="0" err="1">
                <a:latin typeface="Helvetica 55 Roman" panose="020B0604020202020204" pitchFamily="34" charset="0"/>
                <a:cs typeface="Helvetica" panose="020B0604020202020204" pitchFamily="34" charset="0"/>
                <a:sym typeface="Wingdings" panose="05000000000000000000" pitchFamily="2" charset="2"/>
              </a:rPr>
              <a:t>Thus</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our</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monthly</a:t>
            </a:r>
            <a:r>
              <a:rPr lang="fr-FR" sz="1600" dirty="0">
                <a:latin typeface="Helvetica 55 Roman" panose="020B0604020202020204" pitchFamily="34" charset="0"/>
                <a:cs typeface="Helvetica" panose="020B0604020202020204" pitchFamily="34" charset="0"/>
                <a:sym typeface="Wingdings" panose="05000000000000000000" pitchFamily="2" charset="2"/>
              </a:rPr>
              <a:t> Opex are 7200 DH per </a:t>
            </a:r>
            <a:r>
              <a:rPr lang="fr-FR" sz="1600" dirty="0" err="1">
                <a:latin typeface="Helvetica 55 Roman" panose="020B0604020202020204" pitchFamily="34" charset="0"/>
                <a:cs typeface="Helvetica" panose="020B0604020202020204" pitchFamily="34" charset="0"/>
                <a:sym typeface="Wingdings" panose="05000000000000000000" pitchFamily="2" charset="2"/>
              </a:rPr>
              <a:t>month</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p>
        </p:txBody>
      </p:sp>
    </p:spTree>
    <p:custDataLst>
      <p:tags r:id="rId1"/>
    </p:custDataLst>
    <p:extLst>
      <p:ext uri="{BB962C8B-B14F-4D97-AF65-F5344CB8AC3E}">
        <p14:creationId xmlns:p14="http://schemas.microsoft.com/office/powerpoint/2010/main" val="1435645204"/>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E7C276-1911-4125-90DF-8333DC144B1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59E7C276-1911-4125-90DF-8333DC144B1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1DFDFF-98A3-426A-80C1-320A93642EAE}"/>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a:solidFill>
                <a:srgbClr val="FFFFFF"/>
              </a:solidFill>
              <a:latin typeface="Trebuchet MS" panose="020B0603020202020204" pitchFamily="34" charset="0"/>
              <a:sym typeface="Trebuchet MS" panose="020B0603020202020204" pitchFamily="34" charset="0"/>
            </a:endParaRPr>
          </a:p>
        </p:txBody>
      </p:sp>
      <p:sp>
        <p:nvSpPr>
          <p:cNvPr id="3" name="Title 2"/>
          <p:cNvSpPr>
            <a:spLocks noGrp="1"/>
          </p:cNvSpPr>
          <p:nvPr>
            <p:ph type="title"/>
          </p:nvPr>
        </p:nvSpPr>
        <p:spPr>
          <a:xfrm>
            <a:off x="2159000" y="537811"/>
            <a:ext cx="9588501" cy="831851"/>
          </a:xfrm>
        </p:spPr>
        <p:txBody>
          <a:bodyPr/>
          <a:lstStyle/>
          <a:p>
            <a:r>
              <a:rPr lang="en-US" dirty="0"/>
              <a:t>NPV calculation is performed for each upgrade action considering incremental effects  </a:t>
            </a:r>
          </a:p>
        </p:txBody>
      </p:sp>
      <p:sp>
        <p:nvSpPr>
          <p:cNvPr id="5" name="TextBox 4">
            <a:extLst>
              <a:ext uri="{FF2B5EF4-FFF2-40B4-BE49-F238E27FC236}">
                <a16:creationId xmlns:a16="http://schemas.microsoft.com/office/drawing/2014/main" id="{F19CA0DD-D72E-4982-B270-844AD982B1E7}"/>
              </a:ext>
            </a:extLst>
          </p:cNvPr>
          <p:cNvSpPr txBox="1"/>
          <p:nvPr/>
        </p:nvSpPr>
        <p:spPr>
          <a:xfrm>
            <a:off x="141455" y="3188393"/>
            <a:ext cx="1556533" cy="137002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09" tIns="75054" rIns="150109" bIns="75054" numCol="1" spcCol="0" rtlCol="0" fromWordArt="0" anchor="ctr" anchorCtr="0" forceAA="0" compatLnSpc="1">
            <a:prstTxWarp prst="textNoShape">
              <a:avLst/>
            </a:prstTxWarp>
            <a:noAutofit/>
          </a:bodyPr>
          <a:lstStyle/>
          <a:p>
            <a:pPr algn="ctr"/>
            <a:r>
              <a:rPr lang="en-US" dirty="0">
                <a:solidFill>
                  <a:srgbClr val="575757"/>
                </a:solidFill>
                <a:latin typeface="Helvetica 55 Roman" panose="02000503040000020004" pitchFamily="2" charset="0"/>
              </a:rPr>
              <a:t>Site Upgrade action's NPV</a:t>
            </a:r>
          </a:p>
        </p:txBody>
      </p:sp>
      <p:sp>
        <p:nvSpPr>
          <p:cNvPr id="6" name="TextBox 5">
            <a:extLst>
              <a:ext uri="{FF2B5EF4-FFF2-40B4-BE49-F238E27FC236}">
                <a16:creationId xmlns:a16="http://schemas.microsoft.com/office/drawing/2014/main" id="{82E4F6FE-C20D-4983-AA2F-E91A81910333}"/>
              </a:ext>
            </a:extLst>
          </p:cNvPr>
          <p:cNvSpPr txBox="1"/>
          <p:nvPr/>
        </p:nvSpPr>
        <p:spPr>
          <a:xfrm>
            <a:off x="5541980" y="3431780"/>
            <a:ext cx="2987012" cy="9133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09" tIns="75054" rIns="150109" bIns="75054" numCol="1" spcCol="0" rtlCol="0" fromWordArt="0" anchor="ctr" anchorCtr="0" forceAA="0" compatLnSpc="1">
            <a:prstTxWarp prst="textNoShape">
              <a:avLst/>
            </a:prstTxWarp>
            <a:noAutofit/>
          </a:bodyPr>
          <a:lstStyle/>
          <a:p>
            <a:pPr algn="ctr"/>
            <a:r>
              <a:rPr lang="en-US" dirty="0">
                <a:solidFill>
                  <a:srgbClr val="30C1D7"/>
                </a:solidFill>
                <a:latin typeface="Helvetica 55 Roman" panose="02000503040000020004" pitchFamily="2" charset="0"/>
              </a:rPr>
              <a:t>Incremental annual OPEX linked to the action </a:t>
            </a:r>
          </a:p>
        </p:txBody>
      </p:sp>
      <p:sp>
        <p:nvSpPr>
          <p:cNvPr id="7" name="TextBox 6">
            <a:extLst>
              <a:ext uri="{FF2B5EF4-FFF2-40B4-BE49-F238E27FC236}">
                <a16:creationId xmlns:a16="http://schemas.microsoft.com/office/drawing/2014/main" id="{02F4D6C9-0806-46B8-8B94-03E4E747992B}"/>
              </a:ext>
            </a:extLst>
          </p:cNvPr>
          <p:cNvSpPr txBox="1"/>
          <p:nvPr/>
        </p:nvSpPr>
        <p:spPr>
          <a:xfrm>
            <a:off x="2339443" y="3431780"/>
            <a:ext cx="3114805" cy="9133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09" tIns="75054" rIns="150109" bIns="75054" numCol="1" spcCol="0" rtlCol="0" fromWordArt="0" anchor="ctr" anchorCtr="0" forceAA="0" compatLnSpc="1">
            <a:prstTxWarp prst="textNoShape">
              <a:avLst/>
            </a:prstTxWarp>
            <a:noAutofit/>
          </a:bodyPr>
          <a:lstStyle/>
          <a:p>
            <a:pPr algn="ctr"/>
            <a:r>
              <a:rPr lang="en-US" dirty="0">
                <a:solidFill>
                  <a:srgbClr val="29BA74"/>
                </a:solidFill>
                <a:latin typeface="Helvetica 55 Roman" panose="02000503040000020004" pitchFamily="2" charset="0"/>
              </a:rPr>
              <a:t>Site gross annual margin generated by the action </a:t>
            </a:r>
          </a:p>
        </p:txBody>
      </p:sp>
      <p:grpSp>
        <p:nvGrpSpPr>
          <p:cNvPr id="27" name="Group 26">
            <a:extLst>
              <a:ext uri="{FF2B5EF4-FFF2-40B4-BE49-F238E27FC236}">
                <a16:creationId xmlns:a16="http://schemas.microsoft.com/office/drawing/2014/main" id="{A598187F-3D5D-4C5D-ABAC-D22B9DAE6478}"/>
              </a:ext>
            </a:extLst>
          </p:cNvPr>
          <p:cNvGrpSpPr/>
          <p:nvPr/>
        </p:nvGrpSpPr>
        <p:grpSpPr>
          <a:xfrm>
            <a:off x="1604309" y="3736151"/>
            <a:ext cx="312835" cy="312835"/>
            <a:chOff x="1390226" y="2387386"/>
            <a:chExt cx="503822" cy="503823"/>
          </a:xfrm>
        </p:grpSpPr>
        <p:sp>
          <p:nvSpPr>
            <p:cNvPr id="9" name="Oval 8">
              <a:extLst>
                <a:ext uri="{FF2B5EF4-FFF2-40B4-BE49-F238E27FC236}">
                  <a16:creationId xmlns:a16="http://schemas.microsoft.com/office/drawing/2014/main" id="{E02BC116-2462-48E5-A0D0-BBB101A50E43}"/>
                </a:ext>
              </a:extLst>
            </p:cNvPr>
            <p:cNvSpPr>
              <a:spLocks noChangeArrowheads="1"/>
            </p:cNvSpPr>
            <p:nvPr/>
          </p:nvSpPr>
          <p:spPr bwMode="auto">
            <a:xfrm>
              <a:off x="1390226" y="2387386"/>
              <a:ext cx="503822" cy="503823"/>
            </a:xfrm>
            <a:prstGeom prst="ellipse">
              <a:avLst/>
            </a:prstGeom>
            <a:solidFill>
              <a:srgbClr val="9A9A9A"/>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10" name="Freeform 9">
              <a:extLst>
                <a:ext uri="{FF2B5EF4-FFF2-40B4-BE49-F238E27FC236}">
                  <a16:creationId xmlns:a16="http://schemas.microsoft.com/office/drawing/2014/main" id="{2E6B91DA-7941-45D6-AC6B-ADBDE406A0B2}"/>
                </a:ext>
              </a:extLst>
            </p:cNvPr>
            <p:cNvSpPr>
              <a:spLocks noEditPoints="1"/>
            </p:cNvSpPr>
            <p:nvPr/>
          </p:nvSpPr>
          <p:spPr bwMode="auto">
            <a:xfrm>
              <a:off x="1485183" y="2577061"/>
              <a:ext cx="272657" cy="124474"/>
            </a:xfrm>
            <a:custGeom>
              <a:avLst/>
              <a:gdLst>
                <a:gd name="T0" fmla="*/ 0 w 92"/>
                <a:gd name="T1" fmla="*/ 33 h 42"/>
                <a:gd name="T2" fmla="*/ 92 w 92"/>
                <a:gd name="T3" fmla="*/ 33 h 42"/>
                <a:gd name="T4" fmla="*/ 92 w 92"/>
                <a:gd name="T5" fmla="*/ 42 h 42"/>
                <a:gd name="T6" fmla="*/ 0 w 92"/>
                <a:gd name="T7" fmla="*/ 42 h 42"/>
                <a:gd name="T8" fmla="*/ 0 w 92"/>
                <a:gd name="T9" fmla="*/ 33 h 42"/>
                <a:gd name="T10" fmla="*/ 0 w 92"/>
                <a:gd name="T11" fmla="*/ 9 h 42"/>
                <a:gd name="T12" fmla="*/ 92 w 92"/>
                <a:gd name="T13" fmla="*/ 9 h 42"/>
                <a:gd name="T14" fmla="*/ 92 w 92"/>
                <a:gd name="T15" fmla="*/ 0 h 42"/>
                <a:gd name="T16" fmla="*/ 0 w 92"/>
                <a:gd name="T17" fmla="*/ 0 h 42"/>
                <a:gd name="T18" fmla="*/ 0 w 92"/>
                <a:gd name="T19"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2" h="42">
                  <a:moveTo>
                    <a:pt x="0" y="33"/>
                  </a:moveTo>
                  <a:lnTo>
                    <a:pt x="92" y="33"/>
                  </a:lnTo>
                  <a:lnTo>
                    <a:pt x="92" y="42"/>
                  </a:lnTo>
                  <a:lnTo>
                    <a:pt x="0" y="42"/>
                  </a:lnTo>
                  <a:lnTo>
                    <a:pt x="0" y="33"/>
                  </a:lnTo>
                  <a:close/>
                  <a:moveTo>
                    <a:pt x="0" y="9"/>
                  </a:moveTo>
                  <a:lnTo>
                    <a:pt x="92" y="9"/>
                  </a:lnTo>
                  <a:lnTo>
                    <a:pt x="92" y="0"/>
                  </a:lnTo>
                  <a:lnTo>
                    <a:pt x="0" y="0"/>
                  </a:lnTo>
                  <a:lnTo>
                    <a:pt x="0" y="9"/>
                  </a:lnTo>
                  <a:close/>
                </a:path>
              </a:pathLst>
            </a:custGeom>
            <a:solidFill>
              <a:schemeClr val="bg1"/>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grpSp>
      <p:grpSp>
        <p:nvGrpSpPr>
          <p:cNvPr id="35" name="Group 34">
            <a:extLst>
              <a:ext uri="{FF2B5EF4-FFF2-40B4-BE49-F238E27FC236}">
                <a16:creationId xmlns:a16="http://schemas.microsoft.com/office/drawing/2014/main" id="{9FE01DE3-270D-4E54-9C55-07C0ADC10CD8}"/>
              </a:ext>
            </a:extLst>
          </p:cNvPr>
          <p:cNvGrpSpPr/>
          <p:nvPr/>
        </p:nvGrpSpPr>
        <p:grpSpPr>
          <a:xfrm>
            <a:off x="5348628" y="3716990"/>
            <a:ext cx="312835" cy="312835"/>
            <a:chOff x="5166966" y="2372568"/>
            <a:chExt cx="503824" cy="503823"/>
          </a:xfrm>
        </p:grpSpPr>
        <p:sp>
          <p:nvSpPr>
            <p:cNvPr id="12" name="Oval 10">
              <a:extLst>
                <a:ext uri="{FF2B5EF4-FFF2-40B4-BE49-F238E27FC236}">
                  <a16:creationId xmlns:a16="http://schemas.microsoft.com/office/drawing/2014/main" id="{D49D3E29-3D68-484D-BE4E-EB586B658AA1}"/>
                </a:ext>
              </a:extLst>
            </p:cNvPr>
            <p:cNvSpPr>
              <a:spLocks noChangeArrowheads="1"/>
            </p:cNvSpPr>
            <p:nvPr/>
          </p:nvSpPr>
          <p:spPr bwMode="auto">
            <a:xfrm>
              <a:off x="5166966" y="2372568"/>
              <a:ext cx="503824" cy="503823"/>
            </a:xfrm>
            <a:prstGeom prst="ellipse">
              <a:avLst/>
            </a:prstGeom>
            <a:solidFill>
              <a:srgbClr val="9A9A9A"/>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13" name="Rectangle 11">
              <a:extLst>
                <a:ext uri="{FF2B5EF4-FFF2-40B4-BE49-F238E27FC236}">
                  <a16:creationId xmlns:a16="http://schemas.microsoft.com/office/drawing/2014/main" id="{8BA4F876-FD68-42CB-A294-1D8EFF9CDF7D}"/>
                </a:ext>
              </a:extLst>
            </p:cNvPr>
            <p:cNvSpPr>
              <a:spLocks noChangeArrowheads="1"/>
            </p:cNvSpPr>
            <p:nvPr/>
          </p:nvSpPr>
          <p:spPr bwMode="auto">
            <a:xfrm>
              <a:off x="5282550" y="2609661"/>
              <a:ext cx="272658" cy="32599"/>
            </a:xfrm>
            <a:prstGeom prst="rect">
              <a:avLst/>
            </a:prstGeom>
            <a:solidFill>
              <a:schemeClr val="bg1"/>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grpSp>
      <p:grpSp>
        <p:nvGrpSpPr>
          <p:cNvPr id="127" name="Group 126">
            <a:extLst>
              <a:ext uri="{FF2B5EF4-FFF2-40B4-BE49-F238E27FC236}">
                <a16:creationId xmlns:a16="http://schemas.microsoft.com/office/drawing/2014/main" id="{8F28DDA3-8953-4175-B9DC-68B417246D8C}"/>
              </a:ext>
            </a:extLst>
          </p:cNvPr>
          <p:cNvGrpSpPr/>
          <p:nvPr/>
        </p:nvGrpSpPr>
        <p:grpSpPr>
          <a:xfrm>
            <a:off x="8718522" y="3716990"/>
            <a:ext cx="312835" cy="312835"/>
            <a:chOff x="8482210" y="2387386"/>
            <a:chExt cx="503824" cy="503823"/>
          </a:xfrm>
        </p:grpSpPr>
        <p:sp>
          <p:nvSpPr>
            <p:cNvPr id="14" name="Oval 10">
              <a:extLst>
                <a:ext uri="{FF2B5EF4-FFF2-40B4-BE49-F238E27FC236}">
                  <a16:creationId xmlns:a16="http://schemas.microsoft.com/office/drawing/2014/main" id="{94E50EB0-65E9-479D-9577-5C49FAB84037}"/>
                </a:ext>
              </a:extLst>
            </p:cNvPr>
            <p:cNvSpPr>
              <a:spLocks noChangeArrowheads="1"/>
            </p:cNvSpPr>
            <p:nvPr/>
          </p:nvSpPr>
          <p:spPr bwMode="auto">
            <a:xfrm>
              <a:off x="8482210" y="2387386"/>
              <a:ext cx="503824" cy="503823"/>
            </a:xfrm>
            <a:prstGeom prst="ellipse">
              <a:avLst/>
            </a:prstGeom>
            <a:solidFill>
              <a:srgbClr val="9A9A9A"/>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15" name="Rectangle 11">
              <a:extLst>
                <a:ext uri="{FF2B5EF4-FFF2-40B4-BE49-F238E27FC236}">
                  <a16:creationId xmlns:a16="http://schemas.microsoft.com/office/drawing/2014/main" id="{29CB6088-8887-4BC0-9249-C8234F199260}"/>
                </a:ext>
              </a:extLst>
            </p:cNvPr>
            <p:cNvSpPr>
              <a:spLocks noChangeArrowheads="1"/>
            </p:cNvSpPr>
            <p:nvPr/>
          </p:nvSpPr>
          <p:spPr bwMode="auto">
            <a:xfrm>
              <a:off x="8597794" y="2624480"/>
              <a:ext cx="272657" cy="32599"/>
            </a:xfrm>
            <a:prstGeom prst="rect">
              <a:avLst/>
            </a:prstGeom>
            <a:solidFill>
              <a:schemeClr val="bg1"/>
            </a:solidFill>
            <a:ln>
              <a:noFill/>
            </a:ln>
          </p:spPr>
          <p:txBody>
            <a:bodyPr vert="horz" wrap="square" lIns="150109" tIns="75054" rIns="150109" bIns="75054"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grpSp>
      <p:sp>
        <p:nvSpPr>
          <p:cNvPr id="16" name="TextBox 15">
            <a:extLst>
              <a:ext uri="{FF2B5EF4-FFF2-40B4-BE49-F238E27FC236}">
                <a16:creationId xmlns:a16="http://schemas.microsoft.com/office/drawing/2014/main" id="{8652E8B7-DB88-4EE8-B7DC-10E9092236D6}"/>
              </a:ext>
            </a:extLst>
          </p:cNvPr>
          <p:cNvSpPr txBox="1"/>
          <p:nvPr/>
        </p:nvSpPr>
        <p:spPr>
          <a:xfrm>
            <a:off x="2785666" y="1770598"/>
            <a:ext cx="5062105" cy="453853"/>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50109" tIns="75054" rIns="150109" bIns="75054" numCol="1" spcCol="0" rtlCol="0" fromWordArt="0" anchor="ctr" anchorCtr="0" forceAA="0" compatLnSpc="1">
            <a:prstTxWarp prst="textNoShape">
              <a:avLst/>
            </a:prstTxWarp>
            <a:noAutofit/>
          </a:bodyPr>
          <a:lstStyle/>
          <a:p>
            <a:pPr marL="0" lvl="1" algn="ctr">
              <a:buClr>
                <a:srgbClr val="8E908F">
                  <a:lumMod val="100000"/>
                </a:srgbClr>
              </a:buClr>
              <a:buSzPct val="100000"/>
            </a:pPr>
            <a:r>
              <a:rPr lang="en-US" dirty="0">
                <a:solidFill>
                  <a:srgbClr val="295E7E"/>
                </a:solidFill>
                <a:latin typeface="Helvetica 55 Roman" panose="02000503040000020004" pitchFamily="2" charset="0"/>
              </a:rPr>
              <a:t>Annual cashflow affected by recovery time discount rate</a:t>
            </a:r>
            <a:endParaRPr lang="en-US" i="1" dirty="0">
              <a:solidFill>
                <a:srgbClr val="295E7E"/>
              </a:solidFill>
              <a:latin typeface="Helvetica 55 Roman" panose="02000503040000020004" pitchFamily="2" charset="0"/>
            </a:endParaRPr>
          </a:p>
        </p:txBody>
      </p:sp>
      <p:sp>
        <p:nvSpPr>
          <p:cNvPr id="32" name="TextBox 31">
            <a:extLst>
              <a:ext uri="{FF2B5EF4-FFF2-40B4-BE49-F238E27FC236}">
                <a16:creationId xmlns:a16="http://schemas.microsoft.com/office/drawing/2014/main" id="{01D71FF9-D023-4871-BA88-5CDBAA1C5E33}"/>
              </a:ext>
            </a:extLst>
          </p:cNvPr>
          <p:cNvSpPr txBox="1"/>
          <p:nvPr/>
        </p:nvSpPr>
        <p:spPr>
          <a:xfrm>
            <a:off x="8239997" y="2979703"/>
            <a:ext cx="478525" cy="145555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600" dirty="0">
                <a:solidFill>
                  <a:srgbClr val="575757"/>
                </a:solidFill>
                <a:latin typeface="Helvetica 55 Roman" panose="02000503040000020004" pitchFamily="2" charset="0"/>
              </a:rPr>
              <a:t>)</a:t>
            </a:r>
          </a:p>
        </p:txBody>
      </p:sp>
      <p:sp>
        <p:nvSpPr>
          <p:cNvPr id="54" name="TextBox 53">
            <a:extLst>
              <a:ext uri="{FF2B5EF4-FFF2-40B4-BE49-F238E27FC236}">
                <a16:creationId xmlns:a16="http://schemas.microsoft.com/office/drawing/2014/main" id="{1AAF042A-C6F8-45B4-9A34-AABDC4870CCC}"/>
              </a:ext>
            </a:extLst>
          </p:cNvPr>
          <p:cNvSpPr txBox="1"/>
          <p:nvPr/>
        </p:nvSpPr>
        <p:spPr>
          <a:xfrm>
            <a:off x="1876452" y="3651398"/>
            <a:ext cx="407043" cy="47087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solidFill>
                  <a:srgbClr val="575757"/>
                </a:solidFill>
                <a:latin typeface="Helvetica 55 Roman" panose="02000503040000020004" pitchFamily="2" charset="0"/>
              </a:rPr>
              <a:t>∑</a:t>
            </a:r>
          </a:p>
        </p:txBody>
      </p:sp>
      <p:grpSp>
        <p:nvGrpSpPr>
          <p:cNvPr id="132" name="Group 131">
            <a:extLst>
              <a:ext uri="{FF2B5EF4-FFF2-40B4-BE49-F238E27FC236}">
                <a16:creationId xmlns:a16="http://schemas.microsoft.com/office/drawing/2014/main" id="{17708A5C-65AC-47E8-B21A-3FEEDC3C0A56}"/>
              </a:ext>
            </a:extLst>
          </p:cNvPr>
          <p:cNvGrpSpPr>
            <a:grpSpLocks noChangeAspect="1"/>
          </p:cNvGrpSpPr>
          <p:nvPr/>
        </p:nvGrpSpPr>
        <p:grpSpPr>
          <a:xfrm rot="5400000">
            <a:off x="3682934" y="4199375"/>
            <a:ext cx="306910" cy="306910"/>
            <a:chOff x="982662" y="1847850"/>
            <a:chExt cx="269875" cy="269875"/>
          </a:xfrm>
        </p:grpSpPr>
        <p:sp>
          <p:nvSpPr>
            <p:cNvPr id="133" name="Oval 50">
              <a:extLst>
                <a:ext uri="{FF2B5EF4-FFF2-40B4-BE49-F238E27FC236}">
                  <a16:creationId xmlns:a16="http://schemas.microsoft.com/office/drawing/2014/main" id="{732A36DB-4685-4C4F-A2A2-12AA39DC0BAB}"/>
                </a:ext>
              </a:extLst>
            </p:cNvPr>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134" name="Freeform 51">
              <a:extLst>
                <a:ext uri="{FF2B5EF4-FFF2-40B4-BE49-F238E27FC236}">
                  <a16:creationId xmlns:a16="http://schemas.microsoft.com/office/drawing/2014/main" id="{FEC48745-53FE-446B-8CE1-16FE39606FA2}"/>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grpSp>
      <p:sp>
        <p:nvSpPr>
          <p:cNvPr id="136" name="Oval 50">
            <a:extLst>
              <a:ext uri="{FF2B5EF4-FFF2-40B4-BE49-F238E27FC236}">
                <a16:creationId xmlns:a16="http://schemas.microsoft.com/office/drawing/2014/main" id="{C6EAAD9B-840F-47D1-A7B5-30C5B3C02FF0}"/>
              </a:ext>
            </a:extLst>
          </p:cNvPr>
          <p:cNvSpPr>
            <a:spLocks noChangeArrowheads="1"/>
          </p:cNvSpPr>
          <p:nvPr/>
        </p:nvSpPr>
        <p:spPr bwMode="auto">
          <a:xfrm rot="5400000">
            <a:off x="6882032" y="4199375"/>
            <a:ext cx="306910" cy="306910"/>
          </a:xfrm>
          <a:prstGeom prst="ellipse">
            <a:avLst/>
          </a:prstGeom>
          <a:solidFill>
            <a:srgbClr val="30C1D7"/>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137" name="Freeform 51">
            <a:extLst>
              <a:ext uri="{FF2B5EF4-FFF2-40B4-BE49-F238E27FC236}">
                <a16:creationId xmlns:a16="http://schemas.microsoft.com/office/drawing/2014/main" id="{47D15240-2AE4-414C-B044-46A1F5217CBD}"/>
              </a:ext>
            </a:extLst>
          </p:cNvPr>
          <p:cNvSpPr>
            <a:spLocks/>
          </p:cNvSpPr>
          <p:nvPr/>
        </p:nvSpPr>
        <p:spPr bwMode="auto">
          <a:xfrm rot="5400000">
            <a:off x="6980424" y="4268881"/>
            <a:ext cx="110126" cy="198589"/>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20" name="Rectangle 19">
            <a:extLst>
              <a:ext uri="{FF2B5EF4-FFF2-40B4-BE49-F238E27FC236}">
                <a16:creationId xmlns:a16="http://schemas.microsoft.com/office/drawing/2014/main" id="{93A3CE3C-EA43-4976-B404-A69E95966861}"/>
              </a:ext>
            </a:extLst>
          </p:cNvPr>
          <p:cNvSpPr/>
          <p:nvPr/>
        </p:nvSpPr>
        <p:spPr>
          <a:xfrm>
            <a:off x="2539112" y="4709957"/>
            <a:ext cx="2715465" cy="1455554"/>
          </a:xfrm>
          <a:prstGeom prst="rect">
            <a:avLst/>
          </a:prstGeom>
          <a:solidFill>
            <a:srgbClr val="FFFFFF"/>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latin typeface="Helvetica 55 Roman" panose="02000503040000020004" pitchFamily="2" charset="0"/>
            </a:endParaRPr>
          </a:p>
        </p:txBody>
      </p:sp>
      <p:grpSp>
        <p:nvGrpSpPr>
          <p:cNvPr id="41" name="Group 40">
            <a:extLst>
              <a:ext uri="{FF2B5EF4-FFF2-40B4-BE49-F238E27FC236}">
                <a16:creationId xmlns:a16="http://schemas.microsoft.com/office/drawing/2014/main" id="{DB40F048-074E-42D4-A603-4EA62BF83833}"/>
              </a:ext>
            </a:extLst>
          </p:cNvPr>
          <p:cNvGrpSpPr/>
          <p:nvPr/>
        </p:nvGrpSpPr>
        <p:grpSpPr>
          <a:xfrm>
            <a:off x="3460443" y="4796958"/>
            <a:ext cx="475241" cy="475241"/>
            <a:chOff x="3021814" y="3019797"/>
            <a:chExt cx="1120592" cy="1120592"/>
          </a:xfrm>
        </p:grpSpPr>
        <p:sp>
          <p:nvSpPr>
            <p:cNvPr id="42" name="Oval 41">
              <a:extLst>
                <a:ext uri="{FF2B5EF4-FFF2-40B4-BE49-F238E27FC236}">
                  <a16:creationId xmlns:a16="http://schemas.microsoft.com/office/drawing/2014/main" id="{46D0817B-18A1-401C-88F3-A32433D896C2}"/>
                </a:ext>
              </a:extLst>
            </p:cNvPr>
            <p:cNvSpPr>
              <a:spLocks noChangeAspect="1"/>
            </p:cNvSpPr>
            <p:nvPr/>
          </p:nvSpPr>
          <p:spPr>
            <a:xfrm>
              <a:off x="3021814" y="3019797"/>
              <a:ext cx="1120592" cy="1120592"/>
            </a:xfrm>
            <a:prstGeom prst="ellipse">
              <a:avLst/>
            </a:pr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lnSpc>
                  <a:spcPct val="95000"/>
                </a:lnSpc>
              </a:pPr>
              <a:endParaRPr lang="en-US" kern="0" dirty="0">
                <a:solidFill>
                  <a:srgbClr val="FFFFFF"/>
                </a:solidFill>
                <a:latin typeface="Helvetica 55 Roman" panose="02000503040000020004" pitchFamily="2" charset="0"/>
              </a:endParaRPr>
            </a:p>
          </p:txBody>
        </p:sp>
        <p:grpSp>
          <p:nvGrpSpPr>
            <p:cNvPr id="43" name="Group 42">
              <a:extLst>
                <a:ext uri="{FF2B5EF4-FFF2-40B4-BE49-F238E27FC236}">
                  <a16:creationId xmlns:a16="http://schemas.microsoft.com/office/drawing/2014/main" id="{5F32E92A-F244-4102-8B7B-CC7F23B3CD98}"/>
                </a:ext>
              </a:extLst>
            </p:cNvPr>
            <p:cNvGrpSpPr>
              <a:grpSpLocks noChangeAspect="1"/>
            </p:cNvGrpSpPr>
            <p:nvPr/>
          </p:nvGrpSpPr>
          <p:grpSpPr>
            <a:xfrm>
              <a:off x="3100584" y="3099033"/>
              <a:ext cx="963052" cy="962120"/>
              <a:chOff x="5272881" y="2606675"/>
              <a:chExt cx="1646238" cy="1644650"/>
            </a:xfrm>
          </p:grpSpPr>
          <p:sp>
            <p:nvSpPr>
              <p:cNvPr id="45" name="AutoShape 13">
                <a:extLst>
                  <a:ext uri="{FF2B5EF4-FFF2-40B4-BE49-F238E27FC236}">
                    <a16:creationId xmlns:a16="http://schemas.microsoft.com/office/drawing/2014/main" id="{A8FD6A57-BBDF-4606-AD27-27BF1296734B}"/>
                  </a:ext>
                </a:extLst>
              </p:cNvPr>
              <p:cNvSpPr>
                <a:spLocks noChangeAspect="1" noChangeArrowheads="1" noTextEdit="1"/>
              </p:cNvSpPr>
              <p:nvPr/>
            </p:nvSpPr>
            <p:spPr bwMode="auto">
              <a:xfrm>
                <a:off x="5272881"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42" tIns="52121" rIns="104242" bIns="52121" numCol="1" anchor="t" anchorCtr="0" compatLnSpc="1">
                <a:prstTxWarp prst="textNoShape">
                  <a:avLst/>
                </a:prstTxWarp>
              </a:bodyPr>
              <a:lstStyle/>
              <a:p>
                <a:endParaRPr lang="en-US" dirty="0">
                  <a:solidFill>
                    <a:srgbClr val="000000"/>
                  </a:solidFill>
                  <a:latin typeface="Helvetica 55 Roman" panose="02000503040000020004" pitchFamily="2" charset="0"/>
                </a:endParaRPr>
              </a:p>
            </p:txBody>
          </p:sp>
          <p:sp>
            <p:nvSpPr>
              <p:cNvPr id="46" name="Freeform 14">
                <a:extLst>
                  <a:ext uri="{FF2B5EF4-FFF2-40B4-BE49-F238E27FC236}">
                    <a16:creationId xmlns:a16="http://schemas.microsoft.com/office/drawing/2014/main" id="{54BFAEE0-DC0E-472C-8751-0AD6E02B65C8}"/>
                  </a:ext>
                </a:extLst>
              </p:cNvPr>
              <p:cNvSpPr>
                <a:spLocks/>
              </p:cNvSpPr>
              <p:nvPr/>
            </p:nvSpPr>
            <p:spPr bwMode="auto">
              <a:xfrm>
                <a:off x="5442744" y="2962275"/>
                <a:ext cx="1306513" cy="931863"/>
              </a:xfrm>
              <a:custGeom>
                <a:avLst/>
                <a:gdLst>
                  <a:gd name="connsiteX0" fmla="*/ 79206 w 1306513"/>
                  <a:gd name="connsiteY0" fmla="*/ 596900 h 931863"/>
                  <a:gd name="connsiteX1" fmla="*/ 317667 w 1306513"/>
                  <a:gd name="connsiteY1" fmla="*/ 596900 h 931863"/>
                  <a:gd name="connsiteX2" fmla="*/ 333374 w 1306513"/>
                  <a:gd name="connsiteY2" fmla="*/ 612626 h 931863"/>
                  <a:gd name="connsiteX3" fmla="*/ 333374 w 1306513"/>
                  <a:gd name="connsiteY3" fmla="*/ 854225 h 931863"/>
                  <a:gd name="connsiteX4" fmla="*/ 317667 w 1306513"/>
                  <a:gd name="connsiteY4" fmla="*/ 869950 h 931863"/>
                  <a:gd name="connsiteX5" fmla="*/ 79206 w 1306513"/>
                  <a:gd name="connsiteY5" fmla="*/ 869950 h 931863"/>
                  <a:gd name="connsiteX6" fmla="*/ 63499 w 1306513"/>
                  <a:gd name="connsiteY6" fmla="*/ 854225 h 931863"/>
                  <a:gd name="connsiteX7" fmla="*/ 63499 w 1306513"/>
                  <a:gd name="connsiteY7" fmla="*/ 612626 h 931863"/>
                  <a:gd name="connsiteX8" fmla="*/ 79206 w 1306513"/>
                  <a:gd name="connsiteY8" fmla="*/ 596900 h 931863"/>
                  <a:gd name="connsiteX9" fmla="*/ 382418 w 1306513"/>
                  <a:gd name="connsiteY9" fmla="*/ 490538 h 931863"/>
                  <a:gd name="connsiteX10" fmla="*/ 620879 w 1306513"/>
                  <a:gd name="connsiteY10" fmla="*/ 490538 h 931863"/>
                  <a:gd name="connsiteX11" fmla="*/ 636586 w 1306513"/>
                  <a:gd name="connsiteY11" fmla="*/ 506258 h 931863"/>
                  <a:gd name="connsiteX12" fmla="*/ 636586 w 1306513"/>
                  <a:gd name="connsiteY12" fmla="*/ 854232 h 931863"/>
                  <a:gd name="connsiteX13" fmla="*/ 620879 w 1306513"/>
                  <a:gd name="connsiteY13" fmla="*/ 869951 h 931863"/>
                  <a:gd name="connsiteX14" fmla="*/ 382418 w 1306513"/>
                  <a:gd name="connsiteY14" fmla="*/ 869951 h 931863"/>
                  <a:gd name="connsiteX15" fmla="*/ 366711 w 1306513"/>
                  <a:gd name="connsiteY15" fmla="*/ 854232 h 931863"/>
                  <a:gd name="connsiteX16" fmla="*/ 366711 w 1306513"/>
                  <a:gd name="connsiteY16" fmla="*/ 506258 h 931863"/>
                  <a:gd name="connsiteX17" fmla="*/ 382418 w 1306513"/>
                  <a:gd name="connsiteY17" fmla="*/ 490538 h 931863"/>
                  <a:gd name="connsiteX18" fmla="*/ 685631 w 1306513"/>
                  <a:gd name="connsiteY18" fmla="*/ 371475 h 931863"/>
                  <a:gd name="connsiteX19" fmla="*/ 924092 w 1306513"/>
                  <a:gd name="connsiteY19" fmla="*/ 371475 h 931863"/>
                  <a:gd name="connsiteX20" fmla="*/ 939799 w 1306513"/>
                  <a:gd name="connsiteY20" fmla="*/ 387186 h 931863"/>
                  <a:gd name="connsiteX21" fmla="*/ 939799 w 1306513"/>
                  <a:gd name="connsiteY21" fmla="*/ 854239 h 931863"/>
                  <a:gd name="connsiteX22" fmla="*/ 924092 w 1306513"/>
                  <a:gd name="connsiteY22" fmla="*/ 869950 h 931863"/>
                  <a:gd name="connsiteX23" fmla="*/ 685631 w 1306513"/>
                  <a:gd name="connsiteY23" fmla="*/ 869950 h 931863"/>
                  <a:gd name="connsiteX24" fmla="*/ 669924 w 1306513"/>
                  <a:gd name="connsiteY24" fmla="*/ 854239 h 931863"/>
                  <a:gd name="connsiteX25" fmla="*/ 669924 w 1306513"/>
                  <a:gd name="connsiteY25" fmla="*/ 387186 h 931863"/>
                  <a:gd name="connsiteX26" fmla="*/ 685631 w 1306513"/>
                  <a:gd name="connsiteY26" fmla="*/ 371475 h 931863"/>
                  <a:gd name="connsiteX27" fmla="*/ 988843 w 1306513"/>
                  <a:gd name="connsiteY27" fmla="*/ 217488 h 931863"/>
                  <a:gd name="connsiteX28" fmla="*/ 1227304 w 1306513"/>
                  <a:gd name="connsiteY28" fmla="*/ 217488 h 931863"/>
                  <a:gd name="connsiteX29" fmla="*/ 1243011 w 1306513"/>
                  <a:gd name="connsiteY29" fmla="*/ 233193 h 931863"/>
                  <a:gd name="connsiteX30" fmla="*/ 1243011 w 1306513"/>
                  <a:gd name="connsiteY30" fmla="*/ 854246 h 931863"/>
                  <a:gd name="connsiteX31" fmla="*/ 1227304 w 1306513"/>
                  <a:gd name="connsiteY31" fmla="*/ 869951 h 931863"/>
                  <a:gd name="connsiteX32" fmla="*/ 988843 w 1306513"/>
                  <a:gd name="connsiteY32" fmla="*/ 869951 h 931863"/>
                  <a:gd name="connsiteX33" fmla="*/ 973136 w 1306513"/>
                  <a:gd name="connsiteY33" fmla="*/ 854246 h 931863"/>
                  <a:gd name="connsiteX34" fmla="*/ 973136 w 1306513"/>
                  <a:gd name="connsiteY34" fmla="*/ 233193 h 931863"/>
                  <a:gd name="connsiteX35" fmla="*/ 988843 w 1306513"/>
                  <a:gd name="connsiteY35" fmla="*/ 217488 h 931863"/>
                  <a:gd name="connsiteX36" fmla="*/ 852892 w 1306513"/>
                  <a:gd name="connsiteY36" fmla="*/ 61593 h 931863"/>
                  <a:gd name="connsiteX37" fmla="*/ 988690 w 1306513"/>
                  <a:gd name="connsiteY37" fmla="*/ 104412 h 931863"/>
                  <a:gd name="connsiteX38" fmla="*/ 989404 w 1306513"/>
                  <a:gd name="connsiteY38" fmla="*/ 105125 h 931863"/>
                  <a:gd name="connsiteX39" fmla="*/ 990119 w 1306513"/>
                  <a:gd name="connsiteY39" fmla="*/ 105125 h 931863"/>
                  <a:gd name="connsiteX40" fmla="*/ 990834 w 1306513"/>
                  <a:gd name="connsiteY40" fmla="*/ 105125 h 931863"/>
                  <a:gd name="connsiteX41" fmla="*/ 991549 w 1306513"/>
                  <a:gd name="connsiteY41" fmla="*/ 105839 h 931863"/>
                  <a:gd name="connsiteX42" fmla="*/ 992978 w 1306513"/>
                  <a:gd name="connsiteY42" fmla="*/ 106553 h 931863"/>
                  <a:gd name="connsiteX43" fmla="*/ 993693 w 1306513"/>
                  <a:gd name="connsiteY43" fmla="*/ 107266 h 931863"/>
                  <a:gd name="connsiteX44" fmla="*/ 994407 w 1306513"/>
                  <a:gd name="connsiteY44" fmla="*/ 107980 h 931863"/>
                  <a:gd name="connsiteX45" fmla="*/ 995122 w 1306513"/>
                  <a:gd name="connsiteY45" fmla="*/ 107980 h 931863"/>
                  <a:gd name="connsiteX46" fmla="*/ 995837 w 1306513"/>
                  <a:gd name="connsiteY46" fmla="*/ 108693 h 931863"/>
                  <a:gd name="connsiteX47" fmla="*/ 995837 w 1306513"/>
                  <a:gd name="connsiteY47" fmla="*/ 109407 h 931863"/>
                  <a:gd name="connsiteX48" fmla="*/ 996552 w 1306513"/>
                  <a:gd name="connsiteY48" fmla="*/ 110121 h 931863"/>
                  <a:gd name="connsiteX49" fmla="*/ 997266 w 1306513"/>
                  <a:gd name="connsiteY49" fmla="*/ 110834 h 931863"/>
                  <a:gd name="connsiteX50" fmla="*/ 997981 w 1306513"/>
                  <a:gd name="connsiteY50" fmla="*/ 112262 h 931863"/>
                  <a:gd name="connsiteX51" fmla="*/ 998696 w 1306513"/>
                  <a:gd name="connsiteY51" fmla="*/ 113689 h 931863"/>
                  <a:gd name="connsiteX52" fmla="*/ 998696 w 1306513"/>
                  <a:gd name="connsiteY52" fmla="*/ 114403 h 931863"/>
                  <a:gd name="connsiteX53" fmla="*/ 999410 w 1306513"/>
                  <a:gd name="connsiteY53" fmla="*/ 115116 h 931863"/>
                  <a:gd name="connsiteX54" fmla="*/ 999410 w 1306513"/>
                  <a:gd name="connsiteY54" fmla="*/ 115830 h 931863"/>
                  <a:gd name="connsiteX55" fmla="*/ 1000125 w 1306513"/>
                  <a:gd name="connsiteY55" fmla="*/ 116544 h 931863"/>
                  <a:gd name="connsiteX56" fmla="*/ 1000125 w 1306513"/>
                  <a:gd name="connsiteY56" fmla="*/ 117257 h 931863"/>
                  <a:gd name="connsiteX57" fmla="*/ 1000125 w 1306513"/>
                  <a:gd name="connsiteY57" fmla="*/ 117971 h 931863"/>
                  <a:gd name="connsiteX58" fmla="*/ 1000125 w 1306513"/>
                  <a:gd name="connsiteY58" fmla="*/ 118685 h 931863"/>
                  <a:gd name="connsiteX59" fmla="*/ 1000125 w 1306513"/>
                  <a:gd name="connsiteY59" fmla="*/ 119398 h 931863"/>
                  <a:gd name="connsiteX60" fmla="*/ 1000125 w 1306513"/>
                  <a:gd name="connsiteY60" fmla="*/ 120112 h 931863"/>
                  <a:gd name="connsiteX61" fmla="*/ 1000125 w 1306513"/>
                  <a:gd name="connsiteY61" fmla="*/ 120825 h 931863"/>
                  <a:gd name="connsiteX62" fmla="*/ 1000125 w 1306513"/>
                  <a:gd name="connsiteY62" fmla="*/ 121539 h 931863"/>
                  <a:gd name="connsiteX63" fmla="*/ 1000125 w 1306513"/>
                  <a:gd name="connsiteY63" fmla="*/ 122253 h 931863"/>
                  <a:gd name="connsiteX64" fmla="*/ 999410 w 1306513"/>
                  <a:gd name="connsiteY64" fmla="*/ 122966 h 931863"/>
                  <a:gd name="connsiteX65" fmla="*/ 999410 w 1306513"/>
                  <a:gd name="connsiteY65" fmla="*/ 123680 h 931863"/>
                  <a:gd name="connsiteX66" fmla="*/ 999410 w 1306513"/>
                  <a:gd name="connsiteY66" fmla="*/ 124394 h 931863"/>
                  <a:gd name="connsiteX67" fmla="*/ 999410 w 1306513"/>
                  <a:gd name="connsiteY67" fmla="*/ 125107 h 931863"/>
                  <a:gd name="connsiteX68" fmla="*/ 998696 w 1306513"/>
                  <a:gd name="connsiteY68" fmla="*/ 125821 h 931863"/>
                  <a:gd name="connsiteX69" fmla="*/ 998696 w 1306513"/>
                  <a:gd name="connsiteY69" fmla="*/ 126535 h 931863"/>
                  <a:gd name="connsiteX70" fmla="*/ 997981 w 1306513"/>
                  <a:gd name="connsiteY70" fmla="*/ 127248 h 931863"/>
                  <a:gd name="connsiteX71" fmla="*/ 929367 w 1306513"/>
                  <a:gd name="connsiteY71" fmla="*/ 252850 h 931863"/>
                  <a:gd name="connsiteX72" fmla="*/ 915788 w 1306513"/>
                  <a:gd name="connsiteY72" fmla="*/ 260700 h 931863"/>
                  <a:gd name="connsiteX73" fmla="*/ 908640 w 1306513"/>
                  <a:gd name="connsiteY73" fmla="*/ 258559 h 931863"/>
                  <a:gd name="connsiteX74" fmla="*/ 902208 w 1306513"/>
                  <a:gd name="connsiteY74" fmla="*/ 237864 h 931863"/>
                  <a:gd name="connsiteX75" fmla="*/ 949380 w 1306513"/>
                  <a:gd name="connsiteY75" fmla="*/ 150799 h 931863"/>
                  <a:gd name="connsiteX76" fmla="*/ 212498 w 1306513"/>
                  <a:gd name="connsiteY76" fmla="*/ 446962 h 931863"/>
                  <a:gd name="connsiteX77" fmla="*/ 206780 w 1306513"/>
                  <a:gd name="connsiteY77" fmla="*/ 447676 h 931863"/>
                  <a:gd name="connsiteX78" fmla="*/ 192486 w 1306513"/>
                  <a:gd name="connsiteY78" fmla="*/ 438399 h 931863"/>
                  <a:gd name="connsiteX79" fmla="*/ 201063 w 1306513"/>
                  <a:gd name="connsiteY79" fmla="*/ 417703 h 931863"/>
                  <a:gd name="connsiteX80" fmla="*/ 937944 w 1306513"/>
                  <a:gd name="connsiteY80" fmla="*/ 121539 h 931863"/>
                  <a:gd name="connsiteX81" fmla="*/ 843600 w 1306513"/>
                  <a:gd name="connsiteY81" fmla="*/ 91566 h 931863"/>
                  <a:gd name="connsiteX82" fmla="*/ 832880 w 1306513"/>
                  <a:gd name="connsiteY82" fmla="*/ 71584 h 931863"/>
                  <a:gd name="connsiteX83" fmla="*/ 852892 w 1306513"/>
                  <a:gd name="connsiteY83" fmla="*/ 61593 h 931863"/>
                  <a:gd name="connsiteX84" fmla="*/ 31750 w 1306513"/>
                  <a:gd name="connsiteY84" fmla="*/ 31750 h 931863"/>
                  <a:gd name="connsiteX85" fmla="*/ 31750 w 1306513"/>
                  <a:gd name="connsiteY85" fmla="*/ 900113 h 931863"/>
                  <a:gd name="connsiteX86" fmla="*/ 1274763 w 1306513"/>
                  <a:gd name="connsiteY86" fmla="*/ 900113 h 931863"/>
                  <a:gd name="connsiteX87" fmla="*/ 1274763 w 1306513"/>
                  <a:gd name="connsiteY87" fmla="*/ 31750 h 931863"/>
                  <a:gd name="connsiteX88" fmla="*/ 31750 w 1306513"/>
                  <a:gd name="connsiteY88" fmla="*/ 31750 h 931863"/>
                  <a:gd name="connsiteX89" fmla="*/ 15724 w 1306513"/>
                  <a:gd name="connsiteY89" fmla="*/ 0 h 931863"/>
                  <a:gd name="connsiteX90" fmla="*/ 1290789 w 1306513"/>
                  <a:gd name="connsiteY90" fmla="*/ 0 h 931863"/>
                  <a:gd name="connsiteX91" fmla="*/ 1306513 w 1306513"/>
                  <a:gd name="connsiteY91" fmla="*/ 15698 h 931863"/>
                  <a:gd name="connsiteX92" fmla="*/ 1306513 w 1306513"/>
                  <a:gd name="connsiteY92" fmla="*/ 916166 h 931863"/>
                  <a:gd name="connsiteX93" fmla="*/ 1290789 w 1306513"/>
                  <a:gd name="connsiteY93" fmla="*/ 931863 h 931863"/>
                  <a:gd name="connsiteX94" fmla="*/ 15724 w 1306513"/>
                  <a:gd name="connsiteY94" fmla="*/ 931863 h 931863"/>
                  <a:gd name="connsiteX95" fmla="*/ 0 w 1306513"/>
                  <a:gd name="connsiteY95" fmla="*/ 916166 h 931863"/>
                  <a:gd name="connsiteX96" fmla="*/ 0 w 1306513"/>
                  <a:gd name="connsiteY96" fmla="*/ 15698 h 931863"/>
                  <a:gd name="connsiteX97" fmla="*/ 15724 w 1306513"/>
                  <a:gd name="connsiteY97"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306513" h="931863">
                    <a:moveTo>
                      <a:pt x="79206" y="596900"/>
                    </a:moveTo>
                    <a:cubicBezTo>
                      <a:pt x="79206" y="596900"/>
                      <a:pt x="79206" y="596900"/>
                      <a:pt x="317667" y="596900"/>
                    </a:cubicBezTo>
                    <a:cubicBezTo>
                      <a:pt x="326234" y="596900"/>
                      <a:pt x="333374" y="603333"/>
                      <a:pt x="333374" y="612626"/>
                    </a:cubicBezTo>
                    <a:cubicBezTo>
                      <a:pt x="333374" y="612626"/>
                      <a:pt x="333374" y="612626"/>
                      <a:pt x="333374" y="854225"/>
                    </a:cubicBezTo>
                    <a:cubicBezTo>
                      <a:pt x="333374" y="863517"/>
                      <a:pt x="326234" y="869950"/>
                      <a:pt x="317667" y="869950"/>
                    </a:cubicBezTo>
                    <a:cubicBezTo>
                      <a:pt x="317667" y="869950"/>
                      <a:pt x="317667" y="869950"/>
                      <a:pt x="79206" y="869950"/>
                    </a:cubicBezTo>
                    <a:cubicBezTo>
                      <a:pt x="70638" y="869950"/>
                      <a:pt x="63499" y="863517"/>
                      <a:pt x="63499" y="854225"/>
                    </a:cubicBezTo>
                    <a:cubicBezTo>
                      <a:pt x="63499" y="854225"/>
                      <a:pt x="63499" y="854225"/>
                      <a:pt x="63499" y="612626"/>
                    </a:cubicBezTo>
                    <a:cubicBezTo>
                      <a:pt x="63499" y="603333"/>
                      <a:pt x="70638" y="596900"/>
                      <a:pt x="79206" y="596900"/>
                    </a:cubicBezTo>
                    <a:close/>
                    <a:moveTo>
                      <a:pt x="382418" y="490538"/>
                    </a:moveTo>
                    <a:cubicBezTo>
                      <a:pt x="382418" y="490538"/>
                      <a:pt x="382418" y="490538"/>
                      <a:pt x="620879" y="490538"/>
                    </a:cubicBezTo>
                    <a:cubicBezTo>
                      <a:pt x="629446" y="490538"/>
                      <a:pt x="636586" y="497683"/>
                      <a:pt x="636586" y="506258"/>
                    </a:cubicBezTo>
                    <a:cubicBezTo>
                      <a:pt x="636586" y="506258"/>
                      <a:pt x="636586" y="506258"/>
                      <a:pt x="636586" y="854232"/>
                    </a:cubicBezTo>
                    <a:cubicBezTo>
                      <a:pt x="636586" y="863520"/>
                      <a:pt x="629446" y="869951"/>
                      <a:pt x="620879" y="869951"/>
                    </a:cubicBezTo>
                    <a:cubicBezTo>
                      <a:pt x="620879" y="869951"/>
                      <a:pt x="620879" y="869951"/>
                      <a:pt x="382418" y="869951"/>
                    </a:cubicBezTo>
                    <a:cubicBezTo>
                      <a:pt x="373136" y="869951"/>
                      <a:pt x="366711" y="863520"/>
                      <a:pt x="366711" y="854232"/>
                    </a:cubicBezTo>
                    <a:cubicBezTo>
                      <a:pt x="366711" y="854232"/>
                      <a:pt x="366711" y="854232"/>
                      <a:pt x="366711" y="506258"/>
                    </a:cubicBezTo>
                    <a:cubicBezTo>
                      <a:pt x="366711" y="497683"/>
                      <a:pt x="373136" y="490538"/>
                      <a:pt x="382418" y="490538"/>
                    </a:cubicBezTo>
                    <a:close/>
                    <a:moveTo>
                      <a:pt x="685631" y="371475"/>
                    </a:moveTo>
                    <a:cubicBezTo>
                      <a:pt x="685631" y="371475"/>
                      <a:pt x="685631" y="371475"/>
                      <a:pt x="924092" y="371475"/>
                    </a:cubicBezTo>
                    <a:cubicBezTo>
                      <a:pt x="933373" y="371475"/>
                      <a:pt x="939799" y="378617"/>
                      <a:pt x="939799" y="387186"/>
                    </a:cubicBezTo>
                    <a:cubicBezTo>
                      <a:pt x="939799" y="387186"/>
                      <a:pt x="939799" y="387186"/>
                      <a:pt x="939799" y="854239"/>
                    </a:cubicBezTo>
                    <a:cubicBezTo>
                      <a:pt x="939799" y="863523"/>
                      <a:pt x="933373" y="869950"/>
                      <a:pt x="924092" y="869950"/>
                    </a:cubicBezTo>
                    <a:cubicBezTo>
                      <a:pt x="924092" y="869950"/>
                      <a:pt x="924092" y="869950"/>
                      <a:pt x="685631" y="869950"/>
                    </a:cubicBezTo>
                    <a:cubicBezTo>
                      <a:pt x="677063" y="869950"/>
                      <a:pt x="669924" y="863523"/>
                      <a:pt x="669924" y="854239"/>
                    </a:cubicBezTo>
                    <a:cubicBezTo>
                      <a:pt x="669924" y="854239"/>
                      <a:pt x="669924" y="854239"/>
                      <a:pt x="669924" y="387186"/>
                    </a:cubicBezTo>
                    <a:cubicBezTo>
                      <a:pt x="669924" y="378617"/>
                      <a:pt x="677063" y="371475"/>
                      <a:pt x="685631" y="371475"/>
                    </a:cubicBezTo>
                    <a:close/>
                    <a:moveTo>
                      <a:pt x="988843" y="217488"/>
                    </a:moveTo>
                    <a:cubicBezTo>
                      <a:pt x="988843" y="217488"/>
                      <a:pt x="988843" y="217488"/>
                      <a:pt x="1227304" y="217488"/>
                    </a:cubicBezTo>
                    <a:cubicBezTo>
                      <a:pt x="1235872" y="217488"/>
                      <a:pt x="1243011" y="224627"/>
                      <a:pt x="1243011" y="233193"/>
                    </a:cubicBezTo>
                    <a:cubicBezTo>
                      <a:pt x="1243011" y="233193"/>
                      <a:pt x="1243011" y="233193"/>
                      <a:pt x="1243011" y="854246"/>
                    </a:cubicBezTo>
                    <a:cubicBezTo>
                      <a:pt x="1243011" y="863526"/>
                      <a:pt x="1235872" y="869951"/>
                      <a:pt x="1227304" y="869951"/>
                    </a:cubicBezTo>
                    <a:cubicBezTo>
                      <a:pt x="1227304" y="869951"/>
                      <a:pt x="1227304" y="869951"/>
                      <a:pt x="988843" y="869951"/>
                    </a:cubicBezTo>
                    <a:cubicBezTo>
                      <a:pt x="980276" y="869951"/>
                      <a:pt x="973136" y="863526"/>
                      <a:pt x="973136" y="854246"/>
                    </a:cubicBezTo>
                    <a:cubicBezTo>
                      <a:pt x="973136" y="854246"/>
                      <a:pt x="973136" y="854246"/>
                      <a:pt x="973136" y="233193"/>
                    </a:cubicBezTo>
                    <a:cubicBezTo>
                      <a:pt x="973136" y="224627"/>
                      <a:pt x="980276" y="217488"/>
                      <a:pt x="988843" y="217488"/>
                    </a:cubicBezTo>
                    <a:close/>
                    <a:moveTo>
                      <a:pt x="852892" y="61593"/>
                    </a:moveTo>
                    <a:cubicBezTo>
                      <a:pt x="852892" y="61593"/>
                      <a:pt x="852892" y="61593"/>
                      <a:pt x="988690" y="104412"/>
                    </a:cubicBezTo>
                    <a:cubicBezTo>
                      <a:pt x="988690" y="104412"/>
                      <a:pt x="988690" y="104412"/>
                      <a:pt x="989404" y="105125"/>
                    </a:cubicBezTo>
                    <a:cubicBezTo>
                      <a:pt x="990119" y="105125"/>
                      <a:pt x="990119" y="105125"/>
                      <a:pt x="990119" y="105125"/>
                    </a:cubicBezTo>
                    <a:cubicBezTo>
                      <a:pt x="990119" y="105125"/>
                      <a:pt x="990834" y="105125"/>
                      <a:pt x="990834" y="105125"/>
                    </a:cubicBezTo>
                    <a:cubicBezTo>
                      <a:pt x="990834" y="105125"/>
                      <a:pt x="990834" y="105839"/>
                      <a:pt x="991549" y="105839"/>
                    </a:cubicBezTo>
                    <a:cubicBezTo>
                      <a:pt x="992263" y="105839"/>
                      <a:pt x="992263" y="106553"/>
                      <a:pt x="992978" y="106553"/>
                    </a:cubicBezTo>
                    <a:cubicBezTo>
                      <a:pt x="993693" y="107266"/>
                      <a:pt x="993693" y="107266"/>
                      <a:pt x="993693" y="107266"/>
                    </a:cubicBezTo>
                    <a:cubicBezTo>
                      <a:pt x="994407" y="107266"/>
                      <a:pt x="994407" y="107266"/>
                      <a:pt x="994407" y="107980"/>
                    </a:cubicBezTo>
                    <a:cubicBezTo>
                      <a:pt x="994407" y="107980"/>
                      <a:pt x="995122" y="107980"/>
                      <a:pt x="995122" y="107980"/>
                    </a:cubicBezTo>
                    <a:cubicBezTo>
                      <a:pt x="995122" y="108693"/>
                      <a:pt x="995122" y="108693"/>
                      <a:pt x="995837" y="108693"/>
                    </a:cubicBezTo>
                    <a:cubicBezTo>
                      <a:pt x="995837" y="109407"/>
                      <a:pt x="995837" y="109407"/>
                      <a:pt x="995837" y="109407"/>
                    </a:cubicBezTo>
                    <a:cubicBezTo>
                      <a:pt x="996552" y="109407"/>
                      <a:pt x="996552" y="109407"/>
                      <a:pt x="996552" y="110121"/>
                    </a:cubicBezTo>
                    <a:cubicBezTo>
                      <a:pt x="996552" y="110121"/>
                      <a:pt x="996552" y="110121"/>
                      <a:pt x="997266" y="110834"/>
                    </a:cubicBezTo>
                    <a:cubicBezTo>
                      <a:pt x="997981" y="111548"/>
                      <a:pt x="997981" y="111548"/>
                      <a:pt x="997981" y="112262"/>
                    </a:cubicBezTo>
                    <a:cubicBezTo>
                      <a:pt x="998696" y="112975"/>
                      <a:pt x="998696" y="113689"/>
                      <a:pt x="998696" y="113689"/>
                    </a:cubicBezTo>
                    <a:cubicBezTo>
                      <a:pt x="998696" y="113689"/>
                      <a:pt x="998696" y="114403"/>
                      <a:pt x="998696" y="114403"/>
                    </a:cubicBezTo>
                    <a:cubicBezTo>
                      <a:pt x="999410" y="114403"/>
                      <a:pt x="999410" y="115116"/>
                      <a:pt x="999410" y="115116"/>
                    </a:cubicBezTo>
                    <a:cubicBezTo>
                      <a:pt x="999410" y="115830"/>
                      <a:pt x="999410" y="115830"/>
                      <a:pt x="999410" y="115830"/>
                    </a:cubicBezTo>
                    <a:cubicBezTo>
                      <a:pt x="999410" y="116544"/>
                      <a:pt x="999410" y="116544"/>
                      <a:pt x="1000125" y="116544"/>
                    </a:cubicBezTo>
                    <a:cubicBezTo>
                      <a:pt x="1000125" y="117257"/>
                      <a:pt x="1000125" y="117257"/>
                      <a:pt x="1000125" y="117257"/>
                    </a:cubicBezTo>
                    <a:cubicBezTo>
                      <a:pt x="1000125" y="117257"/>
                      <a:pt x="1000125" y="117971"/>
                      <a:pt x="1000125" y="117971"/>
                    </a:cubicBezTo>
                    <a:cubicBezTo>
                      <a:pt x="1000125" y="117971"/>
                      <a:pt x="1000125" y="117971"/>
                      <a:pt x="1000125" y="118685"/>
                    </a:cubicBezTo>
                    <a:cubicBezTo>
                      <a:pt x="1000125" y="118685"/>
                      <a:pt x="1000125" y="118685"/>
                      <a:pt x="1000125" y="119398"/>
                    </a:cubicBezTo>
                    <a:cubicBezTo>
                      <a:pt x="1000125" y="119398"/>
                      <a:pt x="1000125" y="119398"/>
                      <a:pt x="1000125" y="120112"/>
                    </a:cubicBezTo>
                    <a:cubicBezTo>
                      <a:pt x="1000125" y="120112"/>
                      <a:pt x="1000125" y="120112"/>
                      <a:pt x="1000125" y="120825"/>
                    </a:cubicBezTo>
                    <a:cubicBezTo>
                      <a:pt x="1000125" y="120825"/>
                      <a:pt x="1000125" y="120825"/>
                      <a:pt x="1000125" y="121539"/>
                    </a:cubicBezTo>
                    <a:cubicBezTo>
                      <a:pt x="1000125" y="121539"/>
                      <a:pt x="1000125" y="121539"/>
                      <a:pt x="1000125" y="122253"/>
                    </a:cubicBezTo>
                    <a:cubicBezTo>
                      <a:pt x="1000125" y="122253"/>
                      <a:pt x="1000125" y="122966"/>
                      <a:pt x="999410" y="122966"/>
                    </a:cubicBezTo>
                    <a:cubicBezTo>
                      <a:pt x="999410" y="122966"/>
                      <a:pt x="999410" y="123680"/>
                      <a:pt x="999410" y="123680"/>
                    </a:cubicBezTo>
                    <a:cubicBezTo>
                      <a:pt x="999410" y="123680"/>
                      <a:pt x="999410" y="124394"/>
                      <a:pt x="999410" y="124394"/>
                    </a:cubicBezTo>
                    <a:cubicBezTo>
                      <a:pt x="999410" y="125107"/>
                      <a:pt x="999410" y="125107"/>
                      <a:pt x="999410" y="125107"/>
                    </a:cubicBezTo>
                    <a:cubicBezTo>
                      <a:pt x="998696" y="125107"/>
                      <a:pt x="998696" y="125821"/>
                      <a:pt x="998696" y="125821"/>
                    </a:cubicBezTo>
                    <a:cubicBezTo>
                      <a:pt x="998696" y="125821"/>
                      <a:pt x="998696" y="126535"/>
                      <a:pt x="998696" y="126535"/>
                    </a:cubicBezTo>
                    <a:cubicBezTo>
                      <a:pt x="998696" y="126535"/>
                      <a:pt x="997981" y="126535"/>
                      <a:pt x="997981" y="127248"/>
                    </a:cubicBezTo>
                    <a:cubicBezTo>
                      <a:pt x="997981" y="127248"/>
                      <a:pt x="997981" y="127248"/>
                      <a:pt x="929367" y="252850"/>
                    </a:cubicBezTo>
                    <a:cubicBezTo>
                      <a:pt x="926509" y="257846"/>
                      <a:pt x="921505" y="260700"/>
                      <a:pt x="915788" y="260700"/>
                    </a:cubicBezTo>
                    <a:cubicBezTo>
                      <a:pt x="913643" y="260700"/>
                      <a:pt x="910785" y="259987"/>
                      <a:pt x="908640" y="258559"/>
                    </a:cubicBezTo>
                    <a:cubicBezTo>
                      <a:pt x="900778" y="254991"/>
                      <a:pt x="897920" y="245000"/>
                      <a:pt x="902208" y="237864"/>
                    </a:cubicBezTo>
                    <a:cubicBezTo>
                      <a:pt x="902208" y="237864"/>
                      <a:pt x="902208" y="237864"/>
                      <a:pt x="949380" y="150799"/>
                    </a:cubicBezTo>
                    <a:cubicBezTo>
                      <a:pt x="949380" y="150799"/>
                      <a:pt x="949380" y="150799"/>
                      <a:pt x="212498" y="446962"/>
                    </a:cubicBezTo>
                    <a:cubicBezTo>
                      <a:pt x="211069" y="447676"/>
                      <a:pt x="208925" y="447676"/>
                      <a:pt x="206780" y="447676"/>
                    </a:cubicBezTo>
                    <a:cubicBezTo>
                      <a:pt x="200348" y="447676"/>
                      <a:pt x="194630" y="444108"/>
                      <a:pt x="192486" y="438399"/>
                    </a:cubicBezTo>
                    <a:cubicBezTo>
                      <a:pt x="188912" y="429835"/>
                      <a:pt x="193201" y="420558"/>
                      <a:pt x="201063" y="417703"/>
                    </a:cubicBezTo>
                    <a:cubicBezTo>
                      <a:pt x="201063" y="417703"/>
                      <a:pt x="201063" y="417703"/>
                      <a:pt x="937944" y="121539"/>
                    </a:cubicBezTo>
                    <a:cubicBezTo>
                      <a:pt x="937944" y="121539"/>
                      <a:pt x="937944" y="121539"/>
                      <a:pt x="843600" y="91566"/>
                    </a:cubicBezTo>
                    <a:cubicBezTo>
                      <a:pt x="835024" y="88711"/>
                      <a:pt x="830735" y="80148"/>
                      <a:pt x="832880" y="71584"/>
                    </a:cubicBezTo>
                    <a:cubicBezTo>
                      <a:pt x="835738" y="63734"/>
                      <a:pt x="844315" y="58738"/>
                      <a:pt x="852892" y="61593"/>
                    </a:cubicBezTo>
                    <a:close/>
                    <a:moveTo>
                      <a:pt x="31750" y="31750"/>
                    </a:moveTo>
                    <a:cubicBezTo>
                      <a:pt x="31750" y="900113"/>
                      <a:pt x="31750" y="900113"/>
                      <a:pt x="31750" y="900113"/>
                    </a:cubicBezTo>
                    <a:cubicBezTo>
                      <a:pt x="1274763" y="900113"/>
                      <a:pt x="1274763" y="900113"/>
                      <a:pt x="1274763" y="900113"/>
                    </a:cubicBezTo>
                    <a:cubicBezTo>
                      <a:pt x="1274763" y="31750"/>
                      <a:pt x="1274763" y="31750"/>
                      <a:pt x="1274763" y="31750"/>
                    </a:cubicBezTo>
                    <a:cubicBezTo>
                      <a:pt x="31750" y="31750"/>
                      <a:pt x="31750" y="31750"/>
                      <a:pt x="31750" y="31750"/>
                    </a:cubicBezTo>
                    <a:close/>
                    <a:moveTo>
                      <a:pt x="15724" y="0"/>
                    </a:moveTo>
                    <a:cubicBezTo>
                      <a:pt x="15724" y="0"/>
                      <a:pt x="15724" y="0"/>
                      <a:pt x="1290789" y="0"/>
                    </a:cubicBezTo>
                    <a:cubicBezTo>
                      <a:pt x="1299366" y="0"/>
                      <a:pt x="1306513" y="6422"/>
                      <a:pt x="1306513" y="15698"/>
                    </a:cubicBezTo>
                    <a:cubicBezTo>
                      <a:pt x="1306513" y="15698"/>
                      <a:pt x="1306513" y="15698"/>
                      <a:pt x="1306513" y="916166"/>
                    </a:cubicBezTo>
                    <a:cubicBezTo>
                      <a:pt x="1306513" y="925441"/>
                      <a:pt x="1299366" y="931863"/>
                      <a:pt x="1290789" y="931863"/>
                    </a:cubicBezTo>
                    <a:cubicBezTo>
                      <a:pt x="1290789" y="931863"/>
                      <a:pt x="1290789" y="931863"/>
                      <a:pt x="15724" y="931863"/>
                    </a:cubicBezTo>
                    <a:cubicBezTo>
                      <a:pt x="7147" y="931863"/>
                      <a:pt x="0" y="925441"/>
                      <a:pt x="0" y="916166"/>
                    </a:cubicBezTo>
                    <a:cubicBezTo>
                      <a:pt x="0" y="916166"/>
                      <a:pt x="0" y="916166"/>
                      <a:pt x="0" y="15698"/>
                    </a:cubicBezTo>
                    <a:cubicBezTo>
                      <a:pt x="0" y="6422"/>
                      <a:pt x="7147" y="0"/>
                      <a:pt x="15724" y="0"/>
                    </a:cubicBezTo>
                    <a:close/>
                  </a:path>
                </a:pathLst>
              </a:custGeom>
              <a:solidFill>
                <a:srgbClr val="FFFFFF"/>
              </a:solidFill>
              <a:ln>
                <a:noFill/>
              </a:ln>
            </p:spPr>
            <p:txBody>
              <a:bodyPr vert="horz" wrap="square" lIns="104242" tIns="52121" rIns="104242" bIns="52121" numCol="1" anchor="t" anchorCtr="0" compatLnSpc="1">
                <a:prstTxWarp prst="textNoShape">
                  <a:avLst/>
                </a:prstTxWarp>
                <a:noAutofit/>
              </a:bodyPr>
              <a:lstStyle/>
              <a:p>
                <a:endParaRPr lang="en-US" dirty="0">
                  <a:solidFill>
                    <a:srgbClr val="000000"/>
                  </a:solidFill>
                  <a:latin typeface="Helvetica 55 Roman" panose="02000503040000020004" pitchFamily="2" charset="0"/>
                </a:endParaRPr>
              </a:p>
            </p:txBody>
          </p:sp>
        </p:grpSp>
      </p:grpSp>
      <p:sp>
        <p:nvSpPr>
          <p:cNvPr id="53" name="TextBox 52">
            <a:extLst>
              <a:ext uri="{FF2B5EF4-FFF2-40B4-BE49-F238E27FC236}">
                <a16:creationId xmlns:a16="http://schemas.microsoft.com/office/drawing/2014/main" id="{D763282B-24DF-4B17-B135-3E47869EF652}"/>
              </a:ext>
            </a:extLst>
          </p:cNvPr>
          <p:cNvSpPr txBox="1"/>
          <p:nvPr/>
        </p:nvSpPr>
        <p:spPr>
          <a:xfrm>
            <a:off x="3391635" y="5345170"/>
            <a:ext cx="889507" cy="47524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dirty="0">
                <a:solidFill>
                  <a:srgbClr val="575757"/>
                </a:solidFill>
                <a:latin typeface="Helvetica 55 Roman" panose="02000503040000020004" pitchFamily="2" charset="0"/>
              </a:rPr>
              <a:t>ARPU</a:t>
            </a:r>
          </a:p>
          <a:p>
            <a:r>
              <a:rPr lang="en-US" sz="1400" dirty="0">
                <a:solidFill>
                  <a:srgbClr val="575757"/>
                </a:solidFill>
                <a:latin typeface="Helvetica 55 Roman" panose="02000503040000020004" pitchFamily="2" charset="0"/>
              </a:rPr>
              <a:t>uplift</a:t>
            </a:r>
          </a:p>
        </p:txBody>
      </p:sp>
      <p:sp>
        <p:nvSpPr>
          <p:cNvPr id="58" name="Rectangle 57">
            <a:extLst>
              <a:ext uri="{FF2B5EF4-FFF2-40B4-BE49-F238E27FC236}">
                <a16:creationId xmlns:a16="http://schemas.microsoft.com/office/drawing/2014/main" id="{CB83186C-3684-4F5C-B4C6-E69B95B84A6E}"/>
              </a:ext>
            </a:extLst>
          </p:cNvPr>
          <p:cNvSpPr/>
          <p:nvPr/>
        </p:nvSpPr>
        <p:spPr>
          <a:xfrm>
            <a:off x="5677753" y="4718849"/>
            <a:ext cx="2715465" cy="1455554"/>
          </a:xfrm>
          <a:prstGeom prst="rect">
            <a:avLst/>
          </a:prstGeom>
          <a:solidFill>
            <a:srgbClr val="FFFFFF"/>
          </a:solidFill>
          <a:ln w="9525" cap="rnd" cmpd="sng" algn="ctr">
            <a:solidFill>
              <a:srgbClr val="30C1D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rgbClr val="FFFFFF"/>
              </a:solidFill>
              <a:latin typeface="Helvetica 55 Roman" panose="02000503040000020004" pitchFamily="2" charset="0"/>
            </a:endParaRPr>
          </a:p>
        </p:txBody>
      </p:sp>
      <p:sp>
        <p:nvSpPr>
          <p:cNvPr id="79" name="TextBox 78">
            <a:extLst>
              <a:ext uri="{FF2B5EF4-FFF2-40B4-BE49-F238E27FC236}">
                <a16:creationId xmlns:a16="http://schemas.microsoft.com/office/drawing/2014/main" id="{A7609ADF-350E-405F-84DC-9C3BFBA8A406}"/>
              </a:ext>
            </a:extLst>
          </p:cNvPr>
          <p:cNvSpPr txBox="1"/>
          <p:nvPr/>
        </p:nvSpPr>
        <p:spPr>
          <a:xfrm>
            <a:off x="5759195" y="4911431"/>
            <a:ext cx="2552581" cy="107039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108000" lvl="1">
              <a:buClr>
                <a:srgbClr val="8E908F"/>
              </a:buClr>
              <a:buSzPct val="100000"/>
            </a:pPr>
            <a:r>
              <a:rPr lang="en-US" sz="1200" dirty="0">
                <a:solidFill>
                  <a:srgbClr val="000000"/>
                </a:solidFill>
                <a:latin typeface="Helvetica 55 Roman" panose="02000503040000020004" pitchFamily="2" charset="0"/>
              </a:rPr>
              <a:t>Incremental OPEX linked to each upgrade in terms of: </a:t>
            </a:r>
          </a:p>
          <a:p>
            <a:pPr marL="324000" lvl="1" indent="-216000">
              <a:buClr>
                <a:srgbClr val="8E908F"/>
              </a:buClr>
              <a:buSzPct val="100000"/>
              <a:buFont typeface="Trebuchet MS" panose="020B0603020202020204" pitchFamily="34" charset="0"/>
              <a:buChar char="•"/>
            </a:pPr>
            <a:r>
              <a:rPr lang="en-US" sz="1200" dirty="0">
                <a:solidFill>
                  <a:srgbClr val="000000"/>
                </a:solidFill>
                <a:latin typeface="Helvetica 55 Roman" panose="02000503040000020004" pitchFamily="2" charset="0"/>
              </a:rPr>
              <a:t>Energy </a:t>
            </a:r>
          </a:p>
          <a:p>
            <a:pPr marL="324000" lvl="1" indent="-216000">
              <a:buClr>
                <a:srgbClr val="8E908F"/>
              </a:buClr>
              <a:buSzPct val="100000"/>
              <a:buFont typeface="Trebuchet MS" panose="020B0603020202020204" pitchFamily="34" charset="0"/>
              <a:buChar char="•"/>
            </a:pPr>
            <a:r>
              <a:rPr lang="en-US" sz="1200" dirty="0">
                <a:solidFill>
                  <a:srgbClr val="000000"/>
                </a:solidFill>
                <a:latin typeface="Helvetica 55 Roman" panose="02000503040000020004" pitchFamily="2" charset="0"/>
              </a:rPr>
              <a:t>Space rent </a:t>
            </a:r>
          </a:p>
          <a:p>
            <a:pPr lvl="1"/>
            <a:endParaRPr lang="en-US" sz="1200" dirty="0">
              <a:solidFill>
                <a:srgbClr val="575757"/>
              </a:solidFill>
              <a:latin typeface="Helvetica 55 Roman" panose="02000503040000020004" pitchFamily="2" charset="0"/>
            </a:endParaRPr>
          </a:p>
        </p:txBody>
      </p:sp>
      <p:sp>
        <p:nvSpPr>
          <p:cNvPr id="39" name="TextBox 38">
            <a:extLst>
              <a:ext uri="{FF2B5EF4-FFF2-40B4-BE49-F238E27FC236}">
                <a16:creationId xmlns:a16="http://schemas.microsoft.com/office/drawing/2014/main" id="{79D0AE5C-9038-4E82-A454-A95790F5A3AF}"/>
              </a:ext>
            </a:extLst>
          </p:cNvPr>
          <p:cNvSpPr txBox="1"/>
          <p:nvPr/>
        </p:nvSpPr>
        <p:spPr>
          <a:xfrm>
            <a:off x="2179397" y="2979703"/>
            <a:ext cx="478525" cy="145555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9600" dirty="0">
                <a:solidFill>
                  <a:srgbClr val="575757"/>
                </a:solidFill>
                <a:latin typeface="Helvetica 55 Roman" panose="02000503040000020004" pitchFamily="2" charset="0"/>
              </a:rPr>
              <a:t>(</a:t>
            </a:r>
          </a:p>
        </p:txBody>
      </p:sp>
      <p:sp>
        <p:nvSpPr>
          <p:cNvPr id="18" name="Left Brace 17">
            <a:extLst>
              <a:ext uri="{FF2B5EF4-FFF2-40B4-BE49-F238E27FC236}">
                <a16:creationId xmlns:a16="http://schemas.microsoft.com/office/drawing/2014/main" id="{BB8524D2-94C4-4B49-B2ED-FA8E0B840D23}"/>
              </a:ext>
            </a:extLst>
          </p:cNvPr>
          <p:cNvSpPr/>
          <p:nvPr/>
        </p:nvSpPr>
        <p:spPr>
          <a:xfrm rot="5400000">
            <a:off x="5145545" y="28529"/>
            <a:ext cx="342348" cy="6315437"/>
          </a:xfrm>
          <a:prstGeom prst="leftBrac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latin typeface="Helvetica 55 Roman" panose="02000503040000020004" pitchFamily="2" charset="0"/>
            </a:endParaRPr>
          </a:p>
        </p:txBody>
      </p:sp>
      <p:sp>
        <p:nvSpPr>
          <p:cNvPr id="63" name="TextBox 62">
            <a:extLst>
              <a:ext uri="{FF2B5EF4-FFF2-40B4-BE49-F238E27FC236}">
                <a16:creationId xmlns:a16="http://schemas.microsoft.com/office/drawing/2014/main" id="{F71A3D6F-C19A-425C-8EA4-4D6752DB1019}"/>
              </a:ext>
            </a:extLst>
          </p:cNvPr>
          <p:cNvSpPr txBox="1"/>
          <p:nvPr/>
        </p:nvSpPr>
        <p:spPr>
          <a:xfrm>
            <a:off x="3195795" y="5785191"/>
            <a:ext cx="974278" cy="36187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50" i="1" dirty="0">
                <a:solidFill>
                  <a:srgbClr val="575757"/>
                </a:solidFill>
                <a:latin typeface="Helvetica 55 Roman" panose="02000503040000020004" pitchFamily="2" charset="0"/>
              </a:rPr>
              <a:t>Computed at site level</a:t>
            </a:r>
          </a:p>
        </p:txBody>
      </p:sp>
      <p:sp>
        <p:nvSpPr>
          <p:cNvPr id="62" name="Rectangle 61">
            <a:extLst>
              <a:ext uri="{FF2B5EF4-FFF2-40B4-BE49-F238E27FC236}">
                <a16:creationId xmlns:a16="http://schemas.microsoft.com/office/drawing/2014/main" id="{7DBC4218-3C17-4FC1-8A71-0F40B4908AE0}"/>
              </a:ext>
            </a:extLst>
          </p:cNvPr>
          <p:cNvSpPr/>
          <p:nvPr/>
        </p:nvSpPr>
        <p:spPr>
          <a:xfrm>
            <a:off x="2179398" y="2294860"/>
            <a:ext cx="6295040" cy="694150"/>
          </a:xfrm>
          <a:prstGeom prst="rect">
            <a:avLst/>
          </a:prstGeom>
          <a:solidFill>
            <a:srgbClr val="FFFFFF"/>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324000" lvl="1" indent="-216000">
              <a:buClr>
                <a:srgbClr val="8E908F"/>
              </a:buClr>
              <a:buSzPct val="100000"/>
              <a:buFont typeface="Trebuchet MS" panose="020B0603020202020204" pitchFamily="34" charset="0"/>
              <a:buChar char="•"/>
            </a:pPr>
            <a:r>
              <a:rPr lang="en-US" sz="1100" dirty="0">
                <a:solidFill>
                  <a:srgbClr val="000000"/>
                </a:solidFill>
                <a:latin typeface="Helvetica 55 Roman" panose="02000503040000020004" pitchFamily="2" charset="0"/>
              </a:rPr>
              <a:t>Discount rate: Parameter (e.g. 13%)</a:t>
            </a:r>
          </a:p>
          <a:p>
            <a:pPr marL="324000" lvl="1" indent="-216000">
              <a:buClr>
                <a:srgbClr val="8E908F"/>
              </a:buClr>
              <a:buSzPct val="100000"/>
              <a:buFont typeface="Trebuchet MS" panose="020B0603020202020204" pitchFamily="34" charset="0"/>
              <a:buChar char="•"/>
            </a:pPr>
            <a:r>
              <a:rPr lang="en-US" sz="1100" dirty="0">
                <a:solidFill>
                  <a:srgbClr val="000000"/>
                </a:solidFill>
                <a:latin typeface="Helvetica 55 Roman" panose="02000503040000020004" pitchFamily="2" charset="0"/>
              </a:rPr>
              <a:t>Recovery time: Parameter defined based on most restrictive criteria (e.g. 5 years)</a:t>
            </a:r>
          </a:p>
        </p:txBody>
      </p:sp>
      <p:grpSp>
        <p:nvGrpSpPr>
          <p:cNvPr id="64" name="Group 50">
            <a:extLst>
              <a:ext uri="{FF2B5EF4-FFF2-40B4-BE49-F238E27FC236}">
                <a16:creationId xmlns:a16="http://schemas.microsoft.com/office/drawing/2014/main" id="{84480F69-F96A-F95F-D5F8-A3AF16294309}"/>
              </a:ext>
            </a:extLst>
          </p:cNvPr>
          <p:cNvGrpSpPr/>
          <p:nvPr/>
        </p:nvGrpSpPr>
        <p:grpSpPr>
          <a:xfrm>
            <a:off x="111584" y="23004"/>
            <a:ext cx="5437605" cy="436583"/>
            <a:chOff x="111584" y="23004"/>
            <a:chExt cx="5437605" cy="436583"/>
          </a:xfrm>
        </p:grpSpPr>
        <p:sp>
          <p:nvSpPr>
            <p:cNvPr id="65" name="Rectangle 64">
              <a:extLst>
                <a:ext uri="{FF2B5EF4-FFF2-40B4-BE49-F238E27FC236}">
                  <a16:creationId xmlns:a16="http://schemas.microsoft.com/office/drawing/2014/main" id="{758080CE-B6AC-DB25-AB8D-B7A4EA0C6E40}"/>
                </a:ext>
              </a:extLst>
            </p:cNvPr>
            <p:cNvSpPr/>
            <p:nvPr/>
          </p:nvSpPr>
          <p:spPr>
            <a:xfrm>
              <a:off x="111584" y="73993"/>
              <a:ext cx="2047416" cy="334606"/>
            </a:xfrm>
            <a:prstGeom prst="rect">
              <a:avLst/>
            </a:prstGeom>
            <a:solidFill>
              <a:schemeClr val="accent6"/>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b="1" dirty="0">
                  <a:solidFill>
                    <a:schemeClr val="accent4">
                      <a:lumMod val="75000"/>
                    </a:schemeClr>
                  </a:solidFill>
                </a:rPr>
                <a:t>Economic modules</a:t>
              </a:r>
            </a:p>
          </p:txBody>
        </p:sp>
        <p:sp>
          <p:nvSpPr>
            <p:cNvPr id="66" name="Rectangle 65">
              <a:extLst>
                <a:ext uri="{FF2B5EF4-FFF2-40B4-BE49-F238E27FC236}">
                  <a16:creationId xmlns:a16="http://schemas.microsoft.com/office/drawing/2014/main" id="{BCB4EAED-9076-989B-788A-3D1BA30FB608}"/>
                </a:ext>
              </a:extLst>
            </p:cNvPr>
            <p:cNvSpPr/>
            <p:nvPr/>
          </p:nvSpPr>
          <p:spPr>
            <a:xfrm>
              <a:off x="2159000" y="23004"/>
              <a:ext cx="3390189" cy="436583"/>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108000" lvl="1" indent="-216000">
                <a:buClr>
                  <a:schemeClr val="tx2"/>
                </a:buClr>
                <a:buSzPct val="100000"/>
                <a:buFont typeface="Trebuchet MS" panose="020B0603020202020204" pitchFamily="34" charset="0"/>
                <a:buChar char="•"/>
              </a:pPr>
              <a:r>
                <a:rPr lang="en-US" sz="1050" b="1" i="1" dirty="0">
                  <a:solidFill>
                    <a:srgbClr val="575757"/>
                  </a:solidFill>
                  <a:latin typeface="Trebuchet MS" panose="020B0603020202020204" pitchFamily="34" charset="0"/>
                </a:rPr>
                <a:t>Site NPV quantification</a:t>
              </a:r>
            </a:p>
          </p:txBody>
        </p:sp>
        <p:sp>
          <p:nvSpPr>
            <p:cNvPr id="67" name="Oval 20">
              <a:extLst>
                <a:ext uri="{FF2B5EF4-FFF2-40B4-BE49-F238E27FC236}">
                  <a16:creationId xmlns:a16="http://schemas.microsoft.com/office/drawing/2014/main" id="{35956061-7413-F8E2-C765-E9A6CFAADA9E}"/>
                </a:ext>
              </a:extLst>
            </p:cNvPr>
            <p:cNvSpPr>
              <a:spLocks noChangeArrowheads="1"/>
            </p:cNvSpPr>
            <p:nvPr/>
          </p:nvSpPr>
          <p:spPr bwMode="auto">
            <a:xfrm>
              <a:off x="2065800" y="96260"/>
              <a:ext cx="288000" cy="288000"/>
            </a:xfrm>
            <a:prstGeom prst="ellipse">
              <a:avLst/>
            </a:prstGeom>
            <a:solidFill>
              <a:schemeClr val="accent4"/>
            </a:solidFill>
            <a:ln>
              <a:noFill/>
            </a:ln>
          </p:spPr>
          <p:txBody>
            <a:bodyPr vert="horz" wrap="square" lIns="0" tIns="0" rIns="0" bIns="0" numCol="1" anchor="ctr" anchorCtr="0" compatLnSpc="1">
              <a:prstTxWarp prst="textNoShape">
                <a:avLst/>
              </a:prstTxWarp>
            </a:bodyPr>
            <a:lstStyle/>
            <a:p>
              <a:pPr algn="ctr"/>
              <a:r>
                <a:rPr lang="en-US" sz="1200" dirty="0">
                  <a:solidFill>
                    <a:srgbClr val="FFFFFF"/>
                  </a:solidFill>
                </a:rPr>
                <a:t>9</a:t>
              </a:r>
            </a:p>
          </p:txBody>
        </p:sp>
      </p:grpSp>
      <p:sp>
        <p:nvSpPr>
          <p:cNvPr id="21" name="Rectangle 20">
            <a:extLst>
              <a:ext uri="{FF2B5EF4-FFF2-40B4-BE49-F238E27FC236}">
                <a16:creationId xmlns:a16="http://schemas.microsoft.com/office/drawing/2014/main" id="{67DDC0DB-2A63-391A-9561-96958B3B37E4}"/>
              </a:ext>
            </a:extLst>
          </p:cNvPr>
          <p:cNvSpPr/>
          <p:nvPr/>
        </p:nvSpPr>
        <p:spPr>
          <a:xfrm>
            <a:off x="293267" y="1347248"/>
            <a:ext cx="11618155" cy="5154405"/>
          </a:xfrm>
          <a:prstGeom prst="rect">
            <a:avLst/>
          </a:prstGeom>
          <a:solidFill>
            <a:srgbClr val="F2F2F2">
              <a:alpha val="77000"/>
            </a:srgbClr>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latin typeface="Helvetica 55 Roman" panose="02000503040000020004" pitchFamily="2" charset="0"/>
            </a:endParaRPr>
          </a:p>
        </p:txBody>
      </p:sp>
      <p:sp>
        <p:nvSpPr>
          <p:cNvPr id="22" name="TextBox 16">
            <a:extLst>
              <a:ext uri="{FF2B5EF4-FFF2-40B4-BE49-F238E27FC236}">
                <a16:creationId xmlns:a16="http://schemas.microsoft.com/office/drawing/2014/main" id="{4F149E47-F715-C58F-6208-73FE5D8C3F37}"/>
              </a:ext>
            </a:extLst>
          </p:cNvPr>
          <p:cNvSpPr txBox="1"/>
          <p:nvPr/>
        </p:nvSpPr>
        <p:spPr>
          <a:xfrm>
            <a:off x="8952494" y="3431780"/>
            <a:ext cx="2715465" cy="91335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0071" tIns="50036" rIns="100071" bIns="50036" numCol="1" spcCol="0" rtlCol="0" fromWordArt="0" anchor="ctr" anchorCtr="0" forceAA="0" compatLnSpc="1">
            <a:prstTxWarp prst="textNoShape">
              <a:avLst/>
            </a:prstTxWarp>
            <a:noAutofit/>
          </a:bodyPr>
          <a:lstStyle/>
          <a:p>
            <a:pPr algn="ctr"/>
            <a:r>
              <a:rPr lang="en-US" dirty="0">
                <a:solidFill>
                  <a:srgbClr val="E71C57"/>
                </a:solidFill>
                <a:latin typeface="Helvetica 55 Roman" panose="02000503040000020004" pitchFamily="2" charset="0"/>
              </a:rPr>
              <a:t>Incremental CAPEX linked to the action</a:t>
            </a:r>
          </a:p>
        </p:txBody>
      </p:sp>
      <p:sp>
        <p:nvSpPr>
          <p:cNvPr id="23" name="Oval 50">
            <a:extLst>
              <a:ext uri="{FF2B5EF4-FFF2-40B4-BE49-F238E27FC236}">
                <a16:creationId xmlns:a16="http://schemas.microsoft.com/office/drawing/2014/main" id="{45557167-3BCD-8D34-4739-BD7AE702F0E9}"/>
              </a:ext>
            </a:extLst>
          </p:cNvPr>
          <p:cNvSpPr>
            <a:spLocks noChangeArrowheads="1"/>
          </p:cNvSpPr>
          <p:nvPr/>
        </p:nvSpPr>
        <p:spPr bwMode="auto">
          <a:xfrm rot="5400000">
            <a:off x="10156772" y="4199375"/>
            <a:ext cx="306910" cy="306910"/>
          </a:xfrm>
          <a:prstGeom prst="ellipse">
            <a:avLst/>
          </a:prstGeom>
          <a:solidFill>
            <a:srgbClr val="E71C57"/>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24" name="Freeform 51">
            <a:extLst>
              <a:ext uri="{FF2B5EF4-FFF2-40B4-BE49-F238E27FC236}">
                <a16:creationId xmlns:a16="http://schemas.microsoft.com/office/drawing/2014/main" id="{CF2D00AC-154E-3504-5EDA-ABCD3952D2C1}"/>
              </a:ext>
            </a:extLst>
          </p:cNvPr>
          <p:cNvSpPr>
            <a:spLocks/>
          </p:cNvSpPr>
          <p:nvPr/>
        </p:nvSpPr>
        <p:spPr bwMode="auto">
          <a:xfrm rot="5400000">
            <a:off x="10255164" y="4268881"/>
            <a:ext cx="110126" cy="198589"/>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latin typeface="Helvetica 55 Roman" panose="02000503040000020004" pitchFamily="2" charset="0"/>
            </a:endParaRPr>
          </a:p>
        </p:txBody>
      </p:sp>
      <p:sp>
        <p:nvSpPr>
          <p:cNvPr id="25" name="Rectangle 24">
            <a:extLst>
              <a:ext uri="{FF2B5EF4-FFF2-40B4-BE49-F238E27FC236}">
                <a16:creationId xmlns:a16="http://schemas.microsoft.com/office/drawing/2014/main" id="{EC48BD29-6ECD-DDCE-C5B2-81ACD3A317E8}"/>
              </a:ext>
            </a:extLst>
          </p:cNvPr>
          <p:cNvSpPr/>
          <p:nvPr/>
        </p:nvSpPr>
        <p:spPr>
          <a:xfrm>
            <a:off x="8952494" y="4718849"/>
            <a:ext cx="2715465" cy="1455554"/>
          </a:xfrm>
          <a:prstGeom prst="rect">
            <a:avLst/>
          </a:prstGeom>
          <a:solidFill>
            <a:srgbClr val="FFFFFF"/>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100" dirty="0">
              <a:solidFill>
                <a:srgbClr val="FFFFFF"/>
              </a:solidFill>
              <a:latin typeface="Helvetica 55 Roman" panose="02000503040000020004" pitchFamily="2" charset="0"/>
            </a:endParaRPr>
          </a:p>
        </p:txBody>
      </p:sp>
      <p:sp>
        <p:nvSpPr>
          <p:cNvPr id="26" name="TextBox 77">
            <a:extLst>
              <a:ext uri="{FF2B5EF4-FFF2-40B4-BE49-F238E27FC236}">
                <a16:creationId xmlns:a16="http://schemas.microsoft.com/office/drawing/2014/main" id="{A74E9410-E1B3-48A4-C5E5-87803CA8D631}"/>
              </a:ext>
            </a:extLst>
          </p:cNvPr>
          <p:cNvSpPr txBox="1"/>
          <p:nvPr/>
        </p:nvSpPr>
        <p:spPr>
          <a:xfrm>
            <a:off x="9033936" y="4911431"/>
            <a:ext cx="2552581" cy="1070391"/>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108000" lvl="1">
              <a:buClr>
                <a:srgbClr val="8E908F"/>
              </a:buClr>
              <a:buSzPct val="100000"/>
            </a:pPr>
            <a:r>
              <a:rPr lang="en-US" sz="1200" dirty="0">
                <a:solidFill>
                  <a:srgbClr val="000000"/>
                </a:solidFill>
                <a:latin typeface="Helvetica 55 Roman" panose="02000503040000020004" pitchFamily="2" charset="0"/>
              </a:rPr>
              <a:t>Incremental CAPEX linked to each upgrade in terms of </a:t>
            </a:r>
            <a:r>
              <a:rPr lang="en-US" sz="1200" dirty="0" err="1">
                <a:solidFill>
                  <a:srgbClr val="000000"/>
                </a:solidFill>
                <a:latin typeface="Helvetica 55 Roman" panose="02000503040000020004" pitchFamily="2" charset="0"/>
              </a:rPr>
              <a:t>HW</a:t>
            </a:r>
            <a:r>
              <a:rPr lang="en-US" sz="1200" dirty="0">
                <a:solidFill>
                  <a:srgbClr val="000000"/>
                </a:solidFill>
                <a:latin typeface="Helvetica 55 Roman" panose="02000503040000020004" pitchFamily="2" charset="0"/>
              </a:rPr>
              <a:t> requirements</a:t>
            </a:r>
          </a:p>
        </p:txBody>
      </p:sp>
    </p:spTree>
    <p:extLst>
      <p:ext uri="{BB962C8B-B14F-4D97-AF65-F5344CB8AC3E}">
        <p14:creationId xmlns:p14="http://schemas.microsoft.com/office/powerpoint/2010/main" val="2306481430"/>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D641996-68F4-4620-9CE4-38CDF747458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95" imgH="394" progId="TCLayout.ActiveDocument.1">
                  <p:embed/>
                </p:oleObj>
              </mc:Choice>
              <mc:Fallback>
                <p:oleObj name="think-cell Slide" r:id="rId6" imgW="395" imgH="394" progId="TCLayout.ActiveDocument.1">
                  <p:embed/>
                  <p:pic>
                    <p:nvPicPr>
                      <p:cNvPr id="4" name="Object 3" hidden="1">
                        <a:extLst>
                          <a:ext uri="{FF2B5EF4-FFF2-40B4-BE49-F238E27FC236}">
                            <a16:creationId xmlns:a16="http://schemas.microsoft.com/office/drawing/2014/main" id="{CD641996-68F4-4620-9CE4-38CDF747458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8A245D1-2BF4-45AE-AD56-2FB0ED859F3D}"/>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sym typeface="Trebuchet MS" panose="020B0603020202020204" pitchFamily="34" charset="0"/>
            </a:endParaRPr>
          </a:p>
        </p:txBody>
      </p:sp>
      <p:sp>
        <p:nvSpPr>
          <p:cNvPr id="34" name="Title 1">
            <a:extLst>
              <a:ext uri="{FF2B5EF4-FFF2-40B4-BE49-F238E27FC236}">
                <a16:creationId xmlns:a16="http://schemas.microsoft.com/office/drawing/2014/main" id="{FA17C49D-5CE2-4A1C-B291-EE88C5502039}"/>
              </a:ext>
            </a:extLst>
          </p:cNvPr>
          <p:cNvSpPr>
            <a:spLocks noGrp="1"/>
          </p:cNvSpPr>
          <p:nvPr>
            <p:ph type="title"/>
          </p:nvPr>
        </p:nvSpPr>
        <p:spPr>
          <a:xfrm>
            <a:off x="452968" y="603797"/>
            <a:ext cx="11294533" cy="828439"/>
          </a:xfrm>
        </p:spPr>
        <p:txBody>
          <a:bodyPr vert="horz"/>
          <a:lstStyle/>
          <a:p>
            <a:r>
              <a:rPr lang="en-US" sz="2800" dirty="0"/>
              <a:t>Capex definition</a:t>
            </a:r>
          </a:p>
        </p:txBody>
      </p:sp>
      <p:sp>
        <p:nvSpPr>
          <p:cNvPr id="44" name="NavigationIcon">
            <a:extLst>
              <a:ext uri="{FF2B5EF4-FFF2-40B4-BE49-F238E27FC236}">
                <a16:creationId xmlns:a16="http://schemas.microsoft.com/office/drawing/2014/main" id="{36C3CC53-5999-48ED-8954-29508B858602}"/>
              </a:ext>
            </a:extLst>
          </p:cNvPr>
          <p:cNvSpPr>
            <a:spLocks noChangeAspect="1"/>
          </p:cNvSpPr>
          <p:nvPr/>
        </p:nvSpPr>
        <p:spPr bwMode="auto">
          <a:xfrm>
            <a:off x="11644824" y="152591"/>
            <a:ext cx="457200" cy="326332"/>
          </a:xfrm>
          <a:custGeom>
            <a:avLst/>
            <a:gdLst>
              <a:gd name="connsiteX0" fmla="*/ 80031 w 1303338"/>
              <a:gd name="connsiteY0" fmla="*/ 747713 h 930275"/>
              <a:gd name="connsiteX1" fmla="*/ 317719 w 1303338"/>
              <a:gd name="connsiteY1" fmla="*/ 747713 h 930275"/>
              <a:gd name="connsiteX2" fmla="*/ 333375 w 1303338"/>
              <a:gd name="connsiteY2" fmla="*/ 763440 h 930275"/>
              <a:gd name="connsiteX3" fmla="*/ 333375 w 1303338"/>
              <a:gd name="connsiteY3" fmla="*/ 854225 h 930275"/>
              <a:gd name="connsiteX4" fmla="*/ 317719 w 1303338"/>
              <a:gd name="connsiteY4" fmla="*/ 869951 h 930275"/>
              <a:gd name="connsiteX5" fmla="*/ 80031 w 1303338"/>
              <a:gd name="connsiteY5" fmla="*/ 869951 h 930275"/>
              <a:gd name="connsiteX6" fmla="*/ 65087 w 1303338"/>
              <a:gd name="connsiteY6" fmla="*/ 854225 h 930275"/>
              <a:gd name="connsiteX7" fmla="*/ 65087 w 1303338"/>
              <a:gd name="connsiteY7" fmla="*/ 763440 h 930275"/>
              <a:gd name="connsiteX8" fmla="*/ 80031 w 1303338"/>
              <a:gd name="connsiteY8" fmla="*/ 747713 h 930275"/>
              <a:gd name="connsiteX9" fmla="*/ 382419 w 1303338"/>
              <a:gd name="connsiteY9" fmla="*/ 523875 h 930275"/>
              <a:gd name="connsiteX10" fmla="*/ 620880 w 1303338"/>
              <a:gd name="connsiteY10" fmla="*/ 523875 h 930275"/>
              <a:gd name="connsiteX11" fmla="*/ 636587 w 1303338"/>
              <a:gd name="connsiteY11" fmla="*/ 539573 h 930275"/>
              <a:gd name="connsiteX12" fmla="*/ 636587 w 1303338"/>
              <a:gd name="connsiteY12" fmla="*/ 854252 h 930275"/>
              <a:gd name="connsiteX13" fmla="*/ 620880 w 1303338"/>
              <a:gd name="connsiteY13" fmla="*/ 869950 h 930275"/>
              <a:gd name="connsiteX14" fmla="*/ 382419 w 1303338"/>
              <a:gd name="connsiteY14" fmla="*/ 869950 h 930275"/>
              <a:gd name="connsiteX15" fmla="*/ 366712 w 1303338"/>
              <a:gd name="connsiteY15" fmla="*/ 854252 h 930275"/>
              <a:gd name="connsiteX16" fmla="*/ 366712 w 1303338"/>
              <a:gd name="connsiteY16" fmla="*/ 539573 h 930275"/>
              <a:gd name="connsiteX17" fmla="*/ 382419 w 1303338"/>
              <a:gd name="connsiteY17" fmla="*/ 523875 h 930275"/>
              <a:gd name="connsiteX18" fmla="*/ 682457 w 1303338"/>
              <a:gd name="connsiteY18" fmla="*/ 288925 h 930275"/>
              <a:gd name="connsiteX19" fmla="*/ 920918 w 1303338"/>
              <a:gd name="connsiteY19" fmla="*/ 288925 h 930275"/>
              <a:gd name="connsiteX20" fmla="*/ 936625 w 1303338"/>
              <a:gd name="connsiteY20" fmla="*/ 304629 h 930275"/>
              <a:gd name="connsiteX21" fmla="*/ 936625 w 1303338"/>
              <a:gd name="connsiteY21" fmla="*/ 854247 h 930275"/>
              <a:gd name="connsiteX22" fmla="*/ 920918 w 1303338"/>
              <a:gd name="connsiteY22" fmla="*/ 869950 h 930275"/>
              <a:gd name="connsiteX23" fmla="*/ 682457 w 1303338"/>
              <a:gd name="connsiteY23" fmla="*/ 869950 h 930275"/>
              <a:gd name="connsiteX24" fmla="*/ 666750 w 1303338"/>
              <a:gd name="connsiteY24" fmla="*/ 854247 h 930275"/>
              <a:gd name="connsiteX25" fmla="*/ 666750 w 1303338"/>
              <a:gd name="connsiteY25" fmla="*/ 304629 h 930275"/>
              <a:gd name="connsiteX26" fmla="*/ 682457 w 1303338"/>
              <a:gd name="connsiteY26" fmla="*/ 288925 h 930275"/>
              <a:gd name="connsiteX27" fmla="*/ 987290 w 1303338"/>
              <a:gd name="connsiteY27" fmla="*/ 63500 h 930275"/>
              <a:gd name="connsiteX28" fmla="*/ 1224814 w 1303338"/>
              <a:gd name="connsiteY28" fmla="*/ 63500 h 930275"/>
              <a:gd name="connsiteX29" fmla="*/ 1239838 w 1303338"/>
              <a:gd name="connsiteY29" fmla="*/ 79201 h 930275"/>
              <a:gd name="connsiteX30" fmla="*/ 1239838 w 1303338"/>
              <a:gd name="connsiteY30" fmla="*/ 854249 h 930275"/>
              <a:gd name="connsiteX31" fmla="*/ 1224814 w 1303338"/>
              <a:gd name="connsiteY31" fmla="*/ 869950 h 930275"/>
              <a:gd name="connsiteX32" fmla="*/ 987290 w 1303338"/>
              <a:gd name="connsiteY32" fmla="*/ 869950 h 930275"/>
              <a:gd name="connsiteX33" fmla="*/ 971550 w 1303338"/>
              <a:gd name="connsiteY33" fmla="*/ 854249 h 930275"/>
              <a:gd name="connsiteX34" fmla="*/ 971550 w 1303338"/>
              <a:gd name="connsiteY34" fmla="*/ 79201 h 930275"/>
              <a:gd name="connsiteX35" fmla="*/ 987290 w 1303338"/>
              <a:gd name="connsiteY35" fmla="*/ 63500 h 930275"/>
              <a:gd name="connsiteX36" fmla="*/ 31750 w 1303338"/>
              <a:gd name="connsiteY36" fmla="*/ 31750 h 930275"/>
              <a:gd name="connsiteX37" fmla="*/ 31750 w 1303338"/>
              <a:gd name="connsiteY37" fmla="*/ 900113 h 930275"/>
              <a:gd name="connsiteX38" fmla="*/ 1271588 w 1303338"/>
              <a:gd name="connsiteY38" fmla="*/ 900113 h 930275"/>
              <a:gd name="connsiteX39" fmla="*/ 1271588 w 1303338"/>
              <a:gd name="connsiteY39" fmla="*/ 31750 h 930275"/>
              <a:gd name="connsiteX40" fmla="*/ 31750 w 1303338"/>
              <a:gd name="connsiteY40" fmla="*/ 31750 h 930275"/>
              <a:gd name="connsiteX41" fmla="*/ 15703 w 1303338"/>
              <a:gd name="connsiteY41" fmla="*/ 0 h 930275"/>
              <a:gd name="connsiteX42" fmla="*/ 1287635 w 1303338"/>
              <a:gd name="connsiteY42" fmla="*/ 0 h 930275"/>
              <a:gd name="connsiteX43" fmla="*/ 1303338 w 1303338"/>
              <a:gd name="connsiteY43" fmla="*/ 15695 h 930275"/>
              <a:gd name="connsiteX44" fmla="*/ 1303338 w 1303338"/>
              <a:gd name="connsiteY44" fmla="*/ 914580 h 930275"/>
              <a:gd name="connsiteX45" fmla="*/ 1287635 w 1303338"/>
              <a:gd name="connsiteY45" fmla="*/ 930275 h 930275"/>
              <a:gd name="connsiteX46" fmla="*/ 15703 w 1303338"/>
              <a:gd name="connsiteY46" fmla="*/ 930275 h 930275"/>
              <a:gd name="connsiteX47" fmla="*/ 0 w 1303338"/>
              <a:gd name="connsiteY47" fmla="*/ 914580 h 930275"/>
              <a:gd name="connsiteX48" fmla="*/ 0 w 1303338"/>
              <a:gd name="connsiteY48" fmla="*/ 15695 h 930275"/>
              <a:gd name="connsiteX49" fmla="*/ 15703 w 1303338"/>
              <a:gd name="connsiteY49" fmla="*/ 0 h 93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303338" h="930275">
                <a:moveTo>
                  <a:pt x="80031" y="747713"/>
                </a:moveTo>
                <a:cubicBezTo>
                  <a:pt x="80031" y="747713"/>
                  <a:pt x="80031" y="747713"/>
                  <a:pt x="317719" y="747713"/>
                </a:cubicBezTo>
                <a:cubicBezTo>
                  <a:pt x="326258" y="747713"/>
                  <a:pt x="333375" y="754862"/>
                  <a:pt x="333375" y="763440"/>
                </a:cubicBezTo>
                <a:cubicBezTo>
                  <a:pt x="333375" y="763440"/>
                  <a:pt x="333375" y="763440"/>
                  <a:pt x="333375" y="854225"/>
                </a:cubicBezTo>
                <a:cubicBezTo>
                  <a:pt x="333375" y="863518"/>
                  <a:pt x="326258" y="869951"/>
                  <a:pt x="317719" y="869951"/>
                </a:cubicBezTo>
                <a:cubicBezTo>
                  <a:pt x="317719" y="869951"/>
                  <a:pt x="317719" y="869951"/>
                  <a:pt x="80031" y="869951"/>
                </a:cubicBezTo>
                <a:cubicBezTo>
                  <a:pt x="72203" y="869951"/>
                  <a:pt x="65087" y="863518"/>
                  <a:pt x="65087" y="854225"/>
                </a:cubicBezTo>
                <a:cubicBezTo>
                  <a:pt x="65087" y="854225"/>
                  <a:pt x="65087" y="854225"/>
                  <a:pt x="65087" y="763440"/>
                </a:cubicBezTo>
                <a:cubicBezTo>
                  <a:pt x="65087" y="754862"/>
                  <a:pt x="72203" y="747713"/>
                  <a:pt x="80031" y="747713"/>
                </a:cubicBezTo>
                <a:close/>
                <a:moveTo>
                  <a:pt x="382419" y="523875"/>
                </a:moveTo>
                <a:cubicBezTo>
                  <a:pt x="382419" y="523875"/>
                  <a:pt x="382419" y="523875"/>
                  <a:pt x="620880" y="523875"/>
                </a:cubicBezTo>
                <a:cubicBezTo>
                  <a:pt x="629447" y="523875"/>
                  <a:pt x="636587" y="531011"/>
                  <a:pt x="636587" y="539573"/>
                </a:cubicBezTo>
                <a:cubicBezTo>
                  <a:pt x="636587" y="539573"/>
                  <a:pt x="636587" y="539573"/>
                  <a:pt x="636587" y="854252"/>
                </a:cubicBezTo>
                <a:cubicBezTo>
                  <a:pt x="636587" y="863528"/>
                  <a:pt x="629447" y="869950"/>
                  <a:pt x="620880" y="869950"/>
                </a:cubicBezTo>
                <a:cubicBezTo>
                  <a:pt x="620880" y="869950"/>
                  <a:pt x="620880" y="869950"/>
                  <a:pt x="382419" y="869950"/>
                </a:cubicBezTo>
                <a:cubicBezTo>
                  <a:pt x="373137" y="869950"/>
                  <a:pt x="366712" y="863528"/>
                  <a:pt x="366712" y="854252"/>
                </a:cubicBezTo>
                <a:cubicBezTo>
                  <a:pt x="366712" y="854252"/>
                  <a:pt x="366712" y="854252"/>
                  <a:pt x="366712" y="539573"/>
                </a:cubicBezTo>
                <a:cubicBezTo>
                  <a:pt x="366712" y="531011"/>
                  <a:pt x="373137" y="523875"/>
                  <a:pt x="382419" y="523875"/>
                </a:cubicBezTo>
                <a:close/>
                <a:moveTo>
                  <a:pt x="682457" y="288925"/>
                </a:moveTo>
                <a:cubicBezTo>
                  <a:pt x="682457" y="288925"/>
                  <a:pt x="682457" y="288925"/>
                  <a:pt x="920918" y="288925"/>
                </a:cubicBezTo>
                <a:cubicBezTo>
                  <a:pt x="930199" y="288925"/>
                  <a:pt x="936625" y="296063"/>
                  <a:pt x="936625" y="304629"/>
                </a:cubicBezTo>
                <a:cubicBezTo>
                  <a:pt x="936625" y="304629"/>
                  <a:pt x="936625" y="304629"/>
                  <a:pt x="936625" y="854247"/>
                </a:cubicBezTo>
                <a:cubicBezTo>
                  <a:pt x="936625" y="863526"/>
                  <a:pt x="930199" y="869950"/>
                  <a:pt x="920918" y="869950"/>
                </a:cubicBezTo>
                <a:cubicBezTo>
                  <a:pt x="920918" y="869950"/>
                  <a:pt x="920918" y="869950"/>
                  <a:pt x="682457" y="869950"/>
                </a:cubicBezTo>
                <a:cubicBezTo>
                  <a:pt x="673889" y="869950"/>
                  <a:pt x="666750" y="863526"/>
                  <a:pt x="666750" y="854247"/>
                </a:cubicBezTo>
                <a:cubicBezTo>
                  <a:pt x="666750" y="854247"/>
                  <a:pt x="666750" y="854247"/>
                  <a:pt x="666750" y="304629"/>
                </a:cubicBezTo>
                <a:cubicBezTo>
                  <a:pt x="666750" y="296063"/>
                  <a:pt x="673889" y="288925"/>
                  <a:pt x="682457" y="288925"/>
                </a:cubicBezTo>
                <a:close/>
                <a:moveTo>
                  <a:pt x="987290" y="63500"/>
                </a:moveTo>
                <a:cubicBezTo>
                  <a:pt x="987290" y="63500"/>
                  <a:pt x="987290" y="63500"/>
                  <a:pt x="1224814" y="63500"/>
                </a:cubicBezTo>
                <a:cubicBezTo>
                  <a:pt x="1233399" y="63500"/>
                  <a:pt x="1239838" y="69923"/>
                  <a:pt x="1239838" y="79201"/>
                </a:cubicBezTo>
                <a:cubicBezTo>
                  <a:pt x="1239838" y="79201"/>
                  <a:pt x="1239838" y="79201"/>
                  <a:pt x="1239838" y="854249"/>
                </a:cubicBezTo>
                <a:cubicBezTo>
                  <a:pt x="1239838" y="863527"/>
                  <a:pt x="1233399" y="869950"/>
                  <a:pt x="1224814" y="869950"/>
                </a:cubicBezTo>
                <a:cubicBezTo>
                  <a:pt x="1224814" y="869950"/>
                  <a:pt x="1224814" y="869950"/>
                  <a:pt x="987290" y="869950"/>
                </a:cubicBezTo>
                <a:cubicBezTo>
                  <a:pt x="977989" y="869950"/>
                  <a:pt x="971550" y="863527"/>
                  <a:pt x="971550" y="854249"/>
                </a:cubicBezTo>
                <a:cubicBezTo>
                  <a:pt x="971550" y="854249"/>
                  <a:pt x="971550" y="854249"/>
                  <a:pt x="971550" y="79201"/>
                </a:cubicBezTo>
                <a:cubicBezTo>
                  <a:pt x="971550" y="69923"/>
                  <a:pt x="977989" y="63500"/>
                  <a:pt x="987290" y="63500"/>
                </a:cubicBezTo>
                <a:close/>
                <a:moveTo>
                  <a:pt x="31750" y="31750"/>
                </a:moveTo>
                <a:cubicBezTo>
                  <a:pt x="31750" y="31750"/>
                  <a:pt x="31750" y="31750"/>
                  <a:pt x="31750" y="900113"/>
                </a:cubicBezTo>
                <a:cubicBezTo>
                  <a:pt x="31750" y="900113"/>
                  <a:pt x="31750" y="900113"/>
                  <a:pt x="1271588" y="900113"/>
                </a:cubicBezTo>
                <a:cubicBezTo>
                  <a:pt x="1271588" y="900113"/>
                  <a:pt x="1271588" y="900113"/>
                  <a:pt x="1271588" y="31750"/>
                </a:cubicBezTo>
                <a:cubicBezTo>
                  <a:pt x="1271588" y="31750"/>
                  <a:pt x="1271588" y="31750"/>
                  <a:pt x="31750" y="31750"/>
                </a:cubicBezTo>
                <a:close/>
                <a:moveTo>
                  <a:pt x="15703" y="0"/>
                </a:moveTo>
                <a:cubicBezTo>
                  <a:pt x="15703" y="0"/>
                  <a:pt x="15703" y="0"/>
                  <a:pt x="1287635" y="0"/>
                </a:cubicBezTo>
                <a:cubicBezTo>
                  <a:pt x="1296201" y="0"/>
                  <a:pt x="1303338" y="6421"/>
                  <a:pt x="1303338" y="15695"/>
                </a:cubicBezTo>
                <a:cubicBezTo>
                  <a:pt x="1303338" y="15695"/>
                  <a:pt x="1303338" y="15695"/>
                  <a:pt x="1303338" y="914580"/>
                </a:cubicBezTo>
                <a:cubicBezTo>
                  <a:pt x="1303338" y="923855"/>
                  <a:pt x="1296201" y="930275"/>
                  <a:pt x="1287635" y="930275"/>
                </a:cubicBezTo>
                <a:cubicBezTo>
                  <a:pt x="1287635" y="930275"/>
                  <a:pt x="1287635" y="930275"/>
                  <a:pt x="15703" y="930275"/>
                </a:cubicBezTo>
                <a:cubicBezTo>
                  <a:pt x="7138" y="930275"/>
                  <a:pt x="0" y="923855"/>
                  <a:pt x="0" y="914580"/>
                </a:cubicBezTo>
                <a:cubicBezTo>
                  <a:pt x="0" y="914580"/>
                  <a:pt x="0" y="914580"/>
                  <a:pt x="0" y="15695"/>
                </a:cubicBezTo>
                <a:cubicBezTo>
                  <a:pt x="0" y="6421"/>
                  <a:pt x="7138" y="0"/>
                  <a:pt x="15703"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8E908F"/>
              </a:solidFill>
            </a:endParaRPr>
          </a:p>
        </p:txBody>
      </p:sp>
      <p:sp>
        <p:nvSpPr>
          <p:cNvPr id="2" name="Oval 20">
            <a:extLst>
              <a:ext uri="{FF2B5EF4-FFF2-40B4-BE49-F238E27FC236}">
                <a16:creationId xmlns:a16="http://schemas.microsoft.com/office/drawing/2014/main" id="{CD04CF40-BA81-F424-9497-1E4B9D12C0C1}"/>
              </a:ext>
            </a:extLst>
          </p:cNvPr>
          <p:cNvSpPr>
            <a:spLocks noChangeAspect="1" noChangeArrowheads="1"/>
          </p:cNvSpPr>
          <p:nvPr/>
        </p:nvSpPr>
        <p:spPr bwMode="auto">
          <a:xfrm>
            <a:off x="180145" y="101823"/>
            <a:ext cx="306910" cy="306910"/>
          </a:xfrm>
          <a:prstGeom prst="ellipse">
            <a:avLst/>
          </a:prstGeom>
          <a:solidFill>
            <a:schemeClr val="tx2"/>
          </a:solidFill>
          <a:ln>
            <a:noFill/>
          </a:ln>
        </p:spPr>
        <p:txBody>
          <a:bodyPr vert="horz" wrap="square" lIns="0" tIns="0" rIns="0" bIns="0" numCol="1" anchor="ctr" anchorCtr="0" compatLnSpc="1">
            <a:prstTxWarp prst="textNoShape">
              <a:avLst/>
            </a:prstTxWarp>
            <a:noAutofit/>
          </a:bodyPr>
          <a:lstStyle/>
          <a:p>
            <a:pPr algn="ctr"/>
            <a:r>
              <a:rPr lang="en-US" sz="1200" dirty="0">
                <a:solidFill>
                  <a:schemeClr val="bg1"/>
                </a:solidFill>
              </a:rPr>
              <a:t>7</a:t>
            </a:r>
          </a:p>
        </p:txBody>
      </p:sp>
      <p:sp>
        <p:nvSpPr>
          <p:cNvPr id="6" name="Rectangle 5">
            <a:extLst>
              <a:ext uri="{FF2B5EF4-FFF2-40B4-BE49-F238E27FC236}">
                <a16:creationId xmlns:a16="http://schemas.microsoft.com/office/drawing/2014/main" id="{05946807-9EF6-6603-5600-F71E2B2EAD2B}"/>
              </a:ext>
            </a:extLst>
          </p:cNvPr>
          <p:cNvSpPr/>
          <p:nvPr/>
        </p:nvSpPr>
        <p:spPr>
          <a:xfrm>
            <a:off x="111584" y="73993"/>
            <a:ext cx="2047416" cy="334606"/>
          </a:xfrm>
          <a:prstGeom prst="rect">
            <a:avLst/>
          </a:prstGeom>
          <a:solidFill>
            <a:schemeClr val="accent6"/>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b="1" dirty="0">
                <a:solidFill>
                  <a:schemeClr val="accent5">
                    <a:lumMod val="75000"/>
                  </a:schemeClr>
                </a:solidFill>
              </a:rPr>
              <a:t> Economic modules</a:t>
            </a:r>
          </a:p>
        </p:txBody>
      </p:sp>
      <p:sp>
        <p:nvSpPr>
          <p:cNvPr id="8" name="Rectangle 7">
            <a:extLst>
              <a:ext uri="{FF2B5EF4-FFF2-40B4-BE49-F238E27FC236}">
                <a16:creationId xmlns:a16="http://schemas.microsoft.com/office/drawing/2014/main" id="{4A2C863F-71AE-319A-3231-881E8681AD84}"/>
              </a:ext>
            </a:extLst>
          </p:cNvPr>
          <p:cNvSpPr/>
          <p:nvPr/>
        </p:nvSpPr>
        <p:spPr>
          <a:xfrm>
            <a:off x="2159000" y="23004"/>
            <a:ext cx="3390189" cy="436583"/>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2F2F2"/>
                </a:solidFill>
              </a14:hiddenFill>
            </a:ext>
            <a:ext uri="{91240B29-F687-4F45-9708-019B960494DF}">
              <a14:hiddenLine xmlns:a14="http://schemas.microsoft.com/office/drawing/2010/main" w="9525" cap="rnd" cmpd="sng" algn="ctr">
                <a:solidFill>
                  <a:srgbClr val="9A9A9A"/>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Aft>
                <a:spcPts val="600"/>
              </a:spcAft>
            </a:pPr>
            <a:endParaRPr lang="en-US" sz="1050" b="1" i="1" dirty="0">
              <a:solidFill>
                <a:srgbClr val="575757"/>
              </a:solidFill>
              <a:latin typeface="Trebuchet MS" panose="020B0603020202020204" pitchFamily="34" charset="0"/>
            </a:endParaRPr>
          </a:p>
          <a:p>
            <a:pPr>
              <a:spcAft>
                <a:spcPts val="600"/>
              </a:spcAft>
            </a:pPr>
            <a:r>
              <a:rPr lang="en-US" sz="1050" b="1" i="1" dirty="0">
                <a:solidFill>
                  <a:srgbClr val="575757"/>
                </a:solidFill>
                <a:latin typeface="Trebuchet MS" panose="020B0603020202020204" pitchFamily="34" charset="0"/>
              </a:rPr>
              <a:t>  Site NPV quantification</a:t>
            </a:r>
          </a:p>
          <a:p>
            <a:pPr>
              <a:spcAft>
                <a:spcPts val="600"/>
              </a:spcAft>
            </a:pPr>
            <a:r>
              <a:rPr lang="en-US" sz="1050" b="1" i="1" dirty="0">
                <a:solidFill>
                  <a:srgbClr val="575757"/>
                </a:solidFill>
                <a:latin typeface="Trebuchet MS" panose="020B0603020202020204" pitchFamily="34" charset="0"/>
              </a:rPr>
              <a:t> </a:t>
            </a:r>
          </a:p>
        </p:txBody>
      </p:sp>
      <p:sp>
        <p:nvSpPr>
          <p:cNvPr id="9" name="Oval 20">
            <a:extLst>
              <a:ext uri="{FF2B5EF4-FFF2-40B4-BE49-F238E27FC236}">
                <a16:creationId xmlns:a16="http://schemas.microsoft.com/office/drawing/2014/main" id="{2DEBA534-F65F-DF6B-FA86-735649F99629}"/>
              </a:ext>
            </a:extLst>
          </p:cNvPr>
          <p:cNvSpPr>
            <a:spLocks noChangeArrowheads="1"/>
          </p:cNvSpPr>
          <p:nvPr/>
        </p:nvSpPr>
        <p:spPr bwMode="auto">
          <a:xfrm>
            <a:off x="2015000" y="97296"/>
            <a:ext cx="288000" cy="288000"/>
          </a:xfrm>
          <a:prstGeom prst="ellipse">
            <a:avLst/>
          </a:prstGeom>
          <a:solidFill>
            <a:schemeClr val="accent4"/>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9</a:t>
            </a:r>
          </a:p>
        </p:txBody>
      </p:sp>
      <p:sp>
        <p:nvSpPr>
          <p:cNvPr id="18" name="ZoneTexte 17">
            <a:extLst>
              <a:ext uri="{FF2B5EF4-FFF2-40B4-BE49-F238E27FC236}">
                <a16:creationId xmlns:a16="http://schemas.microsoft.com/office/drawing/2014/main" id="{D9523B73-F08F-4D2E-A24F-9B7929E93618}"/>
              </a:ext>
            </a:extLst>
          </p:cNvPr>
          <p:cNvSpPr txBox="1"/>
          <p:nvPr/>
        </p:nvSpPr>
        <p:spPr>
          <a:xfrm>
            <a:off x="6096000" y="2497015"/>
            <a:ext cx="4700953" cy="1077218"/>
          </a:xfrm>
          <a:prstGeom prst="rect">
            <a:avLst/>
          </a:prstGeom>
          <a:noFill/>
        </p:spPr>
        <p:txBody>
          <a:bodyPr wrap="square">
            <a:spAutoFit/>
          </a:bodyPr>
          <a:lstStyle/>
          <a:p>
            <a:pPr algn="just"/>
            <a:r>
              <a:rPr lang="fr-FR" sz="1600" dirty="0">
                <a:latin typeface="Helvetica 55 Roman" panose="020B0604020202020204" pitchFamily="34" charset="0"/>
                <a:cs typeface="Helvetica" panose="020B0604020202020204" pitchFamily="34" charset="0"/>
                <a:sym typeface="Wingdings" panose="05000000000000000000" pitchFamily="2" charset="2"/>
              </a:rPr>
              <a:t>The capex, </a:t>
            </a:r>
            <a:r>
              <a:rPr lang="fr-FR" sz="1600" dirty="0" err="1">
                <a:latin typeface="Helvetica 55 Roman" panose="020B0604020202020204" pitchFamily="34" charset="0"/>
                <a:cs typeface="Helvetica" panose="020B0604020202020204" pitchFamily="34" charset="0"/>
                <a:sym typeface="Wingdings" panose="05000000000000000000" pitchFamily="2" charset="2"/>
              </a:rPr>
              <a:t>defined</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with</a:t>
            </a:r>
            <a:r>
              <a:rPr lang="fr-FR" sz="1600" dirty="0">
                <a:latin typeface="Helvetica 55 Roman" panose="020B0604020202020204" pitchFamily="34" charset="0"/>
                <a:cs typeface="Helvetica" panose="020B0604020202020204" pitchFamily="34" charset="0"/>
                <a:sym typeface="Wingdings" panose="05000000000000000000" pitchFamily="2" charset="2"/>
              </a:rPr>
              <a:t> the </a:t>
            </a:r>
            <a:r>
              <a:rPr lang="fr-FR" sz="1600" dirty="0" err="1">
                <a:latin typeface="Helvetica 55 Roman" panose="020B0604020202020204" pitchFamily="34" charset="0"/>
                <a:cs typeface="Helvetica" panose="020B0604020202020204" pitchFamily="34" charset="0"/>
                <a:sym typeface="Wingdings" panose="05000000000000000000" pitchFamily="2" charset="2"/>
              </a:rPr>
              <a:t>stackholders</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were</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define</a:t>
            </a:r>
            <a:r>
              <a:rPr lang="fr-FR" sz="1600" dirty="0">
                <a:latin typeface="Helvetica 55 Roman" panose="020B0604020202020204" pitchFamily="34" charset="0"/>
                <a:cs typeface="Helvetica" panose="020B0604020202020204" pitchFamily="34" charset="0"/>
                <a:sym typeface="Wingdings" panose="05000000000000000000" pitchFamily="2" charset="2"/>
              </a:rPr>
              <a:t> as in the table.</a:t>
            </a:r>
          </a:p>
          <a:p>
            <a:pPr algn="just"/>
            <a:r>
              <a:rPr lang="fr-FR" sz="1600" dirty="0" err="1">
                <a:latin typeface="Helvetica 55 Roman" panose="020B0604020202020204" pitchFamily="34" charset="0"/>
                <a:cs typeface="Helvetica" panose="020B0604020202020204" pitchFamily="34" charset="0"/>
                <a:sym typeface="Wingdings" panose="05000000000000000000" pitchFamily="2" charset="2"/>
              </a:rPr>
              <a:t>Thus</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our</a:t>
            </a:r>
            <a:r>
              <a:rPr lang="fr-FR" sz="1600" dirty="0">
                <a:latin typeface="Helvetica 55 Roman" panose="020B0604020202020204" pitchFamily="34" charset="0"/>
                <a:cs typeface="Helvetica" panose="020B0604020202020204" pitchFamily="34" charset="0"/>
                <a:sym typeface="Wingdings" panose="05000000000000000000" pitchFamily="2" charset="2"/>
              </a:rPr>
              <a:t> capex </a:t>
            </a:r>
            <a:r>
              <a:rPr lang="fr-FR" sz="1600" dirty="0" err="1">
                <a:latin typeface="Helvetica 55 Roman" panose="020B0604020202020204" pitchFamily="34" charset="0"/>
                <a:cs typeface="Helvetica" panose="020B0604020202020204" pitchFamily="34" charset="0"/>
                <a:sym typeface="Wingdings" panose="05000000000000000000" pitchFamily="2" charset="2"/>
              </a:rPr>
              <a:t>is</a:t>
            </a:r>
            <a:r>
              <a:rPr lang="fr-FR" sz="1600" dirty="0">
                <a:latin typeface="Helvetica 55 Roman" panose="020B0604020202020204" pitchFamily="34" charset="0"/>
                <a:cs typeface="Helvetica" panose="020B0604020202020204" pitchFamily="34" charset="0"/>
                <a:sym typeface="Wingdings" panose="05000000000000000000" pitchFamily="2" charset="2"/>
              </a:rPr>
              <a:t> </a:t>
            </a:r>
            <a:r>
              <a:rPr lang="fr-FR" sz="1600" dirty="0" err="1">
                <a:latin typeface="Helvetica 55 Roman" panose="020B0604020202020204" pitchFamily="34" charset="0"/>
                <a:cs typeface="Helvetica" panose="020B0604020202020204" pitchFamily="34" charset="0"/>
                <a:sym typeface="Wingdings" panose="05000000000000000000" pitchFamily="2" charset="2"/>
              </a:rPr>
              <a:t>equal</a:t>
            </a:r>
            <a:r>
              <a:rPr lang="fr-FR" sz="1600" dirty="0">
                <a:latin typeface="Helvetica 55 Roman" panose="020B0604020202020204" pitchFamily="34" charset="0"/>
                <a:cs typeface="Helvetica" panose="020B0604020202020204" pitchFamily="34" charset="0"/>
                <a:sym typeface="Wingdings" panose="05000000000000000000" pitchFamily="2" charset="2"/>
              </a:rPr>
              <a:t> to 0,249 + 0,12 = 0,369 MMAD, </a:t>
            </a:r>
            <a:r>
              <a:rPr lang="fr-FR" sz="1600" dirty="0" err="1">
                <a:latin typeface="Helvetica 55 Roman" panose="020B0604020202020204" pitchFamily="34" charset="0"/>
                <a:cs typeface="Helvetica" panose="020B0604020202020204" pitchFamily="34" charset="0"/>
                <a:sym typeface="Wingdings" panose="05000000000000000000" pitchFamily="2" charset="2"/>
              </a:rPr>
              <a:t>so</a:t>
            </a:r>
            <a:r>
              <a:rPr lang="fr-FR" sz="1600" dirty="0">
                <a:latin typeface="Helvetica 55 Roman" panose="020B0604020202020204" pitchFamily="34" charset="0"/>
                <a:cs typeface="Helvetica" panose="020B0604020202020204" pitchFamily="34" charset="0"/>
                <a:sym typeface="Wingdings" panose="05000000000000000000" pitchFamily="2" charset="2"/>
              </a:rPr>
              <a:t> 369 000 DH</a:t>
            </a:r>
          </a:p>
        </p:txBody>
      </p:sp>
      <p:graphicFrame>
        <p:nvGraphicFramePr>
          <p:cNvPr id="5" name="Tableau 4">
            <a:extLst>
              <a:ext uri="{FF2B5EF4-FFF2-40B4-BE49-F238E27FC236}">
                <a16:creationId xmlns:a16="http://schemas.microsoft.com/office/drawing/2014/main" id="{E53F2FC7-7E2A-B059-0E66-57E6D9D0F422}"/>
              </a:ext>
            </a:extLst>
          </p:cNvPr>
          <p:cNvGraphicFramePr>
            <a:graphicFrameLocks noGrp="1"/>
          </p:cNvGraphicFramePr>
          <p:nvPr>
            <p:extLst>
              <p:ext uri="{D42A27DB-BD31-4B8C-83A1-F6EECF244321}">
                <p14:modId xmlns:p14="http://schemas.microsoft.com/office/powerpoint/2010/main" val="3578674266"/>
              </p:ext>
            </p:extLst>
          </p:nvPr>
        </p:nvGraphicFramePr>
        <p:xfrm>
          <a:off x="333600" y="2756224"/>
          <a:ext cx="4851400" cy="558800"/>
        </p:xfrm>
        <a:graphic>
          <a:graphicData uri="http://schemas.openxmlformats.org/drawingml/2006/table">
            <a:tbl>
              <a:tblPr firstRow="1" firstCol="1" bandRow="1">
                <a:tableStyleId>{69012ECD-51FC-41F1-AA8D-1B2483CD663E}</a:tableStyleId>
              </a:tblPr>
              <a:tblGrid>
                <a:gridCol w="3289300">
                  <a:extLst>
                    <a:ext uri="{9D8B030D-6E8A-4147-A177-3AD203B41FA5}">
                      <a16:colId xmlns:a16="http://schemas.microsoft.com/office/drawing/2014/main" val="1304409283"/>
                    </a:ext>
                  </a:extLst>
                </a:gridCol>
                <a:gridCol w="1562100">
                  <a:extLst>
                    <a:ext uri="{9D8B030D-6E8A-4147-A177-3AD203B41FA5}">
                      <a16:colId xmlns:a16="http://schemas.microsoft.com/office/drawing/2014/main" val="3377144371"/>
                    </a:ext>
                  </a:extLst>
                </a:gridCol>
              </a:tblGrid>
              <a:tr h="190500">
                <a:tc>
                  <a:txBody>
                    <a:bodyPr/>
                    <a:lstStyle/>
                    <a:p>
                      <a:r>
                        <a:rPr lang="fr-FR" sz="1100" dirty="0">
                          <a:effectLst/>
                        </a:rPr>
                        <a:t> Band</a:t>
                      </a:r>
                    </a:p>
                  </a:txBody>
                  <a:tcPr marL="44450" marR="44450" marT="0" marB="0" anchor="b"/>
                </a:tc>
                <a:tc>
                  <a:txBody>
                    <a:bodyPr/>
                    <a:lstStyle/>
                    <a:p>
                      <a:r>
                        <a:rPr lang="fr-FR" sz="1100">
                          <a:effectLst/>
                        </a:rPr>
                        <a:t>Capex Radio MMAD</a:t>
                      </a:r>
                      <a:endParaRPr lang="fr-FR" sz="1100">
                        <a:effectLst/>
                        <a:latin typeface="Calibri" panose="020F0502020204030204" pitchFamily="34" charset="0"/>
                        <a:ea typeface="Calibri" panose="020F0502020204030204" pitchFamily="34" charset="0"/>
                      </a:endParaRPr>
                    </a:p>
                  </a:txBody>
                  <a:tcPr marL="44450" marR="44450" marT="0" marB="0" anchor="b"/>
                </a:tc>
                <a:extLst>
                  <a:ext uri="{0D108BD9-81ED-4DB2-BD59-A6C34878D82A}">
                    <a16:rowId xmlns:a16="http://schemas.microsoft.com/office/drawing/2014/main" val="949655012"/>
                  </a:ext>
                </a:extLst>
              </a:tr>
              <a:tr h="184150">
                <a:tc>
                  <a:txBody>
                    <a:bodyPr/>
                    <a:lstStyle/>
                    <a:p>
                      <a:r>
                        <a:rPr lang="en-US" sz="1100" dirty="0">
                          <a:effectLst/>
                        </a:rPr>
                        <a:t>G900 + U900 + U2100 + L1800 + L800</a:t>
                      </a:r>
                      <a:endParaRPr lang="fr-FR" sz="1100" dirty="0">
                        <a:effectLst/>
                        <a:latin typeface="Calibri" panose="020F0502020204030204" pitchFamily="34" charset="0"/>
                        <a:ea typeface="Calibri" panose="020F0502020204030204" pitchFamily="34" charset="0"/>
                      </a:endParaRPr>
                    </a:p>
                  </a:txBody>
                  <a:tcPr marL="44450" marR="44450" marT="0" marB="0" anchor="b"/>
                </a:tc>
                <a:tc>
                  <a:txBody>
                    <a:bodyPr/>
                    <a:lstStyle/>
                    <a:p>
                      <a:pPr algn="r"/>
                      <a:r>
                        <a:rPr lang="fr-FR" sz="1100">
                          <a:effectLst/>
                        </a:rPr>
                        <a:t>0,249</a:t>
                      </a:r>
                      <a:endParaRPr lang="fr-FR" sz="1100">
                        <a:effectLst/>
                        <a:latin typeface="Calibri" panose="020F0502020204030204" pitchFamily="34" charset="0"/>
                        <a:ea typeface="Calibri" panose="020F0502020204030204" pitchFamily="34" charset="0"/>
                      </a:endParaRPr>
                    </a:p>
                  </a:txBody>
                  <a:tcPr marL="44450" marR="44450" marT="0" marB="0" anchor="b"/>
                </a:tc>
                <a:extLst>
                  <a:ext uri="{0D108BD9-81ED-4DB2-BD59-A6C34878D82A}">
                    <a16:rowId xmlns:a16="http://schemas.microsoft.com/office/drawing/2014/main" val="730136358"/>
                  </a:ext>
                </a:extLst>
              </a:tr>
              <a:tr h="184150">
                <a:tc>
                  <a:txBody>
                    <a:bodyPr/>
                    <a:lstStyle/>
                    <a:p>
                      <a:pPr algn="r"/>
                      <a:r>
                        <a:rPr lang="fr-FR" sz="1100" dirty="0">
                          <a:effectLst/>
                        </a:rPr>
                        <a:t>L2600</a:t>
                      </a:r>
                      <a:endParaRPr lang="fr-FR" sz="1100" dirty="0">
                        <a:effectLst/>
                        <a:latin typeface="Calibri" panose="020F0502020204030204" pitchFamily="34" charset="0"/>
                        <a:ea typeface="Calibri" panose="020F0502020204030204" pitchFamily="34" charset="0"/>
                      </a:endParaRPr>
                    </a:p>
                  </a:txBody>
                  <a:tcPr marL="44450" marR="44450" marT="0" marB="0" anchor="b"/>
                </a:tc>
                <a:tc>
                  <a:txBody>
                    <a:bodyPr/>
                    <a:lstStyle/>
                    <a:p>
                      <a:pPr algn="r"/>
                      <a:r>
                        <a:rPr lang="fr-FR" sz="1100" dirty="0">
                          <a:effectLst/>
                        </a:rPr>
                        <a:t>0,12</a:t>
                      </a:r>
                      <a:endParaRPr lang="fr-FR" sz="1100" dirty="0">
                        <a:effectLst/>
                        <a:latin typeface="Calibri" panose="020F0502020204030204" pitchFamily="34" charset="0"/>
                        <a:ea typeface="Calibri" panose="020F0502020204030204" pitchFamily="34" charset="0"/>
                      </a:endParaRPr>
                    </a:p>
                  </a:txBody>
                  <a:tcPr marL="44450" marR="44450" marT="0" marB="0" anchor="b"/>
                </a:tc>
                <a:extLst>
                  <a:ext uri="{0D108BD9-81ED-4DB2-BD59-A6C34878D82A}">
                    <a16:rowId xmlns:a16="http://schemas.microsoft.com/office/drawing/2014/main" val="1665298227"/>
                  </a:ext>
                </a:extLst>
              </a:tr>
            </a:tbl>
          </a:graphicData>
        </a:graphic>
      </p:graphicFrame>
    </p:spTree>
    <p:custDataLst>
      <p:tags r:id="rId1"/>
    </p:custDataLst>
    <p:extLst>
      <p:ext uri="{BB962C8B-B14F-4D97-AF65-F5344CB8AC3E}">
        <p14:creationId xmlns:p14="http://schemas.microsoft.com/office/powerpoint/2010/main" val="4242550175"/>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fr-FR" dirty="0" err="1"/>
              <a:t>Thank</a:t>
            </a:r>
            <a:r>
              <a:rPr lang="fr-FR" dirty="0"/>
              <a:t> </a:t>
            </a:r>
            <a:r>
              <a:rPr lang="fr-FR" dirty="0" err="1"/>
              <a:t>you</a:t>
            </a:r>
            <a:endParaRPr lang="fr-FR" dirty="0"/>
          </a:p>
        </p:txBody>
      </p:sp>
      <p:sp>
        <p:nvSpPr>
          <p:cNvPr id="6" name="Text Placeholder 5"/>
          <p:cNvSpPr>
            <a:spLocks noGrp="1"/>
          </p:cNvSpPr>
          <p:nvPr>
            <p:ph type="body" sz="quarter" idx="16"/>
          </p:nvPr>
        </p:nvSpPr>
        <p:spPr/>
        <p:txBody>
          <a:bodyPr/>
          <a:lstStyle/>
          <a:p>
            <a:endParaRPr lang="fr-FR" dirty="0"/>
          </a:p>
        </p:txBody>
      </p:sp>
      <p:sp>
        <p:nvSpPr>
          <p:cNvPr id="5" name="Subtitle 4"/>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130084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2B1EE1A-0070-39D3-7324-05B2CCC5C80A}"/>
              </a:ext>
            </a:extLst>
          </p:cNvPr>
          <p:cNvSpPr txBox="1">
            <a:spLocks/>
          </p:cNvSpPr>
          <p:nvPr/>
        </p:nvSpPr>
        <p:spPr>
          <a:xfrm>
            <a:off x="397075" y="470940"/>
            <a:ext cx="10933350" cy="664797"/>
          </a:xfrm>
          <a:prstGeom prst="rect">
            <a:avLst/>
          </a:prstGeom>
        </p:spPr>
        <p:txBody>
          <a:bodyPr vert="horz"/>
          <a:lstStyle>
            <a:lvl1pPr algn="l" rtl="0" eaLnBrk="1" fontAlgn="base" hangingPunct="1">
              <a:lnSpc>
                <a:spcPct val="90000"/>
              </a:lnSpc>
              <a:spcBef>
                <a:spcPct val="0"/>
              </a:spcBef>
              <a:spcAft>
                <a:spcPct val="0"/>
              </a:spcAft>
              <a:defRPr sz="2667" kern="1200" spc="-27">
                <a:solidFill>
                  <a:schemeClr val="bg2"/>
                </a:solidFill>
                <a:latin typeface="Helvetica 75 Bold" panose="020B0804020202020204" pitchFamily="34" charset="0"/>
                <a:ea typeface="+mj-ea"/>
                <a:cs typeface="+mj-cs"/>
              </a:defRPr>
            </a:lvl1pPr>
            <a:lvl2pPr algn="l" rtl="0" eaLnBrk="1" fontAlgn="base" hangingPunct="1">
              <a:lnSpc>
                <a:spcPct val="90000"/>
              </a:lnSpc>
              <a:spcBef>
                <a:spcPct val="0"/>
              </a:spcBef>
              <a:spcAft>
                <a:spcPct val="0"/>
              </a:spcAft>
              <a:defRPr sz="2667">
                <a:solidFill>
                  <a:schemeClr val="bg2"/>
                </a:solidFill>
                <a:latin typeface="Helvetica 75 Bold" panose="020B0804020202020204" pitchFamily="34" charset="0"/>
              </a:defRPr>
            </a:lvl2pPr>
            <a:lvl3pPr algn="l" rtl="0" eaLnBrk="1" fontAlgn="base" hangingPunct="1">
              <a:lnSpc>
                <a:spcPct val="90000"/>
              </a:lnSpc>
              <a:spcBef>
                <a:spcPct val="0"/>
              </a:spcBef>
              <a:spcAft>
                <a:spcPct val="0"/>
              </a:spcAft>
              <a:defRPr sz="2667">
                <a:solidFill>
                  <a:schemeClr val="bg2"/>
                </a:solidFill>
                <a:latin typeface="Helvetica 75 Bold" panose="020B0804020202020204" pitchFamily="34" charset="0"/>
              </a:defRPr>
            </a:lvl3pPr>
            <a:lvl4pPr algn="l" rtl="0" eaLnBrk="1" fontAlgn="base" hangingPunct="1">
              <a:lnSpc>
                <a:spcPct val="90000"/>
              </a:lnSpc>
              <a:spcBef>
                <a:spcPct val="0"/>
              </a:spcBef>
              <a:spcAft>
                <a:spcPct val="0"/>
              </a:spcAft>
              <a:defRPr sz="2667">
                <a:solidFill>
                  <a:schemeClr val="bg2"/>
                </a:solidFill>
                <a:latin typeface="Helvetica 75 Bold" panose="020B0804020202020204" pitchFamily="34" charset="0"/>
              </a:defRPr>
            </a:lvl4pPr>
            <a:lvl5pPr algn="l" rtl="0" eaLnBrk="1" fontAlgn="base" hangingPunct="1">
              <a:lnSpc>
                <a:spcPct val="90000"/>
              </a:lnSpc>
              <a:spcBef>
                <a:spcPct val="0"/>
              </a:spcBef>
              <a:spcAft>
                <a:spcPct val="0"/>
              </a:spcAft>
              <a:defRPr sz="2667">
                <a:solidFill>
                  <a:schemeClr val="bg2"/>
                </a:solidFill>
                <a:latin typeface="Helvetica 75 Bold" panose="020B0804020202020204" pitchFamily="34" charset="0"/>
              </a:defRPr>
            </a:lvl5pPr>
            <a:lvl6pPr marL="609585" algn="l" rtl="0" eaLnBrk="1" fontAlgn="base" hangingPunct="1">
              <a:lnSpc>
                <a:spcPct val="90000"/>
              </a:lnSpc>
              <a:spcBef>
                <a:spcPct val="0"/>
              </a:spcBef>
              <a:spcAft>
                <a:spcPct val="0"/>
              </a:spcAft>
              <a:defRPr sz="2667">
                <a:solidFill>
                  <a:schemeClr val="bg2"/>
                </a:solidFill>
                <a:latin typeface="Helvetica 75 Bold" panose="020B0804020202020204" pitchFamily="34" charset="0"/>
              </a:defRPr>
            </a:lvl6pPr>
            <a:lvl7pPr marL="1219170" algn="l" rtl="0" eaLnBrk="1" fontAlgn="base" hangingPunct="1">
              <a:lnSpc>
                <a:spcPct val="90000"/>
              </a:lnSpc>
              <a:spcBef>
                <a:spcPct val="0"/>
              </a:spcBef>
              <a:spcAft>
                <a:spcPct val="0"/>
              </a:spcAft>
              <a:defRPr sz="2667">
                <a:solidFill>
                  <a:schemeClr val="bg2"/>
                </a:solidFill>
                <a:latin typeface="Helvetica 75 Bold" panose="020B0804020202020204" pitchFamily="34" charset="0"/>
              </a:defRPr>
            </a:lvl7pPr>
            <a:lvl8pPr marL="1828754" algn="l" rtl="0" eaLnBrk="1" fontAlgn="base" hangingPunct="1">
              <a:lnSpc>
                <a:spcPct val="90000"/>
              </a:lnSpc>
              <a:spcBef>
                <a:spcPct val="0"/>
              </a:spcBef>
              <a:spcAft>
                <a:spcPct val="0"/>
              </a:spcAft>
              <a:defRPr sz="2667">
                <a:solidFill>
                  <a:schemeClr val="bg2"/>
                </a:solidFill>
                <a:latin typeface="Helvetica 75 Bold" panose="020B0804020202020204" pitchFamily="34" charset="0"/>
              </a:defRPr>
            </a:lvl8pPr>
            <a:lvl9pPr marL="2438339" algn="l" rtl="0" eaLnBrk="1" fontAlgn="base" hangingPunct="1">
              <a:lnSpc>
                <a:spcPct val="90000"/>
              </a:lnSpc>
              <a:spcBef>
                <a:spcPct val="0"/>
              </a:spcBef>
              <a:spcAft>
                <a:spcPct val="0"/>
              </a:spcAft>
              <a:defRPr sz="2667">
                <a:solidFill>
                  <a:schemeClr val="bg2"/>
                </a:solidFill>
                <a:latin typeface="Helvetica 75 Bold" panose="020B0804020202020204" pitchFamily="34" charset="0"/>
              </a:defRPr>
            </a:lvl9pPr>
          </a:lstStyle>
          <a:p>
            <a:r>
              <a:rPr lang="en-US" dirty="0"/>
              <a:t>This document integrates the methodology conceptualization of modules 0</a:t>
            </a:r>
            <a:r>
              <a:rPr lang="en-US"/>
              <a:t>, 1-9 </a:t>
            </a:r>
            <a:r>
              <a:rPr lang="en-US" dirty="0"/>
              <a:t>and the implementation approach of remaining items </a:t>
            </a:r>
          </a:p>
        </p:txBody>
      </p:sp>
      <p:sp>
        <p:nvSpPr>
          <p:cNvPr id="9" name="Rectangle 8">
            <a:extLst>
              <a:ext uri="{FF2B5EF4-FFF2-40B4-BE49-F238E27FC236}">
                <a16:creationId xmlns:a16="http://schemas.microsoft.com/office/drawing/2014/main" id="{37D206AC-07F3-EA52-332E-666F9F6EE48A}"/>
              </a:ext>
            </a:extLst>
          </p:cNvPr>
          <p:cNvSpPr/>
          <p:nvPr/>
        </p:nvSpPr>
        <p:spPr>
          <a:xfrm>
            <a:off x="439499" y="1977456"/>
            <a:ext cx="11307643" cy="347595"/>
          </a:xfrm>
          <a:prstGeom prst="rect">
            <a:avLst/>
          </a:prstGeom>
          <a:solidFill>
            <a:schemeClr val="accent6">
              <a:lumMod val="40000"/>
              <a:lumOff val="60000"/>
            </a:schemeClr>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b="1" dirty="0">
                <a:solidFill>
                  <a:srgbClr val="295E7E"/>
                </a:solidFill>
              </a:rPr>
              <a:t> End-to-end workflow</a:t>
            </a:r>
          </a:p>
        </p:txBody>
      </p:sp>
      <p:sp>
        <p:nvSpPr>
          <p:cNvPr id="10" name="Rectangle 9">
            <a:extLst>
              <a:ext uri="{FF2B5EF4-FFF2-40B4-BE49-F238E27FC236}">
                <a16:creationId xmlns:a16="http://schemas.microsoft.com/office/drawing/2014/main" id="{E18C4FF3-67E1-3A4C-669E-F463721EDD44}"/>
              </a:ext>
            </a:extLst>
          </p:cNvPr>
          <p:cNvSpPr/>
          <p:nvPr/>
        </p:nvSpPr>
        <p:spPr>
          <a:xfrm>
            <a:off x="439500" y="1615808"/>
            <a:ext cx="11299170" cy="347595"/>
          </a:xfrm>
          <a:prstGeom prst="rect">
            <a:avLst/>
          </a:prstGeom>
          <a:solidFill>
            <a:srgbClr val="EBC5D0"/>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b="1" dirty="0">
                <a:solidFill>
                  <a:srgbClr val="E71C57"/>
                </a:solidFill>
              </a:rPr>
              <a:t>Application interface   </a:t>
            </a:r>
          </a:p>
        </p:txBody>
      </p:sp>
      <p:sp>
        <p:nvSpPr>
          <p:cNvPr id="11" name="Rectangle 10">
            <a:extLst>
              <a:ext uri="{FF2B5EF4-FFF2-40B4-BE49-F238E27FC236}">
                <a16:creationId xmlns:a16="http://schemas.microsoft.com/office/drawing/2014/main" id="{532C276B-06FF-84CC-4D9C-592BDD904A3B}"/>
              </a:ext>
            </a:extLst>
          </p:cNvPr>
          <p:cNvSpPr/>
          <p:nvPr/>
        </p:nvSpPr>
        <p:spPr>
          <a:xfrm>
            <a:off x="6690404" y="2349468"/>
            <a:ext cx="2000654" cy="334606"/>
          </a:xfrm>
          <a:prstGeom prst="rect">
            <a:avLst/>
          </a:prstGeom>
          <a:solidFill>
            <a:srgbClr val="EEE89A"/>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b="1" dirty="0">
                <a:solidFill>
                  <a:srgbClr val="A8B21C"/>
                </a:solidFill>
              </a:rPr>
              <a:t> Technical to economical conversion modules</a:t>
            </a:r>
          </a:p>
        </p:txBody>
      </p:sp>
      <p:sp>
        <p:nvSpPr>
          <p:cNvPr id="12" name="Rectangle 11">
            <a:extLst>
              <a:ext uri="{FF2B5EF4-FFF2-40B4-BE49-F238E27FC236}">
                <a16:creationId xmlns:a16="http://schemas.microsoft.com/office/drawing/2014/main" id="{02A25DDC-0E5B-E04E-55A0-431C21AEE34C}"/>
              </a:ext>
            </a:extLst>
          </p:cNvPr>
          <p:cNvSpPr/>
          <p:nvPr/>
        </p:nvSpPr>
        <p:spPr>
          <a:xfrm>
            <a:off x="8666480" y="2341810"/>
            <a:ext cx="3072190" cy="334606"/>
          </a:xfrm>
          <a:prstGeom prst="rect">
            <a:avLst/>
          </a:prstGeom>
          <a:solidFill>
            <a:srgbClr val="C9E7CA"/>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b="1" dirty="0">
                <a:solidFill>
                  <a:srgbClr val="3EAD92"/>
                </a:solidFill>
              </a:rPr>
              <a:t> </a:t>
            </a:r>
            <a:r>
              <a:rPr lang="en-US" sz="1100" b="1" dirty="0">
                <a:solidFill>
                  <a:srgbClr val="29BA74"/>
                </a:solidFill>
              </a:rPr>
              <a:t>Economic modules</a:t>
            </a:r>
          </a:p>
        </p:txBody>
      </p:sp>
      <p:sp>
        <p:nvSpPr>
          <p:cNvPr id="13" name="Rectangle 12">
            <a:extLst>
              <a:ext uri="{FF2B5EF4-FFF2-40B4-BE49-F238E27FC236}">
                <a16:creationId xmlns:a16="http://schemas.microsoft.com/office/drawing/2014/main" id="{59F80E97-B6F6-7E7E-2B18-9869C25700D0}"/>
              </a:ext>
            </a:extLst>
          </p:cNvPr>
          <p:cNvSpPr/>
          <p:nvPr/>
        </p:nvSpPr>
        <p:spPr>
          <a:xfrm>
            <a:off x="1666374" y="2342888"/>
            <a:ext cx="5024030" cy="334606"/>
          </a:xfrm>
          <a:prstGeom prst="rect">
            <a:avLst/>
          </a:prstGeom>
          <a:solidFill>
            <a:srgbClr val="C8C8C8"/>
          </a:solidFill>
          <a:ln w="952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dirty="0">
                <a:solidFill>
                  <a:srgbClr val="FFFFFF"/>
                </a:solidFill>
              </a:rPr>
              <a:t> </a:t>
            </a:r>
            <a:r>
              <a:rPr lang="en-US" sz="1100" b="1" dirty="0">
                <a:solidFill>
                  <a:srgbClr val="6E6F73"/>
                </a:solidFill>
              </a:rPr>
              <a:t>Technical modules</a:t>
            </a:r>
          </a:p>
        </p:txBody>
      </p:sp>
      <p:sp>
        <p:nvSpPr>
          <p:cNvPr id="15" name="Rectangle 14">
            <a:extLst>
              <a:ext uri="{FF2B5EF4-FFF2-40B4-BE49-F238E27FC236}">
                <a16:creationId xmlns:a16="http://schemas.microsoft.com/office/drawing/2014/main" id="{353E9A95-D428-B752-3C86-73E2B249134D}"/>
              </a:ext>
            </a:extLst>
          </p:cNvPr>
          <p:cNvSpPr/>
          <p:nvPr/>
        </p:nvSpPr>
        <p:spPr>
          <a:xfrm>
            <a:off x="7012382" y="3303950"/>
            <a:ext cx="1403292" cy="2215991"/>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solidFill>
                  <a:srgbClr val="A8B21C"/>
                </a:solidFill>
              </a:rPr>
              <a:t>Value driver impact quantification</a:t>
            </a:r>
          </a:p>
          <a:p>
            <a:endParaRPr lang="en-US" sz="1000" b="1" dirty="0">
              <a:solidFill>
                <a:srgbClr val="A8B21C"/>
              </a:solidFill>
            </a:endParaRPr>
          </a:p>
          <a:p>
            <a:pPr marL="228600" indent="-228600">
              <a:buAutoNum type="alphaUcPeriod"/>
            </a:pPr>
            <a:r>
              <a:rPr lang="en-US" sz="900" b="1" dirty="0">
                <a:solidFill>
                  <a:srgbClr val="575757"/>
                </a:solidFill>
              </a:rPr>
              <a:t>ARPU: </a:t>
            </a:r>
            <a:r>
              <a:rPr lang="en-US" sz="900" dirty="0">
                <a:solidFill>
                  <a:srgbClr val="575757"/>
                </a:solidFill>
              </a:rPr>
              <a:t>Quantification of ARPU uplift, for neighbor sites next to created site. ARPU uplift is calculated according to neighbor sites clients ARPU</a:t>
            </a:r>
          </a:p>
          <a:p>
            <a:pPr marL="228600" indent="-228600">
              <a:buAutoNum type="alphaUcPeriod"/>
            </a:pPr>
            <a:endParaRPr lang="en-US" sz="900" dirty="0">
              <a:solidFill>
                <a:srgbClr val="575757"/>
              </a:solidFill>
              <a:highlight>
                <a:srgbClr val="FFFF00"/>
              </a:highlight>
            </a:endParaRPr>
          </a:p>
          <a:p>
            <a:endParaRPr lang="en-US" sz="900" b="1" dirty="0">
              <a:solidFill>
                <a:srgbClr val="575757"/>
              </a:solidFill>
            </a:endParaRPr>
          </a:p>
        </p:txBody>
      </p:sp>
      <p:sp>
        <p:nvSpPr>
          <p:cNvPr id="16" name="Rectangle 15">
            <a:extLst>
              <a:ext uri="{FF2B5EF4-FFF2-40B4-BE49-F238E27FC236}">
                <a16:creationId xmlns:a16="http://schemas.microsoft.com/office/drawing/2014/main" id="{C0DBF0B7-7667-976A-EEC6-4AEDA5C22CD6}"/>
              </a:ext>
            </a:extLst>
          </p:cNvPr>
          <p:cNvSpPr/>
          <p:nvPr/>
        </p:nvSpPr>
        <p:spPr>
          <a:xfrm>
            <a:off x="8777742" y="3289587"/>
            <a:ext cx="1273119" cy="1661993"/>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1" forceAA="0" compatLnSpc="1">
            <a:prstTxWarp prst="textNoShape">
              <a:avLst/>
            </a:prstTxWarp>
            <a:spAutoFit/>
          </a:bodyPr>
          <a:lstStyle/>
          <a:p>
            <a:r>
              <a:rPr lang="en-US" sz="1000" b="1" dirty="0">
                <a:solidFill>
                  <a:srgbClr val="3EAD92"/>
                </a:solidFill>
              </a:rPr>
              <a:t>Gross margin quantification</a:t>
            </a:r>
          </a:p>
          <a:p>
            <a:endParaRPr lang="en-US" sz="1000" dirty="0">
              <a:solidFill>
                <a:srgbClr val="575757"/>
              </a:solidFill>
            </a:endParaRPr>
          </a:p>
          <a:p>
            <a:r>
              <a:rPr lang="en-US" sz="900" dirty="0">
                <a:solidFill>
                  <a:srgbClr val="575757"/>
                </a:solidFill>
              </a:rPr>
              <a:t>Quantification of economic value at site based on value driver improvement and site margin</a:t>
            </a:r>
          </a:p>
          <a:p>
            <a:endParaRPr lang="en-US" sz="900" dirty="0">
              <a:solidFill>
                <a:srgbClr val="575757"/>
              </a:solidFill>
            </a:endParaRPr>
          </a:p>
          <a:p>
            <a:r>
              <a:rPr lang="en-US" sz="900" b="1" dirty="0">
                <a:solidFill>
                  <a:srgbClr val="575757"/>
                </a:solidFill>
              </a:rPr>
              <a:t>A. ARPU</a:t>
            </a:r>
          </a:p>
          <a:p>
            <a:endParaRPr lang="en-US" sz="900" dirty="0">
              <a:solidFill>
                <a:srgbClr val="575757"/>
              </a:solidFill>
            </a:endParaRPr>
          </a:p>
        </p:txBody>
      </p:sp>
      <p:sp>
        <p:nvSpPr>
          <p:cNvPr id="17" name="TextBox 60">
            <a:extLst>
              <a:ext uri="{FF2B5EF4-FFF2-40B4-BE49-F238E27FC236}">
                <a16:creationId xmlns:a16="http://schemas.microsoft.com/office/drawing/2014/main" id="{60B1211C-04C7-948D-A435-924BFE0F81EE}"/>
              </a:ext>
            </a:extLst>
          </p:cNvPr>
          <p:cNvSpPr txBox="1"/>
          <p:nvPr/>
        </p:nvSpPr>
        <p:spPr>
          <a:xfrm>
            <a:off x="10297226" y="3447950"/>
            <a:ext cx="1429951" cy="1508105"/>
          </a:xfrm>
          <a:prstGeom prst="rect">
            <a:avLst/>
          </a:prstGeom>
          <a:solidFill>
            <a:srgbClr val="FFFFFF"/>
          </a:solidFill>
          <a:ln w="9525" cap="rnd" cmpd="sng" algn="ctr">
            <a:solidFill>
              <a:srgbClr val="9A9A9A"/>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solidFill>
                  <a:srgbClr val="3EAD92"/>
                </a:solidFill>
              </a:rPr>
              <a:t>Site NPV quantification </a:t>
            </a:r>
          </a:p>
          <a:p>
            <a:endParaRPr lang="en-US" sz="900" dirty="0">
              <a:solidFill>
                <a:srgbClr val="575757"/>
              </a:solidFill>
            </a:endParaRPr>
          </a:p>
          <a:p>
            <a:endParaRPr lang="en-US" sz="900" dirty="0">
              <a:solidFill>
                <a:srgbClr val="575757"/>
              </a:solidFill>
            </a:endParaRPr>
          </a:p>
          <a:p>
            <a:endParaRPr lang="en-US" sz="900" dirty="0">
              <a:solidFill>
                <a:srgbClr val="575757"/>
              </a:solidFill>
            </a:endParaRPr>
          </a:p>
          <a:p>
            <a:endParaRPr lang="en-US" sz="900" dirty="0">
              <a:solidFill>
                <a:srgbClr val="575757"/>
              </a:solidFill>
            </a:endParaRPr>
          </a:p>
          <a:p>
            <a:r>
              <a:rPr lang="en-US" sz="900" dirty="0">
                <a:solidFill>
                  <a:srgbClr val="575757"/>
                </a:solidFill>
              </a:rPr>
              <a:t>Quantification of Site NPV considering cell gross margins, costs and financial factors</a:t>
            </a:r>
          </a:p>
        </p:txBody>
      </p:sp>
      <p:sp>
        <p:nvSpPr>
          <p:cNvPr id="19" name="Oval 20">
            <a:extLst>
              <a:ext uri="{FF2B5EF4-FFF2-40B4-BE49-F238E27FC236}">
                <a16:creationId xmlns:a16="http://schemas.microsoft.com/office/drawing/2014/main" id="{5822E150-C02F-6F57-A9FE-2397566D924F}"/>
              </a:ext>
            </a:extLst>
          </p:cNvPr>
          <p:cNvSpPr>
            <a:spLocks noChangeArrowheads="1"/>
          </p:cNvSpPr>
          <p:nvPr/>
        </p:nvSpPr>
        <p:spPr bwMode="auto">
          <a:xfrm>
            <a:off x="9831472" y="3127922"/>
            <a:ext cx="288000" cy="288000"/>
          </a:xfrm>
          <a:prstGeom prst="ellipse">
            <a:avLst/>
          </a:prstGeom>
          <a:solidFill>
            <a:schemeClr val="tx2"/>
          </a:solidFill>
          <a:ln>
            <a:noFill/>
          </a:ln>
        </p:spPr>
        <p:txBody>
          <a:bodyPr vert="horz" wrap="square" lIns="0" tIns="0" rIns="0" bIns="0" numCol="1" anchor="ctr" anchorCtr="0" compatLnSpc="1">
            <a:prstTxWarp prst="textNoShape">
              <a:avLst/>
            </a:prstTxWarp>
            <a:noAutofit/>
          </a:bodyPr>
          <a:lstStyle/>
          <a:p>
            <a:pPr algn="ctr"/>
            <a:r>
              <a:rPr lang="fr-FR" sz="1200" dirty="0">
                <a:solidFill>
                  <a:schemeClr val="bg1"/>
                </a:solidFill>
              </a:rPr>
              <a:t>8</a:t>
            </a:r>
            <a:endParaRPr lang="en-US" sz="1200" dirty="0">
              <a:solidFill>
                <a:schemeClr val="bg1"/>
              </a:solidFill>
            </a:endParaRPr>
          </a:p>
        </p:txBody>
      </p:sp>
      <p:sp>
        <p:nvSpPr>
          <p:cNvPr id="20" name="Oval 20">
            <a:extLst>
              <a:ext uri="{FF2B5EF4-FFF2-40B4-BE49-F238E27FC236}">
                <a16:creationId xmlns:a16="http://schemas.microsoft.com/office/drawing/2014/main" id="{E86946D3-8539-D1BC-7413-505D8CB5E5E2}"/>
              </a:ext>
            </a:extLst>
          </p:cNvPr>
          <p:cNvSpPr>
            <a:spLocks noChangeArrowheads="1"/>
          </p:cNvSpPr>
          <p:nvPr/>
        </p:nvSpPr>
        <p:spPr bwMode="auto">
          <a:xfrm>
            <a:off x="8278681" y="3127922"/>
            <a:ext cx="288000" cy="288000"/>
          </a:xfrm>
          <a:prstGeom prst="ellipse">
            <a:avLst/>
          </a:prstGeom>
          <a:solidFill>
            <a:srgbClr val="D4DF33"/>
          </a:solidFill>
          <a:ln>
            <a:noFill/>
          </a:ln>
        </p:spPr>
        <p:txBody>
          <a:bodyPr vert="horz" wrap="square" lIns="0" tIns="0" rIns="0" bIns="0" numCol="1" anchor="ctr" anchorCtr="0" compatLnSpc="1">
            <a:prstTxWarp prst="textNoShape">
              <a:avLst/>
            </a:prstTxWarp>
          </a:bodyPr>
          <a:lstStyle/>
          <a:p>
            <a:pPr algn="ctr"/>
            <a:r>
              <a:rPr lang="fr-FR" sz="1200" dirty="0">
                <a:solidFill>
                  <a:schemeClr val="bg1"/>
                </a:solidFill>
              </a:rPr>
              <a:t>7</a:t>
            </a:r>
            <a:endParaRPr lang="en-US" sz="1200" dirty="0">
              <a:solidFill>
                <a:schemeClr val="bg1"/>
              </a:solidFill>
            </a:endParaRPr>
          </a:p>
        </p:txBody>
      </p:sp>
      <p:sp>
        <p:nvSpPr>
          <p:cNvPr id="23" name="Oval 20">
            <a:extLst>
              <a:ext uri="{FF2B5EF4-FFF2-40B4-BE49-F238E27FC236}">
                <a16:creationId xmlns:a16="http://schemas.microsoft.com/office/drawing/2014/main" id="{CED37FC4-E67A-DD21-00FD-66D82EFB865B}"/>
              </a:ext>
            </a:extLst>
          </p:cNvPr>
          <p:cNvSpPr>
            <a:spLocks noChangeArrowheads="1"/>
          </p:cNvSpPr>
          <p:nvPr/>
        </p:nvSpPr>
        <p:spPr bwMode="auto">
          <a:xfrm>
            <a:off x="11523839" y="3303950"/>
            <a:ext cx="288000" cy="288000"/>
          </a:xfrm>
          <a:prstGeom prst="ellipse">
            <a:avLst/>
          </a:prstGeom>
          <a:solidFill>
            <a:schemeClr val="tx2"/>
          </a:solidFill>
          <a:ln>
            <a:noFill/>
          </a:ln>
        </p:spPr>
        <p:txBody>
          <a:bodyPr vert="horz" wrap="square" lIns="0" tIns="0" rIns="0" bIns="0" numCol="1" anchor="ctr" anchorCtr="0" compatLnSpc="1">
            <a:prstTxWarp prst="textNoShape">
              <a:avLst/>
            </a:prstTxWarp>
            <a:noAutofit/>
          </a:bodyPr>
          <a:lstStyle/>
          <a:p>
            <a:pPr algn="ctr"/>
            <a:r>
              <a:rPr lang="en-US" sz="1200" dirty="0">
                <a:solidFill>
                  <a:schemeClr val="bg1"/>
                </a:solidFill>
              </a:rPr>
              <a:t>9</a:t>
            </a:r>
          </a:p>
        </p:txBody>
      </p:sp>
      <p:cxnSp>
        <p:nvCxnSpPr>
          <p:cNvPr id="32" name="Straight Arrow Connector 10">
            <a:extLst>
              <a:ext uri="{FF2B5EF4-FFF2-40B4-BE49-F238E27FC236}">
                <a16:creationId xmlns:a16="http://schemas.microsoft.com/office/drawing/2014/main" id="{A1692FEB-C3B6-B419-02F8-649D27675A31}"/>
              </a:ext>
            </a:extLst>
          </p:cNvPr>
          <p:cNvCxnSpPr>
            <a:cxnSpLocks/>
            <a:stCxn id="15" idx="3"/>
            <a:endCxn id="16" idx="1"/>
          </p:cNvCxnSpPr>
          <p:nvPr/>
        </p:nvCxnSpPr>
        <p:spPr>
          <a:xfrm flipV="1">
            <a:off x="8415674" y="4120584"/>
            <a:ext cx="362068" cy="291362"/>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198">
            <a:extLst>
              <a:ext uri="{FF2B5EF4-FFF2-40B4-BE49-F238E27FC236}">
                <a16:creationId xmlns:a16="http://schemas.microsoft.com/office/drawing/2014/main" id="{CE7BFF32-1EC4-A9A7-614C-94588B7B7843}"/>
              </a:ext>
            </a:extLst>
          </p:cNvPr>
          <p:cNvCxnSpPr>
            <a:cxnSpLocks/>
            <a:stCxn id="16" idx="3"/>
            <a:endCxn id="17" idx="1"/>
          </p:cNvCxnSpPr>
          <p:nvPr/>
        </p:nvCxnSpPr>
        <p:spPr>
          <a:xfrm>
            <a:off x="10050861" y="4120584"/>
            <a:ext cx="246365" cy="81419"/>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3EB5C05D-56F4-254F-04FC-51B340BC9C24}"/>
              </a:ext>
            </a:extLst>
          </p:cNvPr>
          <p:cNvSpPr/>
          <p:nvPr/>
        </p:nvSpPr>
        <p:spPr>
          <a:xfrm>
            <a:off x="439499" y="2343236"/>
            <a:ext cx="1211654" cy="334606"/>
          </a:xfrm>
          <a:prstGeom prst="rect">
            <a:avLst/>
          </a:prstGeom>
          <a:gradFill flip="none" rotWithShape="1">
            <a:gsLst>
              <a:gs pos="0">
                <a:schemeClr val="tx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lnSpc>
                <a:spcPct val="95000"/>
              </a:lnSpc>
            </a:pPr>
            <a:r>
              <a:rPr lang="en-US" sz="1400" kern="0" dirty="0">
                <a:solidFill>
                  <a:schemeClr val="bg1"/>
                </a:solidFill>
              </a:rPr>
              <a:t> Data Quality</a:t>
            </a:r>
          </a:p>
        </p:txBody>
      </p:sp>
      <p:sp>
        <p:nvSpPr>
          <p:cNvPr id="78" name="Rectangle 77">
            <a:extLst>
              <a:ext uri="{FF2B5EF4-FFF2-40B4-BE49-F238E27FC236}">
                <a16:creationId xmlns:a16="http://schemas.microsoft.com/office/drawing/2014/main" id="{9C4DD78F-151C-9747-2BD1-CDBAF81E1290}"/>
              </a:ext>
            </a:extLst>
          </p:cNvPr>
          <p:cNvSpPr/>
          <p:nvPr/>
        </p:nvSpPr>
        <p:spPr>
          <a:xfrm>
            <a:off x="397075" y="3050758"/>
            <a:ext cx="1154165" cy="2523768"/>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900" b="1" dirty="0">
                <a:solidFill>
                  <a:srgbClr val="575757"/>
                </a:solidFill>
              </a:rPr>
              <a:t>Data collection quality check</a:t>
            </a:r>
          </a:p>
          <a:p>
            <a:r>
              <a:rPr lang="en-US" sz="900" dirty="0">
                <a:solidFill>
                  <a:srgbClr val="575757"/>
                </a:solidFill>
              </a:rPr>
              <a:t>Collect data</a:t>
            </a:r>
          </a:p>
          <a:p>
            <a:endParaRPr lang="en-US" sz="900" dirty="0">
              <a:solidFill>
                <a:srgbClr val="575757"/>
              </a:solidFill>
            </a:endParaRPr>
          </a:p>
          <a:p>
            <a:r>
              <a:rPr lang="en-US" sz="900" dirty="0">
                <a:solidFill>
                  <a:srgbClr val="575757"/>
                </a:solidFill>
              </a:rPr>
              <a:t>check the consistency of the data in terms of nomenclature</a:t>
            </a:r>
          </a:p>
          <a:p>
            <a:endParaRPr lang="en-US" sz="900" dirty="0">
              <a:solidFill>
                <a:srgbClr val="575757"/>
              </a:solidFill>
            </a:endParaRPr>
          </a:p>
          <a:p>
            <a:r>
              <a:rPr lang="en-US" sz="900" dirty="0">
                <a:solidFill>
                  <a:srgbClr val="575757"/>
                </a:solidFill>
              </a:rPr>
              <a:t>check network data repository</a:t>
            </a:r>
          </a:p>
          <a:p>
            <a:endParaRPr lang="en-US" sz="900" dirty="0">
              <a:solidFill>
                <a:srgbClr val="575757"/>
              </a:solidFill>
            </a:endParaRPr>
          </a:p>
          <a:p>
            <a:r>
              <a:rPr lang="en-US" sz="900" dirty="0">
                <a:solidFill>
                  <a:srgbClr val="575757"/>
                </a:solidFill>
              </a:rPr>
              <a:t>check the distribution of traffic data (missing, extreme or outlier values)</a:t>
            </a:r>
          </a:p>
        </p:txBody>
      </p:sp>
      <p:sp>
        <p:nvSpPr>
          <p:cNvPr id="83" name="Oval 20">
            <a:extLst>
              <a:ext uri="{FF2B5EF4-FFF2-40B4-BE49-F238E27FC236}">
                <a16:creationId xmlns:a16="http://schemas.microsoft.com/office/drawing/2014/main" id="{6996DDF1-BEA7-2287-F27E-1B4FFB8DBFB0}"/>
              </a:ext>
            </a:extLst>
          </p:cNvPr>
          <p:cNvSpPr>
            <a:spLocks noChangeArrowheads="1"/>
          </p:cNvSpPr>
          <p:nvPr/>
        </p:nvSpPr>
        <p:spPr bwMode="auto">
          <a:xfrm>
            <a:off x="295499" y="2839922"/>
            <a:ext cx="288000" cy="288000"/>
          </a:xfrm>
          <a:prstGeom prst="ellipse">
            <a:avLst/>
          </a:prstGeom>
          <a:solidFill>
            <a:srgbClr val="9A9A9A"/>
          </a:solidFill>
          <a:ln>
            <a:noFill/>
          </a:ln>
        </p:spPr>
        <p:txBody>
          <a:bodyPr vert="horz" wrap="square" lIns="0" tIns="0" rIns="0" bIns="0" numCol="1" anchor="ctr" anchorCtr="0" compatLnSpc="1">
            <a:prstTxWarp prst="textNoShape">
              <a:avLst/>
            </a:prstTxWarp>
          </a:bodyPr>
          <a:lstStyle/>
          <a:p>
            <a:pPr algn="ctr"/>
            <a:r>
              <a:rPr lang="en-US" sz="1200" dirty="0">
                <a:solidFill>
                  <a:schemeClr val="bg1"/>
                </a:solidFill>
              </a:rPr>
              <a:t>0</a:t>
            </a:r>
          </a:p>
        </p:txBody>
      </p:sp>
      <p:sp>
        <p:nvSpPr>
          <p:cNvPr id="84" name="Rectangle 83">
            <a:extLst>
              <a:ext uri="{FF2B5EF4-FFF2-40B4-BE49-F238E27FC236}">
                <a16:creationId xmlns:a16="http://schemas.microsoft.com/office/drawing/2014/main" id="{5E2364A1-8D85-98DB-D096-891226B796D7}"/>
              </a:ext>
            </a:extLst>
          </p:cNvPr>
          <p:cNvSpPr/>
          <p:nvPr/>
        </p:nvSpPr>
        <p:spPr>
          <a:xfrm>
            <a:off x="1689198" y="3051061"/>
            <a:ext cx="1281428" cy="861774"/>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900" b="1" dirty="0">
                <a:solidFill>
                  <a:srgbClr val="575757"/>
                </a:solidFill>
              </a:rPr>
              <a:t>Preprocessing</a:t>
            </a:r>
            <a:endParaRPr lang="en-US" sz="900" dirty="0">
              <a:solidFill>
                <a:srgbClr val="575757"/>
              </a:solidFill>
            </a:endParaRPr>
          </a:p>
          <a:p>
            <a:r>
              <a:rPr lang="en-US" sz="900" dirty="0">
                <a:solidFill>
                  <a:srgbClr val="575757"/>
                </a:solidFill>
              </a:rPr>
              <a:t>Preprocessing of hourly OSS data and Weekly OSS data</a:t>
            </a:r>
            <a:br>
              <a:rPr lang="en-US" sz="900" dirty="0">
                <a:solidFill>
                  <a:srgbClr val="575757"/>
                </a:solidFill>
              </a:rPr>
            </a:br>
            <a:r>
              <a:rPr lang="en-US" sz="900" dirty="0">
                <a:solidFill>
                  <a:srgbClr val="575757"/>
                </a:solidFill>
              </a:rPr>
              <a:t>(FDD/4G or TDD)</a:t>
            </a:r>
          </a:p>
        </p:txBody>
      </p:sp>
      <p:sp>
        <p:nvSpPr>
          <p:cNvPr id="85" name="Oval 20">
            <a:extLst>
              <a:ext uri="{FF2B5EF4-FFF2-40B4-BE49-F238E27FC236}">
                <a16:creationId xmlns:a16="http://schemas.microsoft.com/office/drawing/2014/main" id="{C7262F8B-D8DA-865D-4EA0-A9BBC5A2C978}"/>
              </a:ext>
            </a:extLst>
          </p:cNvPr>
          <p:cNvSpPr>
            <a:spLocks noChangeArrowheads="1"/>
          </p:cNvSpPr>
          <p:nvPr/>
        </p:nvSpPr>
        <p:spPr bwMode="auto">
          <a:xfrm>
            <a:off x="2816335" y="2945728"/>
            <a:ext cx="249913" cy="227216"/>
          </a:xfrm>
          <a:prstGeom prst="ellipse">
            <a:avLst/>
          </a:prstGeom>
          <a:solidFill>
            <a:srgbClr val="9A9A9A"/>
          </a:solidFill>
          <a:ln>
            <a:noFill/>
          </a:ln>
        </p:spPr>
        <p:txBody>
          <a:bodyPr vert="horz" wrap="square" lIns="0" tIns="0" rIns="0" bIns="0" numCol="1" anchor="ctr" anchorCtr="0" compatLnSpc="1">
            <a:prstTxWarp prst="textNoShape">
              <a:avLst/>
            </a:prstTxWarp>
            <a:spAutoFit/>
          </a:bodyPr>
          <a:lstStyle/>
          <a:p>
            <a:pPr algn="ctr"/>
            <a:r>
              <a:rPr lang="en-US" sz="1050" dirty="0">
                <a:solidFill>
                  <a:schemeClr val="bg1"/>
                </a:solidFill>
              </a:rPr>
              <a:t>1</a:t>
            </a:r>
          </a:p>
        </p:txBody>
      </p:sp>
      <p:sp>
        <p:nvSpPr>
          <p:cNvPr id="86" name="Rectangle 85">
            <a:extLst>
              <a:ext uri="{FF2B5EF4-FFF2-40B4-BE49-F238E27FC236}">
                <a16:creationId xmlns:a16="http://schemas.microsoft.com/office/drawing/2014/main" id="{439A3AE0-100B-693E-2DDB-47F9FF8A0F68}"/>
              </a:ext>
            </a:extLst>
          </p:cNvPr>
          <p:cNvSpPr/>
          <p:nvPr/>
        </p:nvSpPr>
        <p:spPr>
          <a:xfrm>
            <a:off x="3600434" y="2910195"/>
            <a:ext cx="1281428" cy="2108269"/>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900" b="1" dirty="0">
                <a:solidFill>
                  <a:srgbClr val="575757"/>
                </a:solidFill>
              </a:rPr>
              <a:t>Densification - Network status:</a:t>
            </a:r>
          </a:p>
          <a:p>
            <a:pPr>
              <a:spcAft>
                <a:spcPts val="600"/>
              </a:spcAft>
            </a:pPr>
            <a:r>
              <a:rPr lang="en-US" sz="900" dirty="0">
                <a:solidFill>
                  <a:srgbClr val="575757"/>
                </a:solidFill>
              </a:rPr>
              <a:t>Once </a:t>
            </a:r>
            <a:r>
              <a:rPr lang="en-US" sz="900" dirty="0" err="1">
                <a:solidFill>
                  <a:srgbClr val="575757"/>
                </a:solidFill>
              </a:rPr>
              <a:t>RANDim</a:t>
            </a:r>
            <a:r>
              <a:rPr lang="en-US" sz="900" dirty="0">
                <a:solidFill>
                  <a:srgbClr val="575757"/>
                </a:solidFill>
              </a:rPr>
              <a:t> has given us the predicted network state and the achievable upgrades (capacity and densification), we reuse this file to find the ideal location for these new densification sites.</a:t>
            </a:r>
          </a:p>
        </p:txBody>
      </p:sp>
      <p:sp>
        <p:nvSpPr>
          <p:cNvPr id="87" name="Rectangle 86">
            <a:extLst>
              <a:ext uri="{FF2B5EF4-FFF2-40B4-BE49-F238E27FC236}">
                <a16:creationId xmlns:a16="http://schemas.microsoft.com/office/drawing/2014/main" id="{D5045179-D28E-5C37-A78D-430921FA57A8}"/>
              </a:ext>
            </a:extLst>
          </p:cNvPr>
          <p:cNvSpPr/>
          <p:nvPr/>
        </p:nvSpPr>
        <p:spPr>
          <a:xfrm>
            <a:off x="5243930" y="3051061"/>
            <a:ext cx="1281428" cy="1000274"/>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900" b="1" dirty="0">
                <a:solidFill>
                  <a:srgbClr val="575757"/>
                </a:solidFill>
              </a:rPr>
              <a:t>Traffic   improvement</a:t>
            </a:r>
          </a:p>
          <a:p>
            <a:pPr>
              <a:spcAft>
                <a:spcPts val="600"/>
              </a:spcAft>
            </a:pPr>
            <a:r>
              <a:rPr lang="en-US" sz="900" dirty="0">
                <a:solidFill>
                  <a:srgbClr val="575757"/>
                </a:solidFill>
              </a:rPr>
              <a:t>Deployment effect on traffic at site and cluster level based on Capacity KPIs</a:t>
            </a:r>
          </a:p>
        </p:txBody>
      </p:sp>
      <p:sp>
        <p:nvSpPr>
          <p:cNvPr id="88" name="Rectangle 87">
            <a:extLst>
              <a:ext uri="{FF2B5EF4-FFF2-40B4-BE49-F238E27FC236}">
                <a16:creationId xmlns:a16="http://schemas.microsoft.com/office/drawing/2014/main" id="{C89B8D4F-94C5-3158-7792-48743CB355D5}"/>
              </a:ext>
            </a:extLst>
          </p:cNvPr>
          <p:cNvSpPr/>
          <p:nvPr/>
        </p:nvSpPr>
        <p:spPr>
          <a:xfrm>
            <a:off x="1670182" y="5315950"/>
            <a:ext cx="1281428" cy="861774"/>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900" b="1" dirty="0">
                <a:solidFill>
                  <a:srgbClr val="575757"/>
                </a:solidFill>
              </a:rPr>
              <a:t>Traffic forecasting</a:t>
            </a:r>
            <a:endParaRPr lang="en-US" sz="900" dirty="0">
              <a:solidFill>
                <a:srgbClr val="575757"/>
              </a:solidFill>
            </a:endParaRPr>
          </a:p>
          <a:p>
            <a:r>
              <a:rPr lang="en-US" sz="900" dirty="0">
                <a:solidFill>
                  <a:srgbClr val="575757"/>
                </a:solidFill>
              </a:rPr>
              <a:t>Network load and quality forecast by technology and service</a:t>
            </a:r>
          </a:p>
        </p:txBody>
      </p:sp>
      <p:sp>
        <p:nvSpPr>
          <p:cNvPr id="89" name="Oval 20">
            <a:extLst>
              <a:ext uri="{FF2B5EF4-FFF2-40B4-BE49-F238E27FC236}">
                <a16:creationId xmlns:a16="http://schemas.microsoft.com/office/drawing/2014/main" id="{AF5DF0C5-83E0-3359-7E5D-8FD7FD6F708A}"/>
              </a:ext>
            </a:extLst>
          </p:cNvPr>
          <p:cNvSpPr>
            <a:spLocks noChangeArrowheads="1"/>
          </p:cNvSpPr>
          <p:nvPr/>
        </p:nvSpPr>
        <p:spPr bwMode="auto">
          <a:xfrm>
            <a:off x="2753679" y="5242192"/>
            <a:ext cx="249913" cy="227216"/>
          </a:xfrm>
          <a:prstGeom prst="ellipse">
            <a:avLst/>
          </a:prstGeom>
          <a:solidFill>
            <a:srgbClr val="9A9A9A"/>
          </a:solidFill>
          <a:ln>
            <a:noFill/>
          </a:ln>
        </p:spPr>
        <p:txBody>
          <a:bodyPr vert="horz" wrap="square" lIns="0" tIns="0" rIns="0" bIns="0" numCol="1" anchor="ctr" anchorCtr="0" compatLnSpc="1">
            <a:prstTxWarp prst="textNoShape">
              <a:avLst/>
            </a:prstTxWarp>
            <a:spAutoFit/>
          </a:bodyPr>
          <a:lstStyle/>
          <a:p>
            <a:pPr algn="ctr"/>
            <a:r>
              <a:rPr lang="en-US" sz="1050" dirty="0">
                <a:solidFill>
                  <a:schemeClr val="bg1"/>
                </a:solidFill>
              </a:rPr>
              <a:t>2</a:t>
            </a:r>
          </a:p>
        </p:txBody>
      </p:sp>
      <p:sp>
        <p:nvSpPr>
          <p:cNvPr id="90" name="Oval 20">
            <a:extLst>
              <a:ext uri="{FF2B5EF4-FFF2-40B4-BE49-F238E27FC236}">
                <a16:creationId xmlns:a16="http://schemas.microsoft.com/office/drawing/2014/main" id="{00C9EB50-B4FB-010C-36A8-D5D72DA09FF8}"/>
              </a:ext>
            </a:extLst>
          </p:cNvPr>
          <p:cNvSpPr>
            <a:spLocks noChangeArrowheads="1"/>
          </p:cNvSpPr>
          <p:nvPr/>
        </p:nvSpPr>
        <p:spPr bwMode="auto">
          <a:xfrm>
            <a:off x="6400401" y="2990988"/>
            <a:ext cx="249913" cy="227216"/>
          </a:xfrm>
          <a:prstGeom prst="ellipse">
            <a:avLst/>
          </a:prstGeom>
          <a:solidFill>
            <a:srgbClr val="9A9A9A"/>
          </a:solidFill>
          <a:ln>
            <a:noFill/>
          </a:ln>
        </p:spPr>
        <p:txBody>
          <a:bodyPr vert="horz" wrap="square" lIns="0" tIns="0" rIns="0" bIns="0" numCol="1" anchor="ctr" anchorCtr="0" compatLnSpc="1">
            <a:prstTxWarp prst="textNoShape">
              <a:avLst/>
            </a:prstTxWarp>
            <a:spAutoFit/>
          </a:bodyPr>
          <a:lstStyle/>
          <a:p>
            <a:pPr algn="ctr"/>
            <a:r>
              <a:rPr lang="fr-FR" sz="1050" dirty="0">
                <a:solidFill>
                  <a:schemeClr val="bg1"/>
                </a:solidFill>
              </a:rPr>
              <a:t>5</a:t>
            </a:r>
            <a:endParaRPr lang="en-US" sz="1050" dirty="0">
              <a:solidFill>
                <a:schemeClr val="bg1"/>
              </a:solidFill>
            </a:endParaRPr>
          </a:p>
        </p:txBody>
      </p:sp>
      <p:sp>
        <p:nvSpPr>
          <p:cNvPr id="91" name="Oval 20">
            <a:extLst>
              <a:ext uri="{FF2B5EF4-FFF2-40B4-BE49-F238E27FC236}">
                <a16:creationId xmlns:a16="http://schemas.microsoft.com/office/drawing/2014/main" id="{E7A480A4-E571-9238-D25A-1140EB5AC7CB}"/>
              </a:ext>
            </a:extLst>
          </p:cNvPr>
          <p:cNvSpPr>
            <a:spLocks noChangeArrowheads="1"/>
          </p:cNvSpPr>
          <p:nvPr/>
        </p:nvSpPr>
        <p:spPr bwMode="auto">
          <a:xfrm>
            <a:off x="4722654" y="2943515"/>
            <a:ext cx="249913" cy="227216"/>
          </a:xfrm>
          <a:prstGeom prst="ellipse">
            <a:avLst/>
          </a:prstGeom>
          <a:solidFill>
            <a:srgbClr val="9A9A9A"/>
          </a:solidFill>
          <a:ln>
            <a:noFill/>
          </a:ln>
        </p:spPr>
        <p:txBody>
          <a:bodyPr vert="horz" wrap="square" lIns="0" tIns="0" rIns="0" bIns="0" numCol="1" anchor="ctr" anchorCtr="0" compatLnSpc="1">
            <a:prstTxWarp prst="textNoShape">
              <a:avLst/>
            </a:prstTxWarp>
            <a:spAutoFit/>
          </a:bodyPr>
          <a:lstStyle/>
          <a:p>
            <a:pPr algn="ctr"/>
            <a:r>
              <a:rPr lang="en-US" sz="1050" dirty="0">
                <a:solidFill>
                  <a:schemeClr val="bg1"/>
                </a:solidFill>
              </a:rPr>
              <a:t>4</a:t>
            </a:r>
          </a:p>
        </p:txBody>
      </p:sp>
      <p:cxnSp>
        <p:nvCxnSpPr>
          <p:cNvPr id="92" name="Straight Arrow Connector 85">
            <a:extLst>
              <a:ext uri="{FF2B5EF4-FFF2-40B4-BE49-F238E27FC236}">
                <a16:creationId xmlns:a16="http://schemas.microsoft.com/office/drawing/2014/main" id="{DEF0DCA7-9044-5F8C-D582-2CE045C4647E}"/>
              </a:ext>
            </a:extLst>
          </p:cNvPr>
          <p:cNvCxnSpPr>
            <a:cxnSpLocks/>
            <a:stCxn id="86" idx="3"/>
            <a:endCxn id="87" idx="1"/>
          </p:cNvCxnSpPr>
          <p:nvPr/>
        </p:nvCxnSpPr>
        <p:spPr>
          <a:xfrm flipV="1">
            <a:off x="4881862" y="3551198"/>
            <a:ext cx="362068" cy="413132"/>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15C56746-3B52-8BA4-3285-2A804320F332}"/>
              </a:ext>
            </a:extLst>
          </p:cNvPr>
          <p:cNvSpPr/>
          <p:nvPr/>
        </p:nvSpPr>
        <p:spPr>
          <a:xfrm>
            <a:off x="5260168" y="4959986"/>
            <a:ext cx="1281428" cy="1138773"/>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900" b="1" dirty="0">
                <a:solidFill>
                  <a:srgbClr val="575757"/>
                </a:solidFill>
              </a:rPr>
              <a:t>Modeling</a:t>
            </a:r>
          </a:p>
          <a:p>
            <a:r>
              <a:rPr lang="en-US" sz="900" dirty="0">
                <a:solidFill>
                  <a:srgbClr val="575757"/>
                </a:solidFill>
              </a:rPr>
              <a:t>Training the impact model of a densification site and applying the model to the neighbors of each new site</a:t>
            </a:r>
          </a:p>
        </p:txBody>
      </p:sp>
      <p:sp>
        <p:nvSpPr>
          <p:cNvPr id="96" name="Oval 20">
            <a:extLst>
              <a:ext uri="{FF2B5EF4-FFF2-40B4-BE49-F238E27FC236}">
                <a16:creationId xmlns:a16="http://schemas.microsoft.com/office/drawing/2014/main" id="{7E9F4C78-8AC1-BFF5-CCC2-9903D380012C}"/>
              </a:ext>
            </a:extLst>
          </p:cNvPr>
          <p:cNvSpPr>
            <a:spLocks noChangeArrowheads="1"/>
          </p:cNvSpPr>
          <p:nvPr/>
        </p:nvSpPr>
        <p:spPr bwMode="auto">
          <a:xfrm>
            <a:off x="6365372" y="4901641"/>
            <a:ext cx="249913" cy="227216"/>
          </a:xfrm>
          <a:prstGeom prst="ellipse">
            <a:avLst/>
          </a:prstGeom>
          <a:solidFill>
            <a:srgbClr val="9A9A9A"/>
          </a:solidFill>
          <a:ln>
            <a:noFill/>
          </a:ln>
        </p:spPr>
        <p:txBody>
          <a:bodyPr vert="horz" wrap="square" lIns="0" tIns="0" rIns="0" bIns="0" numCol="1" anchor="ctr" anchorCtr="0" compatLnSpc="1">
            <a:prstTxWarp prst="textNoShape">
              <a:avLst/>
            </a:prstTxWarp>
            <a:spAutoFit/>
          </a:bodyPr>
          <a:lstStyle/>
          <a:p>
            <a:pPr algn="ctr"/>
            <a:r>
              <a:rPr lang="fr-FR" sz="1050" dirty="0">
                <a:solidFill>
                  <a:schemeClr val="bg1"/>
                </a:solidFill>
              </a:rPr>
              <a:t>6</a:t>
            </a:r>
            <a:endParaRPr lang="en-US" sz="1050" dirty="0">
              <a:solidFill>
                <a:schemeClr val="bg1"/>
              </a:solidFill>
            </a:endParaRPr>
          </a:p>
        </p:txBody>
      </p:sp>
      <p:sp>
        <p:nvSpPr>
          <p:cNvPr id="97" name="Rectangle 96">
            <a:extLst>
              <a:ext uri="{FF2B5EF4-FFF2-40B4-BE49-F238E27FC236}">
                <a16:creationId xmlns:a16="http://schemas.microsoft.com/office/drawing/2014/main" id="{367F4436-1BD6-1258-8969-538A02B86C29}"/>
              </a:ext>
            </a:extLst>
          </p:cNvPr>
          <p:cNvSpPr/>
          <p:nvPr/>
        </p:nvSpPr>
        <p:spPr>
          <a:xfrm>
            <a:off x="3610349" y="5246700"/>
            <a:ext cx="1281428" cy="1000274"/>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900" b="1" dirty="0">
                <a:solidFill>
                  <a:srgbClr val="575757"/>
                </a:solidFill>
              </a:rPr>
              <a:t>Congestion Analysis</a:t>
            </a:r>
          </a:p>
          <a:p>
            <a:pPr>
              <a:spcAft>
                <a:spcPts val="600"/>
              </a:spcAft>
            </a:pPr>
            <a:r>
              <a:rPr lang="en-US" sz="900" dirty="0">
                <a:solidFill>
                  <a:srgbClr val="575757"/>
                </a:solidFill>
              </a:rPr>
              <a:t>Use the </a:t>
            </a:r>
            <a:r>
              <a:rPr lang="en-US" sz="900" dirty="0" err="1">
                <a:solidFill>
                  <a:srgbClr val="575757"/>
                </a:solidFill>
              </a:rPr>
              <a:t>RANDim</a:t>
            </a:r>
            <a:r>
              <a:rPr lang="en-US" sz="900" dirty="0">
                <a:solidFill>
                  <a:srgbClr val="575757"/>
                </a:solidFill>
              </a:rPr>
              <a:t> tool to calculate the congestion of each cell</a:t>
            </a:r>
          </a:p>
        </p:txBody>
      </p:sp>
      <p:sp>
        <p:nvSpPr>
          <p:cNvPr id="98" name="Oval 20">
            <a:extLst>
              <a:ext uri="{FF2B5EF4-FFF2-40B4-BE49-F238E27FC236}">
                <a16:creationId xmlns:a16="http://schemas.microsoft.com/office/drawing/2014/main" id="{7975AEE1-9499-F8AB-6AC4-7DB9A2490DDF}"/>
              </a:ext>
            </a:extLst>
          </p:cNvPr>
          <p:cNvSpPr>
            <a:spLocks noChangeArrowheads="1"/>
          </p:cNvSpPr>
          <p:nvPr/>
        </p:nvSpPr>
        <p:spPr bwMode="auto">
          <a:xfrm>
            <a:off x="4722180" y="5158905"/>
            <a:ext cx="249913" cy="227216"/>
          </a:xfrm>
          <a:prstGeom prst="ellipse">
            <a:avLst/>
          </a:prstGeom>
          <a:solidFill>
            <a:srgbClr val="9A9A9A"/>
          </a:solidFill>
          <a:ln>
            <a:noFill/>
          </a:ln>
        </p:spPr>
        <p:txBody>
          <a:bodyPr vert="horz" wrap="square" lIns="0" tIns="0" rIns="0" bIns="0" numCol="1" anchor="ctr" anchorCtr="0" compatLnSpc="1">
            <a:prstTxWarp prst="textNoShape">
              <a:avLst/>
            </a:prstTxWarp>
            <a:spAutoFit/>
          </a:bodyPr>
          <a:lstStyle/>
          <a:p>
            <a:pPr algn="ctr"/>
            <a:r>
              <a:rPr lang="en-US" sz="1050" dirty="0">
                <a:solidFill>
                  <a:schemeClr val="bg1"/>
                </a:solidFill>
              </a:rPr>
              <a:t>3</a:t>
            </a:r>
          </a:p>
        </p:txBody>
      </p:sp>
      <p:sp>
        <p:nvSpPr>
          <p:cNvPr id="164" name="ZoneTexte 163">
            <a:extLst>
              <a:ext uri="{FF2B5EF4-FFF2-40B4-BE49-F238E27FC236}">
                <a16:creationId xmlns:a16="http://schemas.microsoft.com/office/drawing/2014/main" id="{4CACE8C4-C931-2DA0-6531-D5F41650F1E7}"/>
              </a:ext>
            </a:extLst>
          </p:cNvPr>
          <p:cNvSpPr txBox="1"/>
          <p:nvPr/>
        </p:nvSpPr>
        <p:spPr>
          <a:xfrm>
            <a:off x="18988" y="13388"/>
            <a:ext cx="6094520" cy="307777"/>
          </a:xfrm>
          <a:prstGeom prst="rect">
            <a:avLst/>
          </a:prstGeom>
          <a:noFill/>
        </p:spPr>
        <p:txBody>
          <a:bodyPr wrap="square">
            <a:spAutoFit/>
          </a:bodyPr>
          <a:lstStyle/>
          <a:p>
            <a:pPr marL="457200" indent="-457200">
              <a:buClr>
                <a:schemeClr val="bg2"/>
              </a:buClr>
              <a:buSzPct val="100000"/>
              <a:buFont typeface="+mj-lt"/>
              <a:buAutoNum type="arabicPeriod"/>
            </a:pPr>
            <a:r>
              <a:rPr lang="en-US" sz="1400" dirty="0"/>
              <a:t>Smart capex workflow diagram</a:t>
            </a:r>
          </a:p>
        </p:txBody>
      </p:sp>
      <p:cxnSp>
        <p:nvCxnSpPr>
          <p:cNvPr id="2" name="Straight Arrow Connector 87">
            <a:extLst>
              <a:ext uri="{FF2B5EF4-FFF2-40B4-BE49-F238E27FC236}">
                <a16:creationId xmlns:a16="http://schemas.microsoft.com/office/drawing/2014/main" id="{39615BAB-5001-ED8D-E7A0-863F8CCB001D}"/>
              </a:ext>
            </a:extLst>
          </p:cNvPr>
          <p:cNvCxnSpPr>
            <a:cxnSpLocks/>
            <a:stCxn id="84" idx="2"/>
          </p:cNvCxnSpPr>
          <p:nvPr/>
        </p:nvCxnSpPr>
        <p:spPr>
          <a:xfrm flipH="1">
            <a:off x="2327034" y="3912835"/>
            <a:ext cx="2878" cy="1359676"/>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87">
            <a:extLst>
              <a:ext uri="{FF2B5EF4-FFF2-40B4-BE49-F238E27FC236}">
                <a16:creationId xmlns:a16="http://schemas.microsoft.com/office/drawing/2014/main" id="{5DF4BE99-3EC5-48E3-A61A-BE929F678A11}"/>
              </a:ext>
            </a:extLst>
          </p:cNvPr>
          <p:cNvCxnSpPr>
            <a:cxnSpLocks/>
            <a:stCxn id="88" idx="3"/>
            <a:endCxn id="97" idx="1"/>
          </p:cNvCxnSpPr>
          <p:nvPr/>
        </p:nvCxnSpPr>
        <p:spPr>
          <a:xfrm>
            <a:off x="2951610" y="5746837"/>
            <a:ext cx="658739" cy="0"/>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103">
            <a:extLst>
              <a:ext uri="{FF2B5EF4-FFF2-40B4-BE49-F238E27FC236}">
                <a16:creationId xmlns:a16="http://schemas.microsoft.com/office/drawing/2014/main" id="{380E6FBC-7E41-03FC-AB6C-5A5B4687B8C3}"/>
              </a:ext>
            </a:extLst>
          </p:cNvPr>
          <p:cNvCxnSpPr>
            <a:cxnSpLocks/>
            <a:stCxn id="97" idx="0"/>
            <a:endCxn id="86" idx="2"/>
          </p:cNvCxnSpPr>
          <p:nvPr/>
        </p:nvCxnSpPr>
        <p:spPr>
          <a:xfrm flipH="1" flipV="1">
            <a:off x="4241148" y="5018464"/>
            <a:ext cx="9915" cy="228236"/>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85">
            <a:extLst>
              <a:ext uri="{FF2B5EF4-FFF2-40B4-BE49-F238E27FC236}">
                <a16:creationId xmlns:a16="http://schemas.microsoft.com/office/drawing/2014/main" id="{CF6B7FA2-3885-7E4A-D089-E22DAB5E41FD}"/>
              </a:ext>
            </a:extLst>
          </p:cNvPr>
          <p:cNvCxnSpPr>
            <a:cxnSpLocks/>
            <a:stCxn id="87" idx="2"/>
            <a:endCxn id="95" idx="0"/>
          </p:cNvCxnSpPr>
          <p:nvPr/>
        </p:nvCxnSpPr>
        <p:spPr>
          <a:xfrm>
            <a:off x="5884644" y="4051335"/>
            <a:ext cx="16238" cy="908651"/>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85">
            <a:extLst>
              <a:ext uri="{FF2B5EF4-FFF2-40B4-BE49-F238E27FC236}">
                <a16:creationId xmlns:a16="http://schemas.microsoft.com/office/drawing/2014/main" id="{576157D9-3D24-EDD2-60BB-D61D633E1498}"/>
              </a:ext>
            </a:extLst>
          </p:cNvPr>
          <p:cNvCxnSpPr>
            <a:cxnSpLocks/>
            <a:stCxn id="95" idx="3"/>
            <a:endCxn id="15" idx="1"/>
          </p:cNvCxnSpPr>
          <p:nvPr/>
        </p:nvCxnSpPr>
        <p:spPr>
          <a:xfrm flipV="1">
            <a:off x="6541596" y="4411946"/>
            <a:ext cx="470786" cy="1117427"/>
          </a:xfrm>
          <a:prstGeom prst="straightConnector1">
            <a:avLst/>
          </a:prstGeom>
          <a:ln w="9525" cap="rnd">
            <a:solidFill>
              <a:schemeClr val="tx1">
                <a:lumMod val="60000"/>
                <a:lumOff val="40000"/>
              </a:schemeClr>
            </a:solidFill>
            <a:prstDash val="solid"/>
            <a:round/>
            <a:tailEnd type="triangle" w="med" len="med"/>
          </a:ln>
        </p:spPr>
        <p:style>
          <a:lnRef idx="1">
            <a:schemeClr val="accent1"/>
          </a:lnRef>
          <a:fillRef idx="0">
            <a:schemeClr val="accent1"/>
          </a:fillRef>
          <a:effectRef idx="0">
            <a:schemeClr val="accent1"/>
          </a:effectRef>
          <a:fontRef idx="minor">
            <a:schemeClr val="tx1"/>
          </a:fontRef>
        </p:style>
      </p:cxnSp>
      <p:sp>
        <p:nvSpPr>
          <p:cNvPr id="5" name="ZoneTexte 4">
            <a:extLst>
              <a:ext uri="{FF2B5EF4-FFF2-40B4-BE49-F238E27FC236}">
                <a16:creationId xmlns:a16="http://schemas.microsoft.com/office/drawing/2014/main" id="{8C19FF30-5427-C3A4-517C-A74DF3939178}"/>
              </a:ext>
            </a:extLst>
          </p:cNvPr>
          <p:cNvSpPr txBox="1"/>
          <p:nvPr/>
        </p:nvSpPr>
        <p:spPr>
          <a:xfrm>
            <a:off x="9239415" y="2782865"/>
            <a:ext cx="2757075" cy="323165"/>
          </a:xfrm>
          <a:prstGeom prst="rect">
            <a:avLst/>
          </a:prstGeom>
        </p:spPr>
        <p:txBody>
          <a:bodyPr wrap="square" lIns="0" tIns="0" rIns="0" bIns="0" rtlCol="0">
            <a:spAutoFit/>
          </a:bodyPr>
          <a:lstStyle/>
          <a:p>
            <a:r>
              <a:rPr lang="en-US" sz="700" i="1" dirty="0"/>
              <a:t>**However, we are aware that coverage can be implemented to calculate the effects on the site itself, and that these steps may take some development time. (between step 8 and 9)</a:t>
            </a:r>
          </a:p>
        </p:txBody>
      </p:sp>
    </p:spTree>
    <p:extLst>
      <p:ext uri="{BB962C8B-B14F-4D97-AF65-F5344CB8AC3E}">
        <p14:creationId xmlns:p14="http://schemas.microsoft.com/office/powerpoint/2010/main" val="425037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EC74D6D-9D0B-4F5C-9424-658A159C209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5" name="Object 4" hidden="1">
                        <a:extLst>
                          <a:ext uri="{FF2B5EF4-FFF2-40B4-BE49-F238E27FC236}">
                            <a16:creationId xmlns:a16="http://schemas.microsoft.com/office/drawing/2014/main" id="{BEC74D6D-9D0B-4F5C-9424-658A159C209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B0311EA-B7EA-4FCA-8D8D-C8EC8C6623CB}"/>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sym typeface="Trebuchet MS" panose="020B0603020202020204" pitchFamily="34" charset="0"/>
            </a:endParaRPr>
          </a:p>
        </p:txBody>
      </p:sp>
      <p:sp>
        <p:nvSpPr>
          <p:cNvPr id="3" name="Title 2"/>
          <p:cNvSpPr>
            <a:spLocks noGrp="1"/>
          </p:cNvSpPr>
          <p:nvPr>
            <p:ph type="title"/>
          </p:nvPr>
        </p:nvSpPr>
        <p:spPr/>
        <p:txBody>
          <a:bodyPr vert="horz"/>
          <a:lstStyle/>
          <a:p>
            <a:r>
              <a:rPr lang="en-US" sz="2400" dirty="0"/>
              <a:t>Technical functionalities</a:t>
            </a:r>
          </a:p>
        </p:txBody>
      </p:sp>
      <p:sp>
        <p:nvSpPr>
          <p:cNvPr id="4" name="Rectangle 3">
            <a:extLst>
              <a:ext uri="{FF2B5EF4-FFF2-40B4-BE49-F238E27FC236}">
                <a16:creationId xmlns:a16="http://schemas.microsoft.com/office/drawing/2014/main" id="{BC39E3D6-1A77-4820-AECC-49C875C6D293}"/>
              </a:ext>
            </a:extLst>
          </p:cNvPr>
          <p:cNvSpPr/>
          <p:nvPr/>
        </p:nvSpPr>
        <p:spPr>
          <a:xfrm>
            <a:off x="3548668" y="1549163"/>
            <a:ext cx="5229317" cy="341632"/>
          </a:xfrm>
          <a:prstGeom prst="rect">
            <a:avLst/>
          </a:prstGeom>
        </p:spPr>
        <p:txBody>
          <a:bodyPr wrap="none">
            <a:spAutoFit/>
          </a:bodyPr>
          <a:lstStyle/>
          <a:p>
            <a:pPr>
              <a:lnSpc>
                <a:spcPct val="90000"/>
              </a:lnSpc>
              <a:spcAft>
                <a:spcPts val="600"/>
              </a:spcAft>
            </a:pPr>
            <a:r>
              <a:rPr lang="en-US" dirty="0">
                <a:solidFill>
                  <a:srgbClr val="FF7900"/>
                </a:solidFill>
                <a:latin typeface="Helvetica 55 Roman" panose="02000503040000020004" pitchFamily="2" charset="0"/>
                <a:sym typeface="Trebuchet MS" panose="020B0603020202020204" pitchFamily="34" charset="0"/>
              </a:rPr>
              <a:t>Conceptualization considering OMA specificities </a:t>
            </a:r>
          </a:p>
        </p:txBody>
      </p:sp>
      <p:sp>
        <p:nvSpPr>
          <p:cNvPr id="37" name="TextBox 36">
            <a:extLst>
              <a:ext uri="{FF2B5EF4-FFF2-40B4-BE49-F238E27FC236}">
                <a16:creationId xmlns:a16="http://schemas.microsoft.com/office/drawing/2014/main" id="{4E4A63DA-FDDE-492B-85F5-ED094671A9B9}"/>
              </a:ext>
            </a:extLst>
          </p:cNvPr>
          <p:cNvSpPr txBox="1"/>
          <p:nvPr/>
        </p:nvSpPr>
        <p:spPr>
          <a:xfrm>
            <a:off x="3575517" y="5316107"/>
            <a:ext cx="4631512" cy="738664"/>
          </a:xfrm>
          <a:prstGeom prst="rect">
            <a:avLst/>
          </a:prstGeom>
          <a:noFill/>
          <a:ln w="9525" cap="rnd" cmpd="sng" algn="ctr">
            <a:noFill/>
            <a:prstDash val="dash"/>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30C1D7"/>
                </a:solidFill>
                <a:prstDash val="dash"/>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1400" dirty="0">
                <a:solidFill>
                  <a:srgbClr val="575757"/>
                </a:solidFill>
                <a:latin typeface="Helvetica 55 Roman" panose="02000503040000020004" pitchFamily="2" charset="0"/>
              </a:rPr>
              <a:t>Estimation of net traffic evolution by use case (TDD / FDD) on neighbor sites (2 nearest sites) analyzing different site attributes</a:t>
            </a:r>
          </a:p>
        </p:txBody>
      </p:sp>
      <p:sp>
        <p:nvSpPr>
          <p:cNvPr id="43" name="Rectangle 42">
            <a:extLst>
              <a:ext uri="{FF2B5EF4-FFF2-40B4-BE49-F238E27FC236}">
                <a16:creationId xmlns:a16="http://schemas.microsoft.com/office/drawing/2014/main" id="{D8F22130-131C-40A6-BBAE-709075C4B079}"/>
              </a:ext>
            </a:extLst>
          </p:cNvPr>
          <p:cNvSpPr/>
          <p:nvPr/>
        </p:nvSpPr>
        <p:spPr>
          <a:xfrm>
            <a:off x="718900" y="3429000"/>
            <a:ext cx="2282635" cy="436583"/>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24000" lvl="1" indent="-216000">
              <a:buClr>
                <a:srgbClr val="8E908F"/>
              </a:buClr>
              <a:buSzPct val="100000"/>
              <a:buFont typeface="Trebuchet MS" panose="020B0603020202020204" pitchFamily="34" charset="0"/>
              <a:buChar char="•"/>
            </a:pPr>
            <a:r>
              <a:rPr lang="en-US" sz="1400" b="1" dirty="0">
                <a:solidFill>
                  <a:srgbClr val="000000"/>
                </a:solidFill>
                <a:latin typeface="Trebuchet MS" panose="020B0603020202020204" pitchFamily="34" charset="0"/>
              </a:rPr>
              <a:t>  Traffic forecasting</a:t>
            </a:r>
            <a:endParaRPr lang="en-US" sz="1200" dirty="0">
              <a:solidFill>
                <a:srgbClr val="000000"/>
              </a:solidFill>
              <a:latin typeface="Trebuchet MS" panose="020B0603020202020204" pitchFamily="34" charset="0"/>
            </a:endParaRPr>
          </a:p>
        </p:txBody>
      </p:sp>
      <p:sp>
        <p:nvSpPr>
          <p:cNvPr id="44" name="Oval 20">
            <a:extLst>
              <a:ext uri="{FF2B5EF4-FFF2-40B4-BE49-F238E27FC236}">
                <a16:creationId xmlns:a16="http://schemas.microsoft.com/office/drawing/2014/main" id="{924F5F80-40F4-43B1-BC96-20276E41B885}"/>
              </a:ext>
            </a:extLst>
          </p:cNvPr>
          <p:cNvSpPr>
            <a:spLocks noChangeArrowheads="1"/>
          </p:cNvSpPr>
          <p:nvPr/>
        </p:nvSpPr>
        <p:spPr bwMode="auto">
          <a:xfrm>
            <a:off x="405330" y="1954498"/>
            <a:ext cx="288000" cy="288000"/>
          </a:xfrm>
          <a:prstGeom prst="ellipse">
            <a:avLst/>
          </a:prstGeom>
          <a:solidFill>
            <a:srgbClr val="9A9A9A"/>
          </a:solidFill>
          <a:ln>
            <a:noFill/>
          </a:ln>
        </p:spPr>
        <p:txBody>
          <a:bodyPr vert="horz" wrap="square" lIns="0" tIns="0" rIns="0" bIns="0" numCol="1" anchor="ctr" anchorCtr="0" compatLnSpc="1">
            <a:prstTxWarp prst="textNoShape">
              <a:avLst/>
            </a:prstTxWarp>
          </a:bodyPr>
          <a:lstStyle/>
          <a:p>
            <a:pPr algn="ctr"/>
            <a:r>
              <a:rPr lang="en-US" sz="1200" dirty="0">
                <a:solidFill>
                  <a:srgbClr val="FFFFFF"/>
                </a:solidFill>
              </a:rPr>
              <a:t>1</a:t>
            </a:r>
          </a:p>
        </p:txBody>
      </p:sp>
      <p:grpSp>
        <p:nvGrpSpPr>
          <p:cNvPr id="12" name="Group 11">
            <a:extLst>
              <a:ext uri="{FF2B5EF4-FFF2-40B4-BE49-F238E27FC236}">
                <a16:creationId xmlns:a16="http://schemas.microsoft.com/office/drawing/2014/main" id="{A056243E-EF3A-4E9F-915A-12DC3FA1A44A}"/>
              </a:ext>
            </a:extLst>
          </p:cNvPr>
          <p:cNvGrpSpPr/>
          <p:nvPr/>
        </p:nvGrpSpPr>
        <p:grpSpPr>
          <a:xfrm>
            <a:off x="3225997" y="1912697"/>
            <a:ext cx="306910" cy="306910"/>
            <a:chOff x="3210651" y="3256543"/>
            <a:chExt cx="306910" cy="306910"/>
          </a:xfrm>
        </p:grpSpPr>
        <p:sp>
          <p:nvSpPr>
            <p:cNvPr id="46" name="Oval 50">
              <a:extLst>
                <a:ext uri="{FF2B5EF4-FFF2-40B4-BE49-F238E27FC236}">
                  <a16:creationId xmlns:a16="http://schemas.microsoft.com/office/drawing/2014/main" id="{E7769C82-D6C0-4464-A50A-A4815A23B706}"/>
                </a:ext>
              </a:extLst>
            </p:cNvPr>
            <p:cNvSpPr>
              <a:spLocks noChangeArrowheads="1"/>
            </p:cNvSpPr>
            <p:nvPr/>
          </p:nvSpPr>
          <p:spPr bwMode="auto">
            <a:xfrm>
              <a:off x="3210651" y="3256543"/>
              <a:ext cx="306910" cy="306910"/>
            </a:xfrm>
            <a:prstGeom prst="ellipse">
              <a:avLst/>
            </a:prstGeom>
            <a:solidFill>
              <a:srgbClr val="FF7900"/>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47" name="Freeform 51">
              <a:extLst>
                <a:ext uri="{FF2B5EF4-FFF2-40B4-BE49-F238E27FC236}">
                  <a16:creationId xmlns:a16="http://schemas.microsoft.com/office/drawing/2014/main" id="{3F4FF27E-1196-49CE-8DA8-031BDEC56057}"/>
                </a:ext>
              </a:extLst>
            </p:cNvPr>
            <p:cNvSpPr>
              <a:spLocks/>
            </p:cNvSpPr>
            <p:nvPr/>
          </p:nvSpPr>
          <p:spPr bwMode="auto">
            <a:xfrm>
              <a:off x="3324389" y="3310701"/>
              <a:ext cx="110126" cy="198589"/>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sp>
        <p:nvSpPr>
          <p:cNvPr id="48" name="TextBox 47">
            <a:extLst>
              <a:ext uri="{FF2B5EF4-FFF2-40B4-BE49-F238E27FC236}">
                <a16:creationId xmlns:a16="http://schemas.microsoft.com/office/drawing/2014/main" id="{F19D5D12-F7D2-4443-B8A6-B76EB186DC22}"/>
              </a:ext>
            </a:extLst>
          </p:cNvPr>
          <p:cNvSpPr txBox="1"/>
          <p:nvPr/>
        </p:nvSpPr>
        <p:spPr>
          <a:xfrm>
            <a:off x="3697004" y="3356610"/>
            <a:ext cx="4631512" cy="73866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1400" dirty="0">
                <a:solidFill>
                  <a:srgbClr val="575757"/>
                </a:solidFill>
                <a:latin typeface="Helvetica 55 Roman" panose="02000503040000020004" pitchFamily="2" charset="0"/>
              </a:rPr>
              <a:t>Forecast of traffic and capacity KPIs by cell on a weekly basis for the coming two years using Prophet algorithm per use case (FDD/TDD)</a:t>
            </a:r>
          </a:p>
        </p:txBody>
      </p:sp>
      <p:sp>
        <p:nvSpPr>
          <p:cNvPr id="51" name="Rectangle 50">
            <a:extLst>
              <a:ext uri="{FF2B5EF4-FFF2-40B4-BE49-F238E27FC236}">
                <a16:creationId xmlns:a16="http://schemas.microsoft.com/office/drawing/2014/main" id="{23FCDDF1-293F-4875-A4B3-58B6B8062620}"/>
              </a:ext>
            </a:extLst>
          </p:cNvPr>
          <p:cNvSpPr/>
          <p:nvPr/>
        </p:nvSpPr>
        <p:spPr>
          <a:xfrm>
            <a:off x="731078" y="5419331"/>
            <a:ext cx="2270457" cy="436583"/>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24000" lvl="1" indent="-216000">
              <a:buClr>
                <a:srgbClr val="8E908F"/>
              </a:buClr>
              <a:buSzPct val="100000"/>
              <a:buFont typeface="Trebuchet MS" panose="020B0603020202020204" pitchFamily="34" charset="0"/>
              <a:buChar char="•"/>
            </a:pPr>
            <a:r>
              <a:rPr lang="en-US" sz="1400" b="1" dirty="0">
                <a:solidFill>
                  <a:srgbClr val="575757"/>
                </a:solidFill>
                <a:latin typeface="Trebuchet MS" panose="020B0603020202020204" pitchFamily="34" charset="0"/>
              </a:rPr>
              <a:t>Traffic improvement</a:t>
            </a:r>
          </a:p>
        </p:txBody>
      </p:sp>
      <p:grpSp>
        <p:nvGrpSpPr>
          <p:cNvPr id="10" name="Group 9">
            <a:extLst>
              <a:ext uri="{FF2B5EF4-FFF2-40B4-BE49-F238E27FC236}">
                <a16:creationId xmlns:a16="http://schemas.microsoft.com/office/drawing/2014/main" id="{617C2F2D-AC55-4C39-A41D-1592B3708063}"/>
              </a:ext>
            </a:extLst>
          </p:cNvPr>
          <p:cNvGrpSpPr/>
          <p:nvPr/>
        </p:nvGrpSpPr>
        <p:grpSpPr>
          <a:xfrm>
            <a:off x="3157314" y="5484167"/>
            <a:ext cx="306910" cy="306910"/>
            <a:chOff x="3210651" y="4777349"/>
            <a:chExt cx="306910" cy="306910"/>
          </a:xfrm>
        </p:grpSpPr>
        <p:sp>
          <p:nvSpPr>
            <p:cNvPr id="54" name="Oval 50">
              <a:extLst>
                <a:ext uri="{FF2B5EF4-FFF2-40B4-BE49-F238E27FC236}">
                  <a16:creationId xmlns:a16="http://schemas.microsoft.com/office/drawing/2014/main" id="{344D124E-7ED9-4E80-82AE-34F650F4C0D1}"/>
                </a:ext>
              </a:extLst>
            </p:cNvPr>
            <p:cNvSpPr>
              <a:spLocks noChangeArrowheads="1"/>
            </p:cNvSpPr>
            <p:nvPr/>
          </p:nvSpPr>
          <p:spPr bwMode="auto">
            <a:xfrm>
              <a:off x="3210651" y="4777349"/>
              <a:ext cx="306910" cy="306910"/>
            </a:xfrm>
            <a:prstGeom prst="ellipse">
              <a:avLst/>
            </a:prstGeom>
            <a:solidFill>
              <a:srgbClr val="FF7900"/>
            </a:solidFill>
            <a:ln>
              <a:noFill/>
            </a:ln>
          </p:spPr>
          <p:txBody>
            <a:bodyPr vert="horz" wrap="square" lIns="91440" tIns="45720" rIns="91440" bIns="45720" numCol="1" anchor="t" anchorCtr="0" compatLnSpc="1">
              <a:prstTxWarp prst="textNoShape">
                <a:avLst/>
              </a:prstTxWarp>
            </a:bodyPr>
            <a:lstStyle/>
            <a:p>
              <a:endParaRPr lang="en-US" dirty="0">
                <a:solidFill>
                  <a:srgbClr val="E71C57"/>
                </a:solidFill>
              </a:endParaRPr>
            </a:p>
          </p:txBody>
        </p:sp>
        <p:sp>
          <p:nvSpPr>
            <p:cNvPr id="55" name="Freeform 51">
              <a:extLst>
                <a:ext uri="{FF2B5EF4-FFF2-40B4-BE49-F238E27FC236}">
                  <a16:creationId xmlns:a16="http://schemas.microsoft.com/office/drawing/2014/main" id="{5B03C232-E29B-4724-A322-AE3047B28D1E}"/>
                </a:ext>
              </a:extLst>
            </p:cNvPr>
            <p:cNvSpPr>
              <a:spLocks/>
            </p:cNvSpPr>
            <p:nvPr/>
          </p:nvSpPr>
          <p:spPr bwMode="auto">
            <a:xfrm>
              <a:off x="3324389" y="4831510"/>
              <a:ext cx="110126" cy="198589"/>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E71C57"/>
                </a:solidFill>
              </a:endParaRPr>
            </a:p>
          </p:txBody>
        </p:sp>
      </p:grpSp>
      <p:sp>
        <p:nvSpPr>
          <p:cNvPr id="49" name="Rectangle 48">
            <a:extLst>
              <a:ext uri="{FF2B5EF4-FFF2-40B4-BE49-F238E27FC236}">
                <a16:creationId xmlns:a16="http://schemas.microsoft.com/office/drawing/2014/main" id="{96C95FBD-0F37-4A10-990F-DE1E67F442E7}"/>
              </a:ext>
            </a:extLst>
          </p:cNvPr>
          <p:cNvSpPr/>
          <p:nvPr/>
        </p:nvSpPr>
        <p:spPr>
          <a:xfrm>
            <a:off x="9012867" y="1549163"/>
            <a:ext cx="2291609" cy="341632"/>
          </a:xfrm>
          <a:prstGeom prst="rect">
            <a:avLst/>
          </a:prstGeom>
        </p:spPr>
        <p:txBody>
          <a:bodyPr wrap="square">
            <a:spAutoFit/>
          </a:bodyPr>
          <a:lstStyle/>
          <a:p>
            <a:pPr>
              <a:lnSpc>
                <a:spcPct val="90000"/>
              </a:lnSpc>
              <a:spcAft>
                <a:spcPts val="600"/>
              </a:spcAft>
            </a:pPr>
            <a:r>
              <a:rPr lang="en-US" dirty="0">
                <a:solidFill>
                  <a:srgbClr val="FF7900"/>
                </a:solidFill>
                <a:latin typeface="Helvetica 55 Roman" panose="02000503040000020004" pitchFamily="2" charset="0"/>
                <a:sym typeface="Trebuchet MS" panose="020B0603020202020204" pitchFamily="34" charset="0"/>
              </a:rPr>
              <a:t>Outputs</a:t>
            </a:r>
          </a:p>
        </p:txBody>
      </p:sp>
      <p:grpSp>
        <p:nvGrpSpPr>
          <p:cNvPr id="62" name="Group 61">
            <a:extLst>
              <a:ext uri="{FF2B5EF4-FFF2-40B4-BE49-F238E27FC236}">
                <a16:creationId xmlns:a16="http://schemas.microsoft.com/office/drawing/2014/main" id="{7B7DFB09-E4C0-48A7-A408-9611E8AADBF8}"/>
              </a:ext>
            </a:extLst>
          </p:cNvPr>
          <p:cNvGrpSpPr/>
          <p:nvPr/>
        </p:nvGrpSpPr>
        <p:grpSpPr>
          <a:xfrm>
            <a:off x="8619836" y="1935588"/>
            <a:ext cx="306910" cy="306910"/>
            <a:chOff x="3210651" y="3256543"/>
            <a:chExt cx="306910" cy="306910"/>
          </a:xfrm>
        </p:grpSpPr>
        <p:sp>
          <p:nvSpPr>
            <p:cNvPr id="63" name="Oval 50">
              <a:extLst>
                <a:ext uri="{FF2B5EF4-FFF2-40B4-BE49-F238E27FC236}">
                  <a16:creationId xmlns:a16="http://schemas.microsoft.com/office/drawing/2014/main" id="{2D36D545-E680-4965-B4C5-861FB86AA1B1}"/>
                </a:ext>
              </a:extLst>
            </p:cNvPr>
            <p:cNvSpPr>
              <a:spLocks noChangeArrowheads="1"/>
            </p:cNvSpPr>
            <p:nvPr/>
          </p:nvSpPr>
          <p:spPr bwMode="auto">
            <a:xfrm>
              <a:off x="3210651" y="3256543"/>
              <a:ext cx="306910" cy="306910"/>
            </a:xfrm>
            <a:prstGeom prst="ellipse">
              <a:avLst/>
            </a:prstGeom>
            <a:solidFill>
              <a:srgbClr val="FF7900"/>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64" name="Freeform 51">
              <a:extLst>
                <a:ext uri="{FF2B5EF4-FFF2-40B4-BE49-F238E27FC236}">
                  <a16:creationId xmlns:a16="http://schemas.microsoft.com/office/drawing/2014/main" id="{4F4333F8-17B1-4D27-AB7B-C8AC27E23903}"/>
                </a:ext>
              </a:extLst>
            </p:cNvPr>
            <p:cNvSpPr>
              <a:spLocks/>
            </p:cNvSpPr>
            <p:nvPr/>
          </p:nvSpPr>
          <p:spPr bwMode="auto">
            <a:xfrm>
              <a:off x="3324389" y="3310701"/>
              <a:ext cx="110126" cy="198589"/>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nvGrpSpPr>
          <p:cNvPr id="65" name="Group 64">
            <a:extLst>
              <a:ext uri="{FF2B5EF4-FFF2-40B4-BE49-F238E27FC236}">
                <a16:creationId xmlns:a16="http://schemas.microsoft.com/office/drawing/2014/main" id="{729FE9DE-C0E5-45A0-B200-456A0A03C4ED}"/>
              </a:ext>
            </a:extLst>
          </p:cNvPr>
          <p:cNvGrpSpPr/>
          <p:nvPr/>
        </p:nvGrpSpPr>
        <p:grpSpPr>
          <a:xfrm>
            <a:off x="8744321" y="5330712"/>
            <a:ext cx="306910" cy="306910"/>
            <a:chOff x="3210651" y="4777349"/>
            <a:chExt cx="306910" cy="306910"/>
          </a:xfrm>
        </p:grpSpPr>
        <p:sp>
          <p:nvSpPr>
            <p:cNvPr id="66" name="Oval 50">
              <a:extLst>
                <a:ext uri="{FF2B5EF4-FFF2-40B4-BE49-F238E27FC236}">
                  <a16:creationId xmlns:a16="http://schemas.microsoft.com/office/drawing/2014/main" id="{2E127D82-EBD7-45A1-8736-90D13AC3CBB0}"/>
                </a:ext>
              </a:extLst>
            </p:cNvPr>
            <p:cNvSpPr>
              <a:spLocks noChangeArrowheads="1"/>
            </p:cNvSpPr>
            <p:nvPr/>
          </p:nvSpPr>
          <p:spPr bwMode="auto">
            <a:xfrm>
              <a:off x="3210651" y="4777349"/>
              <a:ext cx="306910" cy="306910"/>
            </a:xfrm>
            <a:prstGeom prst="ellipse">
              <a:avLst/>
            </a:prstGeom>
            <a:solidFill>
              <a:srgbClr val="FF7900"/>
            </a:solidFill>
            <a:ln>
              <a:noFill/>
            </a:ln>
          </p:spPr>
          <p:txBody>
            <a:bodyPr vert="horz" wrap="square" lIns="91440" tIns="45720" rIns="91440" bIns="45720" numCol="1" anchor="t" anchorCtr="0" compatLnSpc="1">
              <a:prstTxWarp prst="textNoShape">
                <a:avLst/>
              </a:prstTxWarp>
            </a:bodyPr>
            <a:lstStyle/>
            <a:p>
              <a:endParaRPr lang="en-US" dirty="0">
                <a:solidFill>
                  <a:srgbClr val="E71C57"/>
                </a:solidFill>
              </a:endParaRPr>
            </a:p>
          </p:txBody>
        </p:sp>
        <p:sp>
          <p:nvSpPr>
            <p:cNvPr id="67" name="Freeform 51">
              <a:extLst>
                <a:ext uri="{FF2B5EF4-FFF2-40B4-BE49-F238E27FC236}">
                  <a16:creationId xmlns:a16="http://schemas.microsoft.com/office/drawing/2014/main" id="{A33D2B81-C59E-4936-8CC4-BE838F6D0657}"/>
                </a:ext>
              </a:extLst>
            </p:cNvPr>
            <p:cNvSpPr>
              <a:spLocks/>
            </p:cNvSpPr>
            <p:nvPr/>
          </p:nvSpPr>
          <p:spPr bwMode="auto">
            <a:xfrm>
              <a:off x="3324389" y="4831510"/>
              <a:ext cx="110126" cy="198589"/>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E71C57"/>
                </a:solidFill>
              </a:endParaRPr>
            </a:p>
          </p:txBody>
        </p:sp>
      </p:grpSp>
      <p:sp>
        <p:nvSpPr>
          <p:cNvPr id="81" name="TextBox 80">
            <a:extLst>
              <a:ext uri="{FF2B5EF4-FFF2-40B4-BE49-F238E27FC236}">
                <a16:creationId xmlns:a16="http://schemas.microsoft.com/office/drawing/2014/main" id="{BD54EFE5-C062-4CCA-8A77-5EB475BE6DE9}"/>
              </a:ext>
            </a:extLst>
          </p:cNvPr>
          <p:cNvSpPr txBox="1"/>
          <p:nvPr/>
        </p:nvSpPr>
        <p:spPr>
          <a:xfrm>
            <a:off x="9043423" y="5268290"/>
            <a:ext cx="2935202" cy="73866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324000" lvl="1" indent="-216000">
              <a:buClr>
                <a:srgbClr val="8E908F"/>
              </a:buClr>
              <a:buSzPct val="100000"/>
              <a:buFont typeface="Trebuchet MS" panose="020B0603020202020204" pitchFamily="34" charset="0"/>
              <a:buChar char="•"/>
            </a:pPr>
            <a:r>
              <a:rPr lang="en-US" sz="1400" dirty="0">
                <a:solidFill>
                  <a:srgbClr val="000000"/>
                </a:solidFill>
                <a:latin typeface="Helvetica 55 Roman" panose="02000503040000020004" pitchFamily="2" charset="0"/>
              </a:rPr>
              <a:t>Traffic evolution for data at neighbor site level after the densification action</a:t>
            </a:r>
          </a:p>
        </p:txBody>
      </p:sp>
      <p:sp>
        <p:nvSpPr>
          <p:cNvPr id="87" name="TextBox 86">
            <a:extLst>
              <a:ext uri="{FF2B5EF4-FFF2-40B4-BE49-F238E27FC236}">
                <a16:creationId xmlns:a16="http://schemas.microsoft.com/office/drawing/2014/main" id="{B8F7DCFE-E4D5-4709-B3B7-560BABE047FC}"/>
              </a:ext>
            </a:extLst>
          </p:cNvPr>
          <p:cNvSpPr txBox="1"/>
          <p:nvPr/>
        </p:nvSpPr>
        <p:spPr>
          <a:xfrm>
            <a:off x="9043423" y="3463341"/>
            <a:ext cx="3259055" cy="30777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324000" lvl="1" indent="-216000">
              <a:buClr>
                <a:srgbClr val="8E908F"/>
              </a:buClr>
              <a:buSzPct val="100000"/>
              <a:buFont typeface="Trebuchet MS" panose="020B0603020202020204" pitchFamily="34" charset="0"/>
              <a:buChar char="•"/>
            </a:pPr>
            <a:r>
              <a:rPr lang="en-US" sz="1400" dirty="0">
                <a:solidFill>
                  <a:srgbClr val="000000"/>
                </a:solidFill>
                <a:latin typeface="Helvetica 55 Roman" panose="02000503040000020004" pitchFamily="2" charset="0"/>
              </a:rPr>
              <a:t>Data traffic</a:t>
            </a:r>
          </a:p>
        </p:txBody>
      </p:sp>
      <p:sp>
        <p:nvSpPr>
          <p:cNvPr id="68" name="Rectangle 67">
            <a:extLst>
              <a:ext uri="{FF2B5EF4-FFF2-40B4-BE49-F238E27FC236}">
                <a16:creationId xmlns:a16="http://schemas.microsoft.com/office/drawing/2014/main" id="{6C68FB7A-1B6A-42DF-A6A3-D2D7510EC287}"/>
              </a:ext>
            </a:extLst>
          </p:cNvPr>
          <p:cNvSpPr/>
          <p:nvPr/>
        </p:nvSpPr>
        <p:spPr>
          <a:xfrm>
            <a:off x="718900" y="4333891"/>
            <a:ext cx="2282635" cy="739443"/>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24000" lvl="1" indent="-216000">
              <a:buClr>
                <a:srgbClr val="8E908F"/>
              </a:buClr>
              <a:buSzPct val="100000"/>
              <a:buFont typeface="Trebuchet MS" panose="020B0603020202020204" pitchFamily="34" charset="0"/>
              <a:buChar char="•"/>
            </a:pPr>
            <a:r>
              <a:rPr lang="en-US" sz="1400" b="1" dirty="0">
                <a:solidFill>
                  <a:srgbClr val="000000"/>
                </a:solidFill>
                <a:latin typeface="Trebuchet MS" panose="020B0603020202020204" pitchFamily="34" charset="0"/>
              </a:rPr>
              <a:t>Congestion detection and Selection of upgrade action</a:t>
            </a:r>
            <a:endParaRPr lang="en-US" sz="1200" dirty="0">
              <a:solidFill>
                <a:srgbClr val="575757"/>
              </a:solidFill>
              <a:latin typeface="Trebuchet MS" panose="020B0603020202020204" pitchFamily="34" charset="0"/>
            </a:endParaRPr>
          </a:p>
        </p:txBody>
      </p:sp>
      <p:grpSp>
        <p:nvGrpSpPr>
          <p:cNvPr id="70" name="Group 16">
            <a:extLst>
              <a:ext uri="{FF2B5EF4-FFF2-40B4-BE49-F238E27FC236}">
                <a16:creationId xmlns:a16="http://schemas.microsoft.com/office/drawing/2014/main" id="{33F513F9-13B7-4C8F-B558-B03DB80E8926}"/>
              </a:ext>
            </a:extLst>
          </p:cNvPr>
          <p:cNvGrpSpPr>
            <a:grpSpLocks noChangeAspect="1"/>
          </p:cNvGrpSpPr>
          <p:nvPr/>
        </p:nvGrpSpPr>
        <p:grpSpPr>
          <a:xfrm>
            <a:off x="3233086" y="3518368"/>
            <a:ext cx="306910" cy="306910"/>
            <a:chOff x="982662" y="1847850"/>
            <a:chExt cx="269875" cy="269875"/>
          </a:xfrm>
        </p:grpSpPr>
        <p:sp>
          <p:nvSpPr>
            <p:cNvPr id="71" name="Oval 50">
              <a:extLst>
                <a:ext uri="{FF2B5EF4-FFF2-40B4-BE49-F238E27FC236}">
                  <a16:creationId xmlns:a16="http://schemas.microsoft.com/office/drawing/2014/main" id="{81980278-E95A-4EE6-B81C-8AC6C65E37EB}"/>
                </a:ext>
              </a:extLst>
            </p:cNvPr>
            <p:cNvSpPr>
              <a:spLocks noChangeArrowheads="1"/>
            </p:cNvSpPr>
            <p:nvPr/>
          </p:nvSpPr>
          <p:spPr bwMode="auto">
            <a:xfrm>
              <a:off x="982662" y="1847850"/>
              <a:ext cx="269875" cy="269875"/>
            </a:xfrm>
            <a:prstGeom prst="ellipse">
              <a:avLst/>
            </a:prstGeom>
            <a:solidFill>
              <a:srgbClr val="FF7900"/>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2" name="Freeform 51">
              <a:extLst>
                <a:ext uri="{FF2B5EF4-FFF2-40B4-BE49-F238E27FC236}">
                  <a16:creationId xmlns:a16="http://schemas.microsoft.com/office/drawing/2014/main" id="{D77CDD62-2CA2-4915-8E00-FC77E5AEEF9B}"/>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sp>
        <p:nvSpPr>
          <p:cNvPr id="73" name="TextBox 32">
            <a:extLst>
              <a:ext uri="{FF2B5EF4-FFF2-40B4-BE49-F238E27FC236}">
                <a16:creationId xmlns:a16="http://schemas.microsoft.com/office/drawing/2014/main" id="{D23310E2-ABE9-4B1A-8AA3-D9B926A39A71}"/>
              </a:ext>
            </a:extLst>
          </p:cNvPr>
          <p:cNvSpPr txBox="1"/>
          <p:nvPr/>
        </p:nvSpPr>
        <p:spPr>
          <a:xfrm>
            <a:off x="3672020" y="4151703"/>
            <a:ext cx="4631512" cy="95410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1400" dirty="0">
                <a:solidFill>
                  <a:srgbClr val="575757"/>
                </a:solidFill>
                <a:latin typeface="Helvetica 55 Roman" panose="02000503040000020004" pitchFamily="2" charset="0"/>
              </a:rPr>
              <a:t>Detect congestion based on </a:t>
            </a:r>
            <a:r>
              <a:rPr lang="en-US" sz="1400" dirty="0" err="1">
                <a:solidFill>
                  <a:srgbClr val="575757"/>
                </a:solidFill>
                <a:latin typeface="Helvetica 55 Roman" panose="02000503040000020004" pitchFamily="2" charset="0"/>
              </a:rPr>
              <a:t>RANDim</a:t>
            </a:r>
            <a:r>
              <a:rPr lang="en-US" sz="1400" dirty="0">
                <a:solidFill>
                  <a:srgbClr val="575757"/>
                </a:solidFill>
                <a:latin typeface="Helvetica 55 Roman" panose="02000503040000020004" pitchFamily="2" charset="0"/>
              </a:rPr>
              <a:t> tool. Then the </a:t>
            </a:r>
            <a:r>
              <a:rPr lang="en-US" sz="1400" dirty="0" err="1">
                <a:solidFill>
                  <a:srgbClr val="575757"/>
                </a:solidFill>
                <a:latin typeface="Helvetica 55 Roman" panose="02000503040000020004" pitchFamily="2" charset="0"/>
              </a:rPr>
              <a:t>RANDim</a:t>
            </a:r>
            <a:r>
              <a:rPr lang="en-US" sz="1400" dirty="0">
                <a:solidFill>
                  <a:srgbClr val="575757"/>
                </a:solidFill>
                <a:latin typeface="Helvetica 55 Roman" panose="02000503040000020004" pitchFamily="2" charset="0"/>
              </a:rPr>
              <a:t> tool provide us the suggestion of site creation, with location, to answer the congestion on site that capacity upgrades can’t resolve (Densification)</a:t>
            </a:r>
          </a:p>
        </p:txBody>
      </p:sp>
      <p:grpSp>
        <p:nvGrpSpPr>
          <p:cNvPr id="74" name="Group 49">
            <a:extLst>
              <a:ext uri="{FF2B5EF4-FFF2-40B4-BE49-F238E27FC236}">
                <a16:creationId xmlns:a16="http://schemas.microsoft.com/office/drawing/2014/main" id="{ED178D88-0DFC-418D-9DF7-26F77549C999}"/>
              </a:ext>
            </a:extLst>
          </p:cNvPr>
          <p:cNvGrpSpPr>
            <a:grpSpLocks noChangeAspect="1"/>
          </p:cNvGrpSpPr>
          <p:nvPr/>
        </p:nvGrpSpPr>
        <p:grpSpPr>
          <a:xfrm>
            <a:off x="8690245" y="3429000"/>
            <a:ext cx="306910" cy="306910"/>
            <a:chOff x="982662" y="1847850"/>
            <a:chExt cx="269875" cy="269875"/>
          </a:xfrm>
        </p:grpSpPr>
        <p:sp>
          <p:nvSpPr>
            <p:cNvPr id="75" name="Oval 50">
              <a:extLst>
                <a:ext uri="{FF2B5EF4-FFF2-40B4-BE49-F238E27FC236}">
                  <a16:creationId xmlns:a16="http://schemas.microsoft.com/office/drawing/2014/main" id="{1795F2A0-74BD-4FAD-B2EF-674B3177982E}"/>
                </a:ext>
              </a:extLst>
            </p:cNvPr>
            <p:cNvSpPr>
              <a:spLocks noChangeArrowheads="1"/>
            </p:cNvSpPr>
            <p:nvPr/>
          </p:nvSpPr>
          <p:spPr bwMode="auto">
            <a:xfrm>
              <a:off x="982662" y="1847850"/>
              <a:ext cx="269875" cy="269875"/>
            </a:xfrm>
            <a:prstGeom prst="ellipse">
              <a:avLst/>
            </a:prstGeom>
            <a:solidFill>
              <a:srgbClr val="FF7900"/>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76" name="Freeform 51">
              <a:extLst>
                <a:ext uri="{FF2B5EF4-FFF2-40B4-BE49-F238E27FC236}">
                  <a16:creationId xmlns:a16="http://schemas.microsoft.com/office/drawing/2014/main" id="{CB58E8AB-CDA1-4E54-8F31-393801A1B594}"/>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sp>
        <p:nvSpPr>
          <p:cNvPr id="77" name="TextBox 52">
            <a:extLst>
              <a:ext uri="{FF2B5EF4-FFF2-40B4-BE49-F238E27FC236}">
                <a16:creationId xmlns:a16="http://schemas.microsoft.com/office/drawing/2014/main" id="{9496B686-B368-4D49-9A9A-CDEA4E6AC963}"/>
              </a:ext>
            </a:extLst>
          </p:cNvPr>
          <p:cNvSpPr txBox="1"/>
          <p:nvPr/>
        </p:nvSpPr>
        <p:spPr>
          <a:xfrm>
            <a:off x="9012867" y="4043547"/>
            <a:ext cx="2772847" cy="73866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324000" lvl="1" indent="-216000">
              <a:buClr>
                <a:srgbClr val="8E908F"/>
              </a:buClr>
              <a:buSzPct val="100000"/>
              <a:buFont typeface="Trebuchet MS" panose="020B0603020202020204" pitchFamily="34" charset="0"/>
              <a:buChar char="•"/>
            </a:pPr>
            <a:r>
              <a:rPr lang="en-US" sz="1400" dirty="0">
                <a:solidFill>
                  <a:srgbClr val="000000"/>
                </a:solidFill>
                <a:latin typeface="Helvetica 55 Roman" panose="02000503040000020004" pitchFamily="2" charset="0"/>
              </a:rPr>
              <a:t>New site location, with congested cells affected by this site creation</a:t>
            </a:r>
          </a:p>
        </p:txBody>
      </p:sp>
      <p:sp>
        <p:nvSpPr>
          <p:cNvPr id="6" name="Rectangle 5">
            <a:extLst>
              <a:ext uri="{FF2B5EF4-FFF2-40B4-BE49-F238E27FC236}">
                <a16:creationId xmlns:a16="http://schemas.microsoft.com/office/drawing/2014/main" id="{0DFFDFA9-2022-210F-6BAE-3B6205728117}"/>
              </a:ext>
            </a:extLst>
          </p:cNvPr>
          <p:cNvSpPr/>
          <p:nvPr/>
        </p:nvSpPr>
        <p:spPr>
          <a:xfrm>
            <a:off x="731078" y="1880207"/>
            <a:ext cx="2270457" cy="436583"/>
          </a:xfrm>
          <a:prstGeom prst="rect">
            <a:avLst/>
          </a:prstGeom>
          <a:solidFill>
            <a:srgbClr val="FFFFFF"/>
          </a:solidFill>
          <a:ln w="9525" cap="rnd" cmpd="sng" algn="ctr">
            <a:solidFill>
              <a:srgbClr val="9A9A9A"/>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93750" lvl="1" indent="-285750">
              <a:buClr>
                <a:srgbClr val="8E908F"/>
              </a:buClr>
              <a:buSzPct val="100000"/>
              <a:buFont typeface="Arial" panose="020B0604020202020204" pitchFamily="34" charset="0"/>
              <a:buChar char="•"/>
            </a:pPr>
            <a:r>
              <a:rPr lang="en-US" sz="1400" b="1" dirty="0">
                <a:solidFill>
                  <a:srgbClr val="000000"/>
                </a:solidFill>
                <a:latin typeface="Trebuchet MS" panose="020B0603020202020204" pitchFamily="34" charset="0"/>
              </a:rPr>
              <a:t>Oss preprocessing</a:t>
            </a:r>
            <a:endParaRPr lang="en-US" sz="1200" dirty="0">
              <a:solidFill>
                <a:srgbClr val="000000"/>
              </a:solidFill>
              <a:latin typeface="Trebuchet MS" panose="020B0603020202020204" pitchFamily="34" charset="0"/>
            </a:endParaRPr>
          </a:p>
        </p:txBody>
      </p:sp>
      <p:sp>
        <p:nvSpPr>
          <p:cNvPr id="7" name="TextBox 47">
            <a:extLst>
              <a:ext uri="{FF2B5EF4-FFF2-40B4-BE49-F238E27FC236}">
                <a16:creationId xmlns:a16="http://schemas.microsoft.com/office/drawing/2014/main" id="{D77D2ADA-487A-5B79-6B5A-5B92108450C6}"/>
              </a:ext>
            </a:extLst>
          </p:cNvPr>
          <p:cNvSpPr txBox="1"/>
          <p:nvPr/>
        </p:nvSpPr>
        <p:spPr>
          <a:xfrm>
            <a:off x="3616355" y="1804975"/>
            <a:ext cx="4631512" cy="1169551"/>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1400" dirty="0">
                <a:solidFill>
                  <a:srgbClr val="575757"/>
                </a:solidFill>
                <a:latin typeface="Helvetica 55 Roman" panose="02000503040000020004" pitchFamily="2" charset="0"/>
              </a:rPr>
              <a:t>Process historical data with two granularity (Weekly and Hourly). Moreover, we need to consider FDD(4G) and TDD use case</a:t>
            </a:r>
            <a:br>
              <a:rPr lang="en-US" sz="1400" dirty="0">
                <a:solidFill>
                  <a:srgbClr val="575757"/>
                </a:solidFill>
                <a:latin typeface="Helvetica 55 Roman" panose="02000503040000020004" pitchFamily="2" charset="0"/>
              </a:rPr>
            </a:br>
            <a:r>
              <a:rPr lang="en-US" sz="1400" dirty="0">
                <a:solidFill>
                  <a:srgbClr val="575757"/>
                </a:solidFill>
                <a:latin typeface="Helvetica 55 Roman" panose="02000503040000020004" pitchFamily="2" charset="0"/>
              </a:rPr>
              <a:t>We managed in this phase to have a unique and stable identifier for each cell.</a:t>
            </a:r>
          </a:p>
        </p:txBody>
      </p:sp>
      <p:grpSp>
        <p:nvGrpSpPr>
          <p:cNvPr id="13" name="Group 16">
            <a:extLst>
              <a:ext uri="{FF2B5EF4-FFF2-40B4-BE49-F238E27FC236}">
                <a16:creationId xmlns:a16="http://schemas.microsoft.com/office/drawing/2014/main" id="{AC40C0DD-E030-3D00-3BC9-F73ADED4EA8E}"/>
              </a:ext>
            </a:extLst>
          </p:cNvPr>
          <p:cNvGrpSpPr>
            <a:grpSpLocks noChangeAspect="1"/>
          </p:cNvGrpSpPr>
          <p:nvPr/>
        </p:nvGrpSpPr>
        <p:grpSpPr>
          <a:xfrm>
            <a:off x="3222954" y="4259424"/>
            <a:ext cx="306910" cy="306910"/>
            <a:chOff x="982662" y="1847850"/>
            <a:chExt cx="269875" cy="269875"/>
          </a:xfrm>
        </p:grpSpPr>
        <p:sp>
          <p:nvSpPr>
            <p:cNvPr id="15" name="Oval 50">
              <a:extLst>
                <a:ext uri="{FF2B5EF4-FFF2-40B4-BE49-F238E27FC236}">
                  <a16:creationId xmlns:a16="http://schemas.microsoft.com/office/drawing/2014/main" id="{6433BC5A-F8D3-A1FF-8A70-CA79C611D387}"/>
                </a:ext>
              </a:extLst>
            </p:cNvPr>
            <p:cNvSpPr>
              <a:spLocks noChangeArrowheads="1"/>
            </p:cNvSpPr>
            <p:nvPr/>
          </p:nvSpPr>
          <p:spPr bwMode="auto">
            <a:xfrm>
              <a:off x="982662" y="1847850"/>
              <a:ext cx="269875" cy="269875"/>
            </a:xfrm>
            <a:prstGeom prst="ellipse">
              <a:avLst/>
            </a:prstGeom>
            <a:solidFill>
              <a:srgbClr val="FF7900"/>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6" name="Freeform 51">
              <a:extLst>
                <a:ext uri="{FF2B5EF4-FFF2-40B4-BE49-F238E27FC236}">
                  <a16:creationId xmlns:a16="http://schemas.microsoft.com/office/drawing/2014/main" id="{E8394FC5-6B8B-A131-4051-AB1A6778539D}"/>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nvGrpSpPr>
          <p:cNvPr id="17" name="Group 49">
            <a:extLst>
              <a:ext uri="{FF2B5EF4-FFF2-40B4-BE49-F238E27FC236}">
                <a16:creationId xmlns:a16="http://schemas.microsoft.com/office/drawing/2014/main" id="{BD918B0E-F3F5-A1EF-5660-94448E16C852}"/>
              </a:ext>
            </a:extLst>
          </p:cNvPr>
          <p:cNvGrpSpPr>
            <a:grpSpLocks noChangeAspect="1"/>
          </p:cNvGrpSpPr>
          <p:nvPr/>
        </p:nvGrpSpPr>
        <p:grpSpPr>
          <a:xfrm>
            <a:off x="8729209" y="4089326"/>
            <a:ext cx="306910" cy="306910"/>
            <a:chOff x="982662" y="1847850"/>
            <a:chExt cx="269875" cy="269875"/>
          </a:xfrm>
        </p:grpSpPr>
        <p:sp>
          <p:nvSpPr>
            <p:cNvPr id="18" name="Oval 50">
              <a:extLst>
                <a:ext uri="{FF2B5EF4-FFF2-40B4-BE49-F238E27FC236}">
                  <a16:creationId xmlns:a16="http://schemas.microsoft.com/office/drawing/2014/main" id="{C117703F-9225-BEA5-14D1-459B815FAE41}"/>
                </a:ext>
              </a:extLst>
            </p:cNvPr>
            <p:cNvSpPr>
              <a:spLocks noChangeArrowheads="1"/>
            </p:cNvSpPr>
            <p:nvPr/>
          </p:nvSpPr>
          <p:spPr bwMode="auto">
            <a:xfrm>
              <a:off x="982662" y="1847850"/>
              <a:ext cx="269875" cy="269875"/>
            </a:xfrm>
            <a:prstGeom prst="ellipse">
              <a:avLst/>
            </a:prstGeom>
            <a:solidFill>
              <a:srgbClr val="FF7900"/>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9" name="Freeform 51">
              <a:extLst>
                <a:ext uri="{FF2B5EF4-FFF2-40B4-BE49-F238E27FC236}">
                  <a16:creationId xmlns:a16="http://schemas.microsoft.com/office/drawing/2014/main" id="{F2AF5C5C-CC20-4569-57DF-E5995D64F779}"/>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sp>
        <p:nvSpPr>
          <p:cNvPr id="20" name="TextBox 86">
            <a:extLst>
              <a:ext uri="{FF2B5EF4-FFF2-40B4-BE49-F238E27FC236}">
                <a16:creationId xmlns:a16="http://schemas.microsoft.com/office/drawing/2014/main" id="{BA54B225-4189-E3FC-6997-4C32F67FC6E2}"/>
              </a:ext>
            </a:extLst>
          </p:cNvPr>
          <p:cNvSpPr txBox="1"/>
          <p:nvPr/>
        </p:nvSpPr>
        <p:spPr>
          <a:xfrm>
            <a:off x="8891723" y="1819862"/>
            <a:ext cx="3259055" cy="1384995"/>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324000" lvl="1" indent="-216000">
              <a:buClr>
                <a:srgbClr val="8E908F"/>
              </a:buClr>
              <a:buSzPct val="100000"/>
              <a:buFont typeface="Trebuchet MS" panose="020B0603020202020204" pitchFamily="34" charset="0"/>
              <a:buChar char="•"/>
            </a:pPr>
            <a:r>
              <a:rPr lang="en-US" sz="1400" dirty="0">
                <a:solidFill>
                  <a:srgbClr val="000000"/>
                </a:solidFill>
                <a:latin typeface="Helvetica 55 Roman" panose="02000503040000020004" pitchFamily="2" charset="0"/>
              </a:rPr>
              <a:t>Preprocessed OSS counters:</a:t>
            </a:r>
          </a:p>
          <a:p>
            <a:pPr marL="781200" lvl="2" indent="-216000">
              <a:buClr>
                <a:srgbClr val="8E908F"/>
              </a:buClr>
              <a:buSzPct val="100000"/>
              <a:buFont typeface="Trebuchet MS" panose="020B0603020202020204" pitchFamily="34" charset="0"/>
              <a:buChar char="•"/>
            </a:pPr>
            <a:r>
              <a:rPr lang="en-US" sz="1400" dirty="0">
                <a:solidFill>
                  <a:srgbClr val="000000"/>
                </a:solidFill>
                <a:latin typeface="Helvetica 55 Roman" panose="02000503040000020004" pitchFamily="2" charset="0"/>
              </a:rPr>
              <a:t>Unique cell identifiers</a:t>
            </a:r>
          </a:p>
          <a:p>
            <a:pPr marL="781200" lvl="2" indent="-216000">
              <a:buClr>
                <a:srgbClr val="8E908F"/>
              </a:buClr>
              <a:buSzPct val="100000"/>
              <a:buFont typeface="Trebuchet MS" panose="020B0603020202020204" pitchFamily="34" charset="0"/>
              <a:buChar char="•"/>
            </a:pPr>
            <a:r>
              <a:rPr lang="en-US" sz="1400" dirty="0">
                <a:solidFill>
                  <a:srgbClr val="000000"/>
                </a:solidFill>
                <a:latin typeface="Helvetica 55 Roman" panose="02000503040000020004" pitchFamily="2" charset="0"/>
              </a:rPr>
              <a:t>One file per use case (FDD/TDD)</a:t>
            </a:r>
          </a:p>
          <a:p>
            <a:pPr marL="781200" lvl="2" indent="-216000">
              <a:buClr>
                <a:srgbClr val="8E908F"/>
              </a:buClr>
              <a:buSzPct val="100000"/>
              <a:buFont typeface="Trebuchet MS" panose="020B0603020202020204" pitchFamily="34" charset="0"/>
              <a:buChar char="•"/>
            </a:pPr>
            <a:r>
              <a:rPr lang="en-US" sz="1400" dirty="0">
                <a:solidFill>
                  <a:srgbClr val="000000"/>
                </a:solidFill>
                <a:latin typeface="Helvetica 55 Roman" panose="02000503040000020004" pitchFamily="2" charset="0"/>
              </a:rPr>
              <a:t>One file per granularity (Weekly/Hourly)</a:t>
            </a:r>
          </a:p>
        </p:txBody>
      </p:sp>
      <p:sp>
        <p:nvSpPr>
          <p:cNvPr id="23" name="Oval 20">
            <a:extLst>
              <a:ext uri="{FF2B5EF4-FFF2-40B4-BE49-F238E27FC236}">
                <a16:creationId xmlns:a16="http://schemas.microsoft.com/office/drawing/2014/main" id="{5A556181-4402-BB46-E8E6-FE4DB58B6495}"/>
              </a:ext>
            </a:extLst>
          </p:cNvPr>
          <p:cNvSpPr>
            <a:spLocks noChangeArrowheads="1"/>
          </p:cNvSpPr>
          <p:nvPr/>
        </p:nvSpPr>
        <p:spPr bwMode="auto">
          <a:xfrm>
            <a:off x="365295" y="3503291"/>
            <a:ext cx="288000" cy="288000"/>
          </a:xfrm>
          <a:prstGeom prst="ellipse">
            <a:avLst/>
          </a:prstGeom>
          <a:solidFill>
            <a:srgbClr val="9A9A9A"/>
          </a:solidFill>
          <a:ln>
            <a:noFill/>
          </a:ln>
        </p:spPr>
        <p:txBody>
          <a:bodyPr vert="horz" wrap="square" lIns="0" tIns="0" rIns="0" bIns="0" numCol="1" anchor="ctr" anchorCtr="0" compatLnSpc="1">
            <a:prstTxWarp prst="textNoShape">
              <a:avLst/>
            </a:prstTxWarp>
          </a:bodyPr>
          <a:lstStyle/>
          <a:p>
            <a:pPr algn="ctr"/>
            <a:r>
              <a:rPr lang="en-US" sz="1200" dirty="0">
                <a:solidFill>
                  <a:srgbClr val="FFFFFF"/>
                </a:solidFill>
              </a:rPr>
              <a:t>2</a:t>
            </a:r>
          </a:p>
        </p:txBody>
      </p:sp>
      <p:sp>
        <p:nvSpPr>
          <p:cNvPr id="24" name="Oval 20">
            <a:extLst>
              <a:ext uri="{FF2B5EF4-FFF2-40B4-BE49-F238E27FC236}">
                <a16:creationId xmlns:a16="http://schemas.microsoft.com/office/drawing/2014/main" id="{254A57E3-21BB-E60B-F1A6-9FDD85A45392}"/>
              </a:ext>
            </a:extLst>
          </p:cNvPr>
          <p:cNvSpPr>
            <a:spLocks noChangeArrowheads="1"/>
          </p:cNvSpPr>
          <p:nvPr/>
        </p:nvSpPr>
        <p:spPr bwMode="auto">
          <a:xfrm>
            <a:off x="402210" y="4333891"/>
            <a:ext cx="288000" cy="288000"/>
          </a:xfrm>
          <a:prstGeom prst="ellipse">
            <a:avLst/>
          </a:prstGeom>
          <a:solidFill>
            <a:srgbClr val="9A9A9A"/>
          </a:solidFill>
          <a:ln>
            <a:noFill/>
          </a:ln>
        </p:spPr>
        <p:txBody>
          <a:bodyPr vert="horz" wrap="square" lIns="0" tIns="0" rIns="0" bIns="0" numCol="1" anchor="ctr" anchorCtr="0" compatLnSpc="1">
            <a:prstTxWarp prst="textNoShape">
              <a:avLst/>
            </a:prstTxWarp>
          </a:bodyPr>
          <a:lstStyle/>
          <a:p>
            <a:pPr algn="ctr"/>
            <a:r>
              <a:rPr lang="en-US" sz="1200" dirty="0">
                <a:solidFill>
                  <a:srgbClr val="FFFFFF"/>
                </a:solidFill>
              </a:rPr>
              <a:t>3</a:t>
            </a:r>
          </a:p>
        </p:txBody>
      </p:sp>
      <p:sp>
        <p:nvSpPr>
          <p:cNvPr id="25" name="Oval 20">
            <a:extLst>
              <a:ext uri="{FF2B5EF4-FFF2-40B4-BE49-F238E27FC236}">
                <a16:creationId xmlns:a16="http://schemas.microsoft.com/office/drawing/2014/main" id="{168D5F11-8642-C904-8C20-632549617076}"/>
              </a:ext>
            </a:extLst>
          </p:cNvPr>
          <p:cNvSpPr>
            <a:spLocks noChangeArrowheads="1"/>
          </p:cNvSpPr>
          <p:nvPr/>
        </p:nvSpPr>
        <p:spPr bwMode="auto">
          <a:xfrm>
            <a:off x="385320" y="5439462"/>
            <a:ext cx="288000" cy="288000"/>
          </a:xfrm>
          <a:prstGeom prst="ellipse">
            <a:avLst/>
          </a:prstGeom>
          <a:solidFill>
            <a:srgbClr val="9A9A9A"/>
          </a:solidFill>
          <a:ln>
            <a:noFill/>
          </a:ln>
        </p:spPr>
        <p:txBody>
          <a:bodyPr vert="horz" wrap="square" lIns="0" tIns="0" rIns="0" bIns="0" numCol="1" anchor="ctr" anchorCtr="0" compatLnSpc="1">
            <a:prstTxWarp prst="textNoShape">
              <a:avLst/>
            </a:prstTxWarp>
          </a:bodyPr>
          <a:lstStyle/>
          <a:p>
            <a:pPr algn="ctr"/>
            <a:r>
              <a:rPr lang="en-US" sz="1200" dirty="0">
                <a:solidFill>
                  <a:srgbClr val="FFFFFF"/>
                </a:solidFill>
              </a:rPr>
              <a:t>4</a:t>
            </a:r>
          </a:p>
        </p:txBody>
      </p:sp>
    </p:spTree>
    <p:extLst>
      <p:ext uri="{BB962C8B-B14F-4D97-AF65-F5344CB8AC3E}">
        <p14:creationId xmlns:p14="http://schemas.microsoft.com/office/powerpoint/2010/main" val="1221246891"/>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52968" y="452967"/>
            <a:ext cx="9276248" cy="4614333"/>
          </a:xfrm>
        </p:spPr>
        <p:txBody>
          <a:bodyPr/>
          <a:lstStyle/>
          <a:p>
            <a:pPr>
              <a:lnSpc>
                <a:spcPct val="85000"/>
              </a:lnSpc>
            </a:pPr>
            <a:r>
              <a:rPr lang="fr-CI" sz="6600" dirty="0">
                <a:solidFill>
                  <a:srgbClr val="FF6600"/>
                </a:solidFill>
              </a:rPr>
              <a:t>Smart CAPEX OMA</a:t>
            </a:r>
          </a:p>
          <a:p>
            <a:r>
              <a:rPr lang="fr-CI" sz="6600" dirty="0"/>
              <a:t>OSS </a:t>
            </a:r>
            <a:r>
              <a:rPr lang="fr-CI" sz="6600" dirty="0" err="1"/>
              <a:t>Preprocessing</a:t>
            </a:r>
            <a:endParaRPr lang="fr-FR" sz="6600" dirty="0"/>
          </a:p>
        </p:txBody>
      </p:sp>
    </p:spTree>
    <p:extLst>
      <p:ext uri="{BB962C8B-B14F-4D97-AF65-F5344CB8AC3E}">
        <p14:creationId xmlns:p14="http://schemas.microsoft.com/office/powerpoint/2010/main" val="222324049"/>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E7C276-1911-4125-90DF-8333DC144B1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95" imgH="394" progId="TCLayout.ActiveDocument.1">
                  <p:embed/>
                </p:oleObj>
              </mc:Choice>
              <mc:Fallback>
                <p:oleObj name="think-cell Slide" r:id="rId6" imgW="395" imgH="394" progId="TCLayout.ActiveDocument.1">
                  <p:embed/>
                  <p:pic>
                    <p:nvPicPr>
                      <p:cNvPr id="4" name="Object 3" hidden="1">
                        <a:extLst>
                          <a:ext uri="{FF2B5EF4-FFF2-40B4-BE49-F238E27FC236}">
                            <a16:creationId xmlns:a16="http://schemas.microsoft.com/office/drawing/2014/main" id="{59E7C276-1911-4125-90DF-8333DC144B1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B10FCF0-1D7A-4C47-B943-AD01F6356E34}"/>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sym typeface="Trebuchet MS" panose="020B0603020202020204" pitchFamily="34" charset="0"/>
            </a:endParaRPr>
          </a:p>
        </p:txBody>
      </p:sp>
      <p:sp>
        <p:nvSpPr>
          <p:cNvPr id="2" name="Rectangle 1" hidden="1">
            <a:extLst>
              <a:ext uri="{FF2B5EF4-FFF2-40B4-BE49-F238E27FC236}">
                <a16:creationId xmlns:a16="http://schemas.microsoft.com/office/drawing/2014/main" id="{D81DFDFF-98A3-426A-80C1-320A93642EAE}"/>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800" dirty="0">
              <a:solidFill>
                <a:srgbClr val="FFFFFF"/>
              </a:solidFill>
              <a:latin typeface="Trebuchet MS" panose="020B0603020202020204" pitchFamily="34" charset="0"/>
              <a:sym typeface="Trebuchet MS" panose="020B0603020202020204" pitchFamily="34" charset="0"/>
            </a:endParaRPr>
          </a:p>
        </p:txBody>
      </p:sp>
      <p:sp>
        <p:nvSpPr>
          <p:cNvPr id="20" name="Title 19">
            <a:extLst>
              <a:ext uri="{FF2B5EF4-FFF2-40B4-BE49-F238E27FC236}">
                <a16:creationId xmlns:a16="http://schemas.microsoft.com/office/drawing/2014/main" id="{4103D242-6E85-4382-A1DE-3FD5E248DA8A}"/>
              </a:ext>
            </a:extLst>
          </p:cNvPr>
          <p:cNvSpPr>
            <a:spLocks noGrp="1"/>
          </p:cNvSpPr>
          <p:nvPr>
            <p:ph type="title"/>
          </p:nvPr>
        </p:nvSpPr>
        <p:spPr>
          <a:xfrm>
            <a:off x="500269" y="437215"/>
            <a:ext cx="12586758" cy="828439"/>
          </a:xfrm>
        </p:spPr>
        <p:txBody>
          <a:bodyPr vert="horz"/>
          <a:lstStyle/>
          <a:p>
            <a:r>
              <a:rPr lang="en-US" sz="2800" dirty="0"/>
              <a:t>OSS counters are processed per granularity and use case (FDD/TDD)</a:t>
            </a:r>
          </a:p>
        </p:txBody>
      </p:sp>
      <p:sp>
        <p:nvSpPr>
          <p:cNvPr id="11" name="Rectangle 1">
            <a:extLst>
              <a:ext uri="{FF2B5EF4-FFF2-40B4-BE49-F238E27FC236}">
                <a16:creationId xmlns:a16="http://schemas.microsoft.com/office/drawing/2014/main" id="{54584F6E-94DF-914F-1104-22C25B843308}"/>
              </a:ext>
            </a:extLst>
          </p:cNvPr>
          <p:cNvSpPr>
            <a:spLocks noChangeArrowheads="1"/>
          </p:cNvSpPr>
          <p:nvPr/>
        </p:nvSpPr>
        <p:spPr bwMode="auto">
          <a:xfrm>
            <a:off x="500269" y="1243861"/>
            <a:ext cx="11191461"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b="0" i="0" dirty="0">
                <a:solidFill>
                  <a:srgbClr val="374151"/>
                </a:solidFill>
                <a:effectLst/>
                <a:latin typeface="Trebuchet MS" panose="020B0603020202020204" pitchFamily="34" charset="0"/>
              </a:rPr>
              <a:t>This step includes the processing of various raw data files with different granularity (weekly/hourly) and different use case(TDD/FDD)</a:t>
            </a:r>
          </a:p>
          <a:p>
            <a:pPr algn="l"/>
            <a:r>
              <a:rPr lang="en-US" b="0" i="0" dirty="0">
                <a:solidFill>
                  <a:srgbClr val="374151"/>
                </a:solidFill>
                <a:effectLst/>
                <a:latin typeface="Trebuchet MS" panose="020B0603020202020204" pitchFamily="34" charset="0"/>
              </a:rPr>
              <a:t>For weekly </a:t>
            </a:r>
            <a:r>
              <a:rPr lang="en-US" dirty="0">
                <a:solidFill>
                  <a:srgbClr val="374151"/>
                </a:solidFill>
                <a:latin typeface="Trebuchet MS" panose="020B0603020202020204" pitchFamily="34" charset="0"/>
              </a:rPr>
              <a:t>granularity w</a:t>
            </a:r>
            <a:r>
              <a:rPr lang="en-US" b="0" i="0" dirty="0">
                <a:solidFill>
                  <a:srgbClr val="374151"/>
                </a:solidFill>
                <a:effectLst/>
                <a:latin typeface="Trebuchet MS" panose="020B0603020202020204" pitchFamily="34" charset="0"/>
              </a:rPr>
              <a:t>e necessitate at least two years of historical data for integration into the forecasting model.</a:t>
            </a:r>
          </a:p>
          <a:p>
            <a:pPr algn="l"/>
            <a:r>
              <a:rPr lang="en-US" dirty="0">
                <a:solidFill>
                  <a:srgbClr val="374151"/>
                </a:solidFill>
                <a:latin typeface="Trebuchet MS" panose="020B0603020202020204" pitchFamily="34" charset="0"/>
              </a:rPr>
              <a:t>For Hourly granularity we necessitate at least 1 week of historical data for integration into the </a:t>
            </a:r>
            <a:r>
              <a:rPr lang="en-US" dirty="0" err="1">
                <a:solidFill>
                  <a:srgbClr val="374151"/>
                </a:solidFill>
                <a:latin typeface="Trebuchet MS" panose="020B0603020202020204" pitchFamily="34" charset="0"/>
              </a:rPr>
              <a:t>RANDim</a:t>
            </a:r>
            <a:r>
              <a:rPr lang="en-US" dirty="0">
                <a:solidFill>
                  <a:srgbClr val="374151"/>
                </a:solidFill>
                <a:latin typeface="Trebuchet MS" panose="020B0603020202020204" pitchFamily="34" charset="0"/>
              </a:rPr>
              <a:t> tool</a:t>
            </a:r>
            <a:endParaRPr lang="en-US" b="0" i="0" dirty="0">
              <a:solidFill>
                <a:srgbClr val="374151"/>
              </a:solidFill>
              <a:effectLst/>
              <a:latin typeface="Trebuchet MS" panose="020B0603020202020204" pitchFamily="34" charset="0"/>
            </a:endParaRPr>
          </a:p>
        </p:txBody>
      </p:sp>
      <p:sp>
        <p:nvSpPr>
          <p:cNvPr id="6" name="Cylindre 5">
            <a:extLst>
              <a:ext uri="{FF2B5EF4-FFF2-40B4-BE49-F238E27FC236}">
                <a16:creationId xmlns:a16="http://schemas.microsoft.com/office/drawing/2014/main" id="{330F23B9-C7A9-C792-D69C-9B9568BACDA5}"/>
              </a:ext>
            </a:extLst>
          </p:cNvPr>
          <p:cNvSpPr/>
          <p:nvPr/>
        </p:nvSpPr>
        <p:spPr>
          <a:xfrm>
            <a:off x="205979" y="3429000"/>
            <a:ext cx="1734207" cy="244891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Historical</a:t>
            </a:r>
            <a:r>
              <a:rPr lang="fr-FR" dirty="0"/>
              <a:t> OSS at Weekly </a:t>
            </a:r>
            <a:r>
              <a:rPr lang="fr-FR" dirty="0" err="1"/>
              <a:t>granularity</a:t>
            </a:r>
            <a:endParaRPr lang="fr-FR" dirty="0"/>
          </a:p>
        </p:txBody>
      </p:sp>
      <p:cxnSp>
        <p:nvCxnSpPr>
          <p:cNvPr id="14" name="Connecteur droit avec flèche 13">
            <a:extLst>
              <a:ext uri="{FF2B5EF4-FFF2-40B4-BE49-F238E27FC236}">
                <a16:creationId xmlns:a16="http://schemas.microsoft.com/office/drawing/2014/main" id="{C3320B6A-2D0F-2DC6-FC6C-9A8F0608AAE8}"/>
              </a:ext>
            </a:extLst>
          </p:cNvPr>
          <p:cNvCxnSpPr/>
          <p:nvPr/>
        </p:nvCxnSpPr>
        <p:spPr>
          <a:xfrm>
            <a:off x="2028496" y="3970283"/>
            <a:ext cx="2312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4499EB77-12B5-50D5-3812-3BB56E4E427B}"/>
              </a:ext>
            </a:extLst>
          </p:cNvPr>
          <p:cNvCxnSpPr/>
          <p:nvPr/>
        </p:nvCxnSpPr>
        <p:spPr>
          <a:xfrm>
            <a:off x="2028496" y="5278821"/>
            <a:ext cx="23122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7F467930-5B41-49A5-FF24-9F192BD8B18C}"/>
              </a:ext>
            </a:extLst>
          </p:cNvPr>
          <p:cNvSpPr txBox="1"/>
          <p:nvPr/>
        </p:nvSpPr>
        <p:spPr>
          <a:xfrm>
            <a:off x="2028496" y="3485870"/>
            <a:ext cx="2175642" cy="923330"/>
          </a:xfrm>
          <a:prstGeom prst="rect">
            <a:avLst/>
          </a:prstGeom>
          <a:noFill/>
        </p:spPr>
        <p:txBody>
          <a:bodyPr wrap="square" rtlCol="0">
            <a:spAutoFit/>
          </a:bodyPr>
          <a:lstStyle/>
          <a:p>
            <a:r>
              <a:rPr lang="fr-FR" dirty="0" err="1"/>
              <a:t>Filter</a:t>
            </a:r>
            <a:r>
              <a:rPr lang="fr-FR" dirty="0"/>
              <a:t> on </a:t>
            </a:r>
            <a:r>
              <a:rPr lang="fr-FR" dirty="0" err="1"/>
              <a:t>cell_name</a:t>
            </a:r>
            <a:endParaRPr lang="fr-FR" dirty="0"/>
          </a:p>
          <a:p>
            <a:endParaRPr lang="fr-FR" dirty="0"/>
          </a:p>
          <a:p>
            <a:r>
              <a:rPr lang="fr-FR" dirty="0"/>
              <a:t>to catch TDD </a:t>
            </a:r>
            <a:r>
              <a:rPr lang="fr-FR" dirty="0" err="1"/>
              <a:t>cells</a:t>
            </a:r>
            <a:endParaRPr lang="fr-FR" dirty="0"/>
          </a:p>
        </p:txBody>
      </p:sp>
      <p:sp>
        <p:nvSpPr>
          <p:cNvPr id="17" name="ZoneTexte 16">
            <a:extLst>
              <a:ext uri="{FF2B5EF4-FFF2-40B4-BE49-F238E27FC236}">
                <a16:creationId xmlns:a16="http://schemas.microsoft.com/office/drawing/2014/main" id="{E9901A5E-EAF9-AF73-0425-0D349D992783}"/>
              </a:ext>
            </a:extLst>
          </p:cNvPr>
          <p:cNvSpPr txBox="1"/>
          <p:nvPr/>
        </p:nvSpPr>
        <p:spPr>
          <a:xfrm>
            <a:off x="2028496" y="4794407"/>
            <a:ext cx="2175642" cy="923330"/>
          </a:xfrm>
          <a:prstGeom prst="rect">
            <a:avLst/>
          </a:prstGeom>
          <a:noFill/>
        </p:spPr>
        <p:txBody>
          <a:bodyPr wrap="square" rtlCol="0">
            <a:spAutoFit/>
          </a:bodyPr>
          <a:lstStyle/>
          <a:p>
            <a:r>
              <a:rPr lang="fr-FR" dirty="0" err="1"/>
              <a:t>Filter</a:t>
            </a:r>
            <a:r>
              <a:rPr lang="fr-FR" dirty="0"/>
              <a:t> on </a:t>
            </a:r>
            <a:r>
              <a:rPr lang="fr-FR" dirty="0" err="1"/>
              <a:t>cell_band</a:t>
            </a:r>
            <a:endParaRPr lang="fr-FR" dirty="0"/>
          </a:p>
          <a:p>
            <a:endParaRPr lang="fr-FR" dirty="0"/>
          </a:p>
          <a:p>
            <a:r>
              <a:rPr lang="fr-FR" dirty="0"/>
              <a:t>to catch 4G </a:t>
            </a:r>
            <a:r>
              <a:rPr lang="fr-FR" dirty="0" err="1"/>
              <a:t>cells</a:t>
            </a:r>
            <a:endParaRPr lang="fr-FR" dirty="0"/>
          </a:p>
        </p:txBody>
      </p:sp>
      <p:sp>
        <p:nvSpPr>
          <p:cNvPr id="18" name="Rectangle : coins arrondis 17">
            <a:extLst>
              <a:ext uri="{FF2B5EF4-FFF2-40B4-BE49-F238E27FC236}">
                <a16:creationId xmlns:a16="http://schemas.microsoft.com/office/drawing/2014/main" id="{E4308602-A121-4581-2528-A2D2FCD49853}"/>
              </a:ext>
            </a:extLst>
          </p:cNvPr>
          <p:cNvSpPr/>
          <p:nvPr/>
        </p:nvSpPr>
        <p:spPr>
          <a:xfrm>
            <a:off x="4540469" y="3686504"/>
            <a:ext cx="2175642" cy="722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Processed</a:t>
            </a:r>
            <a:r>
              <a:rPr lang="fr-FR" dirty="0"/>
              <a:t> OSS </a:t>
            </a:r>
            <a:r>
              <a:rPr lang="fr-FR" dirty="0" err="1"/>
              <a:t>weekly</a:t>
            </a:r>
            <a:r>
              <a:rPr lang="fr-FR" dirty="0"/>
              <a:t> TDD</a:t>
            </a:r>
          </a:p>
        </p:txBody>
      </p:sp>
      <p:sp>
        <p:nvSpPr>
          <p:cNvPr id="19" name="Rectangle : coins arrondis 18">
            <a:extLst>
              <a:ext uri="{FF2B5EF4-FFF2-40B4-BE49-F238E27FC236}">
                <a16:creationId xmlns:a16="http://schemas.microsoft.com/office/drawing/2014/main" id="{32C5A8C7-DBCF-AA16-A701-3DF5AB23CE87}"/>
              </a:ext>
            </a:extLst>
          </p:cNvPr>
          <p:cNvSpPr/>
          <p:nvPr/>
        </p:nvSpPr>
        <p:spPr>
          <a:xfrm>
            <a:off x="4540469" y="4917475"/>
            <a:ext cx="2175642" cy="7226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Processed</a:t>
            </a:r>
            <a:r>
              <a:rPr lang="fr-FR" dirty="0"/>
              <a:t> OSS </a:t>
            </a:r>
            <a:r>
              <a:rPr lang="fr-FR" dirty="0" err="1"/>
              <a:t>weekly</a:t>
            </a:r>
            <a:r>
              <a:rPr lang="fr-FR" dirty="0"/>
              <a:t> FDD</a:t>
            </a:r>
          </a:p>
        </p:txBody>
      </p:sp>
      <p:sp>
        <p:nvSpPr>
          <p:cNvPr id="21" name="Cylindre 20">
            <a:extLst>
              <a:ext uri="{FF2B5EF4-FFF2-40B4-BE49-F238E27FC236}">
                <a16:creationId xmlns:a16="http://schemas.microsoft.com/office/drawing/2014/main" id="{876AB8EA-193B-4326-E301-79198CB815FF}"/>
              </a:ext>
            </a:extLst>
          </p:cNvPr>
          <p:cNvSpPr/>
          <p:nvPr/>
        </p:nvSpPr>
        <p:spPr>
          <a:xfrm>
            <a:off x="7292889" y="2878152"/>
            <a:ext cx="1334814" cy="17753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OSS </a:t>
            </a:r>
            <a:r>
              <a:rPr lang="fr-FR" dirty="0" err="1"/>
              <a:t>Hourly</a:t>
            </a:r>
            <a:r>
              <a:rPr lang="fr-FR" dirty="0"/>
              <a:t> TDD</a:t>
            </a:r>
          </a:p>
        </p:txBody>
      </p:sp>
      <p:sp>
        <p:nvSpPr>
          <p:cNvPr id="22" name="Cylindre 21">
            <a:extLst>
              <a:ext uri="{FF2B5EF4-FFF2-40B4-BE49-F238E27FC236}">
                <a16:creationId xmlns:a16="http://schemas.microsoft.com/office/drawing/2014/main" id="{516F7C40-EFF1-B5FA-C19E-A7AE4A397221}"/>
              </a:ext>
            </a:extLst>
          </p:cNvPr>
          <p:cNvSpPr/>
          <p:nvPr/>
        </p:nvSpPr>
        <p:spPr>
          <a:xfrm>
            <a:off x="7292889" y="4830085"/>
            <a:ext cx="1334814" cy="177530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OSS </a:t>
            </a:r>
            <a:r>
              <a:rPr lang="fr-FR" dirty="0" err="1"/>
              <a:t>Hourly</a:t>
            </a:r>
            <a:r>
              <a:rPr lang="fr-FR" dirty="0"/>
              <a:t> FDD</a:t>
            </a:r>
          </a:p>
        </p:txBody>
      </p:sp>
      <p:cxnSp>
        <p:nvCxnSpPr>
          <p:cNvPr id="23" name="Connecteur droit avec flèche 22">
            <a:extLst>
              <a:ext uri="{FF2B5EF4-FFF2-40B4-BE49-F238E27FC236}">
                <a16:creationId xmlns:a16="http://schemas.microsoft.com/office/drawing/2014/main" id="{ECC9CBF5-CB24-B400-7A57-35830C2F31B5}"/>
              </a:ext>
            </a:extLst>
          </p:cNvPr>
          <p:cNvCxnSpPr>
            <a:cxnSpLocks/>
          </p:cNvCxnSpPr>
          <p:nvPr/>
        </p:nvCxnSpPr>
        <p:spPr>
          <a:xfrm>
            <a:off x="8739351" y="5640166"/>
            <a:ext cx="646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59DE33ED-5647-C340-928B-38136C671D3F}"/>
              </a:ext>
            </a:extLst>
          </p:cNvPr>
          <p:cNvCxnSpPr>
            <a:cxnSpLocks/>
          </p:cNvCxnSpPr>
          <p:nvPr/>
        </p:nvCxnSpPr>
        <p:spPr>
          <a:xfrm>
            <a:off x="8627703" y="3765803"/>
            <a:ext cx="6463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 coins arrondis 25">
            <a:extLst>
              <a:ext uri="{FF2B5EF4-FFF2-40B4-BE49-F238E27FC236}">
                <a16:creationId xmlns:a16="http://schemas.microsoft.com/office/drawing/2014/main" id="{4511B718-0F3C-0A72-E268-84EF7DB84DC8}"/>
              </a:ext>
            </a:extLst>
          </p:cNvPr>
          <p:cNvSpPr/>
          <p:nvPr/>
        </p:nvSpPr>
        <p:spPr>
          <a:xfrm>
            <a:off x="9693475" y="3263434"/>
            <a:ext cx="2175642" cy="10047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Processed</a:t>
            </a:r>
            <a:r>
              <a:rPr lang="fr-FR" dirty="0"/>
              <a:t> OSS </a:t>
            </a:r>
            <a:r>
              <a:rPr lang="fr-FR" dirty="0" err="1"/>
              <a:t>hourly</a:t>
            </a:r>
            <a:r>
              <a:rPr lang="fr-FR" dirty="0"/>
              <a:t> TDD at </a:t>
            </a:r>
            <a:r>
              <a:rPr lang="fr-FR" dirty="0" err="1"/>
              <a:t>busy</a:t>
            </a:r>
            <a:r>
              <a:rPr lang="fr-FR" dirty="0"/>
              <a:t> </a:t>
            </a:r>
            <a:r>
              <a:rPr lang="fr-FR" dirty="0" err="1"/>
              <a:t>hour</a:t>
            </a:r>
            <a:endParaRPr lang="fr-FR" dirty="0"/>
          </a:p>
        </p:txBody>
      </p:sp>
      <p:sp>
        <p:nvSpPr>
          <p:cNvPr id="27" name="Rectangle : coins arrondis 26">
            <a:extLst>
              <a:ext uri="{FF2B5EF4-FFF2-40B4-BE49-F238E27FC236}">
                <a16:creationId xmlns:a16="http://schemas.microsoft.com/office/drawing/2014/main" id="{103F0624-E878-3035-B2D9-B63D930F1D98}"/>
              </a:ext>
            </a:extLst>
          </p:cNvPr>
          <p:cNvSpPr/>
          <p:nvPr/>
        </p:nvSpPr>
        <p:spPr>
          <a:xfrm>
            <a:off x="9693475" y="5137798"/>
            <a:ext cx="2175642" cy="10047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Processed</a:t>
            </a:r>
            <a:r>
              <a:rPr lang="fr-FR" dirty="0"/>
              <a:t> OSS </a:t>
            </a:r>
            <a:r>
              <a:rPr lang="fr-FR" dirty="0" err="1"/>
              <a:t>hourly</a:t>
            </a:r>
            <a:r>
              <a:rPr lang="fr-FR" dirty="0"/>
              <a:t> FDD at </a:t>
            </a:r>
            <a:r>
              <a:rPr lang="fr-FR" dirty="0" err="1"/>
              <a:t>busy</a:t>
            </a:r>
            <a:r>
              <a:rPr lang="fr-FR" dirty="0"/>
              <a:t> </a:t>
            </a:r>
            <a:r>
              <a:rPr lang="fr-FR" dirty="0" err="1"/>
              <a:t>hour</a:t>
            </a:r>
            <a:endParaRPr lang="fr-FR" dirty="0"/>
          </a:p>
        </p:txBody>
      </p:sp>
    </p:spTree>
    <p:extLst>
      <p:ext uri="{BB962C8B-B14F-4D97-AF65-F5344CB8AC3E}">
        <p14:creationId xmlns:p14="http://schemas.microsoft.com/office/powerpoint/2010/main" val="554364749"/>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52968" y="452967"/>
            <a:ext cx="9276248" cy="4614333"/>
          </a:xfrm>
        </p:spPr>
        <p:txBody>
          <a:bodyPr/>
          <a:lstStyle/>
          <a:p>
            <a:pPr>
              <a:lnSpc>
                <a:spcPct val="85000"/>
              </a:lnSpc>
            </a:pPr>
            <a:r>
              <a:rPr lang="fr-CI" sz="6600" dirty="0">
                <a:solidFill>
                  <a:srgbClr val="FF6600"/>
                </a:solidFill>
              </a:rPr>
              <a:t>Smart CAPEX OMA</a:t>
            </a:r>
          </a:p>
          <a:p>
            <a:r>
              <a:rPr lang="fr-CI" sz="6600" dirty="0"/>
              <a:t>Traffic </a:t>
            </a:r>
            <a:r>
              <a:rPr lang="fr-CI" sz="6600" dirty="0" err="1"/>
              <a:t>forecasting</a:t>
            </a:r>
            <a:endParaRPr lang="fr-FR" sz="6600" dirty="0"/>
          </a:p>
        </p:txBody>
      </p:sp>
    </p:spTree>
    <p:extLst>
      <p:ext uri="{BB962C8B-B14F-4D97-AF65-F5344CB8AC3E}">
        <p14:creationId xmlns:p14="http://schemas.microsoft.com/office/powerpoint/2010/main" val="726451756"/>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59E7C276-1911-4125-90DF-8333DC144B1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95" imgH="394" progId="TCLayout.ActiveDocument.1">
                  <p:embed/>
                </p:oleObj>
              </mc:Choice>
              <mc:Fallback>
                <p:oleObj name="think-cell Slide" r:id="rId8" imgW="395" imgH="394" progId="TCLayout.ActiveDocument.1">
                  <p:embed/>
                  <p:pic>
                    <p:nvPicPr>
                      <p:cNvPr id="4" name="Object 3" hidden="1">
                        <a:extLst>
                          <a:ext uri="{FF2B5EF4-FFF2-40B4-BE49-F238E27FC236}">
                            <a16:creationId xmlns:a16="http://schemas.microsoft.com/office/drawing/2014/main" id="{59E7C276-1911-4125-90DF-8333DC144B10}"/>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4B10FCF0-1D7A-4C47-B943-AD01F6356E34}"/>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sym typeface="Trebuchet MS" panose="020B0603020202020204" pitchFamily="34" charset="0"/>
            </a:endParaRPr>
          </a:p>
        </p:txBody>
      </p:sp>
      <p:sp>
        <p:nvSpPr>
          <p:cNvPr id="2" name="Rectangle 1" hidden="1">
            <a:extLst>
              <a:ext uri="{FF2B5EF4-FFF2-40B4-BE49-F238E27FC236}">
                <a16:creationId xmlns:a16="http://schemas.microsoft.com/office/drawing/2014/main" id="{D81DFDFF-98A3-426A-80C1-320A93642EAE}"/>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800" dirty="0">
              <a:solidFill>
                <a:srgbClr val="FFFFFF"/>
              </a:solidFill>
              <a:latin typeface="Trebuchet MS" panose="020B0603020202020204" pitchFamily="34" charset="0"/>
              <a:sym typeface="Trebuchet MS" panose="020B0603020202020204" pitchFamily="34" charset="0"/>
            </a:endParaRPr>
          </a:p>
        </p:txBody>
      </p:sp>
      <p:sp>
        <p:nvSpPr>
          <p:cNvPr id="20" name="Title 19">
            <a:extLst>
              <a:ext uri="{FF2B5EF4-FFF2-40B4-BE49-F238E27FC236}">
                <a16:creationId xmlns:a16="http://schemas.microsoft.com/office/drawing/2014/main" id="{4103D242-6E85-4382-A1DE-3FD5E248DA8A}"/>
              </a:ext>
            </a:extLst>
          </p:cNvPr>
          <p:cNvSpPr>
            <a:spLocks noGrp="1"/>
          </p:cNvSpPr>
          <p:nvPr>
            <p:ph type="title"/>
          </p:nvPr>
        </p:nvSpPr>
        <p:spPr>
          <a:xfrm>
            <a:off x="452967" y="433916"/>
            <a:ext cx="11294533" cy="828439"/>
          </a:xfrm>
        </p:spPr>
        <p:txBody>
          <a:bodyPr vert="horz"/>
          <a:lstStyle/>
          <a:p>
            <a:r>
              <a:rPr lang="en-US" sz="2800" dirty="0"/>
              <a:t>Traffic and capacity KPI are forecasted for each cell on weekly basis for the coming two years</a:t>
            </a:r>
          </a:p>
        </p:txBody>
      </p:sp>
      <p:sp>
        <p:nvSpPr>
          <p:cNvPr id="17" name="ee4pHeader1">
            <a:extLst>
              <a:ext uri="{FF2B5EF4-FFF2-40B4-BE49-F238E27FC236}">
                <a16:creationId xmlns:a16="http://schemas.microsoft.com/office/drawing/2014/main" id="{4FE86A75-2743-ED43-A017-23103619D2F7}"/>
              </a:ext>
            </a:extLst>
          </p:cNvPr>
          <p:cNvSpPr>
            <a:spLocks noChangeArrowheads="1"/>
          </p:cNvSpPr>
          <p:nvPr>
            <p:custDataLst>
              <p:tags r:id="rId4"/>
            </p:custDataLst>
          </p:nvPr>
        </p:nvSpPr>
        <p:spPr bwMode="gray">
          <a:xfrm>
            <a:off x="4082963" y="2048936"/>
            <a:ext cx="3256017" cy="530729"/>
          </a:xfrm>
          <a:prstGeom prst="homePlate">
            <a:avLst>
              <a:gd name="adj" fmla="val 12004"/>
            </a:avLst>
          </a:prstGeom>
          <a:noFill/>
          <a:ln w="38100" cap="rnd" algn="ctr">
            <a:noFill/>
            <a:round/>
            <a:headEnd/>
            <a:tailEnd/>
          </a:ln>
          <a:extLst>
            <a:ext uri="{909E8E84-426E-40DD-AFC4-6F175D3DCCD1}">
              <a14:hiddenFill xmlns:a14="http://schemas.microsoft.com/office/drawing/2010/main">
                <a:solidFill>
                  <a:srgbClr val="29BA74"/>
                </a:solidFill>
              </a14:hiddenFill>
            </a:ext>
          </a:extLst>
        </p:spPr>
        <p:txBody>
          <a:bodyPr lIns="101745" tIns="101745" rIns="101745" bIns="101745" anchor="ctr" anchorCtr="0"/>
          <a:lstStyle/>
          <a:p>
            <a:pPr algn="ctr" eaLnBrk="0" hangingPunct="0"/>
            <a:r>
              <a:rPr lang="en-US" dirty="0">
                <a:solidFill>
                  <a:srgbClr val="FF7900"/>
                </a:solidFill>
                <a:latin typeface="Helvetica 55 Roman" panose="02000503040000020004" pitchFamily="2" charset="0"/>
                <a:sym typeface="Trebuchet MS" panose="020B0603020202020204" pitchFamily="34" charset="0"/>
              </a:rPr>
              <a:t>data traffic </a:t>
            </a:r>
          </a:p>
        </p:txBody>
      </p:sp>
      <p:sp>
        <p:nvSpPr>
          <p:cNvPr id="22" name="ee4pContent1">
            <a:extLst>
              <a:ext uri="{FF2B5EF4-FFF2-40B4-BE49-F238E27FC236}">
                <a16:creationId xmlns:a16="http://schemas.microsoft.com/office/drawing/2014/main" id="{D3A2A8BF-448F-704E-8863-21C0BF8380FA}"/>
              </a:ext>
            </a:extLst>
          </p:cNvPr>
          <p:cNvSpPr txBox="1"/>
          <p:nvPr/>
        </p:nvSpPr>
        <p:spPr>
          <a:xfrm>
            <a:off x="3920163" y="2851355"/>
            <a:ext cx="3418818" cy="1569660"/>
          </a:xfrm>
          <a:prstGeom prst="rect">
            <a:avLst/>
          </a:prstGeom>
          <a:ln cap="rnd">
            <a:noFill/>
            <a:round/>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a:buSzPct val="100000"/>
            </a:pPr>
            <a:r>
              <a:rPr sz="1600" dirty="0">
                <a:solidFill>
                  <a:srgbClr val="000000"/>
                </a:solidFill>
              </a:rPr>
              <a:t>Data traffic download at each cell aggregated on weekly basis </a:t>
            </a:r>
          </a:p>
          <a:p>
            <a:pPr>
              <a:buSzPct val="100000"/>
            </a:pPr>
            <a:endParaRPr sz="1600" dirty="0">
              <a:solidFill>
                <a:srgbClr val="000000"/>
              </a:solidFill>
            </a:endParaRPr>
          </a:p>
        </p:txBody>
      </p:sp>
      <p:cxnSp>
        <p:nvCxnSpPr>
          <p:cNvPr id="26" name="Straight Connector 25">
            <a:extLst>
              <a:ext uri="{FF2B5EF4-FFF2-40B4-BE49-F238E27FC236}">
                <a16:creationId xmlns:a16="http://schemas.microsoft.com/office/drawing/2014/main" id="{3EF4671F-22A7-429F-B4A8-95D5456ABEBB}"/>
              </a:ext>
            </a:extLst>
          </p:cNvPr>
          <p:cNvCxnSpPr>
            <a:cxnSpLocks/>
          </p:cNvCxnSpPr>
          <p:nvPr/>
        </p:nvCxnSpPr>
        <p:spPr>
          <a:xfrm flipH="1">
            <a:off x="4030440" y="2621771"/>
            <a:ext cx="3361062" cy="0"/>
          </a:xfrm>
          <a:prstGeom prst="line">
            <a:avLst/>
          </a:prstGeom>
          <a:ln w="19050" cap="rnd" cmpd="sng" algn="ctr">
            <a:solidFill>
              <a:srgbClr val="FF7900"/>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F869386B-407E-464B-99BD-6CA6EF6A33A1}"/>
              </a:ext>
            </a:extLst>
          </p:cNvPr>
          <p:cNvGrpSpPr/>
          <p:nvPr/>
        </p:nvGrpSpPr>
        <p:grpSpPr>
          <a:xfrm rot="5400000">
            <a:off x="5941479" y="-449492"/>
            <a:ext cx="306171" cy="10580086"/>
            <a:chOff x="5942914" y="-1169293"/>
            <a:chExt cx="306171" cy="10580086"/>
          </a:xfrm>
        </p:grpSpPr>
        <p:cxnSp>
          <p:nvCxnSpPr>
            <p:cNvPr id="49" name="Straight Connector 48">
              <a:extLst>
                <a:ext uri="{FF2B5EF4-FFF2-40B4-BE49-F238E27FC236}">
                  <a16:creationId xmlns:a16="http://schemas.microsoft.com/office/drawing/2014/main" id="{FD0951A0-6220-4AF9-BC7C-93B1FCF3B57F}"/>
                </a:ext>
              </a:extLst>
            </p:cNvPr>
            <p:cNvCxnSpPr/>
            <p:nvPr/>
          </p:nvCxnSpPr>
          <p:spPr>
            <a:xfrm>
              <a:off x="6096000" y="-1169293"/>
              <a:ext cx="0" cy="10580086"/>
            </a:xfrm>
            <a:prstGeom prst="line">
              <a:avLst/>
            </a:prstGeom>
            <a:ln w="9525" cap="rnd">
              <a:solidFill>
                <a:srgbClr val="9A9A9A"/>
              </a:solidFill>
              <a:prstDash val="solid"/>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E22B71FF-317E-46C2-A370-7C56D8A4D330}"/>
                </a:ext>
              </a:extLst>
            </p:cNvPr>
            <p:cNvGrpSpPr/>
            <p:nvPr/>
          </p:nvGrpSpPr>
          <p:grpSpPr>
            <a:xfrm>
              <a:off x="5942914" y="3967299"/>
              <a:ext cx="306171" cy="306910"/>
              <a:chOff x="5937564" y="3833745"/>
              <a:chExt cx="306171" cy="306910"/>
            </a:xfrm>
          </p:grpSpPr>
          <p:sp>
            <p:nvSpPr>
              <p:cNvPr id="51" name="Freeform 94">
                <a:extLst>
                  <a:ext uri="{FF2B5EF4-FFF2-40B4-BE49-F238E27FC236}">
                    <a16:creationId xmlns:a16="http://schemas.microsoft.com/office/drawing/2014/main" id="{DEAE76B2-13EF-4572-87F0-16CD94EEE89B}"/>
                  </a:ext>
                </a:extLst>
              </p:cNvPr>
              <p:cNvSpPr>
                <a:spLocks/>
              </p:cNvSpPr>
              <p:nvPr/>
            </p:nvSpPr>
            <p:spPr bwMode="gray">
              <a:xfrm>
                <a:off x="5937564" y="3833745"/>
                <a:ext cx="306171" cy="306910"/>
              </a:xfrm>
              <a:custGeom>
                <a:avLst/>
                <a:gdLst>
                  <a:gd name="T0" fmla="*/ 0 w 1052"/>
                  <a:gd name="T1" fmla="*/ 526 h 1052"/>
                  <a:gd name="T2" fmla="*/ 0 w 1052"/>
                  <a:gd name="T3" fmla="*/ 526 h 1052"/>
                  <a:gd name="T4" fmla="*/ 526 w 1052"/>
                  <a:gd name="T5" fmla="*/ 0 h 1052"/>
                  <a:gd name="T6" fmla="*/ 1052 w 1052"/>
                  <a:gd name="T7" fmla="*/ 526 h 1052"/>
                  <a:gd name="T8" fmla="*/ 1052 w 1052"/>
                  <a:gd name="T9" fmla="*/ 526 h 1052"/>
                  <a:gd name="T10" fmla="*/ 526 w 1052"/>
                  <a:gd name="T11" fmla="*/ 1052 h 1052"/>
                  <a:gd name="T12" fmla="*/ 526 w 1052"/>
                  <a:gd name="T13" fmla="*/ 1052 h 1052"/>
                  <a:gd name="T14" fmla="*/ 0 w 1052"/>
                  <a:gd name="T15" fmla="*/ 526 h 10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2" h="1052">
                    <a:moveTo>
                      <a:pt x="0" y="526"/>
                    </a:moveTo>
                    <a:cubicBezTo>
                      <a:pt x="0" y="526"/>
                      <a:pt x="0" y="526"/>
                      <a:pt x="0" y="526"/>
                    </a:cubicBezTo>
                    <a:cubicBezTo>
                      <a:pt x="0" y="236"/>
                      <a:pt x="236" y="0"/>
                      <a:pt x="526" y="0"/>
                    </a:cubicBezTo>
                    <a:cubicBezTo>
                      <a:pt x="817" y="0"/>
                      <a:pt x="1052" y="236"/>
                      <a:pt x="1052" y="526"/>
                    </a:cubicBezTo>
                    <a:cubicBezTo>
                      <a:pt x="1052" y="526"/>
                      <a:pt x="1052" y="526"/>
                      <a:pt x="1052" y="526"/>
                    </a:cubicBezTo>
                    <a:cubicBezTo>
                      <a:pt x="1052" y="817"/>
                      <a:pt x="817" y="1052"/>
                      <a:pt x="526" y="1052"/>
                    </a:cubicBezTo>
                    <a:cubicBezTo>
                      <a:pt x="526" y="1052"/>
                      <a:pt x="526" y="1052"/>
                      <a:pt x="526" y="1052"/>
                    </a:cubicBezTo>
                    <a:cubicBezTo>
                      <a:pt x="236" y="1052"/>
                      <a:pt x="0" y="817"/>
                      <a:pt x="0" y="526"/>
                    </a:cubicBezTo>
                    <a:close/>
                  </a:path>
                </a:pathLst>
              </a:custGeom>
              <a:solidFill>
                <a:schemeClr val="tx2"/>
              </a:solidFill>
              <a:ln>
                <a:solidFill>
                  <a:schemeClr val="tx2"/>
                </a:solidFill>
              </a:ln>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sp>
            <p:nvSpPr>
              <p:cNvPr id="52" name="Freeform 95">
                <a:extLst>
                  <a:ext uri="{FF2B5EF4-FFF2-40B4-BE49-F238E27FC236}">
                    <a16:creationId xmlns:a16="http://schemas.microsoft.com/office/drawing/2014/main" id="{6C3B64E7-A514-4A4B-A245-1951F348DB9C}"/>
                  </a:ext>
                </a:extLst>
              </p:cNvPr>
              <p:cNvSpPr>
                <a:spLocks/>
              </p:cNvSpPr>
              <p:nvPr/>
            </p:nvSpPr>
            <p:spPr bwMode="gray">
              <a:xfrm>
                <a:off x="6053995" y="3876005"/>
                <a:ext cx="120251" cy="224731"/>
              </a:xfrm>
              <a:custGeom>
                <a:avLst/>
                <a:gdLst>
                  <a:gd name="T0" fmla="*/ 66 w 976"/>
                  <a:gd name="T1" fmla="*/ 1824 h 1824"/>
                  <a:gd name="T2" fmla="*/ 0 w 976"/>
                  <a:gd name="T3" fmla="*/ 1758 h 1824"/>
                  <a:gd name="T4" fmla="*/ 843 w 976"/>
                  <a:gd name="T5" fmla="*/ 912 h 1824"/>
                  <a:gd name="T6" fmla="*/ 0 w 976"/>
                  <a:gd name="T7" fmla="*/ 66 h 1824"/>
                  <a:gd name="T8" fmla="*/ 66 w 976"/>
                  <a:gd name="T9" fmla="*/ 0 h 1824"/>
                  <a:gd name="T10" fmla="*/ 976 w 976"/>
                  <a:gd name="T11" fmla="*/ 912 h 1824"/>
                  <a:gd name="T12" fmla="*/ 66 w 976"/>
                  <a:gd name="T13" fmla="*/ 1824 h 1824"/>
                </a:gdLst>
                <a:ahLst/>
                <a:cxnLst>
                  <a:cxn ang="0">
                    <a:pos x="T0" y="T1"/>
                  </a:cxn>
                  <a:cxn ang="0">
                    <a:pos x="T2" y="T3"/>
                  </a:cxn>
                  <a:cxn ang="0">
                    <a:pos x="T4" y="T5"/>
                  </a:cxn>
                  <a:cxn ang="0">
                    <a:pos x="T6" y="T7"/>
                  </a:cxn>
                  <a:cxn ang="0">
                    <a:pos x="T8" y="T9"/>
                  </a:cxn>
                  <a:cxn ang="0">
                    <a:pos x="T10" y="T11"/>
                  </a:cxn>
                  <a:cxn ang="0">
                    <a:pos x="T12" y="T13"/>
                  </a:cxn>
                </a:cxnLst>
                <a:rect l="0" t="0" r="r" b="b"/>
                <a:pathLst>
                  <a:path w="976" h="1824">
                    <a:moveTo>
                      <a:pt x="66" y="1824"/>
                    </a:moveTo>
                    <a:lnTo>
                      <a:pt x="0" y="1758"/>
                    </a:lnTo>
                    <a:lnTo>
                      <a:pt x="843" y="912"/>
                    </a:lnTo>
                    <a:lnTo>
                      <a:pt x="0" y="66"/>
                    </a:lnTo>
                    <a:lnTo>
                      <a:pt x="66" y="0"/>
                    </a:lnTo>
                    <a:lnTo>
                      <a:pt x="976" y="912"/>
                    </a:lnTo>
                    <a:lnTo>
                      <a:pt x="66" y="18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8641" tIns="44321" rIns="88641" bIns="44321" numCol="1" anchor="t" anchorCtr="0" compatLnSpc="1">
                <a:prstTxWarp prst="textNoShape">
                  <a:avLst/>
                </a:prstTxWarp>
              </a:bodyPr>
              <a:lstStyle/>
              <a:p>
                <a:endParaRPr lang="en-US" dirty="0">
                  <a:solidFill>
                    <a:srgbClr val="6E6F73"/>
                  </a:solidFill>
                </a:endParaRPr>
              </a:p>
            </p:txBody>
          </p:sp>
        </p:grpSp>
      </p:grpSp>
      <p:sp>
        <p:nvSpPr>
          <p:cNvPr id="14" name="Rectangle 13">
            <a:extLst>
              <a:ext uri="{FF2B5EF4-FFF2-40B4-BE49-F238E27FC236}">
                <a16:creationId xmlns:a16="http://schemas.microsoft.com/office/drawing/2014/main" id="{B1007902-5196-4F61-ADDF-8315074AB6EB}"/>
              </a:ext>
            </a:extLst>
          </p:cNvPr>
          <p:cNvSpPr/>
          <p:nvPr/>
        </p:nvSpPr>
        <p:spPr>
          <a:xfrm>
            <a:off x="820314" y="5053635"/>
            <a:ext cx="10580086" cy="463615"/>
          </a:xfrm>
          <a:prstGeom prst="rect">
            <a:avLst/>
          </a:prstGeom>
          <a:solidFill>
            <a:srgbClr val="FF79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lnSpc>
                <a:spcPct val="95000"/>
              </a:lnSpc>
            </a:pPr>
            <a:r>
              <a:rPr lang="en-US" sz="1600" i="1" kern="0" dirty="0">
                <a:solidFill>
                  <a:srgbClr val="FFFFFF"/>
                </a:solidFill>
                <a:latin typeface="Helvetica 55 Roman" panose="02000503040000020004" pitchFamily="2" charset="0"/>
                <a:sym typeface="Trebuchet MS" panose="020B0603020202020204" pitchFamily="34" charset="0"/>
              </a:rPr>
              <a:t>Forecasted traffic will be used to calculate a ratio of  evolution per cells</a:t>
            </a:r>
          </a:p>
          <a:p>
            <a:pPr algn="ctr">
              <a:lnSpc>
                <a:spcPct val="95000"/>
              </a:lnSpc>
            </a:pPr>
            <a:r>
              <a:rPr lang="en-US" sz="1600" i="1" kern="0" dirty="0">
                <a:solidFill>
                  <a:srgbClr val="FFFFFF"/>
                </a:solidFill>
                <a:latin typeface="Helvetica 55 Roman" panose="02000503040000020004" pitchFamily="2" charset="0"/>
                <a:sym typeface="Trebuchet MS" panose="020B0603020202020204" pitchFamily="34" charset="0"/>
              </a:rPr>
              <a:t>This ratio will help us to have a projection of hourly data to a precise future period</a:t>
            </a:r>
          </a:p>
        </p:txBody>
      </p:sp>
      <p:sp>
        <p:nvSpPr>
          <p:cNvPr id="40" name="TextBox 39">
            <a:extLst>
              <a:ext uri="{FF2B5EF4-FFF2-40B4-BE49-F238E27FC236}">
                <a16:creationId xmlns:a16="http://schemas.microsoft.com/office/drawing/2014/main" id="{C7C003E7-9CCD-436F-8D97-AEE1FD6172AA}"/>
              </a:ext>
            </a:extLst>
          </p:cNvPr>
          <p:cNvSpPr txBox="1"/>
          <p:nvPr/>
        </p:nvSpPr>
        <p:spPr>
          <a:xfrm>
            <a:off x="8156921" y="2008832"/>
            <a:ext cx="3850249" cy="1282009"/>
          </a:xfrm>
          <a:prstGeom prst="rect">
            <a:avLst/>
          </a:prstGeom>
          <a:solidFill>
            <a:srgbClr val="FFFFFF"/>
          </a:solidFill>
          <a:ln w="19050">
            <a:gradFill flip="none" rotWithShape="1">
              <a:gsLst>
                <a:gs pos="0">
                  <a:schemeClr val="accent4"/>
                </a:gs>
                <a:gs pos="100000">
                  <a:schemeClr val="accent3"/>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defPPr>
              <a:defRPr lang="en-US"/>
            </a:defPPr>
            <a:lvl1pPr algn="ctr">
              <a:lnSpc>
                <a:spcPct val="95000"/>
              </a:lnSpc>
              <a:defRPr sz="2000" kern="0">
                <a:solidFill>
                  <a:schemeClr val="bg1">
                    <a:lumMod val="50000"/>
                  </a:schemeClr>
                </a:solidFill>
              </a:defRPr>
            </a:lvl1pPr>
          </a:lstStyle>
          <a:p>
            <a:pPr marL="108000" lvl="1">
              <a:buClr>
                <a:srgbClr val="8E908F"/>
              </a:buClr>
              <a:buSzPct val="100000"/>
            </a:pPr>
            <a:r>
              <a:rPr lang="en-US" sz="2000" dirty="0">
                <a:solidFill>
                  <a:srgbClr val="000000"/>
                </a:solidFill>
                <a:latin typeface="Trebuchet MS" panose="020B0603020202020204" pitchFamily="34" charset="0"/>
              </a:rPr>
              <a:t>ML model: Prophet Model</a:t>
            </a:r>
          </a:p>
        </p:txBody>
      </p:sp>
      <p:sp>
        <p:nvSpPr>
          <p:cNvPr id="6" name="ee4pHeader1">
            <a:extLst>
              <a:ext uri="{FF2B5EF4-FFF2-40B4-BE49-F238E27FC236}">
                <a16:creationId xmlns:a16="http://schemas.microsoft.com/office/drawing/2014/main" id="{2D74B2AB-A7D3-F060-9AC5-C7DB0FC4D79D}"/>
              </a:ext>
            </a:extLst>
          </p:cNvPr>
          <p:cNvSpPr>
            <a:spLocks noChangeArrowheads="1"/>
          </p:cNvSpPr>
          <p:nvPr>
            <p:custDataLst>
              <p:tags r:id="rId5"/>
            </p:custDataLst>
          </p:nvPr>
        </p:nvSpPr>
        <p:spPr bwMode="gray">
          <a:xfrm>
            <a:off x="444236" y="2037264"/>
            <a:ext cx="3256017" cy="530729"/>
          </a:xfrm>
          <a:prstGeom prst="homePlate">
            <a:avLst>
              <a:gd name="adj" fmla="val 12004"/>
            </a:avLst>
          </a:prstGeom>
          <a:noFill/>
          <a:ln w="38100" cap="rnd" algn="ctr">
            <a:noFill/>
            <a:round/>
            <a:headEnd/>
            <a:tailEnd/>
          </a:ln>
          <a:extLst>
            <a:ext uri="{909E8E84-426E-40DD-AFC4-6F175D3DCCD1}">
              <a14:hiddenFill xmlns:a14="http://schemas.microsoft.com/office/drawing/2010/main">
                <a:solidFill>
                  <a:srgbClr val="29BA74"/>
                </a:solidFill>
              </a14:hiddenFill>
            </a:ext>
          </a:extLst>
        </p:spPr>
        <p:txBody>
          <a:bodyPr lIns="101745" tIns="101745" rIns="101745" bIns="101745" anchor="ctr" anchorCtr="0"/>
          <a:lstStyle/>
          <a:p>
            <a:pPr algn="ctr" eaLnBrk="0" hangingPunct="0"/>
            <a:r>
              <a:rPr lang="en-US" dirty="0">
                <a:solidFill>
                  <a:srgbClr val="FF7900"/>
                </a:solidFill>
                <a:latin typeface="Helvetica 55 Roman" panose="02000503040000020004" pitchFamily="2" charset="0"/>
                <a:sym typeface="Trebuchet MS" panose="020B0603020202020204" pitchFamily="34" charset="0"/>
              </a:rPr>
              <a:t>Inputs</a:t>
            </a:r>
          </a:p>
        </p:txBody>
      </p:sp>
      <p:sp>
        <p:nvSpPr>
          <p:cNvPr id="7" name="ee4pContent1">
            <a:extLst>
              <a:ext uri="{FF2B5EF4-FFF2-40B4-BE49-F238E27FC236}">
                <a16:creationId xmlns:a16="http://schemas.microsoft.com/office/drawing/2014/main" id="{3E8F0D9D-0FE3-036A-6C35-9EB422B158ED}"/>
              </a:ext>
            </a:extLst>
          </p:cNvPr>
          <p:cNvSpPr txBox="1"/>
          <p:nvPr/>
        </p:nvSpPr>
        <p:spPr>
          <a:xfrm>
            <a:off x="281436" y="2839683"/>
            <a:ext cx="3418818" cy="1569660"/>
          </a:xfrm>
          <a:prstGeom prst="rect">
            <a:avLst/>
          </a:prstGeom>
          <a:ln cap="rnd">
            <a:noFill/>
            <a:round/>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a:buSzPct val="100000"/>
            </a:pPr>
            <a:r>
              <a:rPr sz="1600" dirty="0">
                <a:solidFill>
                  <a:srgbClr val="000000"/>
                </a:solidFill>
              </a:rPr>
              <a:t>Forecast based on historical data at weekly granularity for both use case (FDD / TDD)</a:t>
            </a:r>
          </a:p>
          <a:p>
            <a:pPr>
              <a:buSzPct val="100000"/>
            </a:pPr>
            <a:endParaRPr sz="1600" dirty="0">
              <a:solidFill>
                <a:srgbClr val="000000"/>
              </a:solidFill>
            </a:endParaRPr>
          </a:p>
        </p:txBody>
      </p:sp>
      <p:cxnSp>
        <p:nvCxnSpPr>
          <p:cNvPr id="8" name="Straight Connector 25">
            <a:extLst>
              <a:ext uri="{FF2B5EF4-FFF2-40B4-BE49-F238E27FC236}">
                <a16:creationId xmlns:a16="http://schemas.microsoft.com/office/drawing/2014/main" id="{500CE72E-5A06-6CBA-783A-BEFB1B8F6BF8}"/>
              </a:ext>
            </a:extLst>
          </p:cNvPr>
          <p:cNvCxnSpPr>
            <a:cxnSpLocks/>
          </p:cNvCxnSpPr>
          <p:nvPr/>
        </p:nvCxnSpPr>
        <p:spPr>
          <a:xfrm flipH="1">
            <a:off x="391713" y="2610099"/>
            <a:ext cx="3361062" cy="0"/>
          </a:xfrm>
          <a:prstGeom prst="line">
            <a:avLst/>
          </a:prstGeom>
          <a:ln w="19050" cap="rnd" cmpd="sng" algn="ctr">
            <a:solidFill>
              <a:srgbClr val="FF7900"/>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170965"/>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1.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2.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V429CsvT1hL7UrX8UCMx4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FVefcJKkeDV9aC6ct74Uy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GwPNJvXKP6dl1fW0hekI6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erQPYq4qHuQahxdtv.PZo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GwPNJvXKP6dl1fW0hekI6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erQPYq4qHuQahxdtv.PZoQ"/>
</p:tagLst>
</file>

<file path=ppt/tags/tag47.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48.xml><?xml version="1.0" encoding="utf-8"?>
<p:tagLst xmlns:a="http://schemas.openxmlformats.org/drawingml/2006/main" xmlns:r="http://schemas.openxmlformats.org/officeDocument/2006/relationships" xmlns:p="http://schemas.openxmlformats.org/presentationml/2006/main">
  <p:tag name="EE4P_FORMATWIZARD_TAG" val="Whi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FVefcJKkeDV9aC6ct74Uy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FVefcJKkeDV9aC6ct74Uy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GwPNJvXKP6dl1fW0hekI6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erQPYq4qHuQahxdtv.PZo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iXXiGdqvWwyD3CyyQCbtH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Kar3rX7lf3U.GZlAHO2Qz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GwPNJvXKP6dl1fW0hekI6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erQPYq4qHuQahxdtv.PZo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GwPNJvXKP6dl1fW0hekI6w"/>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erQPYq4qHuQahxdtv.PZo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ecfpIcm_5ZL0ToN72uxEC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Pi9hWnXqQbT.O6C4f6rTd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iq25lce01BLOWrP75gAMtQ"/>
</p:tagLst>
</file>

<file path=ppt/tags/tag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KTp0Q8pdvUbi4vrERyKQl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8rXr0bT3yVesdu69QkEKF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ecfpIcm_5ZL0ToN72uxEC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FVefcJKkeDV9aC6ct74UyQ"/>
</p:tagLst>
</file>

<file path=ppt/tags/tag76.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Z9MCnsbrdBSGztoGKDtkR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erQPYq4qHuQahxdtv.PZo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erQPYq4qHuQahxdtv.PZo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erQPYq4qHuQahxdtv.PZoQ"/>
</p:tagLst>
</file>

<file path=ppt/tags/tag85.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Z9MCnsbrdBSGztoGKDtkR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erQPYq4qHuQahxdtv.PZo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Z9MCnsbrdBSGztoGKDtkRA"/>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5_OFR_template_restricted">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FR_OBS-template_external.potx" id="{8E63A4C0-0D5B-4AB0-9B17-28650E3A1109}" vid="{213D95EF-7056-43E0-9767-0E799F788926}"/>
    </a:ext>
  </a:extLst>
</a:theme>
</file>

<file path=ppt/theme/theme11.xml><?xml version="1.0" encoding="utf-8"?>
<a:theme xmlns:a="http://schemas.openxmlformats.org/drawingml/2006/main" name="1_orange_presentationbasiqu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12.xml><?xml version="1.0" encoding="utf-8"?>
<a:theme xmlns:a="http://schemas.openxmlformats.org/drawingml/2006/main" name="1_OFR Outils et elements utiles">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RA_Template_Beta_external_110816.potx" id="{096397F8-02DF-40E4-AEB9-88A0052F30F0}" vid="{AA36791E-F7D8-46B6-BCF9-C51758B3B430}"/>
    </a:ext>
  </a:extLst>
</a:theme>
</file>

<file path=ppt/theme/theme13.xml><?xml version="1.0" encoding="utf-8"?>
<a:theme xmlns:a="http://schemas.openxmlformats.org/drawingml/2006/main" name="4_OFR_template_restricted">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FR_OBS-template_external.potx" id="{8E63A4C0-0D5B-4AB0-9B17-28650E3A1109}" vid="{213D95EF-7056-43E0-9767-0E799F788926}"/>
    </a:ext>
  </a:extLst>
</a:theme>
</file>

<file path=ppt/theme/theme1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ange_presentationbasique">
  <a:themeElements>
    <a:clrScheme name="Orange Black">
      <a:dk1>
        <a:srgbClr val="FFFFFF"/>
      </a:dk1>
      <a:lt1>
        <a:srgbClr val="000000"/>
      </a:lt1>
      <a:dk2>
        <a:srgbClr val="FF6600"/>
      </a:dk2>
      <a:lt2>
        <a:srgbClr val="8E908F"/>
      </a:lt2>
      <a:accent1>
        <a:srgbClr val="FF6600"/>
      </a:accent1>
      <a:accent2>
        <a:srgbClr val="323232"/>
      </a:accent2>
      <a:accent3>
        <a:srgbClr val="5C5C5C"/>
      </a:accent3>
      <a:accent4>
        <a:srgbClr val="8E908F"/>
      </a:accent4>
      <a:accent5>
        <a:srgbClr val="ADADAD"/>
      </a:accent5>
      <a:accent6>
        <a:srgbClr val="CCCCCC"/>
      </a:accent6>
      <a:hlink>
        <a:srgbClr val="000000"/>
      </a:hlink>
      <a:folHlink>
        <a:srgbClr val="000000"/>
      </a:folHlink>
    </a:clrScheme>
    <a:fontScheme name="Orange">
      <a:majorFont>
        <a:latin typeface="Helvetica 75"/>
        <a:ea typeface=""/>
        <a:cs typeface=""/>
      </a:majorFont>
      <a:minorFont>
        <a:latin typeface="Helvetica 75"/>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ange_PPTTemplate_v3.potx" id="{7EFB1CC4-B630-4DC5-B88F-B33ED10FA70B}" vid="{E661C32F-4836-4DD1-B604-E27281C607A6}"/>
    </a:ext>
  </a:extLst>
</a:theme>
</file>

<file path=ppt/theme/theme3.xml><?xml version="1.0" encoding="utf-8"?>
<a:theme xmlns:a="http://schemas.openxmlformats.org/drawingml/2006/main" name="OFR_template_restricted">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FR_OBS-template_external.potx" id="{8E63A4C0-0D5B-4AB0-9B17-28650E3A1109}" vid="{213D95EF-7056-43E0-9767-0E799F788926}"/>
    </a:ext>
  </a:extLst>
</a:theme>
</file>

<file path=ppt/theme/theme4.xml><?xml version="1.0" encoding="utf-8"?>
<a:theme xmlns:a="http://schemas.openxmlformats.org/drawingml/2006/main" name="OFR Outils et elements utiles">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RA_Template_Beta_external_110816.potx" id="{096397F8-02DF-40E4-AEB9-88A0052F30F0}" vid="{AA36791E-F7D8-46B6-BCF9-C51758B3B430}"/>
    </a:ext>
  </a:extLst>
</a:theme>
</file>

<file path=ppt/theme/theme5.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OFR_template_restricted">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FR_OBS-template_external.potx" id="{8E63A4C0-0D5B-4AB0-9B17-28650E3A1109}" vid="{213D95EF-7056-43E0-9767-0E799F788926}"/>
    </a:ext>
  </a:extLst>
</a:theme>
</file>

<file path=ppt/theme/theme7.xml><?xml version="1.0" encoding="utf-8"?>
<a:theme xmlns:a="http://schemas.openxmlformats.org/drawingml/2006/main" name="2_OFR_template_restricted">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FR_OBS-template_external.potx" id="{8E63A4C0-0D5B-4AB0-9B17-28650E3A1109}" vid="{213D95EF-7056-43E0-9767-0E799F788926}"/>
    </a:ext>
  </a:extLst>
</a:theme>
</file>

<file path=ppt/theme/theme8.xml><?xml version="1.0" encoding="utf-8"?>
<a:theme xmlns:a="http://schemas.openxmlformats.org/drawingml/2006/main" name="3_OFR_template_restricted">
  <a:themeElements>
    <a:clrScheme name="Orange WHT Secondary">
      <a:dk1>
        <a:srgbClr val="000000"/>
      </a:dk1>
      <a:lt1>
        <a:srgbClr val="FFFFFF"/>
      </a:lt1>
      <a:dk2>
        <a:srgbClr val="8F8F8F"/>
      </a:dk2>
      <a:lt2>
        <a:srgbClr val="FF7900"/>
      </a:lt2>
      <a:accent1>
        <a:srgbClr val="FF7900"/>
      </a:accent1>
      <a:accent2>
        <a:srgbClr val="4BB4E6"/>
      </a:accent2>
      <a:accent3>
        <a:srgbClr val="50BE87"/>
      </a:accent3>
      <a:accent4>
        <a:srgbClr val="FFB4E6"/>
      </a:accent4>
      <a:accent5>
        <a:srgbClr val="A885D8"/>
      </a:accent5>
      <a:accent6>
        <a:srgbClr val="FFD200"/>
      </a:accent6>
      <a:hlink>
        <a:srgbClr val="FF7900"/>
      </a:hlink>
      <a:folHlink>
        <a:srgbClr val="FF7900"/>
      </a:folHlink>
    </a:clrScheme>
    <a:fontScheme name="Orange">
      <a:majorFont>
        <a:latin typeface="Helvetica 75 Bold"/>
        <a:ea typeface=""/>
        <a:cs typeface=""/>
      </a:majorFont>
      <a:minorFont>
        <a:latin typeface="Helvetica 75 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600" dirty="0" smtClean="0">
            <a:solidFill>
              <a:srgbClr val="000000"/>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wrap="non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OFR_OBS-template_external.potx" id="{8E63A4C0-0D5B-4AB0-9B17-28650E3A1109}" vid="{213D95EF-7056-43E0-9767-0E799F788926}"/>
    </a:ext>
  </a:extLst>
</a:theme>
</file>

<file path=ppt/theme/theme9.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Personnalisé 1">
      <a:majorFont>
        <a:latin typeface="Helvetica 65 Medium"/>
        <a:ea typeface=""/>
        <a:cs typeface=""/>
      </a:majorFont>
      <a:minorFont>
        <a:latin typeface="Helvetica 55 Roman"/>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Presentation1" id="{98BE5552-E176-4529-A872-0FBA06FE5B63}" vid="{0F1FAADB-AEA5-47B3-99E2-4A7C31D75FF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14984CDD083B34C8C12FE854014E956" ma:contentTypeVersion="5" ma:contentTypeDescription="Crée un document." ma:contentTypeScope="" ma:versionID="0727fac5c7006cd93327f176dd74a049">
  <xsd:schema xmlns:xsd="http://www.w3.org/2001/XMLSchema" xmlns:xs="http://www.w3.org/2001/XMLSchema" xmlns:p="http://schemas.microsoft.com/office/2006/metadata/properties" xmlns:ns2="7ac106e6-679d-469c-afd5-1db72471242c" targetNamespace="http://schemas.microsoft.com/office/2006/metadata/properties" ma:root="true" ma:fieldsID="813c41de4df661e659606f5d5589b406" ns2:_="">
    <xsd:import namespace="7ac106e6-679d-469c-afd5-1db72471242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c106e6-679d-469c-afd5-1db7247124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E285F4-1F42-459C-BCE4-B56229B0D561}">
  <ds:schemaRefs>
    <ds:schemaRef ds:uri="http://schemas.microsoft.com/sharepoint/v3/contenttype/forms"/>
  </ds:schemaRefs>
</ds:datastoreItem>
</file>

<file path=customXml/itemProps2.xml><?xml version="1.0" encoding="utf-8"?>
<ds:datastoreItem xmlns:ds="http://schemas.openxmlformats.org/officeDocument/2006/customXml" ds:itemID="{6E1226C7-C732-473C-8D4B-5CC0B630BF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ac106e6-679d-469c-afd5-1db7247124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6c818a6-e1a0-4a6e-a969-20d857c5dc62}" enabled="1" method="Standard" siteId="{90c7a20a-f34b-40bf-bc48-b9253b6f5d20}" removed="0"/>
</clbl:labelList>
</file>

<file path=docProps/app.xml><?xml version="1.0" encoding="utf-8"?>
<Properties xmlns="http://schemas.openxmlformats.org/officeDocument/2006/extended-properties" xmlns:vt="http://schemas.openxmlformats.org/officeDocument/2006/docPropsVTypes">
  <TotalTime>6135</TotalTime>
  <Words>3746</Words>
  <Application>Microsoft Office PowerPoint</Application>
  <PresentationFormat>Grand écran</PresentationFormat>
  <Paragraphs>673</Paragraphs>
  <Slides>38</Slides>
  <Notes>19</Notes>
  <HiddenSlides>15</HiddenSlides>
  <MMClips>0</MMClips>
  <ScaleCrop>false</ScaleCrop>
  <HeadingPairs>
    <vt:vector size="8" baseType="variant">
      <vt:variant>
        <vt:lpstr>Polices utilisées</vt:lpstr>
      </vt:variant>
      <vt:variant>
        <vt:i4>13</vt:i4>
      </vt:variant>
      <vt:variant>
        <vt:lpstr>Thème</vt:lpstr>
      </vt:variant>
      <vt:variant>
        <vt:i4>13</vt:i4>
      </vt:variant>
      <vt:variant>
        <vt:lpstr>Serveurs OLE incorporés</vt:lpstr>
      </vt:variant>
      <vt:variant>
        <vt:i4>1</vt:i4>
      </vt:variant>
      <vt:variant>
        <vt:lpstr>Titres des diapositives</vt:lpstr>
      </vt:variant>
      <vt:variant>
        <vt:i4>38</vt:i4>
      </vt:variant>
    </vt:vector>
  </HeadingPairs>
  <TitlesOfParts>
    <vt:vector size="65" baseType="lpstr">
      <vt:lpstr>Arial</vt:lpstr>
      <vt:lpstr>Arial Nova</vt:lpstr>
      <vt:lpstr>Calibri</vt:lpstr>
      <vt:lpstr>Calibri Light</vt:lpstr>
      <vt:lpstr>Cambria Math</vt:lpstr>
      <vt:lpstr>Helvetica</vt:lpstr>
      <vt:lpstr>Helvetica 55 Roman</vt:lpstr>
      <vt:lpstr>Helvetica 65 Medium</vt:lpstr>
      <vt:lpstr>Helvetica 75</vt:lpstr>
      <vt:lpstr>Helvetica 75 Bold</vt:lpstr>
      <vt:lpstr>Lato Light</vt:lpstr>
      <vt:lpstr>Trebuchet MS</vt:lpstr>
      <vt:lpstr>Wingdings</vt:lpstr>
      <vt:lpstr>Thème Office</vt:lpstr>
      <vt:lpstr>orange_presentationbasique</vt:lpstr>
      <vt:lpstr>OFR_template_restricted</vt:lpstr>
      <vt:lpstr>OFR Outils et elements utiles</vt:lpstr>
      <vt:lpstr>1_Thème Office</vt:lpstr>
      <vt:lpstr>1_OFR_template_restricted</vt:lpstr>
      <vt:lpstr>2_OFR_template_restricted</vt:lpstr>
      <vt:lpstr>3_OFR_template_restricted</vt:lpstr>
      <vt:lpstr>BCG Grid 16:9</vt:lpstr>
      <vt:lpstr>5_OFR_template_restricted</vt:lpstr>
      <vt:lpstr>1_orange_presentationbasique</vt:lpstr>
      <vt:lpstr>1_OFR Outils et elements utiles</vt:lpstr>
      <vt:lpstr>4_OFR_template_restricted</vt:lpstr>
      <vt:lpstr>think-cell Slide</vt:lpstr>
      <vt:lpstr>Présentation PowerPoint</vt:lpstr>
      <vt:lpstr>Présentation PowerPoint</vt:lpstr>
      <vt:lpstr>Présentation PowerPoint</vt:lpstr>
      <vt:lpstr>Présentation PowerPoint</vt:lpstr>
      <vt:lpstr>Technical functionalities</vt:lpstr>
      <vt:lpstr>Présentation PowerPoint</vt:lpstr>
      <vt:lpstr>OSS counters are processed per granularity and use case (FDD/TDD)</vt:lpstr>
      <vt:lpstr>Présentation PowerPoint</vt:lpstr>
      <vt:lpstr>Traffic and capacity KPI are forecasted for each cell on weekly basis for the coming two years</vt:lpstr>
      <vt:lpstr>Présentation PowerPoint</vt:lpstr>
      <vt:lpstr>Présentation PowerPoint</vt:lpstr>
      <vt:lpstr>Présentation PowerPoint</vt:lpstr>
      <vt:lpstr>Présentation PowerPoint</vt:lpstr>
      <vt:lpstr>Compute rate – Projection of hourly data</vt:lpstr>
      <vt:lpstr>Get congestion and densification suggestion</vt:lpstr>
      <vt:lpstr>Présentation PowerPoint</vt:lpstr>
      <vt:lpstr>Présentation PowerPoint</vt:lpstr>
      <vt:lpstr>Traffic improvement estimation</vt:lpstr>
      <vt:lpstr>Traffic improvement estimation</vt:lpstr>
      <vt:lpstr>Evolution of neighbor data traffic is forecasted based on the technical site archetype, traffic status before the action and the upgrade action</vt:lpstr>
      <vt:lpstr>Présentation PowerPoint</vt:lpstr>
      <vt:lpstr>Présentation PowerPoint</vt:lpstr>
      <vt:lpstr>This document integrates the methodology conceptualization of module 7</vt:lpstr>
      <vt:lpstr>Technical to economical conversion functionalities varies by type of value driver</vt:lpstr>
      <vt:lpstr>Contexte: Technical to Economical module</vt:lpstr>
      <vt:lpstr>Revenue estimation approach based on traffic</vt:lpstr>
      <vt:lpstr>ARPU increase is quantified comparing the neighbor sites revenues resulting from traffic improvement and those before the action</vt:lpstr>
      <vt:lpstr>Présentation PowerPoint</vt:lpstr>
      <vt:lpstr>This document integrates the methodology conceptualization of module 7</vt:lpstr>
      <vt:lpstr>Complete conceptualization of all economic modules</vt:lpstr>
      <vt:lpstr>Increase in ARPU results in a proportional increase of the average margin per client </vt:lpstr>
      <vt:lpstr>NPV calculation is performed for each upgrade action considering incremental effects  </vt:lpstr>
      <vt:lpstr>NPV calculation is performed for each upgrade action considering incremental effects  </vt:lpstr>
      <vt:lpstr>NPV calculation is performed for each upgrade action considering incremental effects  </vt:lpstr>
      <vt:lpstr>Opex definition</vt:lpstr>
      <vt:lpstr>NPV calculation is performed for each upgrade action considering incremental effects  </vt:lpstr>
      <vt:lpstr>Capex definition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LOUCOU Fabrice /DIS [OCI]</dc:creator>
  <cp:lastModifiedBy>LECLAIR Romain OBS/OBF</cp:lastModifiedBy>
  <cp:revision>35</cp:revision>
  <dcterms:created xsi:type="dcterms:W3CDTF">2021-06-18T11:18:06Z</dcterms:created>
  <dcterms:modified xsi:type="dcterms:W3CDTF">2024-05-27T17:33:16Z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Thème Office:8\orange_presentationbasique:3\OFR_template_restricted:5\OFR Outils et elements utiles:5\1_Thème Office:8\1_OFR_template_restricted:5\2_OFR_template_restricted:5\3_OFR_template_restricted:5\BCG Grid 16\:9:5\5_OFR_template_restricted:5\1_orange_presentationbasique:3\1_OFR Outils et elements utiles:5</vt:lpwstr>
  </property>
  <property fmtid="{D5CDD505-2E9C-101B-9397-08002B2CF9AE}" pid="3" name="ClassificationContentMarkingFooterText">
    <vt:lpwstr>Orange Restricted</vt:lpwstr>
  </property>
</Properties>
</file>