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6CCD0-2D30-4392-8A2F-6C0A2FF2EFDE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27F19-1227-4D50-A07C-E4A221C458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6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611d92b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611d92b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2986" y="452985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78357" y="452985"/>
            <a:ext cx="3069166" cy="4614333"/>
          </a:xfrm>
        </p:spPr>
        <p:txBody>
          <a:bodyPr tIns="109624"/>
          <a:lstStyle>
            <a:lvl1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827916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97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2E8872-53F4-44E7-8896-7F7154916FC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237C1-E9E6-4C93-A5BC-149521A6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65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1" y="452988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258" indent="-40125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3837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1" y="452988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525256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74" y="452970"/>
            <a:ext cx="11294534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1" y="1739921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693791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74" y="452967"/>
            <a:ext cx="11294534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1" y="1739900"/>
            <a:ext cx="5420786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8271" y="1739900"/>
            <a:ext cx="5420786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64700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1" y="173992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74" y="452967"/>
            <a:ext cx="11294534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03201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1" y="452988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860946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48267" y="6248400"/>
            <a:ext cx="2528711" cy="457200"/>
          </a:xfrm>
          <a:prstGeom prst="rect">
            <a:avLst/>
          </a:prstGeom>
        </p:spPr>
        <p:txBody>
          <a:bodyPr lIns="91331" tIns="45664" rIns="91331" bIns="45664"/>
          <a:lstStyle>
            <a:lvl1pPr defTabSz="913278" eaLnBrk="1" hangingPunct="1">
              <a:defRPr sz="1800" b="1">
                <a:solidFill>
                  <a:srgbClr val="FF66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15022" y="6248400"/>
            <a:ext cx="2528711" cy="457200"/>
          </a:xfrm>
          <a:prstGeom prst="rect">
            <a:avLst/>
          </a:prstGeom>
        </p:spPr>
        <p:txBody>
          <a:bodyPr vert="horz" wrap="square" lIns="91331" tIns="45664" rIns="91331" bIns="45664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800" b="1">
                <a:solidFill>
                  <a:srgbClr val="FF66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E5CFF4-E5B5-43E8-9AA9-9B225D5BE821}" type="slidenum">
              <a:rPr lang="fr-FR" altLang="fr-FR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altLang="fr-F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3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 lang="fr-FR" sz="2000" b="1" kern="1200" smtClean="0">
                <a:solidFill>
                  <a:srgbClr val="FF6600"/>
                </a:solidFill>
                <a:latin typeface="Helvetica 45 Light" pitchFamily="34" charset="0"/>
                <a:ea typeface="MS PGothic" pitchFamily="34" charset="-128"/>
                <a:cs typeface="+mn-cs"/>
              </a:defRPr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696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3438" y="452439"/>
            <a:ext cx="1129453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675" y="1739900"/>
            <a:ext cx="11298296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text styles</a:t>
            </a:r>
          </a:p>
          <a:p>
            <a:pPr lvl="1"/>
            <a:r>
              <a:rPr lang="en-GB" altLang="fr-FR" smtClean="0"/>
              <a:t>Second level</a:t>
            </a:r>
          </a:p>
          <a:p>
            <a:pPr lvl="2"/>
            <a:r>
              <a:rPr lang="en-GB" altLang="fr-FR" smtClean="0"/>
              <a:t>Third level</a:t>
            </a:r>
          </a:p>
          <a:p>
            <a:pPr lvl="3"/>
            <a:r>
              <a:rPr lang="en-GB" altLang="fr-FR" smtClean="0"/>
              <a:t>Fourth level</a:t>
            </a:r>
          </a:p>
          <a:p>
            <a:pPr lvl="4"/>
            <a:r>
              <a:rPr lang="en-GB" altLang="fr-FR" smtClean="0"/>
              <a:t>Fifth level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449675" y="6246814"/>
            <a:ext cx="365007" cy="44608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912813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Font typeface="Helvetica 75" charset="0"/>
              <a:buNone/>
            </a:pPr>
            <a:fld id="{0B18262C-A661-49C7-9E5E-AEA6899ECF4C}" type="slidenum">
              <a:rPr lang="en-GB" altLang="fr-FR" sz="800">
                <a:solidFill>
                  <a:srgbClr val="FFFFFF"/>
                </a:solidFill>
                <a:latin typeface="Helvetica 75 Bold" pitchFamily="2" charset="0"/>
                <a:ea typeface="MS PGothic" panose="020B0600070205080204" pitchFamily="34" charset="-128"/>
              </a:rPr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Font typeface="Helvetica 75" charset="0"/>
                <a:buNone/>
              </a:pPr>
              <a:t>‹N°›</a:t>
            </a:fld>
            <a:endParaRPr lang="en-GB" altLang="fr-FR" sz="800">
              <a:solidFill>
                <a:srgbClr val="FFFFFF"/>
              </a:solidFill>
              <a:latin typeface="Helvetica 75 Bold" pitchFamily="2" charset="0"/>
              <a:ea typeface="MS PGothic" panose="020B0600070205080204" pitchFamily="34" charset="-128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5407379" y="6483351"/>
            <a:ext cx="1381007" cy="277813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541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  <p:pic>
        <p:nvPicPr>
          <p:cNvPr id="2054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8" y="6237289"/>
            <a:ext cx="67357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5"/>
          <p:cNvSpPr txBox="1">
            <a:spLocks noChangeArrowheads="1"/>
          </p:cNvSpPr>
          <p:nvPr userDrawn="1"/>
        </p:nvSpPr>
        <p:spPr bwMode="auto">
          <a:xfrm>
            <a:off x="11317112" y="6500813"/>
            <a:ext cx="404389" cy="240670"/>
          </a:xfrm>
          <a:prstGeom prst="rect">
            <a:avLst/>
          </a:prstGeom>
          <a:noFill/>
          <a:ln>
            <a:noFill/>
          </a:ln>
        </p:spPr>
        <p:txBody>
          <a:bodyPr wrap="none" lIns="85939" tIns="42971" rIns="85939" bIns="42971">
            <a:spAutoFit/>
          </a:bodyPr>
          <a:lstStyle>
            <a:lvl1pPr defTabSz="858838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8838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8838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8838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8838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A25C7F6-FB48-4C15-BCA2-E8EFE1FA8330}" type="slidenum">
              <a:rPr lang="en-GB" altLang="fr-FR" sz="1000">
                <a:solidFill>
                  <a:srgbClr val="DA8200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 altLang="fr-FR" sz="1000">
              <a:solidFill>
                <a:srgbClr val="DA82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93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5095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MS PGothic" pitchFamily="34" charset="-128"/>
          <a:cs typeface="MS PGothic" charset="0"/>
        </a:defRPr>
      </a:lvl1pPr>
      <a:lvl2pPr algn="l" defTabSz="5095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2" charset="0"/>
          <a:ea typeface="MS PGothic" pitchFamily="34" charset="-128"/>
          <a:cs typeface="MS PGothic" charset="0"/>
        </a:defRPr>
      </a:lvl2pPr>
      <a:lvl3pPr algn="l" defTabSz="5095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2" charset="0"/>
          <a:ea typeface="MS PGothic" pitchFamily="34" charset="-128"/>
          <a:cs typeface="MS PGothic" charset="0"/>
        </a:defRPr>
      </a:lvl3pPr>
      <a:lvl4pPr algn="l" defTabSz="5095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2" charset="0"/>
          <a:ea typeface="MS PGothic" pitchFamily="34" charset="-128"/>
          <a:cs typeface="MS PGothic" charset="0"/>
        </a:defRPr>
      </a:lvl4pPr>
      <a:lvl5pPr algn="l" defTabSz="5095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6600"/>
          </a:solidFill>
          <a:latin typeface="Helvetica 75 Bold" pitchFamily="2" charset="0"/>
          <a:ea typeface="MS PGothic" pitchFamily="34" charset="-128"/>
          <a:cs typeface="MS PGothic" charset="0"/>
        </a:defRPr>
      </a:lvl5pPr>
      <a:lvl6pPr marL="456772" algn="l" defTabSz="513865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3541" algn="l" defTabSz="513865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0308" algn="l" defTabSz="513865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7074" algn="l" defTabSz="513865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marL="339725" indent="-339725" algn="l" defTabSz="509588" rtl="0" eaLnBrk="0" fontAlgn="base" hangingPunct="0">
        <a:lnSpc>
          <a:spcPct val="90000"/>
        </a:lnSpc>
        <a:spcBef>
          <a:spcPct val="0"/>
        </a:spcBef>
        <a:spcAft>
          <a:spcPts val="800"/>
        </a:spcAft>
        <a:buFont typeface="Arial" panose="020B0604020202020204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MS PGothic" pitchFamily="34" charset="-128"/>
          <a:cs typeface="MS PGothic" charset="0"/>
        </a:defRPr>
      </a:lvl1pPr>
      <a:lvl2pPr marL="739775" indent="-282575" algn="l" defTabSz="509588" rtl="0" eaLnBrk="0" fontAlgn="base" hangingPunct="0">
        <a:lnSpc>
          <a:spcPct val="90000"/>
        </a:lnSpc>
        <a:spcBef>
          <a:spcPct val="0"/>
        </a:spcBef>
        <a:spcAft>
          <a:spcPts val="800"/>
        </a:spcAft>
        <a:buFont typeface="Arial" panose="020B0604020202020204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MS PGothic" pitchFamily="34" charset="-128"/>
          <a:cs typeface="MS PGothic" charset="0"/>
        </a:defRPr>
      </a:lvl2pPr>
      <a:lvl3pPr marL="128588" indent="-128588" algn="l" defTabSz="509588" rtl="0" eaLnBrk="0" fontAlgn="base" hangingPunct="0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MS PGothic" pitchFamily="34" charset="-128"/>
          <a:cs typeface="MS PGothic" charset="0"/>
        </a:defRPr>
      </a:lvl3pPr>
      <a:lvl4pPr marL="266700" indent="-130175" algn="l" defTabSz="509588" rtl="0" eaLnBrk="0" fontAlgn="base" hangingPunct="0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MS PGothic" pitchFamily="34" charset="-128"/>
          <a:cs typeface="MS PGothic" charset="0"/>
        </a:defRPr>
      </a:lvl4pPr>
      <a:lvl5pPr marL="401638" indent="-130175" algn="l" defTabSz="509588" rtl="0" eaLnBrk="0" fontAlgn="base" hangingPunct="0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MS PGothic" pitchFamily="34" charset="-128"/>
          <a:cs typeface="MS PGothic" charset="0"/>
        </a:defRPr>
      </a:lvl5pPr>
      <a:lvl6pPr marL="1413131" indent="-128462" algn="l" defTabSz="51386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0062" indent="-128462" algn="l" defTabSz="51386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6992" indent="-128462" algn="l" defTabSz="51386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3929" indent="-128462" algn="l" defTabSz="51386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930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3865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0800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7730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64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1597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8528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5460" algn="l" defTabSz="5138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116632"/>
            <a:ext cx="51435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I" sz="2000" b="1" dirty="0">
                <a:solidFill>
                  <a:srgbClr val="000000"/>
                </a:solidFill>
                <a:cs typeface="Arial" panose="020B0604020202020204" pitchFamily="34" charset="0"/>
              </a:rPr>
              <a:t>Architecture de la </a:t>
            </a:r>
            <a:r>
              <a:rPr lang="fr-CI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solution </a:t>
            </a:r>
            <a:r>
              <a:rPr lang="fr-CI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SmartCAPEX</a:t>
            </a:r>
            <a:endParaRPr lang="fr-FR" sz="2000" b="1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94" y="44624"/>
            <a:ext cx="609468" cy="76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063554"/>
            <a:ext cx="9884492" cy="452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511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94295" y="639356"/>
            <a:ext cx="9885872" cy="5624099"/>
            <a:chOff x="1966823" y="154012"/>
            <a:chExt cx="9885872" cy="5624099"/>
          </a:xfrm>
          <a:solidFill>
            <a:schemeClr val="bg1">
              <a:lumMod val="95000"/>
            </a:schemeClr>
          </a:solidFill>
        </p:grpSpPr>
        <p:sp>
          <p:nvSpPr>
            <p:cNvPr id="58" name="Rectangle à coins arrondis 57"/>
            <p:cNvSpPr/>
            <p:nvPr/>
          </p:nvSpPr>
          <p:spPr>
            <a:xfrm>
              <a:off x="1966823" y="429892"/>
              <a:ext cx="9885872" cy="5348219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55 Roman" panose="02000503040000020004" pitchFamily="2" charset="0"/>
              </a:endParaRPr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5264713" y="154012"/>
              <a:ext cx="3290092" cy="4011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400" b="1" dirty="0" err="1" smtClean="0">
                  <a:latin typeface="Helvetica 55 Roman" panose="02000503040000020004" pitchFamily="2" charset="0"/>
                </a:rPr>
                <a:t>SmartCAPEX</a:t>
              </a:r>
              <a:r>
                <a:rPr lang="fr-CI" sz="1400" b="1" dirty="0" smtClean="0">
                  <a:latin typeface="Helvetica 55 Roman" panose="02000503040000020004" pitchFamily="2" charset="0"/>
                </a:rPr>
                <a:t> Web App</a:t>
              </a:r>
              <a:endParaRPr lang="fr-FR" sz="1400" b="1" dirty="0">
                <a:latin typeface="Helvetica 55 Roman" panose="02000503040000020004" pitchFamily="2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305185" y="1271725"/>
            <a:ext cx="3674853" cy="4329835"/>
            <a:chOff x="327804" y="60385"/>
            <a:chExt cx="5469147" cy="6443932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327804" y="293298"/>
              <a:ext cx="5469147" cy="6211019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55 Roman" panose="02000503040000020004" pitchFamily="2" charset="0"/>
              </a:endParaRPr>
            </a:p>
          </p:txBody>
        </p:sp>
        <p:sp>
          <p:nvSpPr>
            <p:cNvPr id="3" name="Rectangle à coins arrondis 2"/>
            <p:cNvSpPr/>
            <p:nvPr/>
          </p:nvSpPr>
          <p:spPr>
            <a:xfrm>
              <a:off x="2144471" y="60385"/>
              <a:ext cx="1820174" cy="46582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400" b="1" dirty="0" smtClean="0">
                  <a:latin typeface="Helvetica 55 Roman" panose="02000503040000020004" pitchFamily="2" charset="0"/>
                </a:rPr>
                <a:t>FRONTEND</a:t>
              </a:r>
              <a:endParaRPr lang="fr-FR" sz="1400" b="1" dirty="0">
                <a:latin typeface="Helvetica 55 Roman" panose="02000503040000020004" pitchFamily="2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7573992" y="1271725"/>
            <a:ext cx="3605842" cy="4248524"/>
            <a:chOff x="327804" y="60385"/>
            <a:chExt cx="5469147" cy="6443932"/>
          </a:xfrm>
        </p:grpSpPr>
        <p:sp>
          <p:nvSpPr>
            <p:cNvPr id="42" name="Rectangle à coins arrondis 41"/>
            <p:cNvSpPr/>
            <p:nvPr/>
          </p:nvSpPr>
          <p:spPr>
            <a:xfrm>
              <a:off x="327804" y="293298"/>
              <a:ext cx="5469147" cy="621101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 55 Roman" panose="02000503040000020004" pitchFamily="2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2467155" y="60385"/>
              <a:ext cx="1820173" cy="4658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400" b="1" dirty="0" smtClean="0">
                  <a:solidFill>
                    <a:schemeClr val="bg1"/>
                  </a:solidFill>
                  <a:latin typeface="Helvetica 55 Roman" panose="02000503040000020004" pitchFamily="2" charset="0"/>
                </a:rPr>
                <a:t>BACKEND</a:t>
              </a:r>
              <a:endParaRPr lang="fr-FR" sz="1400" b="1" dirty="0">
                <a:solidFill>
                  <a:schemeClr val="bg1"/>
                </a:solidFill>
                <a:latin typeface="Helvetica 55 Roman" panose="02000503040000020004" pitchFamily="2" charset="0"/>
              </a:endParaRPr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 flipV="1">
            <a:off x="5772576" y="3170231"/>
            <a:ext cx="2251494" cy="740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5772576" y="3546145"/>
            <a:ext cx="2251494" cy="999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4541" y="2295652"/>
            <a:ext cx="948679" cy="94867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7651" y="2059833"/>
            <a:ext cx="695862" cy="69586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6959" y="4051040"/>
            <a:ext cx="759104" cy="759104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9186209" y="4787895"/>
            <a:ext cx="100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400" dirty="0" err="1" smtClean="0">
                <a:latin typeface="Helvetica 55 Roman" panose="02000503040000020004" pitchFamily="2" charset="0"/>
              </a:rPr>
              <a:t>MariaDB</a:t>
            </a:r>
            <a:endParaRPr lang="fr-FR" sz="1400" dirty="0">
              <a:latin typeface="Helvetica 55 Roman" panose="02000503040000020004" pitchFamily="2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9119345" y="1673907"/>
            <a:ext cx="93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400" dirty="0" err="1" smtClean="0">
                <a:latin typeface="Helvetica 55 Roman" panose="02000503040000020004" pitchFamily="2" charset="0"/>
              </a:rPr>
              <a:t>NodeJS</a:t>
            </a:r>
            <a:endParaRPr lang="fr-FR" sz="1400" dirty="0">
              <a:latin typeface="Helvetica 55 Roman" panose="02000503040000020004" pitchFamily="2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3655447" y="3468895"/>
            <a:ext cx="96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400" dirty="0" err="1" smtClean="0">
                <a:latin typeface="Helvetica 55 Roman" panose="02000503040000020004" pitchFamily="2" charset="0"/>
              </a:rPr>
              <a:t>Angular</a:t>
            </a:r>
            <a:endParaRPr lang="fr-FR" sz="1400" dirty="0">
              <a:latin typeface="Helvetica 55 Roman" panose="02000503040000020004" pitchFamily="2" charset="0"/>
            </a:endParaRPr>
          </a:p>
        </p:txBody>
      </p:sp>
      <p:cxnSp>
        <p:nvCxnSpPr>
          <p:cNvPr id="85" name="Connecteur en arc 84"/>
          <p:cNvCxnSpPr/>
          <p:nvPr/>
        </p:nvCxnSpPr>
        <p:spPr>
          <a:xfrm rot="16200000" flipH="1">
            <a:off x="8799565" y="3455562"/>
            <a:ext cx="904695" cy="29"/>
          </a:xfrm>
          <a:prstGeom prst="curvedConnector3">
            <a:avLst>
              <a:gd name="adj1" fmla="val 1472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rc 94"/>
          <p:cNvCxnSpPr/>
          <p:nvPr/>
        </p:nvCxnSpPr>
        <p:spPr>
          <a:xfrm rot="16200000" flipV="1">
            <a:off x="9254360" y="3423340"/>
            <a:ext cx="867514" cy="1"/>
          </a:xfrm>
          <a:prstGeom prst="curvedConnector3">
            <a:avLst>
              <a:gd name="adj1" fmla="val 2812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à coins arrondis 100"/>
          <p:cNvSpPr/>
          <p:nvPr/>
        </p:nvSpPr>
        <p:spPr>
          <a:xfrm>
            <a:off x="10038911" y="2173899"/>
            <a:ext cx="569345" cy="35632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Helvetica 55 Roman" panose="02000503040000020004" pitchFamily="2" charset="0"/>
              </a:rPr>
              <a:t>B01</a:t>
            </a:r>
            <a:endParaRPr lang="fr-FR" sz="1200" b="1" dirty="0">
              <a:solidFill>
                <a:schemeClr val="bg1"/>
              </a:solidFill>
              <a:latin typeface="Helvetica 55 Roman" panose="02000503040000020004" pitchFamily="2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991512" y="4333074"/>
            <a:ext cx="569345" cy="35632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Helvetica 55 Roman" panose="02000503040000020004" pitchFamily="2" charset="0"/>
              </a:rPr>
              <a:t>B02</a:t>
            </a:r>
            <a:endParaRPr lang="fr-FR" sz="1200" b="1" dirty="0">
              <a:solidFill>
                <a:schemeClr val="bg1"/>
              </a:solidFill>
              <a:latin typeface="Helvetica 55 Roman" panose="02000503040000020004" pitchFamily="2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74651" y="2342157"/>
            <a:ext cx="1269522" cy="1247188"/>
            <a:chOff x="217980" y="1271725"/>
            <a:chExt cx="1269522" cy="1247188"/>
          </a:xfrm>
        </p:grpSpPr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69" y="1271725"/>
              <a:ext cx="827076" cy="827076"/>
            </a:xfrm>
            <a:prstGeom prst="rect">
              <a:avLst/>
            </a:prstGeom>
          </p:spPr>
        </p:pic>
        <p:sp>
          <p:nvSpPr>
            <p:cNvPr id="105" name="Rectangle à coins arrondis 104"/>
            <p:cNvSpPr/>
            <p:nvPr/>
          </p:nvSpPr>
          <p:spPr>
            <a:xfrm>
              <a:off x="217980" y="2173899"/>
              <a:ext cx="1269522" cy="34501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400" dirty="0" smtClean="0">
                  <a:solidFill>
                    <a:schemeClr val="bg1"/>
                  </a:solidFill>
                  <a:latin typeface="Helvetica 55 Roman" panose="02000503040000020004" pitchFamily="2" charset="0"/>
                </a:rPr>
                <a:t>Utilisateur</a:t>
              </a:r>
              <a:endParaRPr lang="fr-FR" sz="1400" dirty="0">
                <a:solidFill>
                  <a:schemeClr val="bg1"/>
                </a:solidFill>
                <a:latin typeface="Helvetica 55 Roman" panose="02000503040000020004" pitchFamily="2" charset="0"/>
              </a:endParaRPr>
            </a:p>
          </p:txBody>
        </p:sp>
      </p:grpSp>
      <p:cxnSp>
        <p:nvCxnSpPr>
          <p:cNvPr id="106" name="Connecteur droit avec flèche 105"/>
          <p:cNvCxnSpPr/>
          <p:nvPr/>
        </p:nvCxnSpPr>
        <p:spPr>
          <a:xfrm flipV="1">
            <a:off x="1622768" y="3161562"/>
            <a:ext cx="1286672" cy="76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H="1" flipV="1">
            <a:off x="1619353" y="3423341"/>
            <a:ext cx="1230168" cy="240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0" y="-18882"/>
            <a:ext cx="3334607" cy="358450"/>
            <a:chOff x="-1" y="-11356"/>
            <a:chExt cx="5406159" cy="339160"/>
          </a:xfrm>
        </p:grpSpPr>
        <p:sp>
          <p:nvSpPr>
            <p:cNvPr id="29" name="Rectangle 28"/>
            <p:cNvSpPr/>
            <p:nvPr/>
          </p:nvSpPr>
          <p:spPr>
            <a:xfrm>
              <a:off x="-1" y="0"/>
              <a:ext cx="5181520" cy="3278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I" sz="1400" b="1" dirty="0" smtClean="0">
                  <a:latin typeface="Helvetica 55 Roman" panose="02000503040000020004" pitchFamily="2" charset="0"/>
                </a:rPr>
                <a:t>Application web &gt; Architecture </a:t>
              </a:r>
              <a:endParaRPr lang="fr-FR" b="1" dirty="0">
                <a:latin typeface="Helvetica 55 Roman" panose="02000503040000020004" pitchFamily="2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4773341" y="-11356"/>
              <a:ext cx="632817" cy="339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600" dirty="0">
                  <a:solidFill>
                    <a:schemeClr val="bg1"/>
                  </a:solidFill>
                  <a:latin typeface="Helvetica 55 Roman" panose="02000503040000020004" pitchFamily="2" charset="0"/>
                </a:rPr>
                <a:t>1</a:t>
              </a:r>
              <a:endParaRPr lang="fr-FR" sz="1600" dirty="0">
                <a:solidFill>
                  <a:schemeClr val="bg1"/>
                </a:solidFill>
                <a:latin typeface="Helvetica 55 Roman" panose="02000503040000020004" pitchFamily="2" charset="0"/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7942217" y="5650952"/>
            <a:ext cx="29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400" dirty="0" smtClean="0">
                <a:latin typeface="Helvetica 55 Roman" panose="02000503040000020004" pitchFamily="2" charset="0"/>
              </a:rPr>
              <a:t>172.20.80.87:5000</a:t>
            </a:r>
          </a:p>
          <a:p>
            <a:r>
              <a:rPr lang="fr-FR" sz="1400" dirty="0">
                <a:latin typeface="Helvetica 55 Roman" panose="02000503040000020004" pitchFamily="2" charset="0"/>
              </a:rPr>
              <a:t>https://apismartcapex.orange.bf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09440" y="5670154"/>
            <a:ext cx="264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400" dirty="0" smtClean="0">
                <a:latin typeface="Helvetica 55 Roman" panose="02000503040000020004" pitchFamily="2" charset="0"/>
              </a:rPr>
              <a:t>172.20.80.87:80</a:t>
            </a:r>
          </a:p>
          <a:p>
            <a:r>
              <a:rPr lang="fr-FR" sz="1400" dirty="0">
                <a:latin typeface="Helvetica 55 Roman" panose="02000503040000020004" pitchFamily="2" charset="0"/>
              </a:rPr>
              <a:t>https://smartcapex.orange.bf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47" y="3857098"/>
            <a:ext cx="742023" cy="63514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57" y="2088897"/>
            <a:ext cx="742023" cy="635147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3703788" y="4492245"/>
            <a:ext cx="759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400" dirty="0" err="1" smtClean="0">
                <a:solidFill>
                  <a:srgbClr val="000000"/>
                </a:solidFill>
                <a:latin typeface="Helvetica 55 Roman" panose="02000503040000020004" pitchFamily="2" charset="0"/>
              </a:rPr>
              <a:t>Nginx</a:t>
            </a:r>
            <a:endParaRPr lang="fr-FR" sz="1400" dirty="0">
              <a:solidFill>
                <a:srgbClr val="000000"/>
              </a:solidFill>
              <a:latin typeface="Helvetica 55 Roman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10759"/>
              </p:ext>
            </p:extLst>
          </p:nvPr>
        </p:nvGraphicFramePr>
        <p:xfrm>
          <a:off x="666776" y="451979"/>
          <a:ext cx="10062184" cy="640602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8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65"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ÉQUIPE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RÔLE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ACTIVITÉS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886"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RAN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err="1" smtClean="0">
                          <a:latin typeface="Helvetica 55 Roman" panose="02000503040000020004" pitchFamily="2" charset="0"/>
                        </a:rPr>
                        <a:t>ser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Visualisation et</a:t>
                      </a: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 validation des prédictions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Création et modification des planifications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Visualisation des résultats de planification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Visualisation</a:t>
                      </a: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 de l’historique des planifications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Configurations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Visualisation de la liste priorisée des actions d’upgrade</a:t>
                      </a:r>
                      <a:endParaRPr lang="fr-FR" sz="1200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922"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MARKETING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marketing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prédictions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résultats de planification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 la liste priorisée des actions d’upgrade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Visualisation</a:t>
                      </a: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 de l’historique des planifications</a:t>
                      </a:r>
                      <a:endParaRPr lang="fr-FR" sz="1200" dirty="0" smtClean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04"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FINANCE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finance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Visualisation des prédictions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Configurations économiques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résultats de planification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 la liste priorisée des actions d’upgrade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200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886">
                <a:tc>
                  <a:txBody>
                    <a:bodyPr/>
                    <a:lstStyle/>
                    <a:p>
                      <a:endParaRPr lang="fr-FR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smtClean="0">
                          <a:latin typeface="Helvetica 55 Roman" panose="02000503040000020004" pitchFamily="2" charset="0"/>
                        </a:rPr>
                        <a:t>admin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prédictions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résultats de planification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Exécution de planification</a:t>
                      </a:r>
                      <a:endParaRPr lang="fr-FR" sz="1200" dirty="0" smtClean="0">
                        <a:latin typeface="Helvetica 55 Roman" panose="02000503040000020004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 la liste priorisée des actions d’upgrade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Visualisation</a:t>
                      </a: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 de l’historique des planifications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Création et modification des planifications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65">
                <a:tc>
                  <a:txBody>
                    <a:bodyPr/>
                    <a:lstStyle/>
                    <a:p>
                      <a:endParaRPr lang="fr-FR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Helvetica 55 Roman" panose="02000503040000020004" pitchFamily="2" charset="0"/>
                        </a:rPr>
                        <a:t>admin-</a:t>
                      </a:r>
                      <a:r>
                        <a:rPr lang="fr-FR" b="1" dirty="0" err="1" smtClean="0">
                          <a:latin typeface="Helvetica 55 Roman" panose="02000503040000020004" pitchFamily="2" charset="0"/>
                        </a:rPr>
                        <a:t>tech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Création et modification d’utilisateur</a:t>
                      </a:r>
                      <a:endParaRPr lang="fr-FR" sz="1200" dirty="0" smtClean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40662"/>
                  </a:ext>
                </a:extLst>
              </a:tr>
              <a:tr h="1495851">
                <a:tc>
                  <a:txBody>
                    <a:bodyPr/>
                    <a:lstStyle/>
                    <a:p>
                      <a:endParaRPr lang="fr-FR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I" b="1" dirty="0" err="1" smtClean="0">
                          <a:latin typeface="Helvetica 55 Roman" panose="02000503040000020004" pitchFamily="2" charset="0"/>
                        </a:rPr>
                        <a:t>validator</a:t>
                      </a:r>
                      <a:endParaRPr lang="fr-FR" b="1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prédictions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des résultats de planification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Exécution de planification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I" sz="1200" dirty="0" smtClean="0">
                          <a:latin typeface="Helvetica 55 Roman" panose="02000503040000020004" pitchFamily="2" charset="0"/>
                        </a:rPr>
                        <a:t>Visualisation</a:t>
                      </a: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 de l’historique des planifications</a:t>
                      </a:r>
                      <a:endParaRPr lang="fr-FR" sz="1200" dirty="0" smtClean="0">
                        <a:latin typeface="Helvetica 55 Roman" panose="02000503040000020004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smtClean="0">
                          <a:latin typeface="Helvetica 55 Roman" panose="02000503040000020004" pitchFamily="2" charset="0"/>
                        </a:rPr>
                        <a:t>Visualisation de la liste priorisée des actions d’upgrade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I" sz="1200" baseline="0" dirty="0" smtClean="0">
                          <a:latin typeface="Helvetica 55 Roman" panose="02000503040000020004" pitchFamily="2" charset="0"/>
                        </a:rPr>
                        <a:t>Validation de la planification retenue pour le déploiement RAN</a:t>
                      </a:r>
                      <a:endParaRPr lang="fr-FR" sz="1200" dirty="0" smtClean="0">
                        <a:latin typeface="Helvetica 55 Roman" panose="02000503040000020004" pitchFamily="2" charset="0"/>
                      </a:endParaRPr>
                    </a:p>
                    <a:p>
                      <a:endParaRPr lang="fr-FR" sz="1200" dirty="0">
                        <a:latin typeface="Helvetica 55 Roman" panose="0200050304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-8624" y="-14387"/>
            <a:ext cx="2587923" cy="359443"/>
            <a:chOff x="-1" y="-4134"/>
            <a:chExt cx="4195615" cy="340100"/>
          </a:xfrm>
        </p:grpSpPr>
        <p:sp>
          <p:nvSpPr>
            <p:cNvPr id="6" name="Rectangle 5"/>
            <p:cNvSpPr/>
            <p:nvPr/>
          </p:nvSpPr>
          <p:spPr>
            <a:xfrm>
              <a:off x="-1" y="0"/>
              <a:ext cx="3983223" cy="3278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I" sz="1400" b="1" dirty="0" smtClean="0">
                  <a:latin typeface="Helvetica 55 Roman" panose="02000503040000020004" pitchFamily="2" charset="0"/>
                </a:rPr>
                <a:t>Application web &gt; Rôles </a:t>
              </a:r>
              <a:endParaRPr lang="fr-FR" b="1" dirty="0">
                <a:latin typeface="Helvetica 55 Roman" panose="02000503040000020004" pitchFamily="2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3561044" y="-4134"/>
              <a:ext cx="634570" cy="34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2</a:t>
              </a:r>
              <a:endParaRPr lang="fr-F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0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669" y="440825"/>
            <a:ext cx="12122331" cy="5524547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tx1"/>
                </a:solidFill>
                <a:latin typeface="Helvetica 55 Roman" panose="02000503040000020004" pitchFamily="2" charset="0"/>
              </a:rPr>
              <a:t>DÉMARRER LE CONTAINER BACKEND</a:t>
            </a:r>
          </a:p>
          <a:p>
            <a:pPr algn="l"/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sudo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docker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run -d --network=host --name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smartcapex_obf_api_r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-v 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var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/www/node/logs/:/home/node/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smartcapex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/logs/ 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-p 5000:5000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--restart always </a:t>
            </a:r>
            <a:r>
              <a:rPr lang="en-US" sz="1400" i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smartcapex_obf_api_r</a:t>
            </a:r>
            <a:endParaRPr lang="en-US" sz="1400" i="1" dirty="0" smtClean="0">
              <a:solidFill>
                <a:schemeClr val="bg1">
                  <a:lumMod val="50000"/>
                </a:schemeClr>
              </a:solidFill>
              <a:latin typeface="Helvetica 55 Roman" panose="02000503040000020004" pitchFamily="2" charset="0"/>
            </a:endParaRPr>
          </a:p>
          <a:p>
            <a:pPr algn="l"/>
            <a:r>
              <a:rPr lang="fr-FR" sz="1400" b="1" dirty="0" smtClean="0">
                <a:solidFill>
                  <a:schemeClr val="tx1"/>
                </a:solidFill>
                <a:latin typeface="Helvetica 55 Roman" panose="02000503040000020004" pitchFamily="2" charset="0"/>
              </a:rPr>
              <a:t>DÉMARRER </a:t>
            </a:r>
            <a:r>
              <a:rPr lang="fr-FR" sz="1400" b="1" dirty="0">
                <a:solidFill>
                  <a:schemeClr val="tx1"/>
                </a:solidFill>
                <a:latin typeface="Helvetica 55 Roman" panose="02000503040000020004" pitchFamily="2" charset="0"/>
              </a:rPr>
              <a:t>LE CONTAINER </a:t>
            </a:r>
            <a:r>
              <a:rPr lang="fr-FR" sz="1400" b="1" dirty="0" smtClean="0">
                <a:solidFill>
                  <a:schemeClr val="tx1"/>
                </a:solidFill>
                <a:latin typeface="Helvetica 55 Roman" panose="02000503040000020004" pitchFamily="2" charset="0"/>
              </a:rPr>
              <a:t>FRONTEND</a:t>
            </a:r>
            <a:endParaRPr lang="fr-FR" sz="1400" b="1" dirty="0">
              <a:solidFill>
                <a:schemeClr val="tx1"/>
              </a:solidFill>
              <a:latin typeface="Helvetica 55 Roman" panose="02000503040000020004" pitchFamily="2" charset="0"/>
            </a:endParaRPr>
          </a:p>
          <a:p>
            <a:pPr algn="l"/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sudo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docker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run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-d 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–</a:t>
            </a:r>
            <a:r>
              <a:rPr lang="fr-FR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name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</a:t>
            </a:r>
            <a:r>
              <a:rPr lang="fr-FR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nginx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-v /var/www/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nginx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/html:/var/www/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nginx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/html/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smartcapex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-p 443:443 --restart </a:t>
            </a:r>
            <a:r>
              <a:rPr lang="fr-FR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always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</a:t>
            </a:r>
            <a:r>
              <a:rPr lang="fr-FR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nginx</a:t>
            </a:r>
            <a:endParaRPr lang="fr-FR" sz="1400" i="1" dirty="0" smtClean="0">
              <a:solidFill>
                <a:schemeClr val="bg1">
                  <a:lumMod val="50000"/>
                </a:schemeClr>
              </a:solidFill>
              <a:latin typeface="Helvetica 55 Roman" panose="02000503040000020004" pitchFamily="2" charset="0"/>
            </a:endParaRPr>
          </a:p>
          <a:p>
            <a:pPr algn="l"/>
            <a:endParaRPr lang="fr-FR" sz="1400" i="1" dirty="0">
              <a:solidFill>
                <a:schemeClr val="bg1">
                  <a:lumMod val="50000"/>
                </a:schemeClr>
              </a:solidFill>
              <a:latin typeface="Helvetica 55 Roman" panose="02000503040000020004" pitchFamily="2" charset="0"/>
            </a:endParaRPr>
          </a:p>
          <a:p>
            <a:pPr algn="l"/>
            <a:r>
              <a:rPr lang="fr-FR" sz="1400" b="1" dirty="0" smtClean="0">
                <a:solidFill>
                  <a:schemeClr val="tx1"/>
                </a:solidFill>
                <a:latin typeface="Helvetica 55 Roman" panose="02000503040000020004" pitchFamily="2" charset="0"/>
              </a:rPr>
              <a:t>COMMANDES DOCKER UTILES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1400" dirty="0" smtClean="0">
                <a:solidFill>
                  <a:schemeClr val="tx1"/>
                </a:solidFill>
                <a:latin typeface="Helvetica 55 Roman" panose="02000503040000020004" pitchFamily="2" charset="0"/>
              </a:rPr>
              <a:t>Lister toutes les images Docker</a:t>
            </a:r>
          </a:p>
          <a:p>
            <a:pPr algn="l"/>
            <a:r>
              <a:rPr lang="fr-FR" sz="1400" dirty="0">
                <a:solidFill>
                  <a:schemeClr val="tx1"/>
                </a:solidFill>
                <a:latin typeface="Helvetica 55 Roman" panose="02000503040000020004" pitchFamily="2" charset="0"/>
              </a:rPr>
              <a:t>	</a:t>
            </a:r>
            <a:r>
              <a:rPr lang="fr-FR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sudo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docker images</a:t>
            </a:r>
          </a:p>
          <a:p>
            <a:pPr marL="342900" indent="-342900" algn="l">
              <a:buAutoNum type="arabicPeriod" startAt="2"/>
            </a:pPr>
            <a:r>
              <a:rPr lang="fr-FR" sz="1400" dirty="0" smtClean="0">
                <a:solidFill>
                  <a:schemeClr val="tx1"/>
                </a:solidFill>
                <a:latin typeface="Helvetica 55 Roman" panose="02000503040000020004" pitchFamily="2" charset="0"/>
              </a:rPr>
              <a:t>Lister tous les containers (actifs &amp; inactifs)</a:t>
            </a:r>
          </a:p>
          <a:p>
            <a:pPr algn="l"/>
            <a:r>
              <a:rPr lang="fr-FR" sz="1400" dirty="0">
                <a:solidFill>
                  <a:schemeClr val="tx1"/>
                </a:solidFill>
                <a:latin typeface="Helvetica 55 Roman" panose="02000503040000020004" pitchFamily="2" charset="0"/>
              </a:rPr>
              <a:t>	</a:t>
            </a:r>
            <a:r>
              <a:rPr lang="fr-FR" sz="1400" b="1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sudo</a:t>
            </a:r>
            <a:r>
              <a:rPr lang="fr-FR" sz="1400" b="1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docker </a:t>
            </a:r>
            <a:r>
              <a:rPr lang="fr-FR" sz="1400" b="1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ps</a:t>
            </a:r>
            <a:r>
              <a:rPr lang="fr-FR" sz="1400" b="1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</a:rPr>
              <a:t> –a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fr-FR" sz="1400" b="1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Cette commandes donnera des détails sur les containers actifs et inactifs avec leurs </a:t>
            </a:r>
            <a:r>
              <a:rPr lang="fr-FR" sz="1400" b="1" i="1" dirty="0" err="1" smtClean="0">
                <a:solidFill>
                  <a:schemeClr val="bg2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ids</a:t>
            </a:r>
            <a:r>
              <a:rPr lang="fr-FR" sz="1400" b="1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respectifs. </a:t>
            </a:r>
          </a:p>
          <a:p>
            <a:pPr marL="342900" indent="-342900" algn="l">
              <a:buAutoNum type="arabicPeriod" startAt="3"/>
            </a:pPr>
            <a:r>
              <a:rPr lang="fr-FR" sz="1400" dirty="0" smtClean="0">
                <a:solidFill>
                  <a:schemeClr val="tx1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Arrêter un container</a:t>
            </a:r>
          </a:p>
          <a:p>
            <a:pPr algn="l"/>
            <a:r>
              <a:rPr lang="fr-FR" sz="1400" dirty="0" smtClean="0">
                <a:solidFill>
                  <a:schemeClr val="tx1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      </a:t>
            </a:r>
            <a:r>
              <a:rPr lang="fr-FR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sudo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docker stop </a:t>
            </a:r>
            <a:r>
              <a:rPr lang="fr-FR" sz="1400" i="1" dirty="0" smtClean="0">
                <a:solidFill>
                  <a:schemeClr val="bg2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[id container]</a:t>
            </a:r>
          </a:p>
          <a:p>
            <a:pPr marL="342900" indent="-342900" algn="l">
              <a:buAutoNum type="arabicPeriod" startAt="4"/>
            </a:pPr>
            <a:r>
              <a:rPr lang="fr-FR" sz="1400" i="1" dirty="0" smtClean="0">
                <a:solidFill>
                  <a:schemeClr val="tx1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Supprimer un container</a:t>
            </a:r>
          </a:p>
          <a:p>
            <a:pPr algn="l"/>
            <a:r>
              <a:rPr lang="fr-FR" sz="1400" i="1" dirty="0" smtClean="0">
                <a:solidFill>
                  <a:schemeClr val="tx1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     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sudo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docker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stop </a:t>
            </a:r>
            <a:r>
              <a:rPr lang="en-US" sz="1400" i="1" dirty="0">
                <a:solidFill>
                  <a:schemeClr val="bg2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[id container</a:t>
            </a:r>
            <a:r>
              <a:rPr lang="en-US" sz="1400" i="1" dirty="0" smtClean="0">
                <a:solidFill>
                  <a:schemeClr val="bg2"/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 Il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faut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arrêter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d’abord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un container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avant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 de le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  <a:latin typeface="Helvetica 55 Roman" panose="02000503040000020004" pitchFamily="2" charset="0"/>
                <a:sym typeface="Wingdings" panose="05000000000000000000" pitchFamily="2" charset="2"/>
              </a:rPr>
              <a:t>supprimer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55 Roman" panose="02000503040000020004" pitchFamily="2" charset="0"/>
              <a:sym typeface="Wingdings" panose="05000000000000000000" pitchFamily="2" charset="2"/>
            </a:endParaRPr>
          </a:p>
          <a:p>
            <a:pPr algn="l"/>
            <a:endParaRPr lang="fr-FR" sz="1400" i="1" dirty="0" smtClean="0">
              <a:solidFill>
                <a:schemeClr val="tx1"/>
              </a:solidFill>
              <a:latin typeface="Helvetica 55 Roman" panose="02000503040000020004" pitchFamily="2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-8625" y="-10018"/>
            <a:ext cx="2903987" cy="359443"/>
            <a:chOff x="-3" y="0"/>
            <a:chExt cx="4708027" cy="340100"/>
          </a:xfrm>
        </p:grpSpPr>
        <p:sp>
          <p:nvSpPr>
            <p:cNvPr id="9" name="Rectangle 8"/>
            <p:cNvSpPr/>
            <p:nvPr/>
          </p:nvSpPr>
          <p:spPr>
            <a:xfrm>
              <a:off x="-3" y="0"/>
              <a:ext cx="4390743" cy="3278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I" sz="1400" b="1" dirty="0" smtClean="0">
                  <a:latin typeface="Helvetica 55 Roman" panose="02000503040000020004" pitchFamily="2" charset="0"/>
                </a:rPr>
                <a:t>Application web &gt; Docker </a:t>
              </a:r>
              <a:endParaRPr lang="fr-FR" b="1" dirty="0">
                <a:latin typeface="Helvetica 55 Roman" panose="02000503040000020004" pitchFamily="2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073454" y="0"/>
              <a:ext cx="634570" cy="34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I" sz="1600" dirty="0">
                  <a:solidFill>
                    <a:schemeClr val="bg1"/>
                  </a:solidFill>
                  <a:latin typeface="Helvetica 55 Roman" panose="02000503040000020004" pitchFamily="2" charset="0"/>
                </a:rPr>
                <a:t>3</a:t>
              </a:r>
              <a:endParaRPr lang="fr-FR" sz="1600" dirty="0">
                <a:solidFill>
                  <a:schemeClr val="bg1"/>
                </a:solidFill>
                <a:latin typeface="Helvetica 55 Roman" panose="02000503040000020004" pitchFamily="2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995749" y="4005943"/>
            <a:ext cx="3004457" cy="330925"/>
            <a:chOff x="3013166" y="4249783"/>
            <a:chExt cx="3004457" cy="330925"/>
          </a:xfrm>
        </p:grpSpPr>
        <p:cxnSp>
          <p:nvCxnSpPr>
            <p:cNvPr id="11" name="Connecteur droit avec flèche 10"/>
            <p:cNvCxnSpPr/>
            <p:nvPr/>
          </p:nvCxnSpPr>
          <p:spPr>
            <a:xfrm flipH="1">
              <a:off x="3013166" y="4423954"/>
              <a:ext cx="522514" cy="156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35680" y="4249783"/>
              <a:ext cx="2481943" cy="252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Helvetica 55 Roman" panose="02000503040000020004" pitchFamily="2" charset="0"/>
                </a:rPr>
                <a:t>À </a:t>
              </a:r>
              <a:r>
                <a:rPr lang="fr-FR" sz="1000" dirty="0" smtClean="0">
                  <a:solidFill>
                    <a:schemeClr val="bg1"/>
                  </a:solidFill>
                  <a:latin typeface="Helvetica 55 Roman" panose="02000503040000020004" pitchFamily="2" charset="0"/>
                </a:rPr>
                <a:t>remplacer par l’id du container</a:t>
              </a:r>
              <a:endParaRPr lang="fr-FR" sz="1000" dirty="0">
                <a:solidFill>
                  <a:schemeClr val="bg1"/>
                </a:solidFill>
                <a:latin typeface="Helvetica 55 Roman" panose="0200050304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6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37C1-E9E6-4C93-A5BC-149521A69464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91933" y="324433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r5iPG40s36Pl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2037" y="2862330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https://tf.orange.com/f/ba3d9cdbe95748ba8d07/</a:t>
            </a:r>
          </a:p>
        </p:txBody>
      </p:sp>
    </p:spTree>
    <p:extLst>
      <p:ext uri="{BB962C8B-B14F-4D97-AF65-F5344CB8AC3E}">
        <p14:creationId xmlns:p14="http://schemas.microsoft.com/office/powerpoint/2010/main" val="3427081216"/>
      </p:ext>
    </p:extLst>
  </p:cSld>
  <p:clrMapOvr>
    <a:masterClrMapping/>
  </p:clrMapOvr>
</p:sld>
</file>

<file path=ppt/theme/theme1.xml><?xml version="1.0" encoding="utf-8"?>
<a:theme xmlns:a="http://schemas.openxmlformats.org/drawingml/2006/main" name="2_Orange Template - Black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328</Words>
  <Application>Microsoft Office PowerPoint</Application>
  <PresentationFormat>Grand écran</PresentationFormat>
  <Paragraphs>80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Helvetica</vt:lpstr>
      <vt:lpstr>Helvetica 45 Light</vt:lpstr>
      <vt:lpstr>Helvetica 55 Roman</vt:lpstr>
      <vt:lpstr>Helvetica 75</vt:lpstr>
      <vt:lpstr>Helvetica 75 Bold</vt:lpstr>
      <vt:lpstr>Trebuchet MS</vt:lpstr>
      <vt:lpstr>Wingdings</vt:lpstr>
      <vt:lpstr>2_Orange Template - 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TIEN Yao /DRSI/DSIS [OCI]</dc:creator>
  <cp:lastModifiedBy>TIEN Yao /DDIR [OCI]</cp:lastModifiedBy>
  <cp:revision>29</cp:revision>
  <dcterms:created xsi:type="dcterms:W3CDTF">2022-02-10T09:08:56Z</dcterms:created>
  <dcterms:modified xsi:type="dcterms:W3CDTF">2023-10-04T10:41:06Z</dcterms:modified>
</cp:coreProperties>
</file>