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0"/>
  </p:notesMasterIdLst>
  <p:handoutMasterIdLst>
    <p:handoutMasterId r:id="rId11"/>
  </p:handoutMasterIdLst>
  <p:sldIdLst>
    <p:sldId id="257" r:id="rId2"/>
    <p:sldId id="261" r:id="rId3"/>
    <p:sldId id="258" r:id="rId4"/>
    <p:sldId id="259" r:id="rId5"/>
    <p:sldId id="260" r:id="rId6"/>
    <p:sldId id="263" r:id="rId7"/>
    <p:sldId id="264" r:id="rId8"/>
    <p:sldId id="265" r:id="rId9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C42C"/>
    <a:srgbClr val="92D050"/>
    <a:srgbClr val="FFFFFF"/>
    <a:srgbClr val="ABD9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769" autoAdjust="0"/>
  </p:normalViewPr>
  <p:slideViewPr>
    <p:cSldViewPr>
      <p:cViewPr>
        <p:scale>
          <a:sx n="100" d="100"/>
          <a:sy n="100" d="100"/>
        </p:scale>
        <p:origin x="-258" y="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E0B4FB99-F9D0-4A08-9E37-7EA2A6DA8A5E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E4B0D388-DC23-44F2-BCC9-DCE19C196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9864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5ABE8A8-E1E6-419F-A182-0059D2F1E506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4D1F1119-4EC9-4D58-992B-D3D60A668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1841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F1119-4EC9-4D58-992B-D3D60A668A47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0A4B86F-CC4C-4134-BE3E-212B804222BE}" type="datetime1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55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mtClean="0"/>
              <a:t>Figure 1</a:t>
            </a:r>
            <a:r>
              <a:rPr lang="en-US" baseline="0" smtClean="0"/>
              <a:t>  </a:t>
            </a:r>
            <a:r>
              <a:rPr lang="en-US" baseline="0" dirty="0" smtClean="0"/>
              <a:t>obtained from following source and used for Figures 1-1 Thru 1-4 and subsequent figure </a:t>
            </a:r>
            <a:r>
              <a:rPr lang="en-US" baseline="0" dirty="0" smtClean="0"/>
              <a:t>modifications </a:t>
            </a:r>
            <a:r>
              <a:rPr lang="en-US" dirty="0" smtClean="0"/>
              <a:t>[</a:t>
            </a:r>
            <a:r>
              <a:rPr lang="en-US" dirty="0" smtClean="0"/>
              <a:t>2] Coy, John J., Dennis P. Townsend, and Erwin V. </a:t>
            </a:r>
            <a:r>
              <a:rPr lang="en-US" dirty="0" err="1" smtClean="0"/>
              <a:t>Zaretsky</a:t>
            </a:r>
            <a:r>
              <a:rPr lang="en-US" dirty="0" smtClean="0"/>
              <a:t>. https://ntrs.nasa.gov/archive/nasa/casi.ntrs.nasa.gov/19860005142.pdf . Cleveland, Ohio: </a:t>
            </a:r>
            <a:r>
              <a:rPr lang="en-US" dirty="0" err="1" smtClean="0"/>
              <a:t>Nasa</a:t>
            </a:r>
            <a:r>
              <a:rPr lang="en-US" dirty="0" smtClean="0"/>
              <a:t> Lewis Research Center, Dec. 1985. Pdf. NASA Reference Publication 1152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F1119-4EC9-4D58-992B-D3D60A668A47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3932685-1C92-49D1-853D-2CFB648A6C3F}" type="datetime1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56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F1119-4EC9-4D58-992B-D3D60A668A47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B8C61F-8F8F-4376-946A-1EB577BE1575}" type="datetime1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50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[1] The World of Planetary Gears Mar 1, 2000 Charles S. </a:t>
            </a:r>
            <a:r>
              <a:rPr lang="en-US" dirty="0" err="1" smtClean="0"/>
              <a:t>Kaim</a:t>
            </a:r>
            <a:r>
              <a:rPr lang="en-US" dirty="0" smtClean="0"/>
              <a:t> Associate Editor | Motion System Design - http://machinedesign.com/motion-control/world-planetary-gears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F1119-4EC9-4D58-992B-D3D60A668A47}" type="slidenum">
              <a:rPr lang="en-US" smtClean="0"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4FED4DE-BAA1-4605-BF0C-EF78C807DB12}" type="datetime1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57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F1119-4EC9-4D58-992B-D3D60A668A47}" type="slidenum">
              <a:rPr lang="en-US" smtClean="0"/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0833EA1-4B90-435D-BF3C-067A3E8FA7EE}" type="datetime1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43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959F413-3B1F-4EDA-9678-B877E1C4A860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Planetary Gear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Bryce DeAlessio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2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planetary gear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assembly of gears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arrayed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around each other in a concentric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pattern.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High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gear ratio and speed reduction in a compact configuration. The configuration allows the input and output shafts to lie on the same axis.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362200" y="4017522"/>
            <a:ext cx="3819525" cy="25952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14600" y="6248139"/>
            <a:ext cx="965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Figure1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7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Functional </a:t>
            </a:r>
            <a:r>
              <a:rPr lang="en-US" b="1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 of a planetary gear box consists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of: 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central gear often called the sun gear. 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 of planet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pinion gears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which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orbit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around the same axis of the sun gear. 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carrier frame which the planet gears mount to.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ring gear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 internal teeth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that mesh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all the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planet gears simultaneously. 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any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one of the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three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gear sets (the sun gear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carrier plus planet gears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 ring gear) can be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fixed.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381000" y="2103120"/>
            <a:ext cx="411480" cy="41148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rgbClr val="E8C4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rgbClr val="E8C42C"/>
                </a:solidFill>
              </a:rPr>
              <a:t>1</a:t>
            </a:r>
            <a:endParaRPr lang="en-US" dirty="0">
              <a:solidFill>
                <a:srgbClr val="E8C42C"/>
              </a:solidFill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381000" y="2560320"/>
            <a:ext cx="411480" cy="41148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rgbClr val="E8C4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E8C42C"/>
                </a:solidFill>
              </a:rPr>
              <a:t>2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381000" y="3322320"/>
            <a:ext cx="411480" cy="41148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rgbClr val="E8C4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E8C42C"/>
                </a:solidFill>
              </a:rPr>
              <a:t>3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381000" y="3790950"/>
            <a:ext cx="411480" cy="41148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rgbClr val="E8C4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rgbClr val="E8C42C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8685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Sun Gear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gear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about which the rest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gear assembly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rotates. 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Made of a material that can withstand high speeds and heat. 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Typically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driving member of the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assembly. It’s teeth mesh with the planet gears.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62200" y="4017522"/>
            <a:ext cx="3819525" cy="259524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816350" y="4731357"/>
            <a:ext cx="1057275" cy="1043967"/>
          </a:xfrm>
          <a:prstGeom prst="ellipse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6080760" y="3924300"/>
            <a:ext cx="411480" cy="41148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rgbClr val="E8C4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rgbClr val="E8C42C"/>
                </a:solidFill>
              </a:rPr>
              <a:t>1</a:t>
            </a:r>
            <a:endParaRPr lang="en-US" dirty="0">
              <a:solidFill>
                <a:srgbClr val="E8C42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4600" y="6248139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Figure 1-1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7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Planet Pinion Gears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planet gears orbit the sun gear and must have the same type of teeth as the sun gear. 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 of teeth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 each planet gear match.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More planet gears increase load capacity.[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1]</a:t>
            </a: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362200" y="4017522"/>
            <a:ext cx="3819525" cy="259524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669631" y="4524375"/>
            <a:ext cx="676275" cy="685800"/>
          </a:xfrm>
          <a:prstGeom prst="ellipse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10025" y="5676900"/>
            <a:ext cx="676275" cy="685800"/>
          </a:xfrm>
          <a:prstGeom prst="ellipse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24225" y="4530725"/>
            <a:ext cx="676275" cy="685800"/>
          </a:xfrm>
          <a:prstGeom prst="ellipse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2590800" y="4422521"/>
            <a:ext cx="411480" cy="41148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rgbClr val="E8C4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E8C42C"/>
                </a:solidFill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2514600" y="6248139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Figure 1-2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7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Carrier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Carrier is a single piece frame in which the planet gears are mounted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to.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carrier holds the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planet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gears at a specific diameter and equal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pitch.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Rotates on same axis as the sun gear.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62200" y="4017522"/>
            <a:ext cx="3819525" cy="2595245"/>
          </a:xfrm>
          <a:prstGeom prst="rect">
            <a:avLst/>
          </a:prstGeom>
        </p:spPr>
      </p:pic>
      <p:sp>
        <p:nvSpPr>
          <p:cNvPr id="9" name="Isosceles Triangle 8"/>
          <p:cNvSpPr>
            <a:spLocks noChangeAspect="1"/>
          </p:cNvSpPr>
          <p:nvPr/>
        </p:nvSpPr>
        <p:spPr>
          <a:xfrm rot="10800000">
            <a:off x="3671923" y="4676025"/>
            <a:ext cx="1334523" cy="1343297"/>
          </a:xfrm>
          <a:custGeom>
            <a:avLst/>
            <a:gdLst>
              <a:gd name="connsiteX0" fmla="*/ 0 w 1803194"/>
              <a:gd name="connsiteY0" fmla="*/ 1554480 h 1554480"/>
              <a:gd name="connsiteX1" fmla="*/ 901597 w 1803194"/>
              <a:gd name="connsiteY1" fmla="*/ 0 h 1554480"/>
              <a:gd name="connsiteX2" fmla="*/ 1803194 w 1803194"/>
              <a:gd name="connsiteY2" fmla="*/ 1554480 h 1554480"/>
              <a:gd name="connsiteX3" fmla="*/ 0 w 1803194"/>
              <a:gd name="connsiteY3" fmla="*/ 1554480 h 1554480"/>
              <a:gd name="connsiteX0" fmla="*/ 0 w 1541256"/>
              <a:gd name="connsiteY0" fmla="*/ 1473518 h 1554480"/>
              <a:gd name="connsiteX1" fmla="*/ 639659 w 1541256"/>
              <a:gd name="connsiteY1" fmla="*/ 0 h 1554480"/>
              <a:gd name="connsiteX2" fmla="*/ 1541256 w 1541256"/>
              <a:gd name="connsiteY2" fmla="*/ 1554480 h 1554480"/>
              <a:gd name="connsiteX3" fmla="*/ 0 w 1541256"/>
              <a:gd name="connsiteY3" fmla="*/ 1473518 h 1554480"/>
              <a:gd name="connsiteX0" fmla="*/ 0 w 1329324"/>
              <a:gd name="connsiteY0" fmla="*/ 1473518 h 1473518"/>
              <a:gd name="connsiteX1" fmla="*/ 639659 w 1329324"/>
              <a:gd name="connsiteY1" fmla="*/ 0 h 1473518"/>
              <a:gd name="connsiteX2" fmla="*/ 1329324 w 1329324"/>
              <a:gd name="connsiteY2" fmla="*/ 1459230 h 1473518"/>
              <a:gd name="connsiteX3" fmla="*/ 0 w 1329324"/>
              <a:gd name="connsiteY3" fmla="*/ 1473518 h 1473518"/>
              <a:gd name="connsiteX0" fmla="*/ 0 w 1329324"/>
              <a:gd name="connsiteY0" fmla="*/ 1168718 h 1168718"/>
              <a:gd name="connsiteX1" fmla="*/ 661090 w 1329324"/>
              <a:gd name="connsiteY1" fmla="*/ 0 h 1168718"/>
              <a:gd name="connsiteX2" fmla="*/ 1329324 w 1329324"/>
              <a:gd name="connsiteY2" fmla="*/ 1154430 h 1168718"/>
              <a:gd name="connsiteX3" fmla="*/ 0 w 1329324"/>
              <a:gd name="connsiteY3" fmla="*/ 1168718 h 1168718"/>
              <a:gd name="connsiteX0" fmla="*/ 0 w 1329324"/>
              <a:gd name="connsiteY0" fmla="*/ 1168718 h 1168718"/>
              <a:gd name="connsiteX1" fmla="*/ 661090 w 1329324"/>
              <a:gd name="connsiteY1" fmla="*/ 0 h 1168718"/>
              <a:gd name="connsiteX2" fmla="*/ 1329324 w 1329324"/>
              <a:gd name="connsiteY2" fmla="*/ 1154430 h 1168718"/>
              <a:gd name="connsiteX3" fmla="*/ 0 w 1329324"/>
              <a:gd name="connsiteY3" fmla="*/ 1168718 h 1168718"/>
              <a:gd name="connsiteX0" fmla="*/ 36 w 1329360"/>
              <a:gd name="connsiteY0" fmla="*/ 1168718 h 1168718"/>
              <a:gd name="connsiteX1" fmla="*/ 661126 w 1329360"/>
              <a:gd name="connsiteY1" fmla="*/ 0 h 1168718"/>
              <a:gd name="connsiteX2" fmla="*/ 1329360 w 1329360"/>
              <a:gd name="connsiteY2" fmla="*/ 1154430 h 1168718"/>
              <a:gd name="connsiteX3" fmla="*/ 36 w 1329360"/>
              <a:gd name="connsiteY3" fmla="*/ 1168718 h 1168718"/>
              <a:gd name="connsiteX0" fmla="*/ 36 w 1329360"/>
              <a:gd name="connsiteY0" fmla="*/ 1168718 h 1168718"/>
              <a:gd name="connsiteX1" fmla="*/ 661126 w 1329360"/>
              <a:gd name="connsiteY1" fmla="*/ 0 h 1168718"/>
              <a:gd name="connsiteX2" fmla="*/ 1329360 w 1329360"/>
              <a:gd name="connsiteY2" fmla="*/ 1154430 h 1168718"/>
              <a:gd name="connsiteX3" fmla="*/ 36 w 1329360"/>
              <a:gd name="connsiteY3" fmla="*/ 1168718 h 1168718"/>
              <a:gd name="connsiteX0" fmla="*/ 36 w 1331080"/>
              <a:gd name="connsiteY0" fmla="*/ 1168718 h 1168718"/>
              <a:gd name="connsiteX1" fmla="*/ 661126 w 1331080"/>
              <a:gd name="connsiteY1" fmla="*/ 0 h 1168718"/>
              <a:gd name="connsiteX2" fmla="*/ 1329360 w 1331080"/>
              <a:gd name="connsiteY2" fmla="*/ 1154430 h 1168718"/>
              <a:gd name="connsiteX3" fmla="*/ 36 w 1331080"/>
              <a:gd name="connsiteY3" fmla="*/ 1168718 h 1168718"/>
              <a:gd name="connsiteX0" fmla="*/ 36 w 1331080"/>
              <a:gd name="connsiteY0" fmla="*/ 1168718 h 1289425"/>
              <a:gd name="connsiteX1" fmla="*/ 661126 w 1331080"/>
              <a:gd name="connsiteY1" fmla="*/ 0 h 1289425"/>
              <a:gd name="connsiteX2" fmla="*/ 1329360 w 1331080"/>
              <a:gd name="connsiteY2" fmla="*/ 1154430 h 1289425"/>
              <a:gd name="connsiteX3" fmla="*/ 36 w 1331080"/>
              <a:gd name="connsiteY3" fmla="*/ 1168718 h 1289425"/>
              <a:gd name="connsiteX0" fmla="*/ 36 w 1331080"/>
              <a:gd name="connsiteY0" fmla="*/ 1168718 h 1335406"/>
              <a:gd name="connsiteX1" fmla="*/ 661126 w 1331080"/>
              <a:gd name="connsiteY1" fmla="*/ 0 h 1335406"/>
              <a:gd name="connsiteX2" fmla="*/ 1329360 w 1331080"/>
              <a:gd name="connsiteY2" fmla="*/ 1154430 h 1335406"/>
              <a:gd name="connsiteX3" fmla="*/ 36 w 1331080"/>
              <a:gd name="connsiteY3" fmla="*/ 1168718 h 1335406"/>
              <a:gd name="connsiteX0" fmla="*/ 36 w 1331080"/>
              <a:gd name="connsiteY0" fmla="*/ 1168718 h 1343297"/>
              <a:gd name="connsiteX1" fmla="*/ 661126 w 1331080"/>
              <a:gd name="connsiteY1" fmla="*/ 0 h 1343297"/>
              <a:gd name="connsiteX2" fmla="*/ 1329360 w 1331080"/>
              <a:gd name="connsiteY2" fmla="*/ 1154430 h 1343297"/>
              <a:gd name="connsiteX3" fmla="*/ 36 w 1331080"/>
              <a:gd name="connsiteY3" fmla="*/ 1168718 h 1343297"/>
              <a:gd name="connsiteX0" fmla="*/ 36 w 1334087"/>
              <a:gd name="connsiteY0" fmla="*/ 1168718 h 1343297"/>
              <a:gd name="connsiteX1" fmla="*/ 661126 w 1334087"/>
              <a:gd name="connsiteY1" fmla="*/ 0 h 1343297"/>
              <a:gd name="connsiteX2" fmla="*/ 1329360 w 1334087"/>
              <a:gd name="connsiteY2" fmla="*/ 1154430 h 1343297"/>
              <a:gd name="connsiteX3" fmla="*/ 36 w 1334087"/>
              <a:gd name="connsiteY3" fmla="*/ 1168718 h 1343297"/>
              <a:gd name="connsiteX0" fmla="*/ 472 w 1334523"/>
              <a:gd name="connsiteY0" fmla="*/ 1168718 h 1343297"/>
              <a:gd name="connsiteX1" fmla="*/ 661562 w 1334523"/>
              <a:gd name="connsiteY1" fmla="*/ 0 h 1343297"/>
              <a:gd name="connsiteX2" fmla="*/ 1329796 w 1334523"/>
              <a:gd name="connsiteY2" fmla="*/ 1154430 h 1343297"/>
              <a:gd name="connsiteX3" fmla="*/ 472 w 1334523"/>
              <a:gd name="connsiteY3" fmla="*/ 1168718 h 13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523" h="1343297">
                <a:moveTo>
                  <a:pt x="472" y="1168718"/>
                </a:moveTo>
                <a:cubicBezTo>
                  <a:pt x="-12527" y="721995"/>
                  <a:pt x="243556" y="213361"/>
                  <a:pt x="661562" y="0"/>
                </a:cubicBezTo>
                <a:cubicBezTo>
                  <a:pt x="1108144" y="230029"/>
                  <a:pt x="1373751" y="729139"/>
                  <a:pt x="1329796" y="1154430"/>
                </a:cubicBezTo>
                <a:cubicBezTo>
                  <a:pt x="855732" y="1471136"/>
                  <a:pt x="234030" y="1328261"/>
                  <a:pt x="472" y="1168718"/>
                </a:cubicBezTo>
                <a:close/>
              </a:path>
            </a:pathLst>
          </a:custGeom>
          <a:solidFill>
            <a:schemeClr val="tx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4174331" y="5074443"/>
            <a:ext cx="350043" cy="354974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4260056" y="5917406"/>
            <a:ext cx="180340" cy="18288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3588544" y="4778375"/>
            <a:ext cx="180340" cy="18288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4914106" y="4774406"/>
            <a:ext cx="180340" cy="18288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1929384" y="5813583"/>
            <a:ext cx="411480" cy="41148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rgbClr val="E8C4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E8C42C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14600" y="6248139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Figure 1-3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7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Ring Gear 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ring gear is the largest gear in the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assembly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encompasses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entire assembly. 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 Internal teeth that mesh with the external teeth of the planet gears. 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62200" y="4017522"/>
            <a:ext cx="3819525" cy="2595245"/>
          </a:xfrm>
          <a:prstGeom prst="rect">
            <a:avLst/>
          </a:prstGeom>
        </p:spPr>
      </p:pic>
      <p:sp>
        <p:nvSpPr>
          <p:cNvPr id="6" name="Donut 5"/>
          <p:cNvSpPr/>
          <p:nvPr/>
        </p:nvSpPr>
        <p:spPr>
          <a:xfrm>
            <a:off x="3124200" y="4030222"/>
            <a:ext cx="2451100" cy="2456430"/>
          </a:xfrm>
          <a:prstGeom prst="donut">
            <a:avLst>
              <a:gd name="adj" fmla="val 9293"/>
            </a:avLst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6096000" y="5867400"/>
            <a:ext cx="411480" cy="41148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rgbClr val="E8C4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rgbClr val="E8C42C"/>
                </a:solidFill>
              </a:rPr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2514600" y="6248139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Figure 1-4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7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Planetary Gear systems have a wide variety of use cases. Any where a large reduction in speed and increase in torque is required in a small space you will find them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Some specific use cases would be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PT6A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turbo-prop engine (made famous by fictional Disney character Dusty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Crophopper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“My Gear box is busted”)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Any type of Power Drill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new Generation of Pratt &amp; Whitney Geared Turbo-Fan Engines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2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rgbClr val="92D050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0</TotalTime>
  <Words>483</Words>
  <Application>Microsoft Office PowerPoint</Application>
  <PresentationFormat>On-screen Show (4:3)</PresentationFormat>
  <Paragraphs>60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Executive</vt:lpstr>
      <vt:lpstr>Planetary Gear System</vt:lpstr>
      <vt:lpstr>Definition</vt:lpstr>
      <vt:lpstr>Functional Overview</vt:lpstr>
      <vt:lpstr>Sun Gear</vt:lpstr>
      <vt:lpstr>Planet Pinion Gears</vt:lpstr>
      <vt:lpstr>Carrier</vt:lpstr>
      <vt:lpstr>Ring Gear </vt:lpstr>
      <vt:lpstr>Conclusion</vt:lpstr>
    </vt:vector>
  </TitlesOfParts>
  <Company>United Technologies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keywords>Non Technical</cp:keywords>
  <cp:lastModifiedBy>Administrator </cp:lastModifiedBy>
  <cp:revision>25</cp:revision>
  <cp:lastPrinted>2017-02-27T22:11:33Z</cp:lastPrinted>
  <dcterms:created xsi:type="dcterms:W3CDTF">2017-02-22T14:09:51Z</dcterms:created>
  <dcterms:modified xsi:type="dcterms:W3CDTF">2017-02-27T22:11:35Z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658d2518-8cae-40a5-9349-d89cdccff095</vt:lpwstr>
  </property>
  <property fmtid="{D5CDD505-2E9C-101B-9397-08002B2CF9AE}" pid="3" name="UTCTechnicalData">
    <vt:lpwstr>No</vt:lpwstr>
  </property>
  <property fmtid="{D5CDD505-2E9C-101B-9397-08002B2CF9AE}" pid="4" name="UTCTechnicalDataKeyword">
    <vt:lpwstr>Non Technical</vt:lpwstr>
  </property>
</Properties>
</file>