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63" r:id="rId5"/>
    <p:sldId id="262" r:id="rId6"/>
    <p:sldId id="267" r:id="rId7"/>
    <p:sldId id="268" r:id="rId8"/>
    <p:sldId id="258" r:id="rId9"/>
    <p:sldId id="269" r:id="rId10"/>
    <p:sldId id="259" r:id="rId11"/>
    <p:sldId id="270" r:id="rId12"/>
    <p:sldId id="260" r:id="rId13"/>
    <p:sldId id="271" r:id="rId14"/>
    <p:sldId id="26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CCB"/>
    <a:srgbClr val="3399FF"/>
    <a:srgbClr val="34B1F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spring2003/cmsc838p/Process/waterfal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Agile Project Management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15 min meeting.</a:t>
            </a:r>
          </a:p>
          <a:p>
            <a:r>
              <a:rPr lang="en-US" dirty="0" smtClean="0"/>
              <a:t>Goal is to review Progress and raise issues.</a:t>
            </a:r>
          </a:p>
          <a:p>
            <a:r>
              <a:rPr lang="en-US" dirty="0" smtClean="0"/>
              <a:t>Everyone Stands.</a:t>
            </a:r>
          </a:p>
          <a:p>
            <a:r>
              <a:rPr lang="en-US" dirty="0" smtClean="0"/>
              <a:t>Everyone answers the following questions:</a:t>
            </a:r>
          </a:p>
          <a:p>
            <a:pPr lvl="1"/>
            <a:r>
              <a:rPr lang="en-US" dirty="0" smtClean="0"/>
              <a:t>What did you work on</a:t>
            </a:r>
            <a:r>
              <a:rPr lang="en-US" dirty="0"/>
              <a:t> </a:t>
            </a:r>
            <a:r>
              <a:rPr lang="en-US" dirty="0" smtClean="0"/>
              <a:t>yesterday that moved the Sprint Backlog forward?</a:t>
            </a:r>
          </a:p>
          <a:p>
            <a:pPr lvl="1"/>
            <a:r>
              <a:rPr lang="en-US" dirty="0" smtClean="0"/>
              <a:t>What will you work on today?</a:t>
            </a:r>
          </a:p>
          <a:p>
            <a:pPr lvl="1"/>
            <a:r>
              <a:rPr lang="en-US" dirty="0" smtClean="0"/>
              <a:t>Are there any issues impeding your progress? Squirrels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Team Members meet as necessary afterward to help and plan.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</a:t>
            </a:r>
            <a:r>
              <a:rPr lang="en-US" dirty="0" smtClean="0"/>
              <a:t>Sprint review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13" name="Up Arrow 12"/>
          <p:cNvSpPr/>
          <p:nvPr/>
        </p:nvSpPr>
        <p:spPr>
          <a:xfrm>
            <a:off x="6935787" y="4395231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Happens at the End of the Sprint</a:t>
            </a:r>
          </a:p>
          <a:p>
            <a:r>
              <a:rPr lang="en-US" dirty="0" smtClean="0"/>
              <a:t>Informal meeting.</a:t>
            </a:r>
          </a:p>
          <a:p>
            <a:r>
              <a:rPr lang="en-US" dirty="0" smtClean="0"/>
              <a:t>Stakeholders/customers invited</a:t>
            </a:r>
          </a:p>
          <a:p>
            <a:r>
              <a:rPr lang="en-US" dirty="0" smtClean="0"/>
              <a:t>Feedback Captured back into 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</a:t>
            </a:r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3" name="Up Arrow 2"/>
          <p:cNvSpPr/>
          <p:nvPr/>
        </p:nvSpPr>
        <p:spPr>
          <a:xfrm>
            <a:off x="3722369" y="2360295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for team to inspect it’s Successes and Challenges during the last Sprint.</a:t>
            </a:r>
          </a:p>
          <a:p>
            <a:r>
              <a:rPr lang="en-US" dirty="0" smtClean="0"/>
              <a:t>Should be 3 hours or less depending on length of the Sprint.</a:t>
            </a:r>
          </a:p>
          <a:p>
            <a:r>
              <a:rPr lang="en-US" dirty="0" smtClean="0"/>
              <a:t>Team reviews successes first and what worked well</a:t>
            </a:r>
          </a:p>
          <a:p>
            <a:r>
              <a:rPr lang="en-US" dirty="0" smtClean="0"/>
              <a:t>Team develops ways to Improve on challenges and a plan to implement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is suited to projects that have a high degree of variability during development.</a:t>
            </a:r>
          </a:p>
          <a:p>
            <a:r>
              <a:rPr lang="en-US" dirty="0" smtClean="0"/>
              <a:t>SCRUM is an Overall Process not a detailed account of how to do the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[1] Beck, Kent, and Others. "Manifesto for Agile Software Development." Manifesto for Agile Software Development. </a:t>
            </a:r>
            <a:r>
              <a:rPr lang="en-US" dirty="0" err="1"/>
              <a:t>N.p</a:t>
            </a:r>
            <a:r>
              <a:rPr lang="en-US" dirty="0"/>
              <a:t>., 2001. Web. 04 Mar. 2017.</a:t>
            </a:r>
          </a:p>
          <a:p>
            <a:endParaRPr lang="en-US" dirty="0"/>
          </a:p>
          <a:p>
            <a:r>
              <a:rPr lang="en-US" dirty="0"/>
              <a:t>[2] Winston Royce, “Managing the Development of Large Software Systems”, Proceedings of IEEE WESCON 26 (August): 1–9, 1970.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www.cs.umd.edu/class/spring2003/cmsc838p/Process/waterfall.pdf</a:t>
            </a:r>
            <a:r>
              <a:rPr lang="en-US" dirty="0" smtClean="0"/>
              <a:t> printed </a:t>
            </a:r>
            <a:r>
              <a:rPr lang="en-US" dirty="0"/>
              <a:t>from Proceedings, IEEE WESCON, August 1970, pages </a:t>
            </a:r>
            <a:r>
              <a:rPr lang="en-US" dirty="0" smtClean="0"/>
              <a:t>1-9. Copyright </a:t>
            </a:r>
            <a:r>
              <a:rPr lang="en-US" dirty="0"/>
              <a:t>© 1970 by The Institute of Electrical and Electronics Engineers, .</a:t>
            </a:r>
            <a:r>
              <a:rPr lang="en-US" dirty="0" smtClean="0"/>
              <a:t>328 Inc</a:t>
            </a:r>
            <a:r>
              <a:rPr lang="en-US" dirty="0"/>
              <a:t>. Originally published by TRW.</a:t>
            </a:r>
          </a:p>
          <a:p>
            <a:endParaRPr lang="en-US" dirty="0"/>
          </a:p>
          <a:p>
            <a:r>
              <a:rPr lang="en-US" dirty="0"/>
              <a:t>[3] "Learn About Scrum." What is Scrum? An Agile Framework for Completing Complex Projects - Scrum Alliance. The SCRUM Alliance, </a:t>
            </a:r>
            <a:r>
              <a:rPr lang="en-US" dirty="0" err="1"/>
              <a:t>n.d.</a:t>
            </a:r>
            <a:r>
              <a:rPr lang="en-US" dirty="0"/>
              <a:t> Web. 22 Feb. 2017.  </a:t>
            </a:r>
          </a:p>
          <a:p>
            <a:pPr lvl="1"/>
            <a:r>
              <a:rPr lang="en-US" dirty="0"/>
              <a:t>*Why Is It Called Scrum?</a:t>
            </a:r>
          </a:p>
          <a:p>
            <a:pPr lvl="1"/>
            <a:r>
              <a:rPr lang="en-US" dirty="0"/>
              <a:t>When Jeff Sutherland created the scrum process in 1993, he borrowed the term "scrum" from an analogy put forth in a 1986 study by Takeuchi and </a:t>
            </a:r>
            <a:r>
              <a:rPr lang="en-US" dirty="0" err="1"/>
              <a:t>Nonaka</a:t>
            </a:r>
            <a:r>
              <a:rPr lang="en-US" dirty="0"/>
              <a:t>, published in the Harvard Business Review. See more at: https://www.scrumalliance.org/why-scrum#sthash.GGacCoIa.dpuf*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Schwaber</a:t>
            </a:r>
            <a:r>
              <a:rPr lang="en-US" dirty="0"/>
              <a:t>, Ken, and Jeff Sutherland. "The Scrum Guide™." Scrum Guide | Scrum Guides. Scrumguides.org, </a:t>
            </a:r>
            <a:r>
              <a:rPr lang="en-US" dirty="0" err="1"/>
              <a:t>n.d.</a:t>
            </a:r>
            <a:r>
              <a:rPr lang="en-US" dirty="0"/>
              <a:t> Web. 27 Feb. 2017</a:t>
            </a:r>
            <a:r>
              <a:rPr lang="en-US" dirty="0"/>
              <a:t>. </a:t>
            </a:r>
            <a:r>
              <a:rPr lang="en-US"/>
              <a:t>http://www.scrumguides.org/scrum-guide.html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[5] The Scrum Framework. Digital image. Scrum.org.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Feb. 2017. &lt;https://s3.amazonaws.com/scrumorg-website-prod/drupal/inline-images/ScrumFramework_2000x1000.png&gt;.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: Introduction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SCRUM?</a:t>
            </a:r>
          </a:p>
          <a:p>
            <a:pPr lvl="1"/>
            <a:r>
              <a:rPr lang="en-US" dirty="0"/>
              <a:t>Scrum is an iterative and empirical “framework within which people can address complex adaptive problems, while productively and creatively delivering products of the highest possible value” (</a:t>
            </a:r>
            <a:r>
              <a:rPr lang="en-US" dirty="0" err="1"/>
              <a:t>Schwaber</a:t>
            </a:r>
            <a:r>
              <a:rPr lang="en-US" dirty="0"/>
              <a:t> &amp; Sutherland</a:t>
            </a:r>
            <a:r>
              <a:rPr lang="en-US" dirty="0" smtClean="0"/>
              <a:t>)[4].</a:t>
            </a:r>
          </a:p>
          <a:p>
            <a:r>
              <a:rPr lang="en-US" dirty="0" smtClean="0"/>
              <a:t>What is it really?</a:t>
            </a:r>
          </a:p>
          <a:p>
            <a:pPr lvl="1"/>
            <a:r>
              <a:rPr lang="en-US" dirty="0" smtClean="0"/>
              <a:t>A Project Management Process that allows a small team of people to create a Product in an iterative fashion while constantly Inspecting their progress and adapting to changes in customer requirements and development challenges.</a:t>
            </a:r>
            <a:endParaRPr lang="en-US" dirty="0" smtClean="0"/>
          </a:p>
          <a:p>
            <a:r>
              <a:rPr lang="en-US" dirty="0" smtClean="0"/>
              <a:t>What Problems does it fix?</a:t>
            </a:r>
          </a:p>
          <a:p>
            <a:pPr lvl="1"/>
            <a:r>
              <a:rPr lang="en-US" dirty="0" smtClean="0"/>
              <a:t>Scrum was developed in response to the failure of the traditional “Waterfall Method</a:t>
            </a:r>
            <a:r>
              <a:rPr lang="en-US" dirty="0" smtClean="0"/>
              <a:t>”[1] </a:t>
            </a:r>
            <a:r>
              <a:rPr lang="en-US" dirty="0" smtClean="0"/>
              <a:t>to manage cost overruns and changing customer requirements of Software Products.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The Waterfall Method</a:t>
            </a:r>
            <a:endParaRPr lang="en-US" dirty="0"/>
          </a:p>
        </p:txBody>
      </p:sp>
      <p:pic>
        <p:nvPicPr>
          <p:cNvPr id="4" name="Picture 2" descr="C:\Users\m308253\Documents\engr290\tech-writing-notes\paper_2\Waterfall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t="4818" r="2423" b="7103"/>
          <a:stretch/>
        </p:blipFill>
        <p:spPr bwMode="auto">
          <a:xfrm>
            <a:off x="304800" y="1752601"/>
            <a:ext cx="8534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6724" y="636189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 | Traditional Waterfall Method (Royce)[1]</a:t>
            </a:r>
          </a:p>
        </p:txBody>
      </p:sp>
    </p:spTree>
    <p:extLst>
      <p:ext uri="{BB962C8B-B14F-4D97-AF65-F5344CB8AC3E}">
        <p14:creationId xmlns:p14="http://schemas.microsoft.com/office/powerpoint/2010/main" val="640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744493"/>
            <a:ext cx="2971800" cy="4373563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Events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Planning Meeting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Daily Sprint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Review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799" y="1752600"/>
            <a:ext cx="2739957" cy="43735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Roles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SCRUM Master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Product Manager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22579" y="1744493"/>
            <a:ext cx="2675106" cy="43735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Artifacts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Product Backlog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Backlog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Product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</a:t>
            </a:r>
            <a:r>
              <a:rPr lang="en-US" dirty="0" smtClean="0"/>
              <a:t>The Sprint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</a:t>
            </a:r>
            <a:r>
              <a:rPr lang="en-US" dirty="0" smtClean="0"/>
              <a:t>: Sprint Overview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619376"/>
            <a:ext cx="8686800" cy="38576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619376"/>
            <a:ext cx="8686800" cy="5810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724399"/>
          </a:xfrm>
        </p:spPr>
        <p:txBody>
          <a:bodyPr>
            <a:normAutofit fontScale="925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Product Owner gathers customer requirements and creates the “Product Backlog”.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Sprint Planning Meeting:  The SCRUM Team produces</a:t>
            </a:r>
            <a:r>
              <a:rPr lang="en-US" dirty="0"/>
              <a:t> </a:t>
            </a:r>
            <a:r>
              <a:rPr lang="en-US" dirty="0" smtClean="0"/>
              <a:t>the Sprint Backlog from the Product Backlog”.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Daily SCRUM: A daily progress review (AKA “the standup”)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Sprint Review: Review with customers, capture feedback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Increment delivery: (if Team and customer agree)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Sprint Retrospective: Team reviews it successes and challenges and makes necessary changes for next Sprint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" y="268646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 The Sprint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</a:t>
            </a:r>
            <a:r>
              <a:rPr lang="en-US" dirty="0" smtClean="0"/>
              <a:t>Sprint PLANNING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13" name="Up Arrow 12"/>
          <p:cNvSpPr/>
          <p:nvPr/>
        </p:nvSpPr>
        <p:spPr>
          <a:xfrm>
            <a:off x="1885156" y="4451349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three hours.</a:t>
            </a:r>
          </a:p>
          <a:p>
            <a:pPr lvl="1"/>
            <a:r>
              <a:rPr lang="en-US" dirty="0" smtClean="0"/>
              <a:t>What are we going to work on?</a:t>
            </a:r>
          </a:p>
          <a:p>
            <a:pPr lvl="1"/>
            <a:r>
              <a:rPr lang="en-US" dirty="0" smtClean="0"/>
              <a:t>How are we going to get it done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Major goal is  to produce the Sprint Backlog.</a:t>
            </a:r>
          </a:p>
          <a:p>
            <a:pPr lvl="1"/>
            <a:r>
              <a:rPr lang="en-US" dirty="0" smtClean="0"/>
              <a:t>The team Breaks up PBI’s into smaller chunks.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4430" y="3809999"/>
            <a:ext cx="2989386" cy="275714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en-US" u="sng" dirty="0" smtClean="0"/>
              <a:t>Complete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829" y="3818106"/>
            <a:ext cx="2756171" cy="275714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Backlog</a:t>
            </a:r>
            <a:endParaRPr lang="en-US" u="sng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09608" y="3809999"/>
            <a:ext cx="2690937" cy="275714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In Work</a:t>
            </a:r>
            <a:endParaRPr lang="en-US" u="sng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472" y="4505527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6072" y="5172361"/>
            <a:ext cx="2209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6072" y="5877127"/>
            <a:ext cx="2209800" cy="60960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962072" y="602952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71672" y="5877127"/>
            <a:ext cx="2057400" cy="60960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14872" y="5877127"/>
            <a:ext cx="2057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962072" y="530854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65187" y="5172361"/>
            <a:ext cx="206388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Base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695545" y="60489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</a:t>
            </a:r>
            <a:r>
              <a:rPr lang="en-US" dirty="0" smtClean="0"/>
              <a:t>The Sprint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751070" y="2476499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889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SCRUM</vt:lpstr>
      <vt:lpstr>Scrum : Introduction</vt:lpstr>
      <vt:lpstr>SCRUM: The Waterfall Method</vt:lpstr>
      <vt:lpstr>Scrum: terms</vt:lpstr>
      <vt:lpstr>Scrum: The Sprint</vt:lpstr>
      <vt:lpstr>ScRUM: Sprint Overview</vt:lpstr>
      <vt:lpstr>Scrum: Sprint PLANNING</vt:lpstr>
      <vt:lpstr>Scrum: Sprint Planning</vt:lpstr>
      <vt:lpstr>Scrum: The Sprint</vt:lpstr>
      <vt:lpstr>Scrum: daily scrum</vt:lpstr>
      <vt:lpstr>Scrum: Sprint review</vt:lpstr>
      <vt:lpstr>Scrum: sprint review</vt:lpstr>
      <vt:lpstr>Scrum: Retrospective</vt:lpstr>
      <vt:lpstr>Scrum: sprint retrospective</vt:lpstr>
      <vt:lpstr>Scrum: conclusion</vt:lpstr>
      <vt:lpstr>Scrum: citations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Non Technical</cp:keywords>
  <cp:lastModifiedBy>Administrator </cp:lastModifiedBy>
  <cp:revision>25</cp:revision>
  <dcterms:created xsi:type="dcterms:W3CDTF">2017-03-27T17:18:39Z</dcterms:created>
  <dcterms:modified xsi:type="dcterms:W3CDTF">2017-03-29T21:34:31Z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1ca5a94f-f631-4cf8-80d1-03dcb3cb6f6a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