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86213438ec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86213438e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86213438ec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86213438e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86213438ec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86213438e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6213438ec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86213438e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5465463"/>
            <a:ext cx="9144036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1030300"/>
            <a:ext cx="6366900" cy="24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3616400"/>
            <a:ext cx="63669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accent3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3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275" name="Google Shape;275;p1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76" name="Google Shape;276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79" name="Google Shape;279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83" name="Google Shape;283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" name="Google Shape;287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8" name="Google Shape;288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3" name="Google Shape;293;p13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294" name="Google Shape;294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97" name="Google Shape;297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0" name="Google Shape;300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02" name="Google Shape;302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Google Shape;304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13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1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15" name="Google Shape;31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4541"/>
            <a:ext cx="123321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3871914"/>
            <a:ext cx="2186148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798100"/>
            <a:ext cx="33120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3079567"/>
            <a:ext cx="33120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742"/>
            <a:ext cx="2267451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1018133"/>
            <a:ext cx="5857800" cy="47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798100"/>
            <a:ext cx="34305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3657604"/>
            <a:ext cx="34305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881333"/>
            <a:ext cx="34305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5129497"/>
            <a:ext cx="825392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5518633"/>
            <a:ext cx="584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Segmentacija slika primenom algoritma optimizacije kolonijom mrava 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407650" y="5993850"/>
            <a:ext cx="7278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Dragan Mladenovic,Matematicki fakultet</a:t>
            </a:r>
            <a:endParaRPr sz="20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Rezultati i evaluacija</a:t>
            </a:r>
            <a:endParaRPr/>
          </a:p>
        </p:txBody>
      </p:sp>
      <p:sp>
        <p:nvSpPr>
          <p:cNvPr id="382" name="Google Shape;38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Korišćene metrike: IoU, Precision, Recall i Dice koeficijent.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ACO: IoU 0.74–0.95, Dice 0.90–0.94, Precision 0.74–0.97, Recall 0.84–0.98.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 daje bolje rezultate osim u recall metrici.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 preciznije prepoznaje granice i neujednačene površine.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Graf poređenja performansi</a:t>
            </a:r>
            <a:endParaRPr/>
          </a:p>
        </p:txBody>
      </p:sp>
      <p:sp>
        <p:nvSpPr>
          <p:cNvPr id="388" name="Google Shape;388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25" title="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25" y="133995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Neki primeri</a:t>
            </a:r>
            <a:endParaRPr/>
          </a:p>
        </p:txBody>
      </p:sp>
      <p:sp>
        <p:nvSpPr>
          <p:cNvPr id="395" name="Google Shape;395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26" title="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00" y="2174300"/>
            <a:ext cx="4453100" cy="337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6" title="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050" y="2203300"/>
            <a:ext cx="4190200" cy="33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"/>
          <p:cNvSpPr txBox="1"/>
          <p:nvPr>
            <p:ph idx="1" type="body"/>
          </p:nvPr>
        </p:nvSpPr>
        <p:spPr>
          <a:xfrm>
            <a:off x="457200" y="274650"/>
            <a:ext cx="8229600" cy="585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27" title="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25" y="2071675"/>
            <a:ext cx="36195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7" title="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600" y="2071675"/>
            <a:ext cx="36195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Zaključak</a:t>
            </a:r>
            <a:endParaRPr/>
          </a:p>
        </p:txBody>
      </p:sp>
      <p:sp>
        <p:nvSpPr>
          <p:cNvPr id="411" name="Google Shape;4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 algoritam uspešno segmentiše vodene površine.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Bolji rezultati u odnosu na klasične metode pragovanja.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Veca računarska složenost i duže vreme izvršavanja.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Growing faza dodatno poboljšava kvalitet segmentacije.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Moguća poboljšanja i dalji pravci istraživanja</a:t>
            </a:r>
            <a:endParaRPr/>
          </a:p>
        </p:txBody>
      </p:sp>
      <p:sp>
        <p:nvSpPr>
          <p:cNvPr id="417" name="Google Shape;41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Paralelizacija algoritma radi brže obrade.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Integracija dubokih neuronskih mreža (CNN) za bolju heuristiku.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Automatsko podešavanje parametara (α, β, ρ) kao i funkcije atraktivnosti piksela prema slici.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Kombinacija sa drugim metodama mašinskog učenja.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Uvod</a:t>
            </a:r>
            <a:endParaRPr/>
          </a:p>
        </p:txBody>
      </p:sp>
      <p:sp>
        <p:nvSpPr>
          <p:cNvPr id="329" name="Google Shape;32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Segmentacija slike deli sliku na značajne regione (segmente).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Koristi se za prepoznavanje i analizu objekata na slici.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Cilj je pojednostaviti i olakšati analizu slike.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 algoritam koristi ponašanje mrava kao inspiraciju za optimizaciju.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Segmentacija slika – osnovni pojmovi</a:t>
            </a:r>
            <a:endParaRPr/>
          </a:p>
        </p:txBody>
      </p:sp>
      <p:sp>
        <p:nvSpPr>
          <p:cNvPr id="335" name="Google Shape;33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Tehnike: zasnovane na ivicama, regionima, pragovima i klasterovanju.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Klasterovanje grupiše piksele sličnih karakteristika.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objekti često nemaju uniformne karakteristike boje.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Zato se uzimaju u obzir i prostorne informacije o pikselima.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Teorijska osnova ACO algoritma</a:t>
            </a:r>
            <a:endParaRPr/>
          </a:p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 je metaheuristički algoritam inspirisan prirodnim ponašanjem mrava.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Zasniva se na feromonskoj komunikaciji i kolektivnom ponašanju.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Svaki piksel slike predstavlja čvor u grafu – mravi se kreću kroz susedne piksele.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Cilj je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pronaći regije sličnih karakteristika (intenzitet, boja, tekstura).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 rada ACO algoritma</a:t>
            </a:r>
            <a:endParaRPr/>
          </a:p>
        </p:txBody>
      </p:sp>
      <p:sp>
        <p:nvSpPr>
          <p:cNvPr id="347" name="Google Shape;34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Mravi traže optimalne putanje kroz sliku.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Feromoni predstavljaju kolektivno pamćenje sistema.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Heuristika: razlika u intenzitetu između susednih piksela.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Kretanje i odluke zasnovane na kombinaciji feromona i heuristike.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Ideja rešenja i implementacija</a:t>
            </a:r>
            <a:endParaRPr/>
          </a:p>
        </p:txBody>
      </p:sp>
      <p:sp>
        <p:nvSpPr>
          <p:cNvPr id="353" name="Google Shape;35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Implementacija u Pythonu pomoću NumPy i OpenCV bibilioteke.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Parametri: broj mrava, broj iteracija, α, β i ρ.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Feromonska matrica ažurira se nakon svake iteracije.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Mravi grade putanje na osnovu verovatnoće i matrice feromona.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Growing faza</a:t>
            </a:r>
            <a:endParaRPr/>
          </a:p>
        </p:txBody>
      </p:sp>
      <p:sp>
        <p:nvSpPr>
          <p:cNvPr id="359" name="Google Shape;35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Koristi se za finalno proširenje vodenog segmenta.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Početne tačke: “najbolje” putanje mrava.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se širi na slične susedne piksele.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Omogućava povezivanje manjih segmenata u jedinstvenu regiju.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Poređenje sa Simple BGR algoritmom</a:t>
            </a:r>
            <a:endParaRPr/>
          </a:p>
        </p:txBody>
      </p:sp>
      <p:sp>
        <p:nvSpPr>
          <p:cNvPr id="365" name="Google Shape;36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BGR koristi samo pragove boje u RGB prostoru.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Brz i jednostavan, ali često daje fragmentirane maske.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 koristi prostorne informacije i kolektivno učenje mrava.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 daje koherentnije i tačnije segmente vodenih površina.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/>
          <p:nvPr>
            <p:ph idx="1" type="body"/>
          </p:nvPr>
        </p:nvSpPr>
        <p:spPr>
          <a:xfrm>
            <a:off x="457200" y="107300"/>
            <a:ext cx="8229600" cy="60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3" title="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25" y="451200"/>
            <a:ext cx="4806275" cy="24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3" title="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50" y="3429000"/>
            <a:ext cx="3457850" cy="24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3" title="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450" y="3429000"/>
            <a:ext cx="3805825" cy="24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3"/>
          <p:cNvSpPr txBox="1"/>
          <p:nvPr/>
        </p:nvSpPr>
        <p:spPr>
          <a:xfrm>
            <a:off x="452375" y="252275"/>
            <a:ext cx="696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1597775" y="2986800"/>
            <a:ext cx="2421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ACO aloritam: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6150475" y="2986800"/>
            <a:ext cx="22473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Simple BGR: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