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2" autoAdjust="0"/>
  </p:normalViewPr>
  <p:slideViewPr>
    <p:cSldViewPr>
      <p:cViewPr>
        <p:scale>
          <a:sx n="77" d="100"/>
          <a:sy n="77" d="100"/>
        </p:scale>
        <p:origin x="-114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2A618C-2D89-4248-ABEA-96B285D3ACD7}" type="datetimeFigureOut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4111E37-F37E-41C0-A058-7C766BF7E40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9.xml"/><Relationship Id="rId5" Type="http://schemas.openxmlformats.org/officeDocument/2006/relationships/slide" Target="slide8.xml"/><Relationship Id="rId10" Type="http://schemas.openxmlformats.org/officeDocument/2006/relationships/slide" Target="slide22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OISISI PROJEKAT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18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sz="2000" dirty="0">
                <a:solidFill>
                  <a:srgbClr val="FF0000"/>
                </a:solidFill>
              </a:rPr>
              <a:t>GRAF: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graf je par (V , E)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je set čvorova (vertices)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 je skup grana (edges)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čvorovi i grane čuvaju elemente</a:t>
            </a:r>
          </a:p>
          <a:p>
            <a:pPr marL="0" indent="0">
              <a:buNone/>
            </a:pP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prikazaćemo ga pomoću tri tipa: Vertex, Edge i Graph</a:t>
            </a:r>
          </a:p>
        </p:txBody>
      </p:sp>
    </p:spTree>
    <p:extLst>
      <p:ext uri="{BB962C8B-B14F-4D97-AF65-F5344CB8AC3E}">
        <p14:creationId xmlns:p14="http://schemas.microsoft.com/office/powerpoint/2010/main" val="36313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Usmjereni graf primjer: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5343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GRAF: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r-Latn-R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Parsiranjem svih fajlova dobijemo word </a:t>
            </a:r>
            <a:r>
              <a:rPr lang="sr-Latn-R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 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linkove.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 graf dodajemo čvor uz pomoć insert_vertex(čvor sadrži putanje za fajlove,riječi i trie),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zatim prodjemo kroz sve linkove koje smo dobili parsiranjem i formiramo čvor na isti način(sadrži linkove,riječi i trie),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 kraju formiramo vezu izmedju čvorova zahvaljujući insert_edge.</a:t>
            </a:r>
          </a:p>
        </p:txBody>
      </p:sp>
    </p:spTree>
    <p:extLst>
      <p:ext uri="{BB962C8B-B14F-4D97-AF65-F5344CB8AC3E}">
        <p14:creationId xmlns:p14="http://schemas.microsoft.com/office/powerpoint/2010/main" val="14067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sz="24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Obilazak grafa po širini: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readth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-first-search (BFS) je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opšti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obilazak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grafa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obilazi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čvorove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grane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određuje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li je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povezan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određuje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povezane</a:t>
            </a:r>
            <a:r>
              <a:rPr lang="sr-Latn-R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komponente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grafa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određuje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pokrivajuću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šumu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grafa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BFS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čvorova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grana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traje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O(n + m)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ože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se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proširiti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ešavanje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drugih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problema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nađi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najkraću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putanju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između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dva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čvora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nađi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prostu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petlju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9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sz="28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Algoritam: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BFS(G)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for all u ∈ G.vertices() do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setLabel(u, UNEXPLORED)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for all e ∈ G.edges() do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setLabel(e, UNEXPLORED)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for all v ∈ G.vertices() do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if label(v) = UNEXPLORED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then</a:t>
            </a:r>
          </a:p>
          <a:p>
            <a:pPr marL="0" indent="0">
              <a:buNone/>
            </a:pPr>
            <a:r>
              <a:rPr lang="sr-Latn-RS" sz="2400" dirty="0">
                <a:solidFill>
                  <a:schemeClr val="bg2">
                    <a:lumMod val="10000"/>
                  </a:schemeClr>
                </a:solidFill>
              </a:rPr>
              <a:t>BFS(G, v)</a:t>
            </a:r>
          </a:p>
        </p:txBody>
      </p:sp>
    </p:spTree>
    <p:extLst>
      <p:ext uri="{BB962C8B-B14F-4D97-AF65-F5344CB8AC3E}">
        <p14:creationId xmlns:p14="http://schemas.microsoft.com/office/powerpoint/2010/main" val="11074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 fontScale="55000" lnSpcReduction="20000"/>
          </a:bodyPr>
          <a:lstStyle/>
          <a:p>
            <a:r>
              <a:rPr lang="sr-Latn-RS" sz="32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Algoritam: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BFS(G, s)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L0 ← [ ]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L0.addLast(s)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setLabel(s, VISITED)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i ← 0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while ¬Li.isEmpty() do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Li+1 ← [ ]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for all v ∈ Li.elements() do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for all e ∈ G.incidentEdges(v) do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if label(e) = UNEXPLORED then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w ← opposite(v, e)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if label(w) = UNEXPLORED then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    setLabel(e, DISCOVERY)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    setLabel(w, VISITED)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     Li+1.addLast(w)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        else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setLabel(e, CROSS)</a:t>
            </a:r>
          </a:p>
          <a:p>
            <a:pPr marL="0" indent="0">
              <a:buNone/>
            </a:pPr>
            <a:r>
              <a:rPr lang="sr-Latn-RS" sz="2800" dirty="0">
                <a:solidFill>
                  <a:schemeClr val="bg2">
                    <a:lumMod val="10000"/>
                  </a:schemeClr>
                </a:solidFill>
              </a:rPr>
              <a:t>i ← i + 1</a:t>
            </a:r>
          </a:p>
        </p:txBody>
      </p:sp>
    </p:spTree>
    <p:extLst>
      <p:ext uri="{BB962C8B-B14F-4D97-AF65-F5344CB8AC3E}">
        <p14:creationId xmlns:p14="http://schemas.microsoft.com/office/powerpoint/2010/main" val="16956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dirty="0"/>
              <a:t>SET:</a:t>
            </a:r>
          </a:p>
          <a:p>
            <a:r>
              <a:rPr lang="sr-Latn-RS" sz="2200" dirty="0"/>
              <a:t>Implementirane su operacije za uniju,presjek i komplement skupa.</a:t>
            </a:r>
          </a:p>
          <a:p>
            <a:r>
              <a:rPr lang="sr-Latn-RS" sz="2200" dirty="0">
                <a:solidFill>
                  <a:srgbClr val="FF0000"/>
                </a:solidFill>
              </a:rPr>
              <a:t>Unija:</a:t>
            </a:r>
            <a:r>
              <a:rPr lang="sr-Latn-R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Pronalazi html dokumente u kome se nalazi bar jedna od unesenih riječi. Upotreba operatora OR.</a:t>
            </a:r>
          </a:p>
          <a:p>
            <a:r>
              <a:rPr lang="sr-Latn-RS" sz="2200" dirty="0">
                <a:solidFill>
                  <a:srgbClr val="FF0000"/>
                </a:solidFill>
              </a:rPr>
              <a:t>Presjek: </a:t>
            </a:r>
            <a:r>
              <a:rPr lang="sr-Latn-R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Pronalazi html dokumente u kome se nalaze obje riječi.</a:t>
            </a:r>
          </a:p>
          <a:p>
            <a:pPr marL="0" indent="0">
              <a:buNone/>
            </a:pPr>
            <a:r>
              <a:rPr lang="sr-Latn-R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Upotreba operatora AND.</a:t>
            </a:r>
          </a:p>
          <a:p>
            <a:r>
              <a:rPr lang="sr-Latn-RS" sz="2200" dirty="0">
                <a:solidFill>
                  <a:srgbClr val="FF0000"/>
                </a:solidFill>
              </a:rPr>
              <a:t>Komplement: </a:t>
            </a:r>
            <a:r>
              <a:rPr lang="sr-Latn-R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Pronalazi html dokumente u kome se nalazi prva riječ,a ne nalazi druga.</a:t>
            </a:r>
          </a:p>
          <a:p>
            <a:pPr marL="0" indent="0">
              <a:buNone/>
            </a:pPr>
            <a:r>
              <a:rPr lang="sr-Latn-RS" sz="2200" dirty="0">
                <a:solidFill>
                  <a:srgbClr val="FF0000"/>
                </a:solidFill>
              </a:rPr>
              <a:t>     </a:t>
            </a:r>
            <a:r>
              <a:rPr lang="sr-Latn-R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Upotreba operatora NOT.</a:t>
            </a:r>
            <a:endParaRPr lang="sr-Latn-R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9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Rangirana</a:t>
            </a:r>
            <a:r>
              <a:rPr lang="en-GB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pretraga</a:t>
            </a:r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rang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če: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 pojavljivanja traženih riječi na njoj, 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 linkova iz drugih stranica na pronađenu stranicu i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 traženih riječi u stranicama koje sadrže link na traženu stranicu.</a:t>
            </a:r>
            <a:endParaRPr lang="sr-Latn-R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6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Implementacija</a:t>
            </a:r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sr-Latn-R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 linkova iz drugih stranica smo dobile uz pomoć funkcije degree i stavile da nam on najviše utiče na rang(pomnožile sa najvećim brojem),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sljedeći parametar koji utiče najviše poslije broja linkova jeste broj traženih riječi u stranicama koje sadrže link na traženu stranicu-uz pomoć funkcije endpoints dobijemo stranicu u okviru koje uz pomoć lokalnog trie pretražimo i izbrojimo riječi(counter)</a:t>
            </a:r>
          </a:p>
          <a:p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broj pojavljivanja traženih riječi najmanje utiče na rang(množimo sa najmanjim brojem) ,a dobijemo ih uz pomoć funkcije counter nad čvorom-gdje smo iskoristili vertex i njegovu funkciju </a:t>
            </a:r>
            <a:r>
              <a:rPr lang="sr-Latn-R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element(),zatim 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unutar njega </a:t>
            </a:r>
            <a:r>
              <a:rPr lang="sr-Latn-R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pretražili  </a:t>
            </a:r>
            <a:r>
              <a:rPr lang="sr-Latn-R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riječ uz pomoć trie.</a:t>
            </a:r>
            <a:endParaRPr lang="sr-Latn-RS" sz="20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12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en-GB" sz="2400" dirty="0" err="1"/>
              <a:t>Prikaz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sortiranih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rezultata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GB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Sortiranje</a:t>
            </a:r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Izmjena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redoslijeda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elemenata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kolekciji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tako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GB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budu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pore</a:t>
            </a:r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đani od najmanjeg ka najvećem.</a:t>
            </a:r>
          </a:p>
          <a:p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 ovom projektu smo upotrijebile </a:t>
            </a:r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algoritam.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2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14829" y="1442811"/>
            <a:ext cx="3124200" cy="381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329"/>
            <a:ext cx="73152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BA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čega se sastoji naš projekat</a:t>
            </a:r>
            <a:r>
              <a:rPr 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685800" y="1838325"/>
            <a:ext cx="3124200" cy="381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Pronalazak html dokumenata</a:t>
            </a:r>
          </a:p>
        </p:txBody>
      </p:sp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685800" y="2295525"/>
            <a:ext cx="3124200" cy="38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Unos upita</a:t>
            </a:r>
            <a:endParaRPr lang="en-US" dirty="0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685800" y="2752725"/>
            <a:ext cx="3124200" cy="38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Algoritam pretrage</a:t>
            </a:r>
            <a:endParaRPr lang="en-US" dirty="0"/>
          </a:p>
        </p:txBody>
      </p:sp>
      <p:sp>
        <p:nvSpPr>
          <p:cNvPr id="2" name="Rectangle 1">
            <a:hlinkClick r:id="rId6" action="ppaction://hlinksldjump"/>
          </p:cNvPr>
          <p:cNvSpPr/>
          <p:nvPr/>
        </p:nvSpPr>
        <p:spPr>
          <a:xfrm>
            <a:off x="685800" y="3209925"/>
            <a:ext cx="3124200" cy="533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Primjena</a:t>
            </a:r>
            <a:r>
              <a:rPr lang="en-US" dirty="0" smtClean="0"/>
              <a:t> </a:t>
            </a:r>
            <a:r>
              <a:rPr lang="en-US" dirty="0" err="1" smtClean="0"/>
              <a:t>osnovnih</a:t>
            </a:r>
            <a:r>
              <a:rPr lang="en-US" dirty="0" smtClean="0"/>
              <a:t> </a:t>
            </a:r>
            <a:r>
              <a:rPr lang="en-US" dirty="0" err="1" smtClean="0"/>
              <a:t>skupovnih</a:t>
            </a:r>
            <a:r>
              <a:rPr lang="en-US" dirty="0" smtClean="0"/>
              <a:t> </a:t>
            </a:r>
            <a:r>
              <a:rPr lang="en-US" dirty="0" err="1" smtClean="0"/>
              <a:t>operacija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89168"/>
            <a:ext cx="7924800" cy="928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STUDENT 1:Dragana Todorović-RA87/2017</a:t>
            </a:r>
          </a:p>
          <a:p>
            <a:pPr algn="r"/>
            <a:r>
              <a:rPr lang="sr-Latn-RS" dirty="0" smtClean="0">
                <a:solidFill>
                  <a:schemeClr val="accent1">
                    <a:lumMod val="50000"/>
                  </a:schemeClr>
                </a:solidFill>
              </a:rPr>
              <a:t>STUDENT 2:Maja Tepavčević-RA90/2017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hlinkClick r:id="rId7" action="ppaction://hlinksldjump"/>
          </p:cNvPr>
          <p:cNvSpPr/>
          <p:nvPr/>
        </p:nvSpPr>
        <p:spPr>
          <a:xfrm>
            <a:off x="4038600" y="1466469"/>
            <a:ext cx="3124200" cy="381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GRAF</a:t>
            </a:r>
          </a:p>
        </p:txBody>
      </p:sp>
      <p:sp>
        <p:nvSpPr>
          <p:cNvPr id="22" name="Rectangle 21">
            <a:hlinkClick r:id="rId8" action="ppaction://hlinksldjump"/>
          </p:cNvPr>
          <p:cNvSpPr/>
          <p:nvPr/>
        </p:nvSpPr>
        <p:spPr>
          <a:xfrm>
            <a:off x="4029456" y="1838325"/>
            <a:ext cx="3124200" cy="38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SET</a:t>
            </a:r>
            <a:endParaRPr lang="en-US" dirty="0"/>
          </a:p>
        </p:txBody>
      </p:sp>
      <p:sp>
        <p:nvSpPr>
          <p:cNvPr id="23" name="Rectangle 22">
            <a:hlinkClick r:id="rId9" action="ppaction://hlinksldjump"/>
          </p:cNvPr>
          <p:cNvSpPr/>
          <p:nvPr/>
        </p:nvSpPr>
        <p:spPr>
          <a:xfrm>
            <a:off x="4038600" y="2295525"/>
            <a:ext cx="3124200" cy="38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Rangirana pretraga</a:t>
            </a:r>
            <a:endParaRPr lang="en-US" dirty="0"/>
          </a:p>
        </p:txBody>
      </p:sp>
      <p:sp>
        <p:nvSpPr>
          <p:cNvPr id="24" name="Rectangle 23">
            <a:hlinkClick r:id="rId10" action="ppaction://hlinksldjump"/>
          </p:cNvPr>
          <p:cNvSpPr/>
          <p:nvPr/>
        </p:nvSpPr>
        <p:spPr>
          <a:xfrm>
            <a:off x="4053840" y="3271266"/>
            <a:ext cx="3124200" cy="38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Paginacija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endParaRPr lang="en-US" dirty="0"/>
          </a:p>
        </p:txBody>
      </p:sp>
      <p:sp>
        <p:nvSpPr>
          <p:cNvPr id="25" name="Rectangle 24">
            <a:hlinkClick r:id="rId11" action="ppaction://hlinksldjump"/>
          </p:cNvPr>
          <p:cNvSpPr/>
          <p:nvPr/>
        </p:nvSpPr>
        <p:spPr>
          <a:xfrm>
            <a:off x="4038600" y="2773299"/>
            <a:ext cx="3124200" cy="381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sr-Latn-R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r-Latn-RS" sz="28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je primjer </a:t>
            </a:r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</a:t>
            </a:r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šablona.</a:t>
            </a:r>
          </a:p>
          <a:p>
            <a:r>
              <a:rPr lang="sr-Latn-R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divide: 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podijeli S na dva disjunktna podskupa S1 i S2,</a:t>
            </a:r>
          </a:p>
          <a:p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recur: riješi potproblem za S1 i S2,</a:t>
            </a:r>
          </a:p>
          <a:p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conquer: kombinuj rješenja za S1 i S2 u rješenje za S.</a:t>
            </a:r>
          </a:p>
          <a:p>
            <a:pPr marL="0" indent="0">
              <a:buNone/>
            </a:pPr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Prednosti: 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Brz, sekvencijalan i za velike sekvence. Merge sort je O(n</a:t>
            </a: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n).</a:t>
            </a:r>
          </a:p>
          <a:p>
            <a:pPr marL="0" indent="0">
              <a:buNone/>
            </a:pPr>
            <a:r>
              <a:rPr lang="sr-Latn-R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Mana: </a:t>
            </a:r>
            <a:r>
              <a:rPr lang="pl-P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Budući da nije in-place koristi više memorije.</a:t>
            </a:r>
            <a:endParaRPr lang="sr-Latn-RS" sz="24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21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Primjer:</a:t>
            </a:r>
            <a:endParaRPr lang="sv-SE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17" y="1447800"/>
            <a:ext cx="4743765" cy="4572000"/>
          </a:xfrm>
        </p:spPr>
      </p:pic>
    </p:spTree>
    <p:extLst>
      <p:ext uri="{BB962C8B-B14F-4D97-AF65-F5344CB8AC3E}">
        <p14:creationId xmlns:p14="http://schemas.microsoft.com/office/powerpoint/2010/main" val="209326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7772400" cy="4572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Paginacija</a:t>
            </a:r>
            <a:r>
              <a:rPr lang="en-GB" dirty="0" smtClean="0"/>
              <a:t> </a:t>
            </a:r>
            <a:r>
              <a:rPr lang="en-GB" dirty="0" err="1" smtClean="0"/>
              <a:t>rezultuju</a:t>
            </a:r>
            <a:r>
              <a:rPr lang="sr-Latn-RS" dirty="0"/>
              <a:t>ć</a:t>
            </a:r>
            <a:r>
              <a:rPr lang="sr-Latn-RS" dirty="0" smtClean="0"/>
              <a:t>eg skupa</a:t>
            </a:r>
            <a:r>
              <a:rPr lang="en-GB" dirty="0" smtClean="0"/>
              <a:t>: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Omogućava korisniku da unese broj N-k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liko rezultata želi da prikaže, uz mogućnost kretanja unaprijed i unazad.</a:t>
            </a:r>
          </a:p>
          <a:p>
            <a:pPr lvl="1"/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Izborom next,prikazuje se narednih N rezultata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postoji</a:t>
            </a:r>
            <a:r>
              <a:rPr lang="sr-Latn-B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mogućnost izbora prev i prikaza prethodnih N rezultata.</a:t>
            </a:r>
            <a:endParaRPr lang="sr-Latn-B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sr-Latn-BA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20040" lvl="1" indent="0">
              <a:buNone/>
            </a:pPr>
            <a:endParaRPr lang="sr-Latn-BA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 smtClean="0"/>
          </a:p>
          <a:p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35598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04800"/>
            <a:ext cx="7772400" cy="5715000"/>
          </a:xfrm>
        </p:spPr>
        <p:txBody>
          <a:bodyPr/>
          <a:lstStyle/>
          <a:p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predstavlja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stablo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takvo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da:</a:t>
            </a:r>
          </a:p>
          <a:p>
            <a:pPr lvl="1"/>
            <a:r>
              <a:rPr lang="en-US" dirty="0" err="1" smtClean="0"/>
              <a:t>Svaki</a:t>
            </a:r>
            <a:r>
              <a:rPr lang="en-US" dirty="0" smtClean="0"/>
              <a:t> </a:t>
            </a:r>
            <a:r>
              <a:rPr lang="sr-Latn-BA" dirty="0" smtClean="0"/>
              <a:t>čvor osim korjena čuva po jedan karakter</a:t>
            </a:r>
          </a:p>
          <a:p>
            <a:pPr lvl="1"/>
            <a:r>
              <a:rPr lang="sr-Latn-BA" dirty="0" smtClean="0"/>
              <a:t>Jedna putanja od korjena do lista predstavlja jedan čuvani string</a:t>
            </a:r>
          </a:p>
          <a:p>
            <a:pPr lvl="1"/>
            <a:endParaRPr lang="sr-Latn-BA" dirty="0"/>
          </a:p>
          <a:p>
            <a:pPr lvl="1"/>
            <a:r>
              <a:rPr lang="sr-Latn-BA" sz="2000" dirty="0" smtClean="0">
                <a:solidFill>
                  <a:schemeClr val="accent2">
                    <a:lumMod val="75000"/>
                  </a:schemeClr>
                </a:solidFill>
              </a:rPr>
              <a:t>Primjer jednog takvog stabla možete vidjeti na narednom slajdu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ight Arrow 6">
            <a:hlinkClick r:id="rId2" action="ppaction://hlinksldjump"/>
          </p:cNvPr>
          <p:cNvSpPr/>
          <p:nvPr/>
        </p:nvSpPr>
        <p:spPr>
          <a:xfrm>
            <a:off x="7543800" y="2362200"/>
            <a:ext cx="381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6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609600"/>
            <a:ext cx="6648450" cy="4057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4867275"/>
            <a:ext cx="6400800" cy="762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r-Latn-BA" dirty="0" smtClean="0"/>
              <a:t>Skup stringova za ovo stablo je: </a:t>
            </a:r>
            <a:r>
              <a:rPr lang="sr-Latn-BA" dirty="0" smtClean="0">
                <a:solidFill>
                  <a:schemeClr val="accent2">
                    <a:lumMod val="75000"/>
                  </a:schemeClr>
                </a:solidFill>
              </a:rPr>
              <a:t>bear,bell,bid,bull,bu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y,sell,stock,stop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5562600"/>
          </a:xfrm>
        </p:spPr>
        <p:txBody>
          <a:bodyPr/>
          <a:lstStyle/>
          <a:p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dvije</a:t>
            </a:r>
            <a:r>
              <a:rPr lang="en-US" dirty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:</a:t>
            </a:r>
          </a:p>
          <a:p>
            <a:pPr lvl="1"/>
            <a:r>
              <a:rPr lang="en-US" sz="1800" dirty="0" err="1" smtClean="0"/>
              <a:t>Dodavanje</a:t>
            </a:r>
            <a:r>
              <a:rPr lang="en-US" sz="1800" dirty="0" smtClean="0"/>
              <a:t> </a:t>
            </a:r>
            <a:r>
              <a:rPr lang="en-US" sz="1800" dirty="0" err="1" smtClean="0"/>
              <a:t>rije</a:t>
            </a:r>
            <a:r>
              <a:rPr lang="sr-Latn-RS" sz="1800" dirty="0"/>
              <a:t>č</a:t>
            </a:r>
            <a:r>
              <a:rPr lang="en-US" sz="1800" dirty="0" err="1" smtClean="0"/>
              <a:t>i</a:t>
            </a:r>
            <a:r>
              <a:rPr lang="en-US" sz="1800" dirty="0" smtClean="0"/>
              <a:t> u </a:t>
            </a:r>
            <a:r>
              <a:rPr lang="en-US" sz="1800" dirty="0" err="1" smtClean="0"/>
              <a:t>stablo</a:t>
            </a:r>
            <a:endParaRPr lang="en-US" sz="1800" dirty="0" smtClean="0"/>
          </a:p>
          <a:p>
            <a:pPr lvl="1"/>
            <a:r>
              <a:rPr lang="en-US" sz="1800" dirty="0" err="1" smtClean="0"/>
              <a:t>Pretraga</a:t>
            </a:r>
            <a:r>
              <a:rPr lang="en-US" sz="1800" dirty="0" smtClean="0"/>
              <a:t> </a:t>
            </a:r>
            <a:r>
              <a:rPr lang="en-US" sz="1800" dirty="0" err="1" smtClean="0"/>
              <a:t>rije</a:t>
            </a:r>
            <a:r>
              <a:rPr lang="sr-Latn-RS" sz="1800" dirty="0"/>
              <a:t>č</a:t>
            </a:r>
            <a:r>
              <a:rPr lang="en-US" sz="1800" dirty="0" err="1" smtClean="0"/>
              <a:t>i</a:t>
            </a:r>
            <a:r>
              <a:rPr lang="en-US" sz="1800" dirty="0" smtClean="0"/>
              <a:t> u </a:t>
            </a:r>
            <a:r>
              <a:rPr lang="en-US" sz="1800" dirty="0" err="1" smtClean="0"/>
              <a:t>stablu</a:t>
            </a:r>
            <a:endParaRPr lang="en-US" sz="1800" dirty="0"/>
          </a:p>
          <a:p>
            <a:pPr lvl="1"/>
            <a:endParaRPr lang="en-US" sz="1800" dirty="0" smtClean="0"/>
          </a:p>
          <a:p>
            <a:r>
              <a:rPr lang="en-US" sz="2000" dirty="0" err="1" smtClean="0"/>
              <a:t>Svaki</a:t>
            </a:r>
            <a:r>
              <a:rPr lang="en-US" sz="2000" dirty="0" smtClean="0"/>
              <a:t> </a:t>
            </a:r>
            <a:r>
              <a:rPr lang="sr-Latn-BA" sz="2000" dirty="0" smtClean="0"/>
              <a:t>čvor čuva informacije:</a:t>
            </a:r>
          </a:p>
          <a:p>
            <a:pPr lvl="1"/>
            <a:r>
              <a:rPr lang="sr-Latn-BA" sz="1400" dirty="0" smtClean="0"/>
              <a:t>Childern – nasljednici datog čvora</a:t>
            </a:r>
          </a:p>
          <a:p>
            <a:pPr lvl="1"/>
            <a:r>
              <a:rPr lang="sr-Latn-BA" sz="1400" dirty="0" smtClean="0"/>
              <a:t>Terminating – oznaka kraja riječi</a:t>
            </a:r>
          </a:p>
          <a:p>
            <a:pPr lvl="1"/>
            <a:r>
              <a:rPr lang="sr-Latn-BA" sz="1400" dirty="0" smtClean="0"/>
              <a:t>Counter – broj riječi</a:t>
            </a:r>
          </a:p>
          <a:p>
            <a:pPr lvl="1"/>
            <a:r>
              <a:rPr lang="sr-Latn-BA" sz="1400" dirty="0" smtClean="0"/>
              <a:t>Indexes – rječnik </a:t>
            </a:r>
            <a:r>
              <a:rPr lang="sr-Latn-BA" sz="1400" dirty="0"/>
              <a:t>č</a:t>
            </a:r>
            <a:r>
              <a:rPr lang="sr-Latn-BA" sz="1400" dirty="0" smtClean="0"/>
              <a:t>iji je ključ putanja </a:t>
            </a:r>
            <a:r>
              <a:rPr lang="en-US" sz="1400" dirty="0" smtClean="0"/>
              <a:t>do </a:t>
            </a:r>
            <a:r>
              <a:rPr lang="en-US" sz="1400" dirty="0" err="1" smtClean="0"/>
              <a:t>dokumenta</a:t>
            </a:r>
            <a:r>
              <a:rPr lang="en-US" sz="1400" dirty="0" smtClean="0"/>
              <a:t> u </a:t>
            </a:r>
            <a:r>
              <a:rPr lang="en-US" sz="1400" dirty="0" err="1" smtClean="0"/>
              <a:t>kome</a:t>
            </a:r>
            <a:r>
              <a:rPr lang="en-US" sz="1400" dirty="0" smtClean="0"/>
              <a:t> je </a:t>
            </a:r>
            <a:r>
              <a:rPr lang="en-US" sz="1400" dirty="0" err="1" smtClean="0"/>
              <a:t>prona</a:t>
            </a:r>
            <a:r>
              <a:rPr lang="sr-Latn-RS" sz="1400" dirty="0" smtClean="0"/>
              <a:t>đ</a:t>
            </a:r>
            <a:r>
              <a:rPr lang="en-US" sz="1400" dirty="0" err="1" smtClean="0"/>
              <a:t>ena</a:t>
            </a:r>
            <a:r>
              <a:rPr lang="en-US" sz="1400" dirty="0" smtClean="0"/>
              <a:t> </a:t>
            </a:r>
            <a:r>
              <a:rPr lang="en-US" sz="1400" dirty="0" err="1" smtClean="0"/>
              <a:t>rije</a:t>
            </a:r>
            <a:r>
              <a:rPr lang="sr-Latn-RS" sz="1400" dirty="0" smtClean="0"/>
              <a:t>č </a:t>
            </a:r>
            <a:r>
              <a:rPr lang="sr-Latn-BA" sz="1400" dirty="0" smtClean="0"/>
              <a:t>a vrijednost indeksi riječi u fajlu</a:t>
            </a:r>
            <a:r>
              <a:rPr lang="en-US" sz="1600" dirty="0"/>
              <a:t> </a:t>
            </a:r>
            <a:endParaRPr lang="sr-Latn-BA" sz="1400" dirty="0" smtClean="0"/>
          </a:p>
        </p:txBody>
      </p:sp>
    </p:spTree>
    <p:extLst>
      <p:ext uri="{BB962C8B-B14F-4D97-AF65-F5344CB8AC3E}">
        <p14:creationId xmlns:p14="http://schemas.microsoft.com/office/powerpoint/2010/main" val="94705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562600"/>
          </a:xfrm>
        </p:spPr>
        <p:txBody>
          <a:bodyPr>
            <a:normAutofit/>
          </a:bodyPr>
          <a:lstStyle/>
          <a:p>
            <a:r>
              <a:rPr lang="sr-Latn-BA" sz="2400" dirty="0" smtClean="0"/>
              <a:t>Da bi pronašli html dokumente i pristupili parsiranju potrebno je da unesemo putanju do direktorijuma u kome želimo da vršimo pretragu.</a:t>
            </a:r>
          </a:p>
          <a:p>
            <a:r>
              <a:rPr lang="sr-Latn-BA" sz="1600" dirty="0" smtClean="0"/>
              <a:t>Ukoliko se unese putanja koja ne postoji ili se unese putanja do direktorijuma koji ne sadrži html dokumente, tu se program završava.</a:t>
            </a:r>
          </a:p>
          <a:p>
            <a:r>
              <a:rPr lang="sr-Latn-BA" sz="1600" dirty="0" smtClean="0"/>
              <a:t>U ovom projektu to je odradjeno funkcijom: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def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walk_recursively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(path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sr-Latn-BA" sz="1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sr-Latn-BA" dirty="0" smtClean="0">
                <a:solidFill>
                  <a:schemeClr val="accent6">
                    <a:lumMod val="50000"/>
                  </a:schemeClr>
                </a:solidFill>
              </a:rPr>
              <a:t>Ona koristi funkciju walk koja za svaki direktorijum u stablu  daje troslojne povratne vrijednost:</a:t>
            </a:r>
          </a:p>
          <a:p>
            <a:pPr marL="594360" lvl="2" indent="0">
              <a:buNone/>
            </a:pPr>
            <a:r>
              <a:rPr lang="sr-Latn-BA" sz="1000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sr-Latn-BA" sz="1800" dirty="0" smtClean="0">
                <a:solidFill>
                  <a:schemeClr val="accent6">
                    <a:lumMod val="50000"/>
                  </a:schemeClr>
                </a:solidFill>
              </a:rPr>
              <a:t>1. string koji predstavlja putanju do direktorijuma</a:t>
            </a:r>
          </a:p>
          <a:p>
            <a:pPr marL="594360" lvl="2" indent="0">
              <a:buNone/>
            </a:pPr>
            <a:r>
              <a:rPr lang="sr-Latn-BA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sr-Latn-BA" sz="1800" dirty="0" smtClean="0">
                <a:solidFill>
                  <a:schemeClr val="accent6">
                    <a:lumMod val="50000"/>
                  </a:schemeClr>
                </a:solidFill>
              </a:rPr>
              <a:t>2. lista imena poddirektorijuma za datu putanju</a:t>
            </a:r>
          </a:p>
          <a:p>
            <a:pPr marL="594360" lvl="2" indent="0">
              <a:buNone/>
            </a:pPr>
            <a:r>
              <a:rPr lang="sr-Latn-BA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sr-Latn-BA" sz="1800" dirty="0" smtClean="0">
                <a:solidFill>
                  <a:schemeClr val="accent6">
                    <a:lumMod val="50000"/>
                  </a:schemeClr>
                </a:solidFill>
              </a:rPr>
              <a:t>3. lista fajlova koji nisu direktorijumi za datu pitanju</a:t>
            </a:r>
          </a:p>
          <a:p>
            <a:pPr marL="594360" lvl="2" indent="0">
              <a:buNone/>
            </a:pPr>
            <a:endParaRPr lang="sr-Latn-BA" sz="1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94360" lvl="2" indent="0">
              <a:buNone/>
            </a:pPr>
            <a:r>
              <a:rPr lang="sr-Latn-BA" sz="18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Nakon što pronadjemo fajlove u svim direktorijumima i podirektorijumima pokrece se parsiranje html dokumenata uz pomoć parsera koji je dat u prilogu projekta</a:t>
            </a:r>
          </a:p>
          <a:p>
            <a:pPr marL="594360" lvl="2" indent="0">
              <a:buNone/>
            </a:pPr>
            <a:endParaRPr lang="en-US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381000"/>
            <a:ext cx="7772400" cy="4572000"/>
          </a:xfrm>
        </p:spPr>
        <p:txBody>
          <a:bodyPr/>
          <a:lstStyle/>
          <a:p>
            <a:r>
              <a:rPr lang="sr-Latn-BA" dirty="0" smtClean="0"/>
              <a:t>Unos upita vrši se preko konzole i moguće je prepoznati upit koji se sastoji od:</a:t>
            </a:r>
            <a:endParaRPr lang="sr-Latn-BA" sz="1600" dirty="0"/>
          </a:p>
          <a:p>
            <a:pPr lvl="1"/>
            <a:r>
              <a:rPr lang="sr-Latn-BA" sz="2000" dirty="0" smtClean="0">
                <a:solidFill>
                  <a:schemeClr val="accent1">
                    <a:lumMod val="75000"/>
                  </a:schemeClr>
                </a:solidFill>
              </a:rPr>
              <a:t>Samo jedne riječi</a:t>
            </a:r>
          </a:p>
          <a:p>
            <a:pPr lvl="1"/>
            <a:r>
              <a:rPr lang="sr-Latn-BA" sz="2000" dirty="0" smtClean="0">
                <a:solidFill>
                  <a:schemeClr val="accent1">
                    <a:lumMod val="75000"/>
                  </a:schemeClr>
                </a:solidFill>
              </a:rPr>
              <a:t>Više riječi razvojenih razmakom</a:t>
            </a:r>
          </a:p>
          <a:p>
            <a:pPr lvl="1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Dvije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rije</a:t>
            </a:r>
            <a:r>
              <a:rPr lang="sr-Latn-BA" sz="2000" dirty="0" smtClean="0">
                <a:solidFill>
                  <a:schemeClr val="accent1">
                    <a:lumMod val="75000"/>
                  </a:schemeClr>
                </a:solidFill>
              </a:rPr>
              <a:t>či izmedju kojih se nalazi neki od logičkih operatora</a:t>
            </a:r>
          </a:p>
          <a:p>
            <a:pPr lvl="1"/>
            <a:endParaRPr lang="sr-Latn-BA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20040" lvl="1" indent="0">
              <a:buNone/>
            </a:pPr>
            <a:r>
              <a:rPr lang="sr-Latn-BA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Nad unijetim upitom se primjenuje split() po razmaku u slučaju da se upit sastoji iz više riječi.</a:t>
            </a:r>
          </a:p>
          <a:p>
            <a:pPr marL="320040" lvl="1" indent="0">
              <a:buNone/>
            </a:pPr>
            <a:endParaRPr lang="sr-Latn-BA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sr-Latn-BA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Ukoliko se ne unese nijedna riječ u tom slučaju program se završava uz odgovarajuću poruku.</a:t>
            </a:r>
          </a:p>
          <a:p>
            <a:pPr lvl="1">
              <a:buFontTx/>
              <a:buChar char="-"/>
            </a:pPr>
            <a:r>
              <a:rPr lang="sr-Latn-BA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Ukoliko se neki od operatora AND,OR,NOT ne nadje na drugom mjestu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smatra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 da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unos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nije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validan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Ukoliko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unese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neka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rije</a:t>
            </a:r>
            <a:r>
              <a:rPr lang="sr-Latn-BA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č koja ne postoji u dokumentu ispisaće se poruka da nema rezultata  i zahtjevati ponovni unos riječi</a:t>
            </a:r>
            <a:endParaRPr lang="en-US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Tx/>
              <a:buChar char="-"/>
            </a:pPr>
            <a:endParaRPr lang="sr-Latn-BA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0040" lvl="1" indent="0">
              <a:buNone/>
            </a:pPr>
            <a:endParaRPr lang="sr-Latn-BA" sz="16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7772400" cy="55626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Algoritam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pretrage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 smtClean="0"/>
              <a:t>zasnovan</a:t>
            </a:r>
            <a:r>
              <a:rPr lang="en-US" sz="2000" dirty="0" smtClean="0"/>
              <a:t> je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obilasku</a:t>
            </a:r>
            <a:r>
              <a:rPr lang="en-US" sz="2000" dirty="0" smtClean="0"/>
              <a:t> </a:t>
            </a:r>
            <a:r>
              <a:rPr lang="en-US" sz="2000" dirty="0" err="1" smtClean="0"/>
              <a:t>stabla</a:t>
            </a:r>
            <a:r>
              <a:rPr lang="en-US" sz="2000" dirty="0" smtClean="0"/>
              <a:t>(</a:t>
            </a:r>
            <a:r>
              <a:rPr lang="en-US" sz="2000" dirty="0" err="1" smtClean="0"/>
              <a:t>trie</a:t>
            </a:r>
            <a:r>
              <a:rPr lang="en-US" sz="2000" dirty="0" smtClean="0"/>
              <a:t>) i </a:t>
            </a:r>
            <a:r>
              <a:rPr lang="en-US" sz="2000" dirty="0" err="1" smtClean="0"/>
              <a:t>pronalasku</a:t>
            </a:r>
            <a:r>
              <a:rPr lang="en-US" sz="2000" dirty="0" smtClean="0"/>
              <a:t> </a:t>
            </a:r>
            <a:r>
              <a:rPr lang="en-US" sz="2000" dirty="0" err="1" smtClean="0"/>
              <a:t>putanja</a:t>
            </a:r>
            <a:r>
              <a:rPr lang="en-US" sz="2000" dirty="0" smtClean="0"/>
              <a:t> do </a:t>
            </a:r>
            <a:r>
              <a:rPr lang="en-US" sz="2000" dirty="0" err="1" smtClean="0"/>
              <a:t>dokumenata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sadrze</a:t>
            </a:r>
            <a:r>
              <a:rPr lang="en-US" sz="2000" dirty="0"/>
              <a:t> </a:t>
            </a:r>
            <a:r>
              <a:rPr lang="en-US" sz="2000" dirty="0" err="1" smtClean="0"/>
              <a:t>rije</a:t>
            </a:r>
            <a:r>
              <a:rPr lang="sr-Latn-BA" sz="2000" dirty="0" smtClean="0"/>
              <a:t>č</a:t>
            </a:r>
            <a:r>
              <a:rPr lang="en-US" sz="2000" dirty="0" smtClean="0"/>
              <a:t> </a:t>
            </a:r>
            <a:r>
              <a:rPr lang="en-US" sz="2000" dirty="0" err="1" smtClean="0"/>
              <a:t>ili</a:t>
            </a:r>
            <a:r>
              <a:rPr lang="en-US" sz="2000" dirty="0" smtClean="0"/>
              <a:t> </a:t>
            </a:r>
            <a:r>
              <a:rPr lang="en-US" sz="2000" dirty="0" err="1" smtClean="0"/>
              <a:t>rije</a:t>
            </a:r>
            <a:r>
              <a:rPr lang="sr-Latn-BA" sz="2000" dirty="0" smtClean="0"/>
              <a:t>č</a:t>
            </a:r>
            <a:r>
              <a:rPr lang="en-US" sz="2000" dirty="0" smtClean="0"/>
              <a:t>i </a:t>
            </a:r>
            <a:r>
              <a:rPr lang="en-US" sz="2000" dirty="0" err="1" smtClean="0"/>
              <a:t>koje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unijete</a:t>
            </a:r>
            <a:r>
              <a:rPr lang="en-US" sz="2000" dirty="0" smtClean="0"/>
              <a:t> </a:t>
            </a:r>
            <a:r>
              <a:rPr lang="en-US" sz="2000" dirty="0" err="1" smtClean="0"/>
              <a:t>kroz</a:t>
            </a:r>
            <a:r>
              <a:rPr lang="en-US" sz="2000" dirty="0" smtClean="0"/>
              <a:t> </a:t>
            </a:r>
            <a:r>
              <a:rPr lang="en-US" sz="2000" dirty="0" err="1" smtClean="0"/>
              <a:t>upit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 err="1" smtClean="0"/>
              <a:t>Rezultat</a:t>
            </a:r>
            <a:r>
              <a:rPr lang="en-US" sz="2000" dirty="0" smtClean="0"/>
              <a:t> </a:t>
            </a:r>
            <a:r>
              <a:rPr lang="en-US" sz="2000" dirty="0" err="1" smtClean="0"/>
              <a:t>pretrage</a:t>
            </a:r>
            <a:r>
              <a:rPr lang="en-US" sz="2000" dirty="0" smtClean="0"/>
              <a:t> je </a:t>
            </a:r>
            <a:r>
              <a:rPr lang="en-US" sz="2000" dirty="0" err="1" smtClean="0"/>
              <a:t>rje</a:t>
            </a:r>
            <a:r>
              <a:rPr lang="sr-Latn-BA" sz="2000" dirty="0" smtClean="0"/>
              <a:t>č</a:t>
            </a:r>
            <a:r>
              <a:rPr lang="en-US" sz="2000" dirty="0" err="1" smtClean="0"/>
              <a:t>nik</a:t>
            </a:r>
            <a:r>
              <a:rPr lang="en-US" sz="2000" dirty="0" smtClean="0"/>
              <a:t> </a:t>
            </a:r>
            <a:r>
              <a:rPr lang="sr-Latn-RS" sz="2000" dirty="0" err="1"/>
              <a:t>č</a:t>
            </a:r>
            <a:r>
              <a:rPr lang="en-US" sz="2000" dirty="0" err="1" smtClean="0"/>
              <a:t>iji</a:t>
            </a:r>
            <a:r>
              <a:rPr lang="en-US" sz="2000" dirty="0" smtClean="0"/>
              <a:t> je </a:t>
            </a:r>
            <a:r>
              <a:rPr lang="en-US" sz="2000" dirty="0" err="1" smtClean="0"/>
              <a:t>klju</a:t>
            </a:r>
            <a:r>
              <a:rPr lang="sr-Latn-BA" sz="2000" dirty="0" smtClean="0"/>
              <a:t>č putanja do dokumenta koji sadrži riječ(riječi).</a:t>
            </a:r>
          </a:p>
          <a:p>
            <a:r>
              <a:rPr lang="sr-Latn-BA" sz="2000" dirty="0" smtClean="0"/>
              <a:t>U zavisnosti od toga kako je upis unesen pretraga se vrši tako da:</a:t>
            </a:r>
          </a:p>
          <a:p>
            <a:pPr lvl="1"/>
            <a:r>
              <a:rPr lang="sr-Latn-B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Ukoliko se unese upit koji se sastoji samo od jedne riječi u stablu se pronalazi data riječ </a:t>
            </a:r>
          </a:p>
          <a:p>
            <a:pPr lvl="1"/>
            <a:r>
              <a:rPr lang="sr-Latn-B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Ukoliko se unese upit koji se satoji iz više riječi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razdvojenih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razmakom</a:t>
            </a:r>
            <a:r>
              <a:rPr lang="sr-Latn-B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prije svega se nad unijetim stringom primijeni funckija </a:t>
            </a:r>
            <a:r>
              <a:rPr lang="sr-Latn-BA" sz="1800" dirty="0" smtClean="0">
                <a:solidFill>
                  <a:schemeClr val="accent6">
                    <a:lumMod val="75000"/>
                  </a:schemeClr>
                </a:solidFill>
              </a:rPr>
              <a:t>split() </a:t>
            </a:r>
            <a:r>
              <a:rPr lang="sr-Latn-BA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a zatim nad dobijenim nizom stringova se pozove metoda </a:t>
            </a:r>
            <a:r>
              <a:rPr lang="sr-Latn-BA" sz="1800" dirty="0" smtClean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_or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nad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svaka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dva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susjedna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stringa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u 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nizu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endParaRPr lang="sr-Latn-BA" sz="18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28600"/>
            <a:ext cx="8305800" cy="5791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Primjena</a:t>
            </a:r>
            <a:r>
              <a:rPr lang="en-US" sz="2000" dirty="0" smtClean="0"/>
              <a:t> </a:t>
            </a:r>
            <a:r>
              <a:rPr lang="en-US" sz="2000" dirty="0" err="1" smtClean="0"/>
              <a:t>osnovnih</a:t>
            </a:r>
            <a:r>
              <a:rPr lang="en-US" sz="2000" dirty="0" smtClean="0"/>
              <a:t> </a:t>
            </a:r>
            <a:r>
              <a:rPr lang="en-US" sz="2000" dirty="0" err="1" smtClean="0"/>
              <a:t>skupovnih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operacija</a:t>
            </a:r>
            <a:r>
              <a:rPr lang="en-US" sz="2000" dirty="0"/>
              <a:t> </a:t>
            </a:r>
            <a:r>
              <a:rPr lang="en-US" sz="2000" dirty="0" smtClean="0"/>
              <a:t>(AND, OR I NOT) </a:t>
            </a:r>
            <a:r>
              <a:rPr lang="en-US" sz="2000" dirty="0" err="1" smtClean="0"/>
              <a:t>implementirana</a:t>
            </a:r>
            <a:r>
              <a:rPr lang="en-US" sz="2000" dirty="0" smtClean="0"/>
              <a:t> je </a:t>
            </a:r>
            <a:r>
              <a:rPr lang="en-US" sz="2000" dirty="0" err="1" smtClean="0"/>
              <a:t>tako</a:t>
            </a:r>
            <a:r>
              <a:rPr lang="en-US" sz="2000" dirty="0" smtClean="0"/>
              <a:t> da se </a:t>
            </a:r>
            <a:r>
              <a:rPr lang="en-US" sz="2000" dirty="0" err="1" smtClean="0"/>
              <a:t>prvo</a:t>
            </a:r>
            <a:r>
              <a:rPr lang="en-US" sz="2000" dirty="0" smtClean="0"/>
              <a:t> </a:t>
            </a:r>
            <a:r>
              <a:rPr lang="en-US" sz="2000" dirty="0" err="1" smtClean="0"/>
              <a:t>pomocu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split() </a:t>
            </a:r>
            <a:r>
              <a:rPr lang="en-US" sz="2000" dirty="0" smtClean="0"/>
              <a:t>se </a:t>
            </a:r>
            <a:r>
              <a:rPr lang="en-US" sz="2000" dirty="0" err="1" smtClean="0"/>
              <a:t>formira</a:t>
            </a:r>
            <a:r>
              <a:rPr lang="en-US" sz="2000" dirty="0" smtClean="0"/>
              <a:t> </a:t>
            </a:r>
            <a:r>
              <a:rPr lang="en-US" sz="2000" dirty="0" err="1" smtClean="0"/>
              <a:t>niz</a:t>
            </a:r>
            <a:r>
              <a:rPr lang="en-US" sz="2000" dirty="0" smtClean="0"/>
              <a:t> od </a:t>
            </a:r>
            <a:r>
              <a:rPr lang="en-US" sz="2000" dirty="0" err="1" smtClean="0"/>
              <a:t>stringova</a:t>
            </a:r>
            <a:r>
              <a:rPr lang="en-US" sz="2000" dirty="0" smtClean="0"/>
              <a:t> a </a:t>
            </a:r>
            <a:r>
              <a:rPr lang="en-US" sz="2000" dirty="0" err="1" smtClean="0"/>
              <a:t>zatim</a:t>
            </a:r>
            <a:r>
              <a:rPr lang="en-US" sz="2000" dirty="0" smtClean="0"/>
              <a:t> </a:t>
            </a:r>
            <a:r>
              <a:rPr lang="en-US" sz="2000" dirty="0" err="1" smtClean="0"/>
              <a:t>provjera</a:t>
            </a:r>
            <a:r>
              <a:rPr lang="en-US" sz="2000" dirty="0" smtClean="0"/>
              <a:t>:</a:t>
            </a:r>
          </a:p>
          <a:p>
            <a:pPr lvl="1"/>
            <a:r>
              <a:rPr lang="sr-Latn-BA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 li se da drugom mjestu u tom nizu nalazi neki od logičkih operatora </a:t>
            </a:r>
          </a:p>
          <a:p>
            <a:pPr lvl="1"/>
            <a:r>
              <a:rPr lang="sr-Latn-BA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 zavisnosti koji operator se nalazi tu primjena operacija iz </a:t>
            </a:r>
            <a:r>
              <a:rPr lang="en-US" sz="1600" dirty="0" smtClean="0">
                <a:solidFill>
                  <a:srgbClr val="FF0000"/>
                </a:solidFill>
              </a:rPr>
              <a:t>Set() 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do_and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do_or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do_not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339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</TotalTime>
  <Words>1152</Words>
  <Application>Microsoft Office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Equity</vt:lpstr>
      <vt:lpstr>OISISI PROJEKAT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Primjer: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OISISI PROJEKAT</dc:title>
  <dc:creator>Dragana</dc:creator>
  <cp:lastModifiedBy>Dragana</cp:lastModifiedBy>
  <cp:revision>36</cp:revision>
  <dcterms:created xsi:type="dcterms:W3CDTF">2020-02-21T15:46:01Z</dcterms:created>
  <dcterms:modified xsi:type="dcterms:W3CDTF">2020-02-28T20:48:29Z</dcterms:modified>
</cp:coreProperties>
</file>