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6" r:id="rId11"/>
    <p:sldId id="267" r:id="rId12"/>
    <p:sldId id="270" r:id="rId13"/>
    <p:sldId id="273" r:id="rId14"/>
    <p:sldId id="268" r:id="rId15"/>
    <p:sldId id="278" r:id="rId16"/>
    <p:sldId id="269" r:id="rId17"/>
    <p:sldId id="277" r:id="rId18"/>
    <p:sldId id="271" r:id="rId19"/>
    <p:sldId id="272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>
      <p:cViewPr>
        <p:scale>
          <a:sx n="60" d="100"/>
          <a:sy n="60" d="100"/>
        </p:scale>
        <p:origin x="-8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goodie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533400"/>
            <a:ext cx="5412436" cy="2868168"/>
          </a:xfrm>
        </p:spPr>
        <p:txBody>
          <a:bodyPr/>
          <a:lstStyle/>
          <a:p>
            <a:pPr algn="l"/>
            <a:r>
              <a:rPr lang="en-US" sz="7200" dirty="0" smtClean="0"/>
              <a:t>HTML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01008"/>
            <a:ext cx="8721756" cy="1101248"/>
          </a:xfrm>
        </p:spPr>
        <p:txBody>
          <a:bodyPr>
            <a:normAutofit/>
          </a:bodyPr>
          <a:lstStyle/>
          <a:p>
            <a:pPr algn="ctr"/>
            <a:r>
              <a:rPr lang="en-US" sz="4200" dirty="0" err="1" smtClean="0"/>
              <a:t>Uvod</a:t>
            </a:r>
            <a:r>
              <a:rPr lang="en-US" sz="4200" dirty="0" smtClean="0"/>
              <a:t> u web </a:t>
            </a:r>
            <a:r>
              <a:rPr lang="en-US" sz="4200" dirty="0" err="1" smtClean="0"/>
              <a:t>programiranje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136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div</a:t>
            </a:r>
            <a:r>
              <a:rPr lang="en-US" b="1" dirty="0" smtClean="0">
                <a:solidFill>
                  <a:srgbClr val="0070C0"/>
                </a:solidFill>
              </a:rPr>
              <a:t>&gt; … &lt;/</a:t>
            </a:r>
            <a:r>
              <a:rPr lang="sr-Latn-RS" b="1" dirty="0" smtClean="0">
                <a:solidFill>
                  <a:srgbClr val="0070C0"/>
                </a:solidFill>
              </a:rPr>
              <a:t>div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Blokovski element (block-level element)</a:t>
            </a:r>
          </a:p>
          <a:p>
            <a:pPr lvl="1"/>
            <a:r>
              <a:rPr lang="sr-Latn-RS" dirty="0" smtClean="0"/>
              <a:t>Definiše sekciju (celinu) u HTML dokumentu</a:t>
            </a:r>
          </a:p>
          <a:p>
            <a:pPr lvl="1"/>
            <a:r>
              <a:rPr lang="sr-Latn-RS" dirty="0" smtClean="0"/>
              <a:t>U okviru njega mogu se nalaziti drugi HTML elementi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span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span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Linijski element (inline element)</a:t>
            </a:r>
          </a:p>
          <a:p>
            <a:pPr lvl="1"/>
            <a:r>
              <a:rPr lang="sr-Latn-RS" dirty="0" smtClean="0"/>
              <a:t>Definiše/označava deo teksta u HTML dokumentu</a:t>
            </a:r>
            <a:br>
              <a:rPr lang="sr-Latn-RS" dirty="0" smtClean="0"/>
            </a:b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&lt;!-- </a:t>
            </a:r>
            <a:r>
              <a:rPr lang="sr-Latn-RS" b="1" dirty="0">
                <a:solidFill>
                  <a:srgbClr val="0070C0"/>
                </a:solidFill>
              </a:rPr>
              <a:t> </a:t>
            </a:r>
            <a:r>
              <a:rPr lang="sr-Latn-RS" b="1" dirty="0" smtClean="0">
                <a:solidFill>
                  <a:srgbClr val="0070C0"/>
                </a:solidFill>
              </a:rPr>
              <a:t>. . .  --&gt; </a:t>
            </a:r>
          </a:p>
          <a:p>
            <a:pPr lvl="1"/>
            <a:r>
              <a:rPr lang="sr-Latn-RS" b="1" dirty="0" smtClean="0"/>
              <a:t>Tekst koji se nalazi unutar komentara se ne prikazuje na stranici</a:t>
            </a:r>
            <a:br>
              <a:rPr lang="sr-Latn-RS" b="1" dirty="0" smtClean="0"/>
            </a:br>
            <a:endParaRPr lang="sr-Latn-RS" b="1" dirty="0" smtClean="0"/>
          </a:p>
          <a:p>
            <a:pPr lvl="1"/>
            <a:endParaRPr lang="sr-Latn-RS" b="1" dirty="0"/>
          </a:p>
          <a:p>
            <a:pPr marL="393192" lvl="1" indent="0">
              <a:buNone/>
            </a:pPr>
            <a:endParaRPr lang="sr-Latn-R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Komentari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56796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96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7286"/>
              </p:ext>
            </p:extLst>
          </p:nvPr>
        </p:nvGraphicFramePr>
        <p:xfrm>
          <a:off x="107504" y="188640"/>
          <a:ext cx="8856984" cy="561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54461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Opis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&lt;html&gt; … &lt;/html&gt;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Deklariše da je Web stranica pisana u HTML-u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&lt;head&gt; … &lt;/head&gt;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Zaglavlje stranice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&lt;title&gt; … &lt;/title&gt;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Naslov stranice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&lt;body&gt; … &lt;/body&gt;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Ograničava telo stranice</a:t>
                      </a: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 n&gt; … &lt;/h n&gt;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Deklariše naslov nivoa </a:t>
                      </a:r>
                      <a:r>
                        <a:rPr lang="en-US" dirty="0" smtClean="0"/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&lt;p&gt; … &lt;/p&gt;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Započinje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novi paragraf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&lt;b&gt; … &lt;/b&gt;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Zadebljava slova (bold)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&lt;i&gt; … &lt;/i&gt;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Iskošena slova (italik)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&lt;center&gt; … &lt;/center&gt;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Horizontalno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centriranje teksta na strani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Umeće novi red (ručni prelom linije)</a:t>
                      </a: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Umeće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horizontalnu liniju po celoj dužini strane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&gt; …&lt;/div&gt;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Ograničava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sekciju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&lt;span&gt; … &lt;/span&gt;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Ograničava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deo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teksta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&lt;!--  … --&gt;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Komentar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jednoredni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 vi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šeredni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Osmisliti i napraviti proizvoljnu HTML stranicu koja će koristiti sve elemente iz prethodne tabele.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&lt;ol</a:t>
            </a:r>
            <a:r>
              <a:rPr lang="sr-Latn-RS" b="1" dirty="0">
                <a:solidFill>
                  <a:srgbClr val="0070C0"/>
                </a:solidFill>
              </a:rPr>
              <a:t>&gt; ... </a:t>
            </a:r>
            <a:r>
              <a:rPr lang="sr-Latn-RS" b="1" dirty="0" smtClean="0">
                <a:solidFill>
                  <a:srgbClr val="0070C0"/>
                </a:solidFill>
              </a:rPr>
              <a:t>&lt;/ol&gt;</a:t>
            </a:r>
          </a:p>
          <a:p>
            <a:pPr lvl="1"/>
            <a:r>
              <a:rPr lang="sr-Latn-RS" dirty="0"/>
              <a:t>Tagovi koji deklarišu </a:t>
            </a:r>
            <a:r>
              <a:rPr lang="sr-Latn-RS" dirty="0" smtClean="0"/>
              <a:t>nabrajanje u uređenoj listi</a:t>
            </a:r>
            <a:endParaRPr lang="sr-Latn-RS" dirty="0"/>
          </a:p>
          <a:p>
            <a:pPr lvl="1"/>
            <a:r>
              <a:rPr lang="sr-Latn-RS" dirty="0" smtClean="0"/>
              <a:t>OL </a:t>
            </a:r>
            <a:r>
              <a:rPr lang="sr-Latn-RS" dirty="0"/>
              <a:t>- </a:t>
            </a:r>
            <a:r>
              <a:rPr lang="sr-Latn-RS" b="1" dirty="0" smtClean="0">
                <a:solidFill>
                  <a:srgbClr val="0070C0"/>
                </a:solidFill>
              </a:rPr>
              <a:t>O</a:t>
            </a:r>
            <a:r>
              <a:rPr lang="sr-Latn-RS" dirty="0" smtClean="0"/>
              <a:t>rdered </a:t>
            </a:r>
            <a:r>
              <a:rPr lang="sr-Latn-RS" b="1" dirty="0">
                <a:solidFill>
                  <a:srgbClr val="0070C0"/>
                </a:solidFill>
              </a:rPr>
              <a:t>L</a:t>
            </a:r>
            <a:r>
              <a:rPr lang="sr-Latn-RS" dirty="0"/>
              <a:t>ist</a:t>
            </a:r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  <a:p>
            <a:r>
              <a:rPr lang="sr-Latn-RS" b="1" dirty="0" smtClean="0">
                <a:solidFill>
                  <a:srgbClr val="0070C0"/>
                </a:solidFill>
              </a:rPr>
              <a:t>&lt;li&gt; ... &lt;/li&gt;</a:t>
            </a:r>
          </a:p>
          <a:p>
            <a:pPr lvl="1"/>
            <a:r>
              <a:rPr lang="sr-Latn-RS" dirty="0" smtClean="0"/>
              <a:t>Tag koji predstavlja članove (elemente) liste</a:t>
            </a:r>
          </a:p>
          <a:p>
            <a:pPr lvl="1"/>
            <a:r>
              <a:rPr lang="sr-Latn-RS" dirty="0" smtClean="0"/>
              <a:t>LI – </a:t>
            </a:r>
            <a:r>
              <a:rPr lang="sr-Latn-RS" b="1" dirty="0" smtClean="0">
                <a:solidFill>
                  <a:schemeClr val="accent4"/>
                </a:solidFill>
              </a:rPr>
              <a:t>L</a:t>
            </a:r>
            <a:r>
              <a:rPr lang="sr-Latn-RS" dirty="0" smtClean="0"/>
              <a:t>ist </a:t>
            </a:r>
            <a:r>
              <a:rPr lang="sr-Latn-RS" b="1" dirty="0" smtClean="0">
                <a:solidFill>
                  <a:schemeClr val="accent4"/>
                </a:solidFill>
              </a:rPr>
              <a:t>I</a:t>
            </a:r>
            <a:r>
              <a:rPr lang="sr-Latn-RS" dirty="0" smtClean="0"/>
              <a:t>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Uređene liste nabrajanja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&lt;ul</a:t>
            </a:r>
            <a:r>
              <a:rPr lang="sr-Latn-RS" b="1" dirty="0">
                <a:solidFill>
                  <a:srgbClr val="0070C0"/>
                </a:solidFill>
              </a:rPr>
              <a:t>&gt; ... </a:t>
            </a:r>
            <a:r>
              <a:rPr lang="sr-Latn-RS" b="1" dirty="0" smtClean="0">
                <a:solidFill>
                  <a:srgbClr val="0070C0"/>
                </a:solidFill>
              </a:rPr>
              <a:t>&lt;/ul</a:t>
            </a:r>
            <a:r>
              <a:rPr lang="sr-Latn-RS" b="1" dirty="0" smtClean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sr-Latn-RS" dirty="0"/>
              <a:t>Tagovi koji deklarišu </a:t>
            </a:r>
            <a:r>
              <a:rPr lang="sr-Latn-RS" dirty="0" smtClean="0"/>
              <a:t>nabrajanje u </a:t>
            </a:r>
            <a:r>
              <a:rPr lang="sr-Latn-RS" dirty="0" smtClean="0"/>
              <a:t>neuređenoj </a:t>
            </a:r>
            <a:r>
              <a:rPr lang="sr-Latn-RS" dirty="0" smtClean="0"/>
              <a:t>listi</a:t>
            </a:r>
            <a:endParaRPr lang="sr-Latn-RS" dirty="0"/>
          </a:p>
          <a:p>
            <a:pPr lvl="1"/>
            <a:r>
              <a:rPr lang="sr-Latn-RS" dirty="0" smtClean="0"/>
              <a:t>UL </a:t>
            </a:r>
            <a:r>
              <a:rPr lang="sr-Latn-RS" dirty="0"/>
              <a:t>- </a:t>
            </a:r>
            <a:r>
              <a:rPr lang="sr-Latn-RS" b="1" dirty="0" smtClean="0">
                <a:solidFill>
                  <a:srgbClr val="0070C0"/>
                </a:solidFill>
              </a:rPr>
              <a:t>U</a:t>
            </a:r>
            <a:r>
              <a:rPr lang="sr-Latn-RS" dirty="0" smtClean="0"/>
              <a:t>nordered </a:t>
            </a:r>
            <a:r>
              <a:rPr lang="sr-Latn-RS" b="1" dirty="0">
                <a:solidFill>
                  <a:srgbClr val="0070C0"/>
                </a:solidFill>
              </a:rPr>
              <a:t>L</a:t>
            </a:r>
            <a:r>
              <a:rPr lang="sr-Latn-RS" dirty="0"/>
              <a:t>ist</a:t>
            </a:r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  <a:p>
            <a:r>
              <a:rPr lang="sr-Latn-RS" b="1" dirty="0" smtClean="0">
                <a:solidFill>
                  <a:srgbClr val="0070C0"/>
                </a:solidFill>
              </a:rPr>
              <a:t>&lt;li&gt; ... &lt;/li&gt;</a:t>
            </a:r>
          </a:p>
          <a:p>
            <a:pPr lvl="1"/>
            <a:r>
              <a:rPr lang="sr-Latn-RS" dirty="0" smtClean="0"/>
              <a:t>Tag koji predstavlja članove (elemente) liste</a:t>
            </a:r>
          </a:p>
          <a:p>
            <a:pPr lvl="1"/>
            <a:r>
              <a:rPr lang="sr-Latn-RS" dirty="0" smtClean="0"/>
              <a:t>LI – </a:t>
            </a:r>
            <a:r>
              <a:rPr lang="sr-Latn-RS" b="1" dirty="0" smtClean="0">
                <a:solidFill>
                  <a:schemeClr val="accent4"/>
                </a:solidFill>
              </a:rPr>
              <a:t>L</a:t>
            </a:r>
            <a:r>
              <a:rPr lang="sr-Latn-RS" dirty="0" smtClean="0"/>
              <a:t>ist </a:t>
            </a:r>
            <a:r>
              <a:rPr lang="sr-Latn-RS" b="1" dirty="0" smtClean="0">
                <a:solidFill>
                  <a:schemeClr val="accent4"/>
                </a:solidFill>
              </a:rPr>
              <a:t>I</a:t>
            </a:r>
            <a:r>
              <a:rPr lang="sr-Latn-RS" dirty="0" smtClean="0"/>
              <a:t>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Neuređene liste </a:t>
            </a:r>
            <a:r>
              <a:rPr lang="sr-Latn-RS" dirty="0" smtClean="0"/>
              <a:t>nabrajanja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uređene i neuređene liste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61852"/>
            <a:ext cx="466275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Napraviti liste koje su zadate na prethodnom slajdu.</a:t>
            </a:r>
          </a:p>
          <a:p>
            <a:r>
              <a:rPr lang="sr-Latn-RS" sz="3000" dirty="0" smtClean="0">
                <a:solidFill>
                  <a:srgbClr val="0070C0"/>
                </a:solidFill>
              </a:rPr>
              <a:t>Listama dodati podliste, tako da liste izgledaju kao karta pića u restoranu.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&lt;img src=</a:t>
            </a:r>
            <a:r>
              <a:rPr lang="en-US" b="1" dirty="0" smtClean="0">
                <a:solidFill>
                  <a:srgbClr val="0070C0"/>
                </a:solidFill>
              </a:rPr>
              <a:t>“ … ”</a:t>
            </a:r>
            <a:r>
              <a:rPr lang="sr-Latn-RS" b="1" dirty="0" smtClean="0">
                <a:solidFill>
                  <a:srgbClr val="0070C0"/>
                </a:solidFill>
              </a:rPr>
              <a:t>&gt; </a:t>
            </a:r>
          </a:p>
          <a:p>
            <a:pPr marL="393192" lvl="1" indent="0">
              <a:buNone/>
            </a:pPr>
            <a:r>
              <a:rPr lang="sr-Latn-RS" dirty="0" smtClean="0"/>
              <a:t>Tag koji </a:t>
            </a:r>
            <a:r>
              <a:rPr lang="sr-Latn-RS" dirty="0" smtClean="0"/>
              <a:t>p</a:t>
            </a:r>
            <a:r>
              <a:rPr lang="en-US" dirty="0" err="1" smtClean="0"/>
              <a:t>rikazuje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Umetanje slike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0" y="2780928"/>
            <a:ext cx="6696744" cy="29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</a:t>
            </a: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 err="1" smtClean="0">
                <a:solidFill>
                  <a:srgbClr val="0070C0"/>
                </a:solidFill>
              </a:rPr>
              <a:t>href</a:t>
            </a:r>
            <a:r>
              <a:rPr lang="sr-Latn-RS" b="1" dirty="0" smtClean="0">
                <a:solidFill>
                  <a:srgbClr val="0070C0"/>
                </a:solidFill>
              </a:rPr>
              <a:t>=</a:t>
            </a:r>
            <a:r>
              <a:rPr lang="en-US" b="1" dirty="0" smtClean="0">
                <a:solidFill>
                  <a:srgbClr val="0070C0"/>
                </a:solidFill>
              </a:rPr>
              <a:t>“ … ”</a:t>
            </a:r>
            <a:r>
              <a:rPr lang="sr-Latn-RS" b="1" dirty="0" smtClean="0">
                <a:solidFill>
                  <a:srgbClr val="0070C0"/>
                </a:solidFill>
              </a:rPr>
              <a:t>&gt;</a:t>
            </a:r>
            <a:r>
              <a:rPr lang="en-US" b="1" smtClean="0">
                <a:solidFill>
                  <a:srgbClr val="0070C0"/>
                </a:solidFill>
              </a:rPr>
              <a:t> … &lt;/a&gt;</a:t>
            </a:r>
            <a:r>
              <a:rPr lang="sr-Latn-RS" b="1" dirty="0" smtClean="0">
                <a:solidFill>
                  <a:srgbClr val="0070C0"/>
                </a:solidFill>
              </a:rPr>
              <a:t> 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/>
              <a:t>Defini</a:t>
            </a:r>
            <a:r>
              <a:rPr lang="sr-Latn-RS" dirty="0" smtClean="0"/>
              <a:t>še hiperlink koji služi da nas poveže sa drugim html stranicama ili internet stranicama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  <a:p>
            <a:pPr marL="393192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hiperlinka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675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ide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eb 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Web)</a:t>
            </a:r>
          </a:p>
          <a:p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ogromnog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sr-Latn-RS" dirty="0" smtClean="0"/>
              <a:t>povezanih Web stranica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688212" cy="30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824536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solidFill>
                  <a:srgbClr val="0070C0"/>
                </a:solidFill>
              </a:rPr>
              <a:t>Stranici koju smo napravili u </a:t>
            </a:r>
            <a:r>
              <a:rPr lang="sr-Latn-RS" sz="3000" b="1" dirty="0" smtClean="0">
                <a:solidFill>
                  <a:srgbClr val="0070C0"/>
                </a:solidFill>
              </a:rPr>
              <a:t>Vežbi 1</a:t>
            </a:r>
            <a:r>
              <a:rPr lang="sr-Latn-RS" sz="3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Umetnuti proizvoljnu sliku</a:t>
            </a: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Definisati hiperlink koji će nas povezati sa nekom internet stranicom</a:t>
            </a: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Umetnutu sliku postavite da bude klikljiva i vodi na sajt w3schools</a:t>
            </a: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Napraviti još jednu html stranicu </a:t>
            </a:r>
            <a:r>
              <a:rPr lang="sr-Latn-RS" sz="2600" i="1" dirty="0" smtClean="0">
                <a:solidFill>
                  <a:srgbClr val="0070C0"/>
                </a:solidFill>
              </a:rPr>
              <a:t>pomocna.html</a:t>
            </a:r>
            <a:r>
              <a:rPr lang="sr-Latn-RS" sz="2600" dirty="0" smtClean="0">
                <a:solidFill>
                  <a:srgbClr val="0070C0"/>
                </a:solidFill>
              </a:rPr>
              <a:t> i definisati hiperlink koji nas povezuje sa njom</a:t>
            </a:r>
            <a:endParaRPr lang="sr-Latn-RS" sz="2600" dirty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 </a:t>
            </a:r>
            <a:r>
              <a:rPr lang="sr-Latn-RS" sz="2600" i="1" dirty="0" smtClean="0">
                <a:solidFill>
                  <a:srgbClr val="0070C0"/>
                </a:solidFill>
              </a:rPr>
              <a:t>pomocna.html</a:t>
            </a:r>
            <a:r>
              <a:rPr lang="sr-Latn-RS" sz="2600" dirty="0" smtClean="0">
                <a:solidFill>
                  <a:srgbClr val="0070C0"/>
                </a:solidFill>
              </a:rPr>
              <a:t> stranici napraviti hiperlink koji nas vraća na početnu stranicu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sr-Latn-RS" sz="3000" smtClean="0">
                <a:solidFill>
                  <a:srgbClr val="0070C0"/>
                </a:solidFill>
              </a:rPr>
              <a:t>Kreirati </a:t>
            </a:r>
            <a:r>
              <a:rPr lang="sr-Latn-RS" sz="3000" dirty="0" smtClean="0">
                <a:solidFill>
                  <a:srgbClr val="0070C0"/>
                </a:solidFill>
              </a:rPr>
              <a:t>web stranicu lične prezentacije koja koristi sve tagove navedene u ovoj prezentaciji i dodati još najmanje 3 taga koji nisu predstavljeni u ovoj prezentaciji.</a:t>
            </a:r>
          </a:p>
          <a:p>
            <a:r>
              <a:rPr lang="sr-Latn-RS" sz="3000" dirty="0" smtClean="0">
                <a:solidFill>
                  <a:srgbClr val="0070C0"/>
                </a:solidFill>
              </a:rPr>
              <a:t>U istraživanju novih tagova preporuka je koristiti sajtove:</a:t>
            </a:r>
          </a:p>
          <a:p>
            <a:pPr lvl="1"/>
            <a:r>
              <a:rPr lang="sr-Latn-RS" sz="2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r-Latn-RS" sz="2600" dirty="0" smtClean="0">
                <a:solidFill>
                  <a:srgbClr val="0070C0"/>
                </a:solidFill>
                <a:hlinkClick r:id="rId2"/>
              </a:rPr>
              <a:t>www.w3schools.com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sr-Latn-RS" sz="2600" dirty="0" smtClean="0">
                <a:solidFill>
                  <a:srgbClr val="0070C0"/>
                </a:solidFill>
                <a:hlinkClick r:id="rId3"/>
              </a:rPr>
              <a:t>www.htmlgoodies.com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endParaRPr lang="sr-Latn-RS" sz="26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Domaći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5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T M L -  </a:t>
            </a:r>
            <a:r>
              <a:rPr lang="sr-Latn-RS" dirty="0" smtClean="0">
                <a:solidFill>
                  <a:srgbClr val="0070C0"/>
                </a:solidFill>
              </a:rPr>
              <a:t>H</a:t>
            </a:r>
            <a:r>
              <a:rPr lang="sr-Latn-RS" dirty="0" smtClean="0"/>
              <a:t>yper</a:t>
            </a:r>
            <a:r>
              <a:rPr lang="sr-Latn-RS" dirty="0" smtClean="0">
                <a:solidFill>
                  <a:srgbClr val="0070C0"/>
                </a:solidFill>
              </a:rPr>
              <a:t>T</a:t>
            </a:r>
            <a:r>
              <a:rPr lang="sr-Latn-RS" dirty="0" smtClean="0"/>
              <a:t>ext </a:t>
            </a:r>
            <a:r>
              <a:rPr lang="sr-Latn-RS" dirty="0">
                <a:solidFill>
                  <a:srgbClr val="0070C0"/>
                </a:solidFill>
              </a:rPr>
              <a:t>M</a:t>
            </a:r>
            <a:r>
              <a:rPr lang="sr-Latn-RS" dirty="0"/>
              <a:t>arkup </a:t>
            </a:r>
            <a:r>
              <a:rPr lang="sr-Latn-RS" dirty="0">
                <a:solidFill>
                  <a:srgbClr val="0070C0"/>
                </a:solidFill>
              </a:rPr>
              <a:t>L</a:t>
            </a:r>
            <a:r>
              <a:rPr lang="sr-Latn-RS" dirty="0"/>
              <a:t>anguage</a:t>
            </a:r>
            <a:endParaRPr lang="en-US" dirty="0"/>
          </a:p>
          <a:p>
            <a:r>
              <a:rPr lang="sr-Latn-RS" dirty="0" smtClean="0"/>
              <a:t>Omogućava formiranje izgleda sastavnih delova web stranice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01" y="3353544"/>
            <a:ext cx="55867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HTML elementi ukazuju čitaču šta treba da preduzme i kako da prikaže željeni sadržaj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5658"/>
            <a:ext cx="647751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sr-Latn-RS" dirty="0" smtClean="0"/>
              <a:t>HTML tagovi služe za označavanje različitih elemenata u HTML dokumentu</a:t>
            </a:r>
          </a:p>
          <a:p>
            <a:r>
              <a:rPr lang="sr-Latn-RS" dirty="0" smtClean="0"/>
              <a:t>Svejedno je da li tagove pišemo malim ili velikim slovima</a:t>
            </a:r>
          </a:p>
          <a:p>
            <a:pPr algn="ctr"/>
            <a:r>
              <a:rPr lang="sr-Latn-RS" dirty="0" smtClean="0"/>
              <a:t>HTML tagovi su obično upareni i format im je:</a:t>
            </a:r>
            <a:br>
              <a:rPr lang="sr-Latn-RS" dirty="0" smtClean="0"/>
            </a:br>
            <a:r>
              <a:rPr lang="sr-Latn-RS" dirty="0" smtClean="0"/>
              <a:t>&lt;tag&gt; ... &lt;/tag&gt;</a:t>
            </a:r>
            <a:br>
              <a:rPr lang="sr-Latn-RS" dirty="0" smtClean="0"/>
            </a:br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 tagovi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56548"/>
            <a:ext cx="6819892" cy="212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Struktura HTML dokumenta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28688"/>
            <a:ext cx="619582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5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Struktura HTML dokumenta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5"/>
            <a:ext cx="55721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3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&lt;html&gt; … &lt;/html&gt;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Deklariše da je Web stranica pisana u HTML-u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head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head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Zaglavlje stranice</a:t>
            </a:r>
            <a:br>
              <a:rPr lang="sr-Latn-RS" dirty="0" smtClean="0"/>
            </a:br>
            <a:endParaRPr lang="sr-Latn-RS" dirty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Naslov stranice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body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body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Ograničava telo stranice</a:t>
            </a:r>
            <a:endParaRPr lang="sr-Latn-RS" dirty="0"/>
          </a:p>
          <a:p>
            <a:pPr marL="393192" lvl="1" indent="0">
              <a:buNone/>
            </a:pP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h n</a:t>
            </a:r>
            <a:r>
              <a:rPr lang="en-US" b="1" dirty="0" smtClean="0">
                <a:solidFill>
                  <a:srgbClr val="0070C0"/>
                </a:solidFill>
              </a:rPr>
              <a:t>&gt; … &lt;/</a:t>
            </a:r>
            <a:r>
              <a:rPr lang="sr-Latn-RS" b="1" dirty="0" smtClean="0">
                <a:solidFill>
                  <a:srgbClr val="0070C0"/>
                </a:solidFill>
              </a:rPr>
              <a:t>h n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Deklariše naslov nivoa n , gde je n ceo broj od 1 do 6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Zadebljava slova (bold)</a:t>
            </a:r>
            <a:br>
              <a:rPr lang="sr-Latn-RS" dirty="0" smtClean="0"/>
            </a:br>
            <a:endParaRPr lang="sr-Latn-RS" dirty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Iskošena slova (italik)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center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center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Horizontalno centriranje na stranici</a:t>
            </a:r>
            <a:endParaRPr lang="sr-Latn-RS" dirty="0"/>
          </a:p>
          <a:p>
            <a:pPr marL="393192" lvl="1" indent="0">
              <a:buNone/>
            </a:pP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338</TotalTime>
  <Words>610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HTML</vt:lpstr>
      <vt:lpstr>WWW</vt:lpstr>
      <vt:lpstr>HTML</vt:lpstr>
      <vt:lpstr>HTML</vt:lpstr>
      <vt:lpstr>HTML tagovi</vt:lpstr>
      <vt:lpstr>Struktura HTML dokumenta</vt:lpstr>
      <vt:lpstr>Struktura HTML dokumenta</vt:lpstr>
      <vt:lpstr>Najkorišćeniji HTML tagovi</vt:lpstr>
      <vt:lpstr>Najkorišćeniji HTML tagovi</vt:lpstr>
      <vt:lpstr>Najkorišćeniji HTML tagovi</vt:lpstr>
      <vt:lpstr>Komentari</vt:lpstr>
      <vt:lpstr>PowerPoint Presentation</vt:lpstr>
      <vt:lpstr>Vežba 1</vt:lpstr>
      <vt:lpstr>Uređene liste nabrajanja</vt:lpstr>
      <vt:lpstr>Neuređene liste nabrajanja</vt:lpstr>
      <vt:lpstr>Razlika između  uređene i neuređene liste</vt:lpstr>
      <vt:lpstr>Vežba 2</vt:lpstr>
      <vt:lpstr>Umetanje slike</vt:lpstr>
      <vt:lpstr>Definisanje hiperlinka</vt:lpstr>
      <vt:lpstr>Vežba 3</vt:lpstr>
      <vt:lpstr>Domaći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31</cp:revision>
  <dcterms:created xsi:type="dcterms:W3CDTF">2019-06-20T07:46:48Z</dcterms:created>
  <dcterms:modified xsi:type="dcterms:W3CDTF">2020-11-29T15:20:30Z</dcterms:modified>
</cp:coreProperties>
</file>