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7" r:id="rId9"/>
    <p:sldId id="271" r:id="rId10"/>
    <p:sldId id="270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85" autoAdjust="0"/>
  </p:normalViewPr>
  <p:slideViewPr>
    <p:cSldViewPr>
      <p:cViewPr>
        <p:scale>
          <a:sx n="87" d="100"/>
          <a:sy n="87" d="100"/>
        </p:scale>
        <p:origin x="-1253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4F144-A3A2-4149-B687-1267464CBBE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4943B-641E-4B2E-88BE-5EC70737D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0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:nth-child(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declarations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p:nth-child(2) 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background: red;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p:nth-child(odd) {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background: red;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p:nth-child(even) {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background: blue;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4943B-641E-4B2E-88BE-5EC70737DF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HTML TABELE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1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Domaći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543800" cy="4495800"/>
          </a:xfrm>
        </p:spPr>
        <p:txBody>
          <a:bodyPr>
            <a:normAutofit/>
          </a:bodyPr>
          <a:lstStyle/>
          <a:p>
            <a:pPr lvl="1"/>
            <a:r>
              <a:rPr lang="sr-Latn-RS" sz="2800" dirty="0"/>
              <a:t>Napraviti sajt sličan prikazu koji se nalazi na </a:t>
            </a:r>
            <a:r>
              <a:rPr lang="sr-Latn-RS" sz="2800" dirty="0">
                <a:hlinkClick r:id="rId2" action="ppaction://hlinksldjump"/>
              </a:rPr>
              <a:t>sledećem slajdu.</a:t>
            </a:r>
            <a:endParaRPr lang="sr-Latn-RS" sz="2800" dirty="0"/>
          </a:p>
          <a:p>
            <a:pPr lvl="1"/>
            <a:r>
              <a:rPr lang="sr-Latn-RS" sz="2800" dirty="0"/>
              <a:t>Konstrukcija Vašeg sajta treba da bude gotovo identična pomenutom prikazu sajta, a tematiku možete odabrati sami.</a:t>
            </a:r>
          </a:p>
          <a:p>
            <a:pPr lvl="1"/>
            <a:r>
              <a:rPr lang="sr-Latn-RS" sz="2800" dirty="0"/>
              <a:t>Raspored tekstualnog sadržaja, linkova i fotografija realizujte korišćenjem tabela.</a:t>
            </a:r>
            <a:r>
              <a:rPr lang="en-US" sz="2800" dirty="0"/>
              <a:t> </a:t>
            </a:r>
            <a:r>
              <a:rPr lang="en-US" sz="2800" dirty="0" err="1"/>
              <a:t>Dodati</a:t>
            </a:r>
            <a:r>
              <a:rPr lang="en-US" sz="2800" dirty="0"/>
              <a:t> da </a:t>
            </a:r>
            <a:r>
              <a:rPr lang="en-US" sz="2800" dirty="0" err="1"/>
              <a:t>su</a:t>
            </a:r>
            <a:r>
              <a:rPr lang="en-US" sz="2800" dirty="0"/>
              <a:t> i </a:t>
            </a:r>
            <a:r>
              <a:rPr lang="en-US" sz="2800" dirty="0" err="1"/>
              <a:t>slike</a:t>
            </a:r>
            <a:r>
              <a:rPr lang="en-US" sz="2800" dirty="0"/>
              <a:t> </a:t>
            </a:r>
            <a:r>
              <a:rPr lang="en-US" sz="2800" dirty="0" err="1"/>
              <a:t>linkovane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odgovaraju</a:t>
            </a:r>
            <a:r>
              <a:rPr lang="sr-Latn-RS" sz="2800" dirty="0"/>
              <a:t>će Web stranice.</a:t>
            </a:r>
          </a:p>
        </p:txBody>
      </p:sp>
    </p:spTree>
    <p:extLst>
      <p:ext uri="{BB962C8B-B14F-4D97-AF65-F5344CB8AC3E}">
        <p14:creationId xmlns:p14="http://schemas.microsoft.com/office/powerpoint/2010/main" val="2490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76200"/>
            <a:ext cx="7162800" cy="656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53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/>
              <a:t>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2362200"/>
          </a:xfrm>
        </p:spPr>
        <p:txBody>
          <a:bodyPr>
            <a:normAutofit/>
          </a:bodyPr>
          <a:lstStyle/>
          <a:p>
            <a:r>
              <a:rPr lang="sr-Latn-RS" sz="3200" dirty="0"/>
              <a:t>Tabela sadrži:</a:t>
            </a:r>
          </a:p>
          <a:p>
            <a:pPr lvl="1"/>
            <a:r>
              <a:rPr lang="sr-Latn-RS" sz="3200" dirty="0"/>
              <a:t>Vrste</a:t>
            </a:r>
          </a:p>
          <a:p>
            <a:pPr lvl="1"/>
            <a:r>
              <a:rPr lang="sr-Latn-RS" sz="3200" dirty="0"/>
              <a:t>Kolone</a:t>
            </a:r>
          </a:p>
          <a:p>
            <a:pPr lvl="1"/>
            <a:r>
              <a:rPr lang="sr-Latn-RS" sz="3200" dirty="0"/>
              <a:t>Ćelije</a:t>
            </a:r>
          </a:p>
          <a:p>
            <a:pPr lvl="1"/>
            <a:endParaRPr lang="sr-Latn-R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52737"/>
            <a:ext cx="49720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14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/>
              <a:t>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543800" cy="2362200"/>
          </a:xfrm>
        </p:spPr>
        <p:txBody>
          <a:bodyPr>
            <a:normAutofit/>
          </a:bodyPr>
          <a:lstStyle/>
          <a:p>
            <a:r>
              <a:rPr lang="sr-Latn-RS" dirty="0"/>
              <a:t>Svaka ćelija u tabeli može da sadrži: tekst, slike, druge tabele,...</a:t>
            </a:r>
            <a:endParaRPr lang="sr-Latn-RS" sz="2400" dirty="0"/>
          </a:p>
          <a:p>
            <a:pPr lvl="1"/>
            <a:endParaRPr lang="sr-Latn-R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52737"/>
            <a:ext cx="49720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19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/>
              <a:t>HTML 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2362200"/>
          </a:xfrm>
        </p:spPr>
        <p:txBody>
          <a:bodyPr>
            <a:normAutofit fontScale="85000" lnSpcReduction="10000"/>
          </a:bodyPr>
          <a:lstStyle/>
          <a:p>
            <a:r>
              <a:rPr lang="sr-Latn-RS" sz="3200" dirty="0"/>
              <a:t>Tagovi za kreiranje tabele u HTML-u su:</a:t>
            </a:r>
          </a:p>
          <a:p>
            <a:pPr lvl="1"/>
            <a:r>
              <a:rPr lang="en-US" sz="3200" b="1" dirty="0">
                <a:solidFill>
                  <a:schemeClr val="accent1"/>
                </a:solidFill>
              </a:rPr>
              <a:t>&lt;table&gt; … &lt;/table&gt; </a:t>
            </a:r>
            <a:r>
              <a:rPr lang="en-US" sz="3200" dirty="0"/>
              <a:t>- </a:t>
            </a:r>
            <a:r>
              <a:rPr lang="en-US" sz="3200" dirty="0" err="1"/>
              <a:t>defini</a:t>
            </a:r>
            <a:r>
              <a:rPr lang="sr-Latn-RS" sz="3200" dirty="0"/>
              <a:t>še tabelu</a:t>
            </a:r>
          </a:p>
          <a:p>
            <a:pPr lvl="1"/>
            <a:r>
              <a:rPr lang="sr-Latn-RS" sz="3200" b="1" dirty="0">
                <a:solidFill>
                  <a:schemeClr val="accent1"/>
                </a:solidFill>
              </a:rPr>
              <a:t>&lt;tr&gt; ... &lt;/tr&gt; </a:t>
            </a:r>
            <a:r>
              <a:rPr lang="sr-Latn-RS" sz="3200" dirty="0"/>
              <a:t>- definiše vrstu</a:t>
            </a:r>
          </a:p>
          <a:p>
            <a:pPr lvl="1"/>
            <a:r>
              <a:rPr lang="sr-Latn-RS" sz="3200" b="1" dirty="0">
                <a:solidFill>
                  <a:schemeClr val="accent1"/>
                </a:solidFill>
              </a:rPr>
              <a:t>&lt;td&gt; ... &lt;/td&gt; </a:t>
            </a:r>
            <a:r>
              <a:rPr lang="sr-Latn-RS" sz="3200" dirty="0"/>
              <a:t>- definiše ćeluju</a:t>
            </a:r>
            <a:endParaRPr lang="en-US" sz="3200" dirty="0"/>
          </a:p>
          <a:p>
            <a:pPr lvl="1"/>
            <a:r>
              <a:rPr lang="en-US" sz="3200" b="1" dirty="0">
                <a:solidFill>
                  <a:schemeClr val="accent1"/>
                </a:solidFill>
              </a:rPr>
              <a:t>&lt;</a:t>
            </a:r>
            <a:r>
              <a:rPr lang="en-US" sz="3200" b="1" dirty="0" err="1">
                <a:solidFill>
                  <a:schemeClr val="accent1"/>
                </a:solidFill>
              </a:rPr>
              <a:t>th</a:t>
            </a:r>
            <a:r>
              <a:rPr lang="en-US" sz="3200" b="1" dirty="0">
                <a:solidFill>
                  <a:schemeClr val="accent1"/>
                </a:solidFill>
              </a:rPr>
              <a:t>&gt;…&lt;/</a:t>
            </a:r>
            <a:r>
              <a:rPr lang="en-US" sz="3200" b="1" dirty="0" err="1">
                <a:solidFill>
                  <a:schemeClr val="accent1"/>
                </a:solidFill>
              </a:rPr>
              <a:t>th</a:t>
            </a:r>
            <a:r>
              <a:rPr lang="en-US" sz="3200" b="1" dirty="0">
                <a:solidFill>
                  <a:schemeClr val="accent1"/>
                </a:solidFill>
              </a:rPr>
              <a:t>&gt; </a:t>
            </a:r>
            <a:r>
              <a:rPr lang="en-US" sz="3200" dirty="0"/>
              <a:t>- </a:t>
            </a:r>
            <a:r>
              <a:rPr lang="sr-Latn-RS" sz="3200" dirty="0"/>
              <a:t>definiše ćeliju u zaglavlju tabele</a:t>
            </a:r>
          </a:p>
          <a:p>
            <a:pPr lvl="1"/>
            <a:endParaRPr lang="sr-Latn-R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599"/>
            <a:ext cx="7620000" cy="296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14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/>
              <a:t>Kreiranje tabele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06499"/>
            <a:ext cx="8033218" cy="563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94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1066800"/>
          </a:xfrm>
        </p:spPr>
        <p:txBody>
          <a:bodyPr>
            <a:normAutofit/>
          </a:bodyPr>
          <a:lstStyle/>
          <a:p>
            <a:r>
              <a:rPr lang="sr-Latn-RS" sz="4500" dirty="0"/>
              <a:t>Spajanje ćelija – colspan i rowspan</a:t>
            </a:r>
            <a:endParaRPr lang="en-US" sz="45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7800"/>
            <a:ext cx="8077201" cy="515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3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Stilizovanje tabele pomoću CSS-a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3982"/>
              </p:ext>
            </p:extLst>
          </p:nvPr>
        </p:nvGraphicFramePr>
        <p:xfrm>
          <a:off x="381000" y="1397000"/>
          <a:ext cx="85344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057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2200" dirty="0"/>
                        <a:t>ATRIBUT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VREDNOST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/>
                        <a:t>b</a:t>
                      </a:r>
                      <a:r>
                        <a:rPr lang="sr-Latn-RS" sz="2200"/>
                        <a:t>order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Okvir</a:t>
                      </a:r>
                      <a:r>
                        <a:rPr lang="sr-Latn-RS" sz="2200" baseline="0" dirty="0"/>
                        <a:t> tabele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Razmak među ćelijama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Rastojanje</a:t>
                      </a:r>
                      <a:r>
                        <a:rPr lang="sr-Latn-RS" sz="2200" baseline="0" dirty="0"/>
                        <a:t> teksta od ivice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/>
                        <a:t>text-align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Horizontalno poravnanje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/>
                        <a:t>v</a:t>
                      </a:r>
                      <a:r>
                        <a:rPr lang="en-US" sz="2200" dirty="0" err="1"/>
                        <a:t>ertical</a:t>
                      </a:r>
                      <a:r>
                        <a:rPr lang="en-US" sz="2200" dirty="0"/>
                        <a:t>-</a:t>
                      </a:r>
                      <a:r>
                        <a:rPr lang="sr-Latn-RS" sz="2200" dirty="0"/>
                        <a:t>align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Vertikalno poravnanje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/>
                        <a:t>height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Visina tabele/ćelije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/>
                        <a:t>width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Širina tabele/ćelije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background-color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/>
                        <a:t>Boja</a:t>
                      </a:r>
                      <a:r>
                        <a:rPr lang="sr-Latn-RS" sz="2200" baseline="0" dirty="0"/>
                        <a:t> pozadine tabele/reda/kolone/ćelije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b</a:t>
                      </a:r>
                      <a:r>
                        <a:rPr lang="sr-Latn-RS" sz="2200" dirty="0"/>
                        <a:t>ackgroun</a:t>
                      </a:r>
                      <a:r>
                        <a:rPr lang="en-US" sz="2200" dirty="0"/>
                        <a:t>d: </a:t>
                      </a:r>
                      <a:r>
                        <a:rPr lang="en-US" sz="2200" dirty="0" err="1"/>
                        <a:t>url</a:t>
                      </a:r>
                      <a:r>
                        <a:rPr lang="en-US" sz="2200" dirty="0"/>
                        <a:t>(</a:t>
                      </a:r>
                      <a:r>
                        <a:rPr lang="en-US" sz="2200" baseline="0" dirty="0"/>
                        <a:t>“slika.png”)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Slika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kao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pozadina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10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/>
              <a:t>Zadatak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0" cy="2362200"/>
          </a:xfrm>
        </p:spPr>
        <p:txBody>
          <a:bodyPr>
            <a:normAutofit/>
          </a:bodyPr>
          <a:lstStyle/>
          <a:p>
            <a:r>
              <a:rPr lang="sr-Latn-RS" dirty="0"/>
              <a:t>Napraviti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sr-Latn-RS" dirty="0"/>
              <a:t> tabel</a:t>
            </a:r>
            <a:r>
              <a:rPr lang="en-US" dirty="0"/>
              <a:t>e</a:t>
            </a:r>
            <a:r>
              <a:rPr lang="sr-Latn-RS" dirty="0"/>
              <a:t> kao sa slike.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realizovati</a:t>
            </a:r>
            <a:r>
              <a:rPr lang="en-US" dirty="0"/>
              <a:t> </a:t>
            </a:r>
            <a:r>
              <a:rPr lang="en-US" dirty="0" err="1"/>
              <a:t>bojenje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kolone</a:t>
            </a:r>
            <a:r>
              <a:rPr lang="en-US" dirty="0"/>
              <a:t>?</a:t>
            </a:r>
            <a:r>
              <a:rPr lang="sr-Latn-RS" dirty="0"/>
              <a:t/>
            </a:r>
            <a:br>
              <a:rPr lang="sr-Latn-RS" dirty="0"/>
            </a:br>
            <a:endParaRPr lang="sr-Latn-RS" sz="2400" dirty="0"/>
          </a:p>
          <a:p>
            <a:pPr lvl="1"/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0EECBC0-4E6E-462B-BBFF-C7E2019A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8400"/>
            <a:ext cx="9144000" cy="1708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37FBEDC-10F0-4FAC-9BBC-A69361B04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" y="4267200"/>
            <a:ext cx="9144000" cy="17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6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/>
              <a:t>Zadatak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543800" cy="4114800"/>
          </a:xfrm>
        </p:spPr>
        <p:txBody>
          <a:bodyPr>
            <a:normAutofit/>
          </a:bodyPr>
          <a:lstStyle/>
          <a:p>
            <a:r>
              <a:rPr lang="sr-Latn-RS" dirty="0" smtClean="0"/>
              <a:t>U sledećim zadacima koristiti selektor </a:t>
            </a:r>
            <a:r>
              <a:rPr lang="sr-Latn-RS" b="1" dirty="0" smtClean="0"/>
              <a:t>:nth-child( )</a:t>
            </a:r>
            <a:endParaRPr lang="sr-Latn-RS" b="1" dirty="0"/>
          </a:p>
          <a:p>
            <a:r>
              <a:rPr lang="sr-Latn-RS" dirty="0" smtClean="0"/>
              <a:t>U prethodno napravljenoj PRVOJ tabeli u svakom neparnom redu iskositi slova.</a:t>
            </a:r>
          </a:p>
          <a:p>
            <a:r>
              <a:rPr lang="sr-Latn-RS" dirty="0" smtClean="0"/>
              <a:t>U prethodno napravljenoj DRUGOJ tabeli kada se mišem stane preko svakog parnog reda, </a:t>
            </a:r>
            <a:r>
              <a:rPr lang="sr-Latn-RS" smtClean="0"/>
              <a:t>red obojiti žutom bojom</a:t>
            </a:r>
            <a:endParaRPr lang="sr-Latn-RS" dirty="0" smtClean="0"/>
          </a:p>
          <a:p>
            <a:r>
              <a:rPr lang="sr-Latn-RS" dirty="0" smtClean="0"/>
              <a:t>U dugoj prethodno napravljenoj tabeli boju teksta u svakom trećem redu obojiti u plavo</a:t>
            </a:r>
            <a:r>
              <a:rPr lang="sr-Latn-RS" dirty="0"/>
              <a:t/>
            </a:r>
            <a:br>
              <a:rPr lang="sr-Latn-RS" dirty="0"/>
            </a:br>
            <a:endParaRPr lang="sr-Latn-RS" sz="2400" dirty="0"/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79443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130</TotalTime>
  <Words>263</Words>
  <Application>Microsoft Office PowerPoint</Application>
  <PresentationFormat>On-screen Show (4:3)</PresentationFormat>
  <Paragraphs>52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NewsPrint</vt:lpstr>
      <vt:lpstr>HTML TABELE</vt:lpstr>
      <vt:lpstr>Tabela</vt:lpstr>
      <vt:lpstr>Tabela</vt:lpstr>
      <vt:lpstr>HTML tabela</vt:lpstr>
      <vt:lpstr>Kreiranje tabele</vt:lpstr>
      <vt:lpstr>Spajanje ćelija – colspan i rowspan</vt:lpstr>
      <vt:lpstr>Stilizovanje tabele pomoću CSS-a</vt:lpstr>
      <vt:lpstr>Zadatak 1</vt:lpstr>
      <vt:lpstr>Zadatak 2</vt:lpstr>
      <vt:lpstr>Domaći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TABELE</dc:title>
  <dc:creator>Admin</dc:creator>
  <cp:lastModifiedBy>Windows User</cp:lastModifiedBy>
  <cp:revision>20</cp:revision>
  <dcterms:created xsi:type="dcterms:W3CDTF">2006-08-16T00:00:00Z</dcterms:created>
  <dcterms:modified xsi:type="dcterms:W3CDTF">2020-12-03T05:54:52Z</dcterms:modified>
</cp:coreProperties>
</file>