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mlundJ9Jp3E1gAIAuOpy8b2z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0258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020" y="-909433"/>
            <a:ext cx="10760765" cy="8070573"/>
          </a:xfrm>
          <a:prstGeom prst="rect">
            <a:avLst/>
          </a:prstGeom>
        </p:spPr>
      </p:pic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809042" y="3072845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0000"/>
              <a:buFont typeface="Gill Sans"/>
              <a:buNone/>
            </a:pPr>
            <a:r>
              <a:rPr lang="sr-Latn-RS" sz="10000" dirty="0">
                <a:solidFill>
                  <a:schemeClr val="accent6"/>
                </a:solidFill>
              </a:rPr>
              <a:t>FOR</a:t>
            </a:r>
            <a:r>
              <a:rPr lang="sr-Latn-RS" sz="10000" dirty="0">
                <a:solidFill>
                  <a:srgbClr val="7030A0"/>
                </a:solidFill>
              </a:rPr>
              <a:t> </a:t>
            </a:r>
            <a:br>
              <a:rPr lang="sr-Latn-RS" sz="10000" dirty="0">
                <a:solidFill>
                  <a:srgbClr val="7030A0"/>
                </a:solidFill>
              </a:rPr>
            </a:br>
            <a:r>
              <a:rPr lang="sr-Latn-RS" sz="10000" dirty="0">
                <a:solidFill>
                  <a:schemeClr val="tx2"/>
                </a:solidFill>
              </a:rPr>
              <a:t>petlja</a:t>
            </a:r>
            <a:endParaRPr sz="10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sr-Latn-RS"/>
              <a:t>FOR petlja – zadaci za vežbu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idx="1"/>
          </p:nvPr>
        </p:nvSpPr>
        <p:spPr>
          <a:xfrm>
            <a:off x="251790" y="1441174"/>
            <a:ext cx="4651513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59206" lvl="0" indent="-514350">
              <a:buSzPts val="2560"/>
              <a:buFont typeface="+mj-lt"/>
              <a:buAutoNum type="arabicParenR" startAt="19"/>
            </a:pPr>
            <a:r>
              <a:rPr lang="sr-Latn-RS" dirty="0"/>
              <a:t>Koristeći for petlju kreirati neuređenu listu sa ugnježdenim elementima, kao što je prikazano na slici sa desne strane.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96" y="1437810"/>
            <a:ext cx="3162698" cy="434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33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sr-Latn-RS"/>
              <a:t>FOR petlja – zadaci za vežbu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idx="1"/>
          </p:nvPr>
        </p:nvSpPr>
        <p:spPr>
          <a:xfrm>
            <a:off x="1" y="1427922"/>
            <a:ext cx="389614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59206" lvl="0" indent="-514350">
              <a:buSzPts val="2560"/>
              <a:buFont typeface="+mj-lt"/>
              <a:buAutoNum type="arabicParenR" startAt="20"/>
            </a:pPr>
            <a:r>
              <a:rPr lang="sr-Latn-RS" dirty="0"/>
              <a:t>Kreirati 64 span elemenata i rasporediti ih kao na slici desno</a:t>
            </a:r>
            <a:r>
              <a:rPr lang="en-US" dirty="0"/>
              <a:t>, </a:t>
            </a:r>
            <a:r>
              <a:rPr lang="en-US" dirty="0" err="1"/>
              <a:t>koriste</a:t>
            </a:r>
            <a:r>
              <a:rPr lang="sr-Latn-RS" dirty="0"/>
              <a:t>ći for petlju.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40" y="1477978"/>
            <a:ext cx="4250358" cy="538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02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sr-Latn-RS"/>
              <a:t>FOR petlja – zadaci za vežbu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idx="1"/>
          </p:nvPr>
        </p:nvSpPr>
        <p:spPr>
          <a:xfrm>
            <a:off x="1" y="1427922"/>
            <a:ext cx="389614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59206" lvl="0" indent="-514350">
              <a:buSzPts val="2560"/>
              <a:buFont typeface="+mj-lt"/>
              <a:buAutoNum type="arabicParenR" startAt="21"/>
            </a:pPr>
            <a:r>
              <a:rPr lang="sr-Latn-RS" dirty="0"/>
              <a:t>Kreirati 64 span elemenata i rasporediti ih kao na slici desno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izgledaju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 </a:t>
            </a:r>
            <a:r>
              <a:rPr lang="sr-Latn-RS" dirty="0"/>
              <a:t>šahovske table.</a:t>
            </a:r>
            <a:r>
              <a:rPr lang="en-US" dirty="0"/>
              <a:t> </a:t>
            </a:r>
            <a:br>
              <a:rPr lang="sr-Latn-RS" dirty="0"/>
            </a:br>
            <a:r>
              <a:rPr lang="sr-Latn-RS" dirty="0"/>
              <a:t>U realizaciji ovog zadatka koristiti for petlju.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00" y="1517374"/>
            <a:ext cx="4126573" cy="528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38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5000"/>
              <a:buFont typeface="Gill Sans"/>
              <a:buNone/>
            </a:pPr>
            <a:r>
              <a:rPr lang="sr-Latn-RS" sz="5000" dirty="0">
                <a:solidFill>
                  <a:schemeClr val="tx2"/>
                </a:solidFill>
              </a:rPr>
              <a:t>FOR petlja</a:t>
            </a:r>
            <a:endParaRPr sz="5000" dirty="0">
              <a:solidFill>
                <a:schemeClr val="tx2"/>
              </a:solidFill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idx="1"/>
          </p:nvPr>
        </p:nvSpPr>
        <p:spPr>
          <a:xfrm>
            <a:off x="428443" y="1669774"/>
            <a:ext cx="74980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9496" indent="-457200">
              <a:buSzPts val="2800"/>
            </a:pPr>
            <a:r>
              <a:rPr lang="sr-Latn-RS" sz="3500" dirty="0"/>
              <a:t>FOR petlja spada u naredbe ponavljanja ili takozvane petlje.</a:t>
            </a:r>
            <a:br>
              <a:rPr lang="sr-Latn-RS" sz="3500" dirty="0"/>
            </a:br>
            <a:endParaRPr lang="sr-Latn-RS" sz="3500" dirty="0"/>
          </a:p>
          <a:p>
            <a:pPr marL="539496" indent="-457200">
              <a:buSzPts val="2800"/>
            </a:pPr>
            <a:r>
              <a:rPr lang="sr-Latn-RS" sz="3500" dirty="0"/>
              <a:t>Najčešće se koristi za rešavanje problema u kojima znamo da se neki blok naredbi izvršava tačno određeni broj puta.</a:t>
            </a:r>
            <a:endParaRPr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5406" y="573157"/>
            <a:ext cx="2153478" cy="7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INICIJALIZACIJA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895561" y="2242931"/>
            <a:ext cx="0" cy="37006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32145" y="1275522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2655406" y="1732722"/>
            <a:ext cx="2153478" cy="1027044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USLOV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3732144" y="2759766"/>
            <a:ext cx="1" cy="778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2655405" y="3538331"/>
            <a:ext cx="2153478" cy="702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BLOK NAREDBI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2144" y="424069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2655405" y="4697895"/>
            <a:ext cx="2153478" cy="702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/>
              <a:t>KOREKCIJA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808884" y="2242931"/>
            <a:ext cx="10866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15579" y="5890589"/>
            <a:ext cx="21799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32144" y="5890589"/>
            <a:ext cx="1" cy="5764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715579" y="115957"/>
            <a:ext cx="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525657" y="5025885"/>
            <a:ext cx="11297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595231" y="2198277"/>
            <a:ext cx="0" cy="2827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95231" y="2242931"/>
            <a:ext cx="10866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6" name="TextBox 95"/>
          <p:cNvSpPr txBox="1"/>
          <p:nvPr/>
        </p:nvSpPr>
        <p:spPr>
          <a:xfrm>
            <a:off x="3756992" y="2729949"/>
            <a:ext cx="1271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b="1" dirty="0">
                <a:solidFill>
                  <a:schemeClr val="accent3"/>
                </a:solidFill>
              </a:rPr>
              <a:t>AKO JE ISPUNJEN USLOVA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2928" y="1411502"/>
            <a:ext cx="1578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b="1" dirty="0">
                <a:solidFill>
                  <a:schemeClr val="accent1"/>
                </a:solidFill>
              </a:rPr>
              <a:t>AKO NIJE ISPUNJEN USLOV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sr-Latn-RS"/>
              <a:t>FOR petlja - implementacija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idx="1"/>
          </p:nvPr>
        </p:nvSpPr>
        <p:spPr>
          <a:xfrm>
            <a:off x="365760" y="1664491"/>
            <a:ext cx="749808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br>
              <a:rPr lang="sr-Latn-RS" dirty="0"/>
            </a:br>
            <a:r>
              <a:rPr lang="sr-Latn-RS" dirty="0"/>
              <a:t>     for (</a:t>
            </a:r>
            <a:r>
              <a:rPr lang="sr-Latn-RS" dirty="0">
                <a:solidFill>
                  <a:schemeClr val="tx2"/>
                </a:solidFill>
              </a:rPr>
              <a:t>početak</a:t>
            </a:r>
            <a:r>
              <a:rPr lang="sr-Latn-RS" dirty="0">
                <a:solidFill>
                  <a:schemeClr val="accent1"/>
                </a:solidFill>
              </a:rPr>
              <a:t>;</a:t>
            </a:r>
            <a:r>
              <a:rPr lang="sr-Latn-RS" dirty="0"/>
              <a:t> </a:t>
            </a:r>
            <a:r>
              <a:rPr lang="sr-Latn-RS" dirty="0">
                <a:solidFill>
                  <a:schemeClr val="accent6"/>
                </a:solidFill>
              </a:rPr>
              <a:t>uslov; </a:t>
            </a:r>
            <a:r>
              <a:rPr lang="sr-Latn-RS" dirty="0">
                <a:solidFill>
                  <a:srgbClr val="7030A0"/>
                </a:solidFill>
              </a:rPr>
              <a:t>korekcija</a:t>
            </a:r>
            <a:r>
              <a:rPr lang="sr-Latn-RS" dirty="0"/>
              <a:t>) </a:t>
            </a:r>
            <a:endParaRPr dirty="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sr-Latn-RS" dirty="0"/>
              <a:t>     {</a:t>
            </a:r>
            <a:br>
              <a:rPr lang="sr-Latn-RS" dirty="0"/>
            </a:br>
            <a:r>
              <a:rPr lang="sr-Latn-RS" dirty="0"/>
              <a:t>         izvršavanje </a:t>
            </a:r>
            <a:endParaRPr dirty="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sr-Latn-RS" dirty="0"/>
              <a:t>	 bloka </a:t>
            </a:r>
            <a:endParaRPr dirty="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sr-Latn-RS" dirty="0"/>
              <a:t>	 naredbi</a:t>
            </a:r>
            <a:br>
              <a:rPr lang="sr-Latn-RS" dirty="0"/>
            </a:br>
            <a:r>
              <a:rPr lang="sr-Latn-RS" dirty="0"/>
              <a:t>     } </a:t>
            </a:r>
            <a:endParaRPr dirty="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br>
              <a:rPr lang="sr-Latn-RS" dirty="0"/>
            </a:br>
            <a:endParaRPr dirty="0"/>
          </a:p>
        </p:txBody>
      </p:sp>
      <p:cxnSp>
        <p:nvCxnSpPr>
          <p:cNvPr id="129" name="Google Shape;129;p5"/>
          <p:cNvCxnSpPr/>
          <p:nvPr/>
        </p:nvCxnSpPr>
        <p:spPr>
          <a:xfrm flipH="1">
            <a:off x="2295939" y="2057400"/>
            <a:ext cx="533400" cy="533400"/>
          </a:xfrm>
          <a:prstGeom prst="straightConnector1">
            <a:avLst/>
          </a:prstGeom>
          <a:ln w="38100">
            <a:headEnd type="none" w="sm" len="sm"/>
            <a:tailEnd type="stealth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0" name="Google Shape;130;p5"/>
          <p:cNvSpPr txBox="1"/>
          <p:nvPr/>
        </p:nvSpPr>
        <p:spPr>
          <a:xfrm>
            <a:off x="1221366" y="1657290"/>
            <a:ext cx="32159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0" i="0" u="none" strike="noStrike" cap="none" dirty="0">
                <a:solidFill>
                  <a:schemeClr val="tx2"/>
                </a:solidFill>
                <a:latin typeface="Gill Sans"/>
                <a:ea typeface="Gill Sans"/>
                <a:cs typeface="Gill Sans"/>
                <a:sym typeface="Gill Sans"/>
              </a:rPr>
              <a:t>INICIJALIZACIJA  BROJAČA</a:t>
            </a:r>
            <a:endParaRPr sz="2000" dirty="0">
              <a:solidFill>
                <a:schemeClr val="tx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1" name="Google Shape;131;p5"/>
          <p:cNvCxnSpPr>
            <a:cxnSpLocks/>
            <a:stCxn id="134" idx="0"/>
          </p:cNvCxnSpPr>
          <p:nvPr/>
        </p:nvCxnSpPr>
        <p:spPr>
          <a:xfrm flipH="1" flipV="1">
            <a:off x="3601039" y="2981743"/>
            <a:ext cx="970961" cy="803236"/>
          </a:xfrm>
          <a:prstGeom prst="straightConnector1">
            <a:avLst/>
          </a:prstGeom>
          <a:ln w="38100">
            <a:headEnd type="none" w="sm" len="sm"/>
            <a:tailEnd type="stealth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2" name="Google Shape;132;p5"/>
          <p:cNvSpPr txBox="1"/>
          <p:nvPr/>
        </p:nvSpPr>
        <p:spPr>
          <a:xfrm>
            <a:off x="6241650" y="3777038"/>
            <a:ext cx="156562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PODEŠAVAVREDNOST BROJAČA</a:t>
            </a:r>
            <a:endParaRPr sz="2000" dirty="0">
              <a:solidFill>
                <a:srgbClr val="7030A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3" name="Google Shape;133;p5"/>
          <p:cNvCxnSpPr>
            <a:cxnSpLocks/>
          </p:cNvCxnSpPr>
          <p:nvPr/>
        </p:nvCxnSpPr>
        <p:spPr>
          <a:xfrm flipH="1" flipV="1">
            <a:off x="5165889" y="2981743"/>
            <a:ext cx="1677971" cy="795295"/>
          </a:xfrm>
          <a:prstGeom prst="straightConnector1">
            <a:avLst/>
          </a:prstGeom>
          <a:ln w="38100">
            <a:headEnd type="none" w="sm" len="sm"/>
            <a:tailEnd type="stealth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Google Shape;134;p5"/>
          <p:cNvSpPr txBox="1"/>
          <p:nvPr/>
        </p:nvSpPr>
        <p:spPr>
          <a:xfrm>
            <a:off x="3260034" y="3784979"/>
            <a:ext cx="26239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PROVERAVA DA LI JE USLOV ZA KRAJ ISPUNJEN</a:t>
            </a:r>
            <a:endParaRPr sz="2000" dirty="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sr-Latn-RS"/>
              <a:t>FOR petlja - primer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idx="1"/>
          </p:nvPr>
        </p:nvSpPr>
        <p:spPr>
          <a:xfrm>
            <a:off x="457200" y="1609416"/>
            <a:ext cx="8090452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sr-Latn-RS" dirty="0"/>
              <a:t>Program koji ispistuje brojeve od 1 do 5</a:t>
            </a:r>
            <a:br>
              <a:rPr lang="sr-Latn-RS" dirty="0"/>
            </a:br>
            <a:endParaRPr dirty="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 lang="sr-Latn-RS" dirty="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 lang="sr-Latn-RS" dirty="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br>
              <a:rPr lang="sr-Latn-RS" dirty="0"/>
            </a:br>
            <a:r>
              <a:rPr lang="sr-Latn-RS" b="1" dirty="0">
                <a:latin typeface="Courier New"/>
                <a:ea typeface="Courier New"/>
                <a:cs typeface="Courier New"/>
                <a:sym typeface="Courier New"/>
              </a:rPr>
              <a:t>for (</a:t>
            </a:r>
            <a:r>
              <a:rPr lang="sr-Latn-RS" b="1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i = 1;  </a:t>
            </a:r>
            <a:r>
              <a:rPr lang="sr-Latn-RS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 &lt;= 5;   </a:t>
            </a:r>
            <a:r>
              <a:rPr lang="sr-Latn-RS" b="1" dirty="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sr-Latn-RS" b="1" dirty="0">
                <a:latin typeface="Courier New"/>
                <a:ea typeface="Courier New"/>
                <a:cs typeface="Courier New"/>
                <a:sym typeface="Courier New"/>
              </a:rPr>
              <a:t>) 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sr-Latn-RS" b="1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sr-Latn-R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sr-Latn-RS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r-Latn-RS" sz="2400" b="1" dirty="0">
                <a:latin typeface="Courier New"/>
                <a:ea typeface="Courier New"/>
                <a:cs typeface="Courier New"/>
                <a:sym typeface="Courier New"/>
              </a:rPr>
              <a:t>console.log(`Na redu je broj: ${i}`);</a:t>
            </a:r>
            <a:br>
              <a:rPr lang="sr-Latn-R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sr-Latn-RS" b="1" dirty="0">
                <a:latin typeface="Courier New"/>
                <a:ea typeface="Courier New"/>
                <a:cs typeface="Courier New"/>
                <a:sym typeface="Courier New"/>
              </a:rPr>
              <a:t>} </a:t>
            </a:r>
            <a:br>
              <a:rPr lang="sr-Latn-RS" b="1" dirty="0"/>
            </a:br>
            <a:endParaRPr b="1" dirty="0"/>
          </a:p>
        </p:txBody>
      </p:sp>
      <p:cxnSp>
        <p:nvCxnSpPr>
          <p:cNvPr id="4" name="Google Shape;129;p5"/>
          <p:cNvCxnSpPr/>
          <p:nvPr/>
        </p:nvCxnSpPr>
        <p:spPr>
          <a:xfrm>
            <a:off x="2117033" y="3602163"/>
            <a:ext cx="0" cy="343672"/>
          </a:xfrm>
          <a:prstGeom prst="straightConnector1">
            <a:avLst/>
          </a:prstGeom>
          <a:ln w="38100">
            <a:headEnd type="none" w="sm" len="sm"/>
            <a:tailEnd type="stealth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Google Shape;130;p5"/>
          <p:cNvSpPr txBox="1"/>
          <p:nvPr/>
        </p:nvSpPr>
        <p:spPr>
          <a:xfrm>
            <a:off x="1110950" y="2838716"/>
            <a:ext cx="201216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b="0" i="0" u="none" strike="noStrike" cap="none" dirty="0">
                <a:solidFill>
                  <a:schemeClr val="tx2"/>
                </a:solidFill>
                <a:latin typeface="Gill Sans"/>
                <a:ea typeface="Gill Sans"/>
                <a:cs typeface="Gill Sans"/>
                <a:sym typeface="Gill Sans"/>
              </a:rPr>
              <a:t>INICIJALIZACIJA  BROJAČA</a:t>
            </a:r>
            <a:endParaRPr sz="2000" dirty="0">
              <a:solidFill>
                <a:schemeClr val="tx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" name="Google Shape;131;p5"/>
          <p:cNvCxnSpPr/>
          <p:nvPr/>
        </p:nvCxnSpPr>
        <p:spPr>
          <a:xfrm>
            <a:off x="3962398" y="3247514"/>
            <a:ext cx="0" cy="651126"/>
          </a:xfrm>
          <a:prstGeom prst="straightConnector1">
            <a:avLst/>
          </a:prstGeom>
          <a:ln w="38100">
            <a:headEnd type="none" w="sm" len="sm"/>
            <a:tailEnd type="stealth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Google Shape;134;p5"/>
          <p:cNvSpPr txBox="1"/>
          <p:nvPr/>
        </p:nvSpPr>
        <p:spPr>
          <a:xfrm>
            <a:off x="2650432" y="2177017"/>
            <a:ext cx="262393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PROVERAVA DA LI JE USLOV ZA KRAJ ISPUNJEN</a:t>
            </a:r>
            <a:endParaRPr sz="2000" dirty="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32;p5"/>
          <p:cNvSpPr txBox="1"/>
          <p:nvPr/>
        </p:nvSpPr>
        <p:spPr>
          <a:xfrm>
            <a:off x="4929432" y="2530899"/>
            <a:ext cx="156562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 dirty="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PODEŠAVA VREDNOST BROJAČA</a:t>
            </a:r>
            <a:endParaRPr sz="2000" dirty="0">
              <a:solidFill>
                <a:srgbClr val="7030A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" name="Google Shape;133;p5"/>
          <p:cNvCxnSpPr/>
          <p:nvPr/>
        </p:nvCxnSpPr>
        <p:spPr>
          <a:xfrm flipH="1">
            <a:off x="5712246" y="3573077"/>
            <a:ext cx="1" cy="372758"/>
          </a:xfrm>
          <a:prstGeom prst="straightConnector1">
            <a:avLst/>
          </a:prstGeom>
          <a:ln w="38100">
            <a:headEnd type="none" w="sm" len="sm"/>
            <a:tailEnd type="stealth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251791" y="108006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sr-Latn-RS" dirty="0"/>
              <a:t>FOR petlja – zadaci za vežbu</a:t>
            </a:r>
            <a:endParaRPr dirty="0"/>
          </a:p>
        </p:txBody>
      </p:sp>
      <p:sp>
        <p:nvSpPr>
          <p:cNvPr id="146" name="Google Shape;146;p7"/>
          <p:cNvSpPr txBox="1">
            <a:spLocks noGrp="1"/>
          </p:cNvSpPr>
          <p:nvPr>
            <p:ph idx="1"/>
          </p:nvPr>
        </p:nvSpPr>
        <p:spPr>
          <a:xfrm>
            <a:off x="231913" y="1288774"/>
            <a:ext cx="7964557" cy="543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96646" lvl="0" indent="-514350" algn="l" rtl="0">
              <a:lnSpc>
                <a:spcPct val="100000"/>
              </a:lnSpc>
              <a:spcAft>
                <a:spcPts val="600"/>
              </a:spcAft>
              <a:buSzPts val="2560"/>
              <a:buFont typeface="Gill Sans"/>
              <a:buAutoNum type="arabicParenR"/>
            </a:pPr>
            <a:r>
              <a:rPr lang="sr-Latn-RS" dirty="0"/>
              <a:t>Ispisati brojeve od 1 do 20 </a:t>
            </a:r>
            <a:endParaRPr dirty="0"/>
          </a:p>
          <a:p>
            <a:pPr marL="596646" lvl="0" indent="-514350" algn="l" rtl="0">
              <a:lnSpc>
                <a:spcPct val="100000"/>
              </a:lnSpc>
              <a:spcAft>
                <a:spcPts val="600"/>
              </a:spcAft>
              <a:buSzPts val="2560"/>
              <a:buFont typeface="Gill Sans"/>
              <a:buAutoNum type="arabicParenR"/>
            </a:pPr>
            <a:r>
              <a:rPr lang="sr-Latn-RS" dirty="0"/>
              <a:t>Ispisati brojeve od 20 do 1 </a:t>
            </a:r>
            <a:endParaRPr dirty="0"/>
          </a:p>
          <a:p>
            <a:pPr marL="596646" lvl="0" indent="-514350" algn="l" rtl="0">
              <a:lnSpc>
                <a:spcPct val="100000"/>
              </a:lnSpc>
              <a:spcAft>
                <a:spcPts val="600"/>
              </a:spcAft>
              <a:buSzPts val="2560"/>
              <a:buFont typeface="Gill Sans"/>
              <a:buAutoNum type="arabicParenR"/>
            </a:pPr>
            <a:r>
              <a:rPr lang="sr-Latn-RS" dirty="0"/>
              <a:t>Ispisati parne brojeve od 1 do 20 </a:t>
            </a:r>
            <a:endParaRPr dirty="0"/>
          </a:p>
          <a:p>
            <a:pPr marL="596646" lvl="0" indent="-514350" algn="l" rtl="0">
              <a:lnSpc>
                <a:spcPct val="100000"/>
              </a:lnSpc>
              <a:spcAft>
                <a:spcPts val="600"/>
              </a:spcAft>
              <a:buSzPts val="2560"/>
              <a:buFont typeface="Gill Sans"/>
              <a:buAutoNum type="arabicParenR"/>
            </a:pPr>
            <a:r>
              <a:rPr lang="sr-Latn-RS" dirty="0"/>
              <a:t>Ispisati dvostruku vrednost brojeva od 5 do 15</a:t>
            </a:r>
            <a:endParaRPr dirty="0"/>
          </a:p>
          <a:p>
            <a:pPr marL="596646" lvl="0" indent="-514350" algn="l" rtl="0">
              <a:lnSpc>
                <a:spcPct val="100000"/>
              </a:lnSpc>
              <a:spcAft>
                <a:spcPts val="600"/>
              </a:spcAft>
              <a:buSzPts val="2560"/>
              <a:buFont typeface="Gill Sans"/>
              <a:buAutoNum type="arabicParenR"/>
            </a:pPr>
            <a:r>
              <a:rPr lang="sr-Latn-RS" dirty="0"/>
              <a:t>Odrediti sumu brojeva od 1 do </a:t>
            </a:r>
            <a:r>
              <a:rPr lang="sr-Latn-RS" i="1" dirty="0"/>
              <a:t>n</a:t>
            </a:r>
            <a:endParaRPr dirty="0"/>
          </a:p>
          <a:p>
            <a:pPr marL="596646" lvl="0" indent="-514350" algn="l" rtl="0">
              <a:lnSpc>
                <a:spcPct val="100000"/>
              </a:lnSpc>
              <a:spcAft>
                <a:spcPts val="600"/>
              </a:spcAft>
              <a:buSzPts val="2560"/>
              <a:buFont typeface="Gill Sans"/>
              <a:buAutoNum type="arabicParenR"/>
            </a:pPr>
            <a:r>
              <a:rPr lang="sr-Latn-RS" dirty="0"/>
              <a:t>Odrediti sumu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 </a:t>
            </a:r>
            <a:endParaRPr dirty="0"/>
          </a:p>
          <a:p>
            <a:pPr marL="596646" lvl="0" indent="-514350" algn="l" rtl="0">
              <a:lnSpc>
                <a:spcPct val="100000"/>
              </a:lnSpc>
              <a:spcAft>
                <a:spcPts val="600"/>
              </a:spcAft>
              <a:buSzPts val="2560"/>
              <a:buFont typeface="Gill Sans"/>
              <a:buAutoNum type="arabicParenR"/>
            </a:pPr>
            <a:r>
              <a:rPr lang="sr-Latn-RS" dirty="0"/>
              <a:t>Odrediti proizvod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</a:p>
          <a:p>
            <a:pPr marL="596646" indent="-514350">
              <a:spcAft>
                <a:spcPts val="600"/>
              </a:spcAft>
              <a:buSzPts val="2560"/>
              <a:buFont typeface="Gill Sans"/>
              <a:buAutoNum type="arabicParenR"/>
            </a:pPr>
            <a:r>
              <a:rPr lang="pl-PL" dirty="0"/>
              <a:t>Odrediti sumu kvadrata brojeva od </a:t>
            </a:r>
            <a:r>
              <a:rPr lang="pl-PL" i="1" dirty="0"/>
              <a:t>n</a:t>
            </a:r>
            <a:r>
              <a:rPr lang="pl-PL" dirty="0"/>
              <a:t> do </a:t>
            </a:r>
            <a:r>
              <a:rPr lang="pl-PL" i="1" dirty="0"/>
              <a:t>m </a:t>
            </a:r>
            <a:r>
              <a:rPr lang="pl-PL" b="1" i="1" dirty="0">
                <a:solidFill>
                  <a:srgbClr val="7030A0"/>
                </a:solidFill>
              </a:rPr>
              <a:t>*</a:t>
            </a:r>
          </a:p>
          <a:p>
            <a:pPr marL="82296" indent="0">
              <a:spcAft>
                <a:spcPts val="600"/>
              </a:spcAft>
              <a:buSzPts val="2560"/>
              <a:buNone/>
            </a:pPr>
            <a:endParaRPr lang="pl-PL" b="1" i="1" dirty="0">
              <a:solidFill>
                <a:srgbClr val="7030A0"/>
              </a:solidFill>
            </a:endParaRPr>
          </a:p>
          <a:p>
            <a:pPr marL="82296" indent="0">
              <a:spcAft>
                <a:spcPts val="600"/>
              </a:spcAft>
              <a:buSzPts val="2560"/>
              <a:buNone/>
            </a:pPr>
            <a:r>
              <a:rPr lang="pl-PL" sz="1600" b="1" i="1" dirty="0">
                <a:solidFill>
                  <a:srgbClr val="7030A0"/>
                </a:solidFill>
              </a:rPr>
              <a:t>* Prvo raditi zadatke bez zvezdice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sr-Latn-RS"/>
              <a:t>FOR petlja – zadaci za vežbu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idx="1"/>
          </p:nvPr>
        </p:nvSpPr>
        <p:spPr>
          <a:xfrm>
            <a:off x="265043" y="1474304"/>
            <a:ext cx="7977809" cy="538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560"/>
              <a:buFont typeface="+mj-lt"/>
              <a:buAutoNum type="arabicParenR" startAt="9"/>
            </a:pPr>
            <a:r>
              <a:rPr lang="sr-Latn-RS" dirty="0"/>
              <a:t>Preuzeti proizoljne tri slike sa istom ekstenzijom i imenovati ih 1, 2 i 3. </a:t>
            </a:r>
            <a:br>
              <a:rPr lang="sr-Latn-RS" dirty="0"/>
            </a:br>
            <a:r>
              <a:rPr lang="sr-Latn-RS" dirty="0"/>
              <a:t>For petljom u HTML-u ispisati svaku od sličica uz pomoć brojača (iteratora).</a:t>
            </a:r>
            <a:endParaRPr dirty="0"/>
          </a:p>
          <a:p>
            <a:pPr marL="596646" lvl="0" indent="-5143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560"/>
              <a:buFont typeface="Gill Sans"/>
              <a:buAutoNum type="arabicParenR" startAt="9"/>
            </a:pPr>
            <a:r>
              <a:rPr lang="sr-Latn-RS" dirty="0"/>
              <a:t>Odrediti proizvod svih brojeva deljivih sa 11 u intervalu od 20 do 100. </a:t>
            </a:r>
            <a:r>
              <a:rPr lang="sr-Latn-RS" b="1" dirty="0">
                <a:solidFill>
                  <a:srgbClr val="7030A0"/>
                </a:solidFill>
              </a:rPr>
              <a:t>*</a:t>
            </a:r>
          </a:p>
          <a:p>
            <a:pPr marL="596646" indent="-514350">
              <a:spcAft>
                <a:spcPts val="600"/>
              </a:spcAft>
              <a:buSzPts val="2560"/>
              <a:buFont typeface="Gill Sans"/>
              <a:buAutoNum type="arabicParenR" startAt="9"/>
            </a:pPr>
            <a:r>
              <a:rPr lang="pl-PL" dirty="0"/>
              <a:t>Prebrojati koliko ima brojeva deljivih sa 13 u intervalu od 5 do 150.</a:t>
            </a:r>
          </a:p>
          <a:p>
            <a:pPr marL="596646" indent="-514350">
              <a:spcAft>
                <a:spcPts val="600"/>
              </a:spcAft>
              <a:buSzPts val="2560"/>
              <a:buFont typeface="Gill Sans"/>
              <a:buAutoNum type="arabicParenR" startAt="9"/>
            </a:pPr>
            <a:r>
              <a:rPr lang="sr-Latn-RS" dirty="0"/>
              <a:t>Ispisati aritmetičku sredinu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sr-Latn-RS" dirty="0"/>
              <a:t>.</a:t>
            </a:r>
          </a:p>
          <a:p>
            <a:pPr marL="82296" indent="0">
              <a:spcAft>
                <a:spcPts val="600"/>
              </a:spcAft>
              <a:buSzPts val="2560"/>
              <a:buNone/>
            </a:pPr>
            <a:endParaRPr lang="sr-Latn-RS" dirty="0"/>
          </a:p>
          <a:p>
            <a:pPr marL="82296" indent="0">
              <a:spcAft>
                <a:spcPts val="600"/>
              </a:spcAft>
              <a:buSzPts val="2560"/>
              <a:buNone/>
            </a:pPr>
            <a:r>
              <a:rPr lang="pl-PL" sz="1600" b="1" i="1" dirty="0">
                <a:solidFill>
                  <a:srgbClr val="7030A0"/>
                </a:solidFill>
              </a:rPr>
              <a:t>* Prvo raditi zadatke bez zvezdice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sr-Latn-RS"/>
              <a:t>FOR petlja – zadaci za vežbu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idx="1"/>
          </p:nvPr>
        </p:nvSpPr>
        <p:spPr>
          <a:xfrm>
            <a:off x="251791" y="1441173"/>
            <a:ext cx="8001000" cy="533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96646" indent="-514350">
              <a:spcAft>
                <a:spcPts val="600"/>
              </a:spcAft>
              <a:buSzPts val="2560"/>
              <a:buFont typeface="+mj-lt"/>
              <a:buAutoNum type="arabicParenR" startAt="13"/>
            </a:pPr>
            <a:r>
              <a:rPr lang="pl-PL" dirty="0"/>
              <a:t>Prebrojati koliko brojeva od </a:t>
            </a:r>
            <a:r>
              <a:rPr lang="pl-PL" i="1" dirty="0"/>
              <a:t>n</a:t>
            </a:r>
            <a:r>
              <a:rPr lang="pl-PL" dirty="0"/>
              <a:t> do </a:t>
            </a:r>
            <a:r>
              <a:rPr lang="pl-PL" i="1" dirty="0"/>
              <a:t>m</a:t>
            </a:r>
            <a:r>
              <a:rPr lang="pl-PL" dirty="0"/>
              <a:t> je pozitivno, a koliko njih je negativno. </a:t>
            </a:r>
            <a:r>
              <a:rPr lang="pl-PL" b="1" dirty="0">
                <a:solidFill>
                  <a:srgbClr val="7030A0"/>
                </a:solidFill>
              </a:rPr>
              <a:t>*</a:t>
            </a:r>
            <a:endParaRPr lang="sr-Latn-RS" b="1" dirty="0">
              <a:solidFill>
                <a:srgbClr val="7030A0"/>
              </a:solidFill>
            </a:endParaRPr>
          </a:p>
          <a:p>
            <a:pPr marL="596646" lvl="0" indent="-514350" algn="l" rtl="0">
              <a:lnSpc>
                <a:spcPct val="100000"/>
              </a:lnSpc>
              <a:spcAft>
                <a:spcPts val="600"/>
              </a:spcAft>
              <a:buSzPts val="2560"/>
              <a:buFont typeface="+mj-lt"/>
              <a:buAutoNum type="arabicParenR" startAt="13"/>
            </a:pPr>
            <a:r>
              <a:rPr lang="sr-Latn-RS" dirty="0"/>
              <a:t>Prebrojati koliko je brojeva od 5 do 50 koji su deljivi sa 3 ili sa 5. </a:t>
            </a:r>
            <a:r>
              <a:rPr lang="sr-Latn-RS" b="1" dirty="0">
                <a:solidFill>
                  <a:srgbClr val="7030A0"/>
                </a:solidFill>
              </a:rPr>
              <a:t>*</a:t>
            </a:r>
          </a:p>
          <a:p>
            <a:pPr marL="596646" lvl="0" indent="-514350">
              <a:spcAft>
                <a:spcPts val="600"/>
              </a:spcAft>
              <a:buSzPts val="2560"/>
              <a:buFont typeface="+mj-lt"/>
              <a:buAutoNum type="arabicParenR" startAt="15"/>
            </a:pPr>
            <a:r>
              <a:rPr lang="sr-Latn-RS" dirty="0"/>
              <a:t>Prebrojati i izračunati sumu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sr-Latn-RS" dirty="0"/>
              <a:t> kojima je poslednja cifra 4 i parni su.</a:t>
            </a:r>
          </a:p>
          <a:p>
            <a:pPr marL="596646" lvl="0" indent="-514350">
              <a:spcAft>
                <a:spcPts val="600"/>
              </a:spcAft>
              <a:buSzPts val="2560"/>
              <a:buFont typeface="Gill Sans"/>
              <a:buAutoNum type="arabicParenR" startAt="15"/>
            </a:pPr>
            <a:r>
              <a:rPr lang="sr-Latn-RS" dirty="0"/>
              <a:t>Odrediti sumu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 </a:t>
            </a:r>
            <a:r>
              <a:rPr lang="sr-Latn-RS" dirty="0"/>
              <a:t>koji nisu deljivi brojem </a:t>
            </a:r>
            <a:r>
              <a:rPr lang="sr-Latn-RS" i="1" dirty="0"/>
              <a:t>a</a:t>
            </a:r>
            <a:endParaRPr lang="sr-Latn-RS" dirty="0"/>
          </a:p>
          <a:p>
            <a:pPr marL="596646" lvl="0" indent="-514350">
              <a:spcAft>
                <a:spcPts val="600"/>
              </a:spcAft>
              <a:buSzPts val="2560"/>
              <a:buFont typeface="Gill Sans"/>
              <a:buAutoNum type="arabicParenR" startAt="15"/>
            </a:pPr>
            <a:r>
              <a:rPr lang="sr-Latn-RS" dirty="0"/>
              <a:t>Odrediti proizvod brojeva od </a:t>
            </a:r>
            <a:r>
              <a:rPr lang="sr-Latn-RS" i="1" dirty="0"/>
              <a:t>n</a:t>
            </a:r>
            <a:r>
              <a:rPr lang="sr-Latn-RS" dirty="0"/>
              <a:t> do </a:t>
            </a:r>
            <a:r>
              <a:rPr lang="sr-Latn-RS" i="1" dirty="0"/>
              <a:t>m</a:t>
            </a:r>
            <a:r>
              <a:rPr lang="sr-Latn-RS" dirty="0"/>
              <a:t> koji su deljivi brojem </a:t>
            </a:r>
            <a:r>
              <a:rPr lang="sr-Latn-RS" i="1" dirty="0"/>
              <a:t>a </a:t>
            </a:r>
            <a:r>
              <a:rPr lang="sr-Latn-RS" b="1" i="1" dirty="0">
                <a:solidFill>
                  <a:srgbClr val="7030A0"/>
                </a:solidFill>
              </a:rPr>
              <a:t>*</a:t>
            </a:r>
            <a:endParaRPr b="1" dirty="0">
              <a:solidFill>
                <a:srgbClr val="7030A0"/>
              </a:solidFill>
            </a:endParaRPr>
          </a:p>
          <a:p>
            <a:pPr marL="596646" lvl="0" indent="-3517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None/>
            </a:pPr>
            <a:endParaRPr lang="sr-Latn-RS" dirty="0"/>
          </a:p>
          <a:p>
            <a:pPr marL="596646" indent="-351790">
              <a:buSzPts val="2560"/>
              <a:buNone/>
            </a:pPr>
            <a:r>
              <a:rPr lang="pl-PL" sz="1600" b="1" i="1" dirty="0">
                <a:solidFill>
                  <a:srgbClr val="7030A0"/>
                </a:solidFill>
              </a:rPr>
              <a:t>* Prvo raditi zadatke bez zvezdice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sr-Latn-RS"/>
              <a:t>FOR petlja – zadaci za vežbu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idx="1"/>
          </p:nvPr>
        </p:nvSpPr>
        <p:spPr>
          <a:xfrm>
            <a:off x="251791" y="1441174"/>
            <a:ext cx="5340626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59206" lvl="0" indent="-514350">
              <a:buSzPts val="2560"/>
              <a:buFont typeface="+mj-lt"/>
              <a:buAutoNum type="arabicParenR" startAt="18"/>
            </a:pP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tabelu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6 </a:t>
            </a:r>
            <a:r>
              <a:rPr lang="en-US" dirty="0" err="1"/>
              <a:t>redova</a:t>
            </a:r>
            <a:r>
              <a:rPr lang="sr-Latn-RS" dirty="0"/>
              <a:t>.</a:t>
            </a:r>
            <a:br>
              <a:rPr lang="sr-Latn-RS" dirty="0"/>
            </a:br>
            <a:r>
              <a:rPr lang="sr-Latn-RS" dirty="0"/>
              <a:t>Svaki red tabele treba da ima po dve ćelije (dve kolone).</a:t>
            </a:r>
            <a:br>
              <a:rPr lang="sr-Latn-RS" dirty="0"/>
            </a:br>
            <a:r>
              <a:rPr lang="sr-Latn-RS" dirty="0"/>
              <a:t>Svakom parnom redu dodati klasu „obojen“.</a:t>
            </a:r>
            <a:br>
              <a:rPr lang="sr-Latn-RS" dirty="0"/>
            </a:br>
            <a:r>
              <a:rPr lang="sr-Latn-RS" dirty="0"/>
              <a:t>Korišćenjem CSS-a</a:t>
            </a:r>
            <a:r>
              <a:rPr lang="en-US" dirty="0"/>
              <a:t>, </a:t>
            </a:r>
            <a:r>
              <a:rPr lang="en-US" dirty="0" err="1"/>
              <a:t>klas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obojen</a:t>
            </a:r>
            <a:r>
              <a:rPr lang="en-US" dirty="0"/>
              <a:t> </a:t>
            </a:r>
            <a:r>
              <a:rPr lang="sr-Latn-RS" dirty="0"/>
              <a:t>postaviti </a:t>
            </a:r>
            <a:r>
              <a:rPr lang="en-US" dirty="0" err="1"/>
              <a:t>proizvoljnu</a:t>
            </a:r>
            <a:r>
              <a:rPr lang="en-US" dirty="0"/>
              <a:t> </a:t>
            </a:r>
            <a:r>
              <a:rPr lang="sr-Latn-RS" dirty="0"/>
              <a:t>boju pozadine.</a:t>
            </a:r>
            <a:r>
              <a:rPr lang="en-US" dirty="0"/>
              <a:t> </a:t>
            </a:r>
            <a:endParaRPr lang="sr-Latn-RS" dirty="0"/>
          </a:p>
          <a:p>
            <a:pPr marL="244856" lvl="0" indent="0">
              <a:buSzPts val="2560"/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175" y="1539323"/>
            <a:ext cx="2369034" cy="427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242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395</TotalTime>
  <Words>528</Words>
  <Application>Microsoft Office PowerPoint</Application>
  <PresentationFormat>On-screen Show (4:3)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Gill Sans</vt:lpstr>
      <vt:lpstr>Calibri</vt:lpstr>
      <vt:lpstr>Wingdings 2</vt:lpstr>
      <vt:lpstr>Courier New</vt:lpstr>
      <vt:lpstr>Wingdings</vt:lpstr>
      <vt:lpstr>Trebuchet MS</vt:lpstr>
      <vt:lpstr>Arial</vt:lpstr>
      <vt:lpstr>Opulent</vt:lpstr>
      <vt:lpstr>FOR  petlja</vt:lpstr>
      <vt:lpstr>FOR petlja</vt:lpstr>
      <vt:lpstr>PowerPoint Presentation</vt:lpstr>
      <vt:lpstr>FOR petlja - implementacija</vt:lpstr>
      <vt:lpstr>FOR petlja - primer</vt:lpstr>
      <vt:lpstr>FOR petlja – zadaci za vežbu</vt:lpstr>
      <vt:lpstr>FOR petlja – zadaci za vežbu</vt:lpstr>
      <vt:lpstr>FOR petlja – zadaci za vežbu</vt:lpstr>
      <vt:lpstr>FOR petlja – zadaci za vežbu</vt:lpstr>
      <vt:lpstr>FOR petlja – zadaci za vežbu</vt:lpstr>
      <vt:lpstr>FOR petlja – zadaci za vežbu</vt:lpstr>
      <vt:lpstr>FOR petlja – zadaci za vežbu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 petlja</dc:title>
  <dc:creator>Admin</dc:creator>
  <cp:lastModifiedBy>Stefan</cp:lastModifiedBy>
  <cp:revision>18</cp:revision>
  <dcterms:created xsi:type="dcterms:W3CDTF">2006-08-16T00:00:00Z</dcterms:created>
  <dcterms:modified xsi:type="dcterms:W3CDTF">2021-04-28T08:29:42Z</dcterms:modified>
</cp:coreProperties>
</file>