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G13umlJ1RO1q6A9DOKzOGlRu4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C5FB05-F569-4C36-B8D2-7FED40C5885C}">
  <a:tblStyle styleId="{F8C5FB05-F569-4C36-B8D2-7FED40C5885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sz="72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18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sz="7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21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marL="914400" lvl="1" indent="-3708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marL="1371600" lvl="2" indent="-35051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82875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orbel"/>
              <a:buNone/>
              <a:defRPr sz="2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0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ref_httpmessages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use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</a:pPr>
            <a:r>
              <a:rPr lang="en-US"/>
              <a:t>ASINHRONI JS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Paralelno izvršavanje komandi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Kreiranje HTTP zahteva</a:t>
            </a:r>
            <a:endParaRPr/>
          </a:p>
        </p:txBody>
      </p:sp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const request = new XMLHttpRequest();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request.addEventListener('readystatechange', () =&gt; {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    console.log(request.responseText);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request.open('GET', </a:t>
            </a:r>
            <a:r>
              <a:rPr lang="en-US" sz="2000" b="0">
                <a:latin typeface="Consolas"/>
                <a:ea typeface="Consolas"/>
                <a:cs typeface="Consolas"/>
                <a:sym typeface="Consolas"/>
              </a:rPr>
              <a:t>'https://jsonplaceholder.typicode.com/todos'</a:t>
            </a: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request.send();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7499684" y="5494421"/>
            <a:ext cx="3135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Probati različite API endpointe!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87" name="Google Shape;187;p10"/>
          <p:cNvCxnSpPr>
            <a:stCxn id="186" idx="0"/>
          </p:cNvCxnSpPr>
          <p:nvPr/>
        </p:nvCxnSpPr>
        <p:spPr>
          <a:xfrm rot="10800000">
            <a:off x="8069225" y="4235021"/>
            <a:ext cx="998100" cy="1259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XMLHttpRequest.readyState</a:t>
            </a:r>
            <a:endParaRPr/>
          </a:p>
        </p:txBody>
      </p:sp>
      <p:graphicFrame>
        <p:nvGraphicFramePr>
          <p:cNvPr id="193" name="Google Shape;193;p11"/>
          <p:cNvGraphicFramePr/>
          <p:nvPr>
            <p:extLst>
              <p:ext uri="{D42A27DB-BD31-4B8C-83A1-F6EECF244321}">
                <p14:modId xmlns:p14="http://schemas.microsoft.com/office/powerpoint/2010/main" val="820621151"/>
              </p:ext>
            </p:extLst>
          </p:nvPr>
        </p:nvGraphicFramePr>
        <p:xfrm>
          <a:off x="1143000" y="2057400"/>
          <a:ext cx="9872675" cy="2313950"/>
        </p:xfrm>
        <a:graphic>
          <a:graphicData uri="http://schemas.openxmlformats.org/drawingml/2006/table">
            <a:tbl>
              <a:tblPr firstRow="1" bandRow="1">
                <a:noFill/>
                <a:tableStyleId>{F8C5FB05-F569-4C36-B8D2-7FED40C5885C}</a:tableStyleId>
              </a:tblPr>
              <a:tblGrid>
                <a:gridCol w="115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76200" marR="76200" marT="1905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  <a:endParaRPr dirty="0"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UNSENT</a:t>
                      </a:r>
                      <a:endParaRPr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Client has been created. open() not called yet.</a:t>
                      </a:r>
                      <a:endParaRPr/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OPENED</a:t>
                      </a:r>
                      <a:endParaRPr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open() has been called.</a:t>
                      </a:r>
                      <a:endParaRPr dirty="0"/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HEADERS_RECEIVED</a:t>
                      </a:r>
                      <a:endParaRPr dirty="0"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send() has been called, and headers and status are available.</a:t>
                      </a:r>
                      <a:endParaRPr/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LOADING</a:t>
                      </a:r>
                      <a:endParaRPr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Downloading; responseText holds partial data.</a:t>
                      </a:r>
                      <a:endParaRPr/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The operation is complete.</a:t>
                      </a:r>
                      <a:endParaRPr dirty="0"/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XMLHttpRequest.readyState</a:t>
            </a:r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const request = new XMLHttpRequest();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request.addEventListener('readystatechange', () =&gt; {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//console.log(request, request.readyState);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if(</a:t>
            </a:r>
            <a:r>
              <a:rPr lang="en-US" sz="20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request.readyState </a:t>
            </a: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=== 4) {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    console.log(request.responseText);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request.open('GET', </a:t>
            </a:r>
            <a:r>
              <a:rPr lang="en-US" sz="2000" b="0">
                <a:latin typeface="Consolas"/>
                <a:ea typeface="Consolas"/>
                <a:cs typeface="Consolas"/>
                <a:sym typeface="Consolas"/>
              </a:rPr>
              <a:t>'https://jsonplaceholder.typicode.com/todos'</a:t>
            </a: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request.send();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HTTP response status codes</a:t>
            </a:r>
            <a:endParaRPr/>
          </a:p>
        </p:txBody>
      </p:sp>
      <p:graphicFrame>
        <p:nvGraphicFramePr>
          <p:cNvPr id="205" name="Google Shape;205;p13"/>
          <p:cNvGraphicFramePr/>
          <p:nvPr/>
        </p:nvGraphicFramePr>
        <p:xfrm>
          <a:off x="1143000" y="2057400"/>
          <a:ext cx="8665500" cy="2313950"/>
        </p:xfrm>
        <a:graphic>
          <a:graphicData uri="http://schemas.openxmlformats.org/drawingml/2006/table">
            <a:tbl>
              <a:tblPr firstRow="1" bandRow="1">
                <a:noFill/>
                <a:tableStyleId>{F8C5FB05-F569-4C36-B8D2-7FED40C5885C}</a:tableStyleId>
              </a:tblPr>
              <a:tblGrid>
                <a:gridCol w="26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/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76200" marR="76200" marT="1905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100–199</a:t>
                      </a:r>
                      <a:endParaRPr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Informational responses</a:t>
                      </a:r>
                      <a:endParaRPr sz="1800" u="none" strike="noStrike" cap="none"/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200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–</a:t>
                      </a:r>
                      <a:r>
                        <a:rPr lang="en-US" sz="1800" u="none" strike="noStrike" cap="none"/>
                        <a:t>299</a:t>
                      </a:r>
                      <a:endParaRPr sz="1800" u="none" strike="noStrike" cap="none"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Successful responses</a:t>
                      </a:r>
                      <a:endParaRPr sz="1800" u="none" strike="noStrike" cap="none"/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300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–</a:t>
                      </a:r>
                      <a:r>
                        <a:rPr lang="en-US" sz="1800" u="none" strike="noStrike" cap="none" dirty="0"/>
                        <a:t>399</a:t>
                      </a:r>
                      <a:endParaRPr sz="1800" u="none" strike="noStrike" cap="none" dirty="0"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Redirects </a:t>
                      </a:r>
                      <a:endParaRPr sz="1800" u="none" strike="noStrike" cap="none"/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400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–</a:t>
                      </a:r>
                      <a:r>
                        <a:rPr lang="en-US" sz="1800" u="none" strike="noStrike" cap="none"/>
                        <a:t>499</a:t>
                      </a:r>
                      <a:endParaRPr sz="1800" u="none" strike="noStrike" cap="none"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Client errors</a:t>
                      </a:r>
                      <a:endParaRPr sz="1800" u="none" strike="noStrike" cap="none"/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500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–</a:t>
                      </a:r>
                      <a:r>
                        <a:rPr lang="en-US" sz="1800" u="none" strike="noStrike" cap="none"/>
                        <a:t>599</a:t>
                      </a:r>
                      <a:endParaRPr sz="1800" u="none" strike="noStrike" cap="none"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Server errors</a:t>
                      </a:r>
                      <a:endParaRPr sz="1800" u="none" strike="noStrike" cap="none" dirty="0"/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6" name="Google Shape;206;p13"/>
          <p:cNvSpPr txBox="1"/>
          <p:nvPr/>
        </p:nvSpPr>
        <p:spPr>
          <a:xfrm>
            <a:off x="1143000" y="4539916"/>
            <a:ext cx="9872871" cy="155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Full list: 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Corbel"/>
              <a:buChar char="•"/>
            </a:pPr>
            <a:r>
              <a:rPr lang="en-US" sz="2600" b="0" i="0" u="sng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https://developer.mozilla.org/en-US/docs/Web/HTTP/Status</a:t>
            </a:r>
            <a:endParaRPr sz="26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Corbel"/>
              <a:buChar char="•"/>
            </a:pPr>
            <a:r>
              <a:rPr lang="en-US" sz="2600" b="0" i="0" u="sng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https://www.w3schools.com/tags/ref_httpmessages.asp</a:t>
            </a:r>
            <a:endParaRPr sz="26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1" indent="-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Corbel"/>
              <a:buNone/>
            </a:pPr>
            <a:endParaRPr sz="26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XMLHttpRequest.readyState</a:t>
            </a:r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const request = new XMLHttpRequest();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request.addEventListener('readystatechange', () =&gt; {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if(</a:t>
            </a:r>
            <a:r>
              <a:rPr lang="en-US" sz="20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request.readyState </a:t>
            </a: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=== 4 &amp;&amp; </a:t>
            </a:r>
            <a:r>
              <a:rPr lang="en-US" sz="20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request.status </a:t>
            </a: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=== 200) {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    console.log(request.responseText);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else if(</a:t>
            </a:r>
            <a:r>
              <a:rPr lang="en-US" sz="20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request.readyState </a:t>
            </a: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=== 4) {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    console.log('could not fetch the data');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request.open('GET', </a:t>
            </a:r>
            <a:r>
              <a:rPr lang="en-US" sz="2000" b="0">
                <a:latin typeface="Consolas"/>
                <a:ea typeface="Consolas"/>
                <a:cs typeface="Consolas"/>
                <a:sym typeface="Consolas"/>
              </a:rPr>
              <a:t>'https://jsonplaceholder.typicode.com/todos'</a:t>
            </a: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0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request.send();</a:t>
            </a:r>
            <a:endParaRPr sz="2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JSON.parse</a:t>
            </a:r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body" idx="1"/>
          </p:nvPr>
        </p:nvSpPr>
        <p:spPr>
          <a:xfrm>
            <a:off x="1143000" y="2458452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4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const request = new XMLHttpRequest();</a:t>
            </a:r>
            <a:endParaRPr sz="24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4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request.addEventListener('readystatechange', () =&gt; {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4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if(request.readyState === 4 &amp;&amp; request.status === 200) {</a:t>
            </a:r>
            <a:endParaRPr sz="2300">
              <a:solidFill>
                <a:srgbClr val="696D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30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    const data = </a:t>
            </a:r>
            <a:r>
              <a:rPr lang="en-US" sz="23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JSON.parse</a:t>
            </a:r>
            <a:r>
              <a:rPr lang="en-US" sz="230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(request.responseText);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30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    console.log(data);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30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30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else if(request.readyState === 4) {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4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    console.log('could not fetch the data');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4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4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4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request.open('GET', </a:t>
            </a:r>
            <a:r>
              <a:rPr lang="en-US" sz="2400" b="0">
                <a:latin typeface="Consolas"/>
                <a:ea typeface="Consolas"/>
                <a:cs typeface="Consolas"/>
                <a:sym typeface="Consolas"/>
              </a:rPr>
              <a:t>'https://jsonplaceholder.typicode.com/todos'</a:t>
            </a:r>
            <a:r>
              <a:rPr lang="en-US" sz="24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 sz="2400" b="0">
                <a:solidFill>
                  <a:srgbClr val="696D70"/>
                </a:solidFill>
                <a:latin typeface="Consolas"/>
                <a:ea typeface="Consolas"/>
                <a:cs typeface="Consolas"/>
                <a:sym typeface="Consolas"/>
              </a:rPr>
              <a:t>request.send();</a:t>
            </a:r>
            <a:endParaRPr sz="24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1142999" y="1965960"/>
            <a:ext cx="9872871" cy="9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Metoda uz pomoć koje se podaci sa servera, primljeni kao string, konvertuju u JS entitet.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1099200" y="61835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Zadaci</a:t>
            </a:r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body" idx="1"/>
          </p:nvPr>
        </p:nvSpPr>
        <p:spPr>
          <a:xfrm>
            <a:off x="1099200" y="206615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2919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Corbel"/>
              <a:buAutoNum type="arabicPeriod"/>
            </a:pPr>
            <a:r>
              <a:rPr lang="en-US" sz="2400"/>
              <a:t>Uspostaviti konekciju ka endpointu za users resurs: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https://jsonplaceholder.typicode.com/users</a:t>
            </a:r>
            <a:endParaRPr sz="2400"/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orbel"/>
              <a:buAutoNum type="arabicPeriod"/>
            </a:pPr>
            <a:r>
              <a:rPr lang="en-US" sz="2400"/>
              <a:t>Ispisati u konzoli one korisnike čiji website ima domen „.com“.</a:t>
            </a:r>
            <a:endParaRPr/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orbel"/>
              <a:buAutoNum type="arabicPeriod"/>
            </a:pPr>
            <a:r>
              <a:rPr lang="en-US" sz="2400"/>
              <a:t>Ispisati korisnike čije ime sadrži reč „Clementin“.</a:t>
            </a:r>
            <a:endParaRPr/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orbel"/>
              <a:buAutoNum type="arabicPeriod"/>
            </a:pPr>
            <a:r>
              <a:rPr lang="en-US" sz="2400"/>
              <a:t>Ispisati korisnike koji rade u kompaniji čije ime sadrži reč „Group“, ili reč „LLC“. </a:t>
            </a:r>
            <a:endParaRPr/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orbel"/>
              <a:buAutoNum type="arabicPeriod"/>
            </a:pPr>
            <a:r>
              <a:rPr lang="en-US" sz="2400"/>
              <a:t>Ispisati sve različite gradove u kojima rade ovi korisnici.</a:t>
            </a:r>
            <a:endParaRPr/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orbel"/>
              <a:buAutoNum type="arabicPeriod"/>
            </a:pPr>
            <a:r>
              <a:rPr lang="en-US" sz="2400"/>
              <a:t>Ispisati broj korisnika koji žive na adresi čije su obe vrednosti geografske dužine i geografske širine negativni brojevi.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Sinhroni JS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Podrazumevano, JS radi sekvencijalno: Sve komande nekog programa nalaze se na jednoj „</a:t>
            </a:r>
            <a:r>
              <a:rPr lang="en-US" sz="2800" b="1" i="1"/>
              <a:t>niti</a:t>
            </a:r>
            <a:r>
              <a:rPr lang="en-US" sz="2800"/>
              <a:t>“ (eng. </a:t>
            </a:r>
            <a:r>
              <a:rPr lang="en-US" sz="2800" i="1"/>
              <a:t>thread</a:t>
            </a:r>
            <a:r>
              <a:rPr lang="en-US" sz="2800"/>
              <a:t>), jedna ispod druge.</a:t>
            </a:r>
            <a:endParaRPr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Izvršenje neke komande u toj niti ne može početi pre izvršenja prethodne komande u toj niti.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Sinhroni JS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2919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Corbel"/>
              <a:buAutoNum type="arabicPeriod"/>
            </a:pPr>
            <a:r>
              <a:rPr lang="en-US" b="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console.log(1);</a:t>
            </a:r>
            <a:endParaRPr/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AutoNum type="arabicPeriod"/>
            </a:pPr>
            <a:r>
              <a:rPr lang="en-US" b="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console.log(2);</a:t>
            </a:r>
            <a:endParaRPr/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AutoNum type="arabicPeriod"/>
            </a:pPr>
            <a:r>
              <a:rPr lang="en-US" b="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console.log(3);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2237873" y="2206592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1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237873" y="3000676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2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2237873" y="3794760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3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05" name="Google Shape;105;p3"/>
          <p:cNvCxnSpPr>
            <a:stCxn id="102" idx="2"/>
            <a:endCxn id="103" idx="0"/>
          </p:cNvCxnSpPr>
          <p:nvPr/>
        </p:nvCxnSpPr>
        <p:spPr>
          <a:xfrm>
            <a:off x="3360821" y="2575924"/>
            <a:ext cx="0" cy="4248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/>
          <p:nvPr/>
        </p:nvCxnSpPr>
        <p:spPr>
          <a:xfrm>
            <a:off x="3360821" y="3370008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Asinhroni JS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Kod asinhronog koda, JS omogućava kreiranje više različitih „</a:t>
            </a:r>
            <a:r>
              <a:rPr lang="en-US" sz="2800" b="1" i="1"/>
              <a:t>niti</a:t>
            </a:r>
            <a:r>
              <a:rPr lang="en-US" sz="2800"/>
              <a:t>“ koje rade paralelno i nezavisno jedna od druge.</a:t>
            </a:r>
            <a:endParaRPr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Postojanjem niti, omogućuje se rešavanje dela k</a:t>
            </a: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ô</a:t>
            </a:r>
            <a:r>
              <a:rPr lang="en-US" sz="2800"/>
              <a:t>da koji </a:t>
            </a:r>
            <a:r>
              <a:rPr lang="en-US" sz="2800" b="1" i="1"/>
              <a:t>blokira</a:t>
            </a:r>
            <a:r>
              <a:rPr lang="en-US" sz="2800"/>
              <a:t> drugi deo k</a:t>
            </a: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ô</a:t>
            </a:r>
            <a:r>
              <a:rPr lang="en-US" sz="2800"/>
              <a:t>da (eng. </a:t>
            </a:r>
            <a:r>
              <a:rPr lang="en-US" sz="2800" i="1"/>
              <a:t>Blocking code</a:t>
            </a:r>
            <a:r>
              <a:rPr lang="en-US" sz="2800"/>
              <a:t>).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Asinhroni JS – primer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02919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Corbel"/>
              <a:buAutoNum type="arabicPeriod"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console.log(1);</a:t>
            </a:r>
            <a:endParaRPr/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AutoNum type="arabicPeriod"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console.log(2);</a:t>
            </a:r>
            <a:b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26262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AutoNum type="arabicPeriod"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setTimeout(() =&gt; {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    console.log('callback function fired');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}, 2000);</a:t>
            </a:r>
            <a:b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26262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AutoNum type="arabicPeriod" startAt="4"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console.log(3);</a:t>
            </a:r>
            <a:endParaRPr/>
          </a:p>
          <a:p>
            <a:pPr marL="502919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AutoNum type="arabicPeriod" startAt="4"/>
            </a:pPr>
            <a:r>
              <a:rPr lang="en-US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console.log(4);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858252" y="1965960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1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858252" y="2760044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2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861422" y="4307231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4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858251" y="5101315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5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3" name="Google Shape;123;p5"/>
          <p:cNvCxnSpPr>
            <a:stCxn id="119" idx="2"/>
            <a:endCxn id="120" idx="0"/>
          </p:cNvCxnSpPr>
          <p:nvPr/>
        </p:nvCxnSpPr>
        <p:spPr>
          <a:xfrm>
            <a:off x="1981199" y="2335292"/>
            <a:ext cx="0" cy="4248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5"/>
          <p:cNvCxnSpPr/>
          <p:nvPr/>
        </p:nvCxnSpPr>
        <p:spPr>
          <a:xfrm>
            <a:off x="1981200" y="3129376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5"/>
          <p:cNvCxnSpPr/>
          <p:nvPr/>
        </p:nvCxnSpPr>
        <p:spPr>
          <a:xfrm>
            <a:off x="1981199" y="3893783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5"/>
          <p:cNvCxnSpPr/>
          <p:nvPr/>
        </p:nvCxnSpPr>
        <p:spPr>
          <a:xfrm>
            <a:off x="1981199" y="4676563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27;p5"/>
          <p:cNvSpPr txBox="1"/>
          <p:nvPr/>
        </p:nvSpPr>
        <p:spPr>
          <a:xfrm>
            <a:off x="858250" y="5854418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Callback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8" name="Google Shape;128;p5"/>
          <p:cNvCxnSpPr/>
          <p:nvPr/>
        </p:nvCxnSpPr>
        <p:spPr>
          <a:xfrm>
            <a:off x="1981197" y="5470647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5"/>
          <p:cNvCxnSpPr/>
          <p:nvPr/>
        </p:nvCxnSpPr>
        <p:spPr>
          <a:xfrm rot="-5400000" flipH="1">
            <a:off x="2591250" y="4248750"/>
            <a:ext cx="2295000" cy="1285500"/>
          </a:xfrm>
          <a:prstGeom prst="bentConnector3">
            <a:avLst>
              <a:gd name="adj1" fmla="val -632"/>
            </a:avLst>
          </a:prstGeom>
          <a:noFill/>
          <a:ln w="762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5"/>
          <p:cNvCxnSpPr>
            <a:endCxn id="127" idx="3"/>
          </p:cNvCxnSpPr>
          <p:nvPr/>
        </p:nvCxnSpPr>
        <p:spPr>
          <a:xfrm rot="10800000">
            <a:off x="3104145" y="6039084"/>
            <a:ext cx="1312200" cy="0"/>
          </a:xfrm>
          <a:prstGeom prst="straightConnector1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5"/>
          <p:cNvSpPr txBox="1"/>
          <p:nvPr/>
        </p:nvSpPr>
        <p:spPr>
          <a:xfrm>
            <a:off x="858252" y="3554128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3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Asinhroni JS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1143000" y="1666875"/>
            <a:ext cx="9872871" cy="442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Svaki deo koda koji oduzima neko vreme može da ide u posebnu nit, čime sprečava blokiranje ostatka k</a:t>
            </a: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ô</a:t>
            </a:r>
            <a:r>
              <a:rPr lang="en-US" sz="2800"/>
              <a:t>da.</a:t>
            </a:r>
            <a:endParaRPr sz="2800"/>
          </a:p>
        </p:txBody>
      </p:sp>
      <p:sp>
        <p:nvSpPr>
          <p:cNvPr id="138" name="Google Shape;138;p6"/>
          <p:cNvSpPr txBox="1"/>
          <p:nvPr/>
        </p:nvSpPr>
        <p:spPr>
          <a:xfrm>
            <a:off x="4449177" y="2721829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1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9" name="Google Shape;139;p6"/>
          <p:cNvCxnSpPr/>
          <p:nvPr/>
        </p:nvCxnSpPr>
        <p:spPr>
          <a:xfrm>
            <a:off x="5572125" y="3091161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0;p6"/>
          <p:cNvCxnSpPr/>
          <p:nvPr/>
        </p:nvCxnSpPr>
        <p:spPr>
          <a:xfrm>
            <a:off x="5572124" y="3855568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6"/>
          <p:cNvCxnSpPr/>
          <p:nvPr/>
        </p:nvCxnSpPr>
        <p:spPr>
          <a:xfrm>
            <a:off x="5572124" y="4638348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6"/>
          <p:cNvSpPr txBox="1"/>
          <p:nvPr/>
        </p:nvSpPr>
        <p:spPr>
          <a:xfrm>
            <a:off x="4449175" y="5816203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Callback 2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5572122" y="5432432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6"/>
          <p:cNvCxnSpPr/>
          <p:nvPr/>
        </p:nvCxnSpPr>
        <p:spPr>
          <a:xfrm rot="-5400000" flipH="1">
            <a:off x="6182175" y="4210535"/>
            <a:ext cx="2295000" cy="1285500"/>
          </a:xfrm>
          <a:prstGeom prst="bentConnector3">
            <a:avLst>
              <a:gd name="adj1" fmla="val -632"/>
            </a:avLst>
          </a:prstGeom>
          <a:noFill/>
          <a:ln w="762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6"/>
          <p:cNvCxnSpPr>
            <a:endCxn id="142" idx="3"/>
          </p:cNvCxnSpPr>
          <p:nvPr/>
        </p:nvCxnSpPr>
        <p:spPr>
          <a:xfrm rot="10800000">
            <a:off x="6695070" y="6000869"/>
            <a:ext cx="1312200" cy="0"/>
          </a:xfrm>
          <a:prstGeom prst="straightConnector1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6"/>
          <p:cNvCxnSpPr/>
          <p:nvPr/>
        </p:nvCxnSpPr>
        <p:spPr>
          <a:xfrm>
            <a:off x="6673144" y="4477527"/>
            <a:ext cx="900900" cy="770100"/>
          </a:xfrm>
          <a:prstGeom prst="bentConnector3">
            <a:avLst>
              <a:gd name="adj1" fmla="val 102335"/>
            </a:avLst>
          </a:prstGeom>
          <a:noFill/>
          <a:ln w="76200" cap="flat" cmpd="sng">
            <a:solidFill>
              <a:srgbClr val="318B7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6"/>
          <p:cNvCxnSpPr/>
          <p:nvPr/>
        </p:nvCxnSpPr>
        <p:spPr>
          <a:xfrm rot="10800000">
            <a:off x="6673144" y="5266935"/>
            <a:ext cx="958762" cy="0"/>
          </a:xfrm>
          <a:prstGeom prst="straightConnector1">
            <a:avLst/>
          </a:prstGeom>
          <a:noFill/>
          <a:ln w="57150" cap="flat" cmpd="sng">
            <a:solidFill>
              <a:srgbClr val="318B7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6"/>
          <p:cNvSpPr txBox="1"/>
          <p:nvPr/>
        </p:nvSpPr>
        <p:spPr>
          <a:xfrm>
            <a:off x="4449177" y="3515913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2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4452347" y="4269016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3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4449176" y="5063100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Callback 1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Asinhroni JS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Različite stvari mogu prouzrokovati potrebu za stvaranjem niti u programu: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80"/>
              <a:buChar char="•"/>
            </a:pPr>
            <a:r>
              <a:rPr lang="en-US" sz="2600"/>
              <a:t>Zahtevi unutar programa, na primer, tajming događaji (setTimeout, setInterval),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80"/>
              <a:buChar char="•"/>
            </a:pPr>
            <a:r>
              <a:rPr lang="en-US" sz="2600"/>
              <a:t>Zahtevi ka drugim računarima – na primer, nekim serverima (</a:t>
            </a:r>
            <a:r>
              <a:rPr lang="en-US" sz="2600" b="1" i="1"/>
              <a:t>HTTP zahtevi</a:t>
            </a:r>
            <a:r>
              <a:rPr lang="en-US" sz="2600"/>
              <a:t>).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6897367" y="3089822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6894196" y="3883906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9" name="Google Shape;159;p7"/>
          <p:cNvCxnSpPr/>
          <p:nvPr/>
        </p:nvCxnSpPr>
        <p:spPr>
          <a:xfrm>
            <a:off x="8017144" y="2676374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p7"/>
          <p:cNvCxnSpPr/>
          <p:nvPr/>
        </p:nvCxnSpPr>
        <p:spPr>
          <a:xfrm>
            <a:off x="8017144" y="3459154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161;p7"/>
          <p:cNvSpPr txBox="1"/>
          <p:nvPr/>
        </p:nvSpPr>
        <p:spPr>
          <a:xfrm>
            <a:off x="6894195" y="4637009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Callback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2" name="Google Shape;162;p7"/>
          <p:cNvCxnSpPr/>
          <p:nvPr/>
        </p:nvCxnSpPr>
        <p:spPr>
          <a:xfrm>
            <a:off x="8017142" y="4253238"/>
            <a:ext cx="0" cy="42475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7"/>
          <p:cNvCxnSpPr/>
          <p:nvPr/>
        </p:nvCxnSpPr>
        <p:spPr>
          <a:xfrm rot="-5400000" flipH="1">
            <a:off x="8627195" y="3031341"/>
            <a:ext cx="2295000" cy="1285500"/>
          </a:xfrm>
          <a:prstGeom prst="bentConnector3">
            <a:avLst>
              <a:gd name="adj1" fmla="val -632"/>
            </a:avLst>
          </a:prstGeom>
          <a:noFill/>
          <a:ln w="762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7"/>
          <p:cNvCxnSpPr>
            <a:endCxn id="161" idx="3"/>
          </p:cNvCxnSpPr>
          <p:nvPr/>
        </p:nvCxnSpPr>
        <p:spPr>
          <a:xfrm rot="10800000">
            <a:off x="9140090" y="4821675"/>
            <a:ext cx="1313700" cy="0"/>
          </a:xfrm>
          <a:prstGeom prst="straightConnector1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165;p7"/>
          <p:cNvSpPr txBox="1"/>
          <p:nvPr/>
        </p:nvSpPr>
        <p:spPr>
          <a:xfrm>
            <a:off x="9713096" y="3209865"/>
            <a:ext cx="1478548" cy="92333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Pristup resursima na serveru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894197" y="2336719"/>
            <a:ext cx="22458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HTTP zahtev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HTTP zahtev</a:t>
            </a: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707064" y="2057400"/>
            <a:ext cx="494126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80"/>
              <a:buChar char="•"/>
            </a:pPr>
            <a:r>
              <a:rPr lang="en-US" sz="2600"/>
              <a:t>Klijent šalje </a:t>
            </a:r>
            <a:r>
              <a:rPr lang="en-US" sz="2600" b="1" i="1">
                <a:solidFill>
                  <a:schemeClr val="accent2"/>
                </a:solidFill>
              </a:rPr>
              <a:t>HTTP zahtev </a:t>
            </a:r>
            <a:r>
              <a:rPr lang="en-US" sz="2600"/>
              <a:t>da bi dobio podatke sa drugog servera.</a:t>
            </a:r>
            <a:endParaRPr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80"/>
              <a:buChar char="•"/>
            </a:pPr>
            <a:r>
              <a:rPr lang="en-US" sz="2600"/>
              <a:t>Server nudi takozvani „</a:t>
            </a:r>
            <a:r>
              <a:rPr lang="en-US" sz="2600" b="1" i="1">
                <a:solidFill>
                  <a:schemeClr val="accent2"/>
                </a:solidFill>
              </a:rPr>
              <a:t>API endpoint</a:t>
            </a:r>
            <a:r>
              <a:rPr lang="en-US" sz="2600"/>
              <a:t>“ na koji klijent šalje HTTP zahtev.</a:t>
            </a:r>
            <a:endParaRPr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80"/>
              <a:buChar char="•"/>
            </a:pPr>
            <a:r>
              <a:rPr lang="en-US" sz="2600"/>
              <a:t>Klijent dobija </a:t>
            </a:r>
            <a:r>
              <a:rPr lang="en-US" sz="2600" b="1" i="1">
                <a:solidFill>
                  <a:schemeClr val="accent2"/>
                </a:solidFill>
              </a:rPr>
              <a:t>odgovor</a:t>
            </a:r>
            <a:r>
              <a:rPr lang="en-US" sz="2600"/>
              <a:t> od servera preko tog API endpoint-a. Odgovor je u obliku stringa koji lako može da se formatira u JS.</a:t>
            </a:r>
            <a:endParaRPr sz="2600"/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406" y="2766914"/>
            <a:ext cx="5590618" cy="235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Naš test server – JSON placeholder</a:t>
            </a:r>
            <a:endParaRPr/>
          </a:p>
        </p:txBody>
      </p:sp>
      <p:pic>
        <p:nvPicPr>
          <p:cNvPr id="179" name="Google Shape;179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5368"/>
          <a:stretch/>
        </p:blipFill>
        <p:spPr>
          <a:xfrm>
            <a:off x="2830820" y="1638299"/>
            <a:ext cx="6530360" cy="494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Widescreen</PresentationFormat>
  <Paragraphs>136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Consolas</vt:lpstr>
      <vt:lpstr>Basis</vt:lpstr>
      <vt:lpstr>ASINHRONI JS</vt:lpstr>
      <vt:lpstr>Sinhroni JS</vt:lpstr>
      <vt:lpstr>Sinhroni JS</vt:lpstr>
      <vt:lpstr>Asinhroni JS</vt:lpstr>
      <vt:lpstr>Asinhroni JS – primer</vt:lpstr>
      <vt:lpstr>Asinhroni JS</vt:lpstr>
      <vt:lpstr>Asinhroni JS</vt:lpstr>
      <vt:lpstr>HTTP zahtev</vt:lpstr>
      <vt:lpstr>Naš test server – JSON placeholder</vt:lpstr>
      <vt:lpstr>Kreiranje HTTP zahteva</vt:lpstr>
      <vt:lpstr>XMLHttpRequest.readyState</vt:lpstr>
      <vt:lpstr>XMLHttpRequest.readyState</vt:lpstr>
      <vt:lpstr>HTTP response status codes</vt:lpstr>
      <vt:lpstr>XMLHttpRequest.readyState</vt:lpstr>
      <vt:lpstr>JSON.parse</vt:lpstr>
      <vt:lpstr>Zadaci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ASINHRONI JS</dc:title>
  <dc:creator>Stefan Stanimirović</dc:creator>
  <cp:lastModifiedBy>Asus</cp:lastModifiedBy>
  <cp:revision>2</cp:revision>
  <dcterms:created xsi:type="dcterms:W3CDTF">2020-08-31T16:33:57Z</dcterms:created>
  <dcterms:modified xsi:type="dcterms:W3CDTF">2021-06-03T08:19:38Z</dcterms:modified>
</cp:coreProperties>
</file>