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0" r:id="rId6"/>
    <p:sldId id="261" r:id="rId7"/>
    <p:sldId id="262" r:id="rId8"/>
    <p:sldId id="263" r:id="rId9"/>
    <p:sldId id="274" r:id="rId10"/>
    <p:sldId id="264" r:id="rId11"/>
    <p:sldId id="273" r:id="rId12"/>
    <p:sldId id="265" r:id="rId13"/>
    <p:sldId id="268" r:id="rId14"/>
    <p:sldId id="266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moduli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Napomene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EC6687-7E04-4792-B2BD-E8272129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6" y="1587500"/>
            <a:ext cx="9872871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Stavke modula (promenljive, funkcije, ...) važe unutar modula:</a:t>
            </a:r>
          </a:p>
          <a:p>
            <a:pPr>
              <a:buFont typeface="Wingdings" panose="05000000000000000000" pitchFamily="2" charset="2"/>
              <a:buChar char="ü"/>
            </a:pPr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A5810-EC69-4630-A482-08B136849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0" t="3309" r="3093" b="45236"/>
          <a:stretch/>
        </p:blipFill>
        <p:spPr>
          <a:xfrm>
            <a:off x="719089" y="2455311"/>
            <a:ext cx="10861983" cy="38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Zadaci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EC6687-7E04-4792-B2BD-E8272129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6" y="1587499"/>
            <a:ext cx="9872871" cy="483105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err="1"/>
              <a:t>Kreirati</a:t>
            </a:r>
            <a:r>
              <a:rPr lang="en-US" sz="2800" dirty="0"/>
              <a:t> </a:t>
            </a:r>
            <a:r>
              <a:rPr lang="en-US" sz="2800" dirty="0" err="1"/>
              <a:t>projekat</a:t>
            </a:r>
            <a:r>
              <a:rPr lang="en-US" sz="2800" dirty="0"/>
              <a:t> </a:t>
            </a:r>
            <a:r>
              <a:rPr lang="sr-Latn-RS" sz="2800" dirty="0"/>
              <a:t>sa sledećom strukturom.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U modulu </a:t>
            </a:r>
            <a:r>
              <a:rPr lang="sr-Latn-RS" sz="2800" i="1" dirty="0"/>
              <a:t>general.js</a:t>
            </a:r>
            <a:r>
              <a:rPr lang="sr-Latn-RS" sz="2800" dirty="0"/>
              <a:t> exportovati funkciju</a:t>
            </a:r>
            <a:br>
              <a:rPr lang="sr-Latn-RS" sz="2800" dirty="0"/>
            </a:br>
            <a:r>
              <a:rPr lang="sr-Latn-RS" sz="2800" i="1" dirty="0"/>
              <a:t>generateImage(src)</a:t>
            </a:r>
            <a:r>
              <a:rPr lang="sr-Latn-RS" sz="2800" dirty="0"/>
              <a:t> koja formira img tag sa </a:t>
            </a:r>
            <a:br>
              <a:rPr lang="sr-Latn-RS" sz="2800" dirty="0"/>
            </a:br>
            <a:r>
              <a:rPr lang="sr-Latn-RS" sz="2800" dirty="0"/>
              <a:t>slikom na zadatoj putanji.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U modulu </a:t>
            </a:r>
            <a:r>
              <a:rPr lang="sr-Latn-RS" sz="2800" i="1" dirty="0"/>
              <a:t>list.js</a:t>
            </a:r>
            <a:r>
              <a:rPr lang="sr-Latn-RS" sz="2800" dirty="0"/>
              <a:t> exportovati funkcije: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en-US" dirty="0" err="1"/>
              <a:t>generateList</a:t>
            </a:r>
            <a:r>
              <a:rPr lang="en-US" dirty="0"/>
              <a:t>(parent),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formira</a:t>
            </a:r>
            <a:r>
              <a:rPr lang="en-US" dirty="0"/>
              <a:t> ul </a:t>
            </a:r>
            <a:r>
              <a:rPr lang="en-US" dirty="0" err="1"/>
              <a:t>listu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parent element,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en-US" dirty="0"/>
              <a:t>generate</a:t>
            </a:r>
            <a:r>
              <a:rPr lang="sr-Latn-RS" dirty="0"/>
              <a:t>List</a:t>
            </a:r>
            <a:r>
              <a:rPr lang="en-US" dirty="0"/>
              <a:t>Item(parent, </a:t>
            </a:r>
            <a:r>
              <a:rPr lang="en-US" dirty="0" err="1"/>
              <a:t>src</a:t>
            </a:r>
            <a:r>
              <a:rPr lang="en-US" dirty="0"/>
              <a:t>),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formira</a:t>
            </a:r>
            <a:r>
              <a:rPr lang="en-US" dirty="0"/>
              <a:t> </a:t>
            </a:r>
            <a:r>
              <a:rPr lang="en-US" dirty="0" err="1"/>
              <a:t>stavku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sr-Latn-RS" dirty="0"/>
              <a:t>čiji je sadržaj slika na zadatoj putanji, i dodaje je na parent element.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U modulu </a:t>
            </a:r>
            <a:r>
              <a:rPr lang="sr-Latn-RS" sz="2800" i="1" dirty="0"/>
              <a:t>table.js</a:t>
            </a:r>
            <a:r>
              <a:rPr lang="sr-Latn-RS" sz="2800" dirty="0"/>
              <a:t> exportovati funkcije: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en-US" dirty="0" err="1"/>
              <a:t>generateTable</a:t>
            </a:r>
            <a:r>
              <a:rPr lang="en-US" dirty="0"/>
              <a:t>(parent),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formira</a:t>
            </a:r>
            <a:r>
              <a:rPr lang="en-US" dirty="0"/>
              <a:t> </a:t>
            </a:r>
            <a:r>
              <a:rPr lang="sr-Latn-RS" dirty="0"/>
              <a:t>tabelu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parent element,</a:t>
            </a:r>
            <a:endParaRPr lang="sr-Latn-R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generateTableRow</a:t>
            </a:r>
            <a:r>
              <a:rPr lang="sr-Latn-RS" dirty="0"/>
              <a:t>(</a:t>
            </a:r>
            <a:r>
              <a:rPr lang="en-US" dirty="0"/>
              <a:t>parent</a:t>
            </a:r>
            <a:r>
              <a:rPr lang="sr-Latn-RS" dirty="0"/>
              <a:t>), koja formira tr tag i dodaje ga na parent element,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en-US" dirty="0"/>
              <a:t>generate</a:t>
            </a:r>
            <a:r>
              <a:rPr lang="sr-Latn-RS" dirty="0"/>
              <a:t>Table</a:t>
            </a:r>
            <a:r>
              <a:rPr lang="en-US" dirty="0"/>
              <a:t>Item(parent, </a:t>
            </a:r>
            <a:r>
              <a:rPr lang="en-US" dirty="0" err="1"/>
              <a:t>src</a:t>
            </a:r>
            <a:r>
              <a:rPr lang="en-US" dirty="0"/>
              <a:t>),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formira</a:t>
            </a:r>
            <a:r>
              <a:rPr lang="en-US" dirty="0"/>
              <a:t> </a:t>
            </a:r>
            <a:r>
              <a:rPr lang="sr-Latn-RS" dirty="0"/>
              <a:t>td tag</a:t>
            </a:r>
            <a:r>
              <a:rPr lang="en-US" dirty="0"/>
              <a:t> </a:t>
            </a:r>
            <a:r>
              <a:rPr lang="sr-Latn-RS" dirty="0"/>
              <a:t>čiji je sadržaj slika na zadatoj putanji, i dodaje ga na parent element.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sr-Latn-RS" sz="2600" dirty="0"/>
          </a:p>
          <a:p>
            <a:pPr>
              <a:buFont typeface="Wingdings" panose="05000000000000000000" pitchFamily="2" charset="2"/>
              <a:buChar char="ü"/>
            </a:pPr>
            <a:endParaRPr lang="sr-Latn-R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6D0C6-F3A3-4BF9-B3F1-0BBABD87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99" y="521147"/>
            <a:ext cx="162900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Podrazumevani</a:t>
            </a:r>
            <a:r>
              <a:rPr lang="en-US" dirty="0">
                <a:latin typeface="Rockwell" panose="02060603020205020403" pitchFamily="18" charset="0"/>
              </a:rPr>
              <a:t> export/import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EC6687-7E04-4792-B2BD-E8272129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6" y="1587499"/>
            <a:ext cx="9872871" cy="48310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sr-Latn-RS" sz="2800" dirty="0"/>
              <a:t>Kada se izvozi jedna komponenta modula, najčešće se pribegava takozvanom </a:t>
            </a:r>
            <a:r>
              <a:rPr lang="sr-Latn-R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default</a:t>
            </a:r>
            <a:r>
              <a:rPr lang="sr-Latn-RS" sz="2800" dirty="0"/>
              <a:t> exportu.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Kod default exporta ili importa, ne navode se vitičaste zagrade, jer je podrazumevano jedna komponenta.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Primer: Prepraviti general modul tako da vrši default export.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.js: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generateImage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table.js: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generateImage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from "./general.js";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list.js: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generateImage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from "./general.js";</a:t>
            </a:r>
            <a:endParaRPr lang="sr-Latn-RS" sz="2600" dirty="0"/>
          </a:p>
          <a:p>
            <a:pPr>
              <a:buFont typeface="Wingdings" panose="05000000000000000000" pitchFamily="2" charset="2"/>
              <a:buChar char="ü"/>
            </a:pP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28152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Preimenovanje importa i exporta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EC6687-7E04-4792-B2BD-E8272129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6" y="1587499"/>
            <a:ext cx="9872871" cy="48310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Šta ako se obe metode u oba modula zovu isto, na primer, da metode </a:t>
            </a:r>
            <a:r>
              <a:rPr lang="sr-Latn-RS" sz="2800" i="1" dirty="0"/>
              <a:t>generateListItem</a:t>
            </a:r>
            <a:r>
              <a:rPr lang="sr-Latn-RS" sz="2800" dirty="0"/>
              <a:t> i </a:t>
            </a:r>
            <a:r>
              <a:rPr lang="sr-Latn-RS" sz="2800" i="1" dirty="0"/>
              <a:t>generateTableItem</a:t>
            </a:r>
            <a:r>
              <a:rPr lang="sr-Latn-RS" sz="2800" dirty="0"/>
              <a:t> imaju isto ime, </a:t>
            </a:r>
            <a:r>
              <a:rPr lang="sr-Latn-RS" sz="2800" i="1" dirty="0"/>
              <a:t>generateItem</a:t>
            </a:r>
            <a:r>
              <a:rPr lang="sr-Latn-RS" sz="2800" dirty="0"/>
              <a:t>?</a:t>
            </a:r>
            <a:endParaRPr lang="sr-Latn-RS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Tada se unutar </a:t>
            </a:r>
            <a:r>
              <a:rPr lang="sr-Latn-RS" sz="2800" i="1" dirty="0"/>
              <a:t>import</a:t>
            </a:r>
            <a:r>
              <a:rPr lang="sr-Latn-RS" sz="2800" dirty="0"/>
              <a:t> ili </a:t>
            </a:r>
            <a:r>
              <a:rPr lang="sr-Latn-RS" sz="2800" i="1" dirty="0"/>
              <a:t>export</a:t>
            </a:r>
            <a:r>
              <a:rPr lang="sr-Latn-RS" sz="2800" dirty="0"/>
              <a:t> klauzule navodi </a:t>
            </a:r>
            <a:r>
              <a:rPr lang="sr-Latn-RS" sz="2800" b="1" i="1" dirty="0">
                <a:solidFill>
                  <a:schemeClr val="accent5"/>
                </a:solidFill>
              </a:rPr>
              <a:t>as</a:t>
            </a:r>
            <a:r>
              <a:rPr lang="sr-Latn-RS" sz="2800" i="1" dirty="0"/>
              <a:t>, </a:t>
            </a:r>
            <a:r>
              <a:rPr lang="sr-Latn-RS" sz="2800" dirty="0"/>
              <a:t>zajedno sa novim imenog stavke koja se importuje/eksportuje: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unutar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list.js: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export {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generateList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generateItem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" indent="0">
              <a:spcBef>
                <a:spcPts val="1800"/>
              </a:spcBef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unutar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table.js: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export {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generateTable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generateTableRow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generateItem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" indent="0">
              <a:spcBef>
                <a:spcPts val="1800"/>
              </a:spcBef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unutar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main.js: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 {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generateList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generateItem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as 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generateListItem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 from "./modules/list.js";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 {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generateTable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generateTableRow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generateItem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as 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generateTableItem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 from "./modules/table.js";</a:t>
            </a:r>
          </a:p>
          <a:p>
            <a:pPr marL="45720" indent="0">
              <a:buNone/>
            </a:pPr>
            <a:endParaRPr lang="sr-Latn-R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160833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Kreiranje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modul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objekta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EC6687-7E04-4792-B2BD-E8272129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6" y="1587499"/>
            <a:ext cx="9872871" cy="48310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</a:t>
            </a:r>
            <a:r>
              <a:rPr lang="en-US" sz="2800" dirty="0"/>
              <a:t>Jo</a:t>
            </a:r>
            <a:r>
              <a:rPr lang="sr-Latn-RS" sz="2800" dirty="0"/>
              <a:t>š bolje rešenje: Kreiranje modul objekta:</a:t>
            </a:r>
          </a:p>
          <a:p>
            <a:pPr marL="45720" indent="0">
              <a:spcBef>
                <a:spcPts val="1800"/>
              </a:spcBef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unutar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main.js: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 * as </a:t>
            </a:r>
            <a:r>
              <a:rPr lang="en-US" sz="17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from "./modules/list.js";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 * as </a:t>
            </a:r>
            <a:r>
              <a:rPr lang="en-US" sz="17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from "./modules/table.js";</a:t>
            </a:r>
          </a:p>
          <a:p>
            <a:pPr marL="45720" lvl="0" indent="0">
              <a:buClr>
                <a:srgbClr val="92278F"/>
              </a:buClr>
              <a:buNone/>
            </a:pPr>
            <a:r>
              <a:rPr lang="en-US" sz="1700" dirty="0">
                <a:solidFill>
                  <a:srgbClr val="9227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…… */</a:t>
            </a:r>
            <a:endParaRPr lang="en-US" dirty="0"/>
          </a:p>
          <a:p>
            <a:pPr marL="4572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 ul = </a:t>
            </a:r>
            <a:r>
              <a:rPr lang="en-US" sz="17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.generateList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17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.generateItem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(ul, "images/photo1.jfif");</a:t>
            </a:r>
          </a:p>
          <a:p>
            <a:pPr marL="4572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/* …… */</a:t>
            </a:r>
          </a:p>
          <a:p>
            <a:pPr marL="4572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 table = </a:t>
            </a:r>
            <a:r>
              <a:rPr lang="en-US" sz="17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.generateTable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 tr = </a:t>
            </a:r>
            <a:r>
              <a:rPr lang="en-US" sz="17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.generateTableRow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(table);</a:t>
            </a:r>
          </a:p>
          <a:p>
            <a:pPr marL="45720" indent="0">
              <a:buNone/>
            </a:pPr>
            <a:r>
              <a:rPr lang="en-US" sz="17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.generateTableItem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(tr, "images/photo1.jfif");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sr-Latn-R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21138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Šta su moduli?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EC6687-7E04-4792-B2BD-E8272129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Sa porastom kompleksnosti aplikacija, javlja se potreba da se JS kod podeli u više fajlova, takozvanih </a:t>
            </a:r>
            <a:r>
              <a:rPr lang="en-US" sz="2800" dirty="0"/>
              <a:t>“</a:t>
            </a:r>
            <a:r>
              <a:rPr lang="sr-Latn-RS" sz="2800" b="1" dirty="0">
                <a:solidFill>
                  <a:schemeClr val="accent5"/>
                </a:solidFill>
              </a:rPr>
              <a:t>modula</a:t>
            </a:r>
            <a:r>
              <a:rPr lang="sr-Latn-RS" sz="2800" dirty="0"/>
              <a:t>“.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Modul obično sadrži funkcije, klase </a:t>
            </a:r>
            <a:r>
              <a:rPr lang="en-US" sz="2800" dirty="0" err="1"/>
              <a:t>i</a:t>
            </a:r>
            <a:r>
              <a:rPr lang="en-US" sz="2800" dirty="0"/>
              <a:t>/</a:t>
            </a:r>
            <a:r>
              <a:rPr lang="sr-Latn-RS" sz="2800" dirty="0"/>
              <a:t>ili </a:t>
            </a:r>
            <a:r>
              <a:rPr lang="en-US" sz="2800" dirty="0" err="1"/>
              <a:t>promenljive</a:t>
            </a:r>
            <a:r>
              <a:rPr lang="sr-Latn-RS" sz="2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Dobri pisci deli svoje knjige na glave i sekcije – dobri programeri dele svoje programe u module.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Prednosti modula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EC6687-7E04-4792-B2BD-E8272129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</a:t>
            </a:r>
            <a:r>
              <a:rPr lang="sr-Latn-RS" sz="2800" b="1" dirty="0">
                <a:solidFill>
                  <a:schemeClr val="accent5"/>
                </a:solidFill>
              </a:rPr>
              <a:t>Održavanje</a:t>
            </a:r>
            <a:r>
              <a:rPr lang="sr-Latn-RS" sz="2800" dirty="0"/>
              <a:t>: Moduli su nezavisne celine koje se lakše održavaju.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</a:t>
            </a:r>
            <a:r>
              <a:rPr lang="sr-Latn-RS" sz="2800" b="1" dirty="0">
                <a:solidFill>
                  <a:schemeClr val="accent5"/>
                </a:solidFill>
              </a:rPr>
              <a:t>Oblast važenja</a:t>
            </a:r>
            <a:r>
              <a:rPr lang="sr-Latn-RS" sz="2800" dirty="0"/>
              <a:t>: Moduli omogućuju privatni prostor za promenljive, te omogućuje da se globalne promenljive </a:t>
            </a:r>
            <a:r>
              <a:rPr lang="en-US" sz="2800" dirty="0"/>
              <a:t>ne </a:t>
            </a:r>
            <a:r>
              <a:rPr lang="sr-Latn-RS" sz="2800" dirty="0"/>
              <a:t>pojavljuju tamo gde nisu potrebne.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</a:t>
            </a:r>
            <a:r>
              <a:rPr lang="sr-Latn-RS" sz="2800" b="1" dirty="0">
                <a:solidFill>
                  <a:schemeClr val="accent5"/>
                </a:solidFill>
              </a:rPr>
              <a:t>Ponovna upotreba</a:t>
            </a:r>
            <a:r>
              <a:rPr lang="sr-Latn-RS" sz="2800" dirty="0"/>
              <a:t>: Lako ponovno korišćenje koda i lakša ispravka.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80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Kako se implementira?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EC6687-7E04-4792-B2BD-E8272129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Jedan modul = jedan JS fajl.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Koriste se sledeće direktive: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sr-Latn-RS" sz="2600" dirty="0"/>
              <a:t>: stavlja se za promenljive i funkcije koje se koriste van modula,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r-Latn-RS" sz="2600" dirty="0"/>
              <a:t>: koristi se za korišćenje funkcionalnosti drugog modula.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Primer: </a:t>
            </a:r>
            <a:r>
              <a:rPr lang="en-US" sz="2800" dirty="0" err="1"/>
              <a:t>Napisati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</a:t>
            </a:r>
            <a:r>
              <a:rPr lang="en-US" sz="2800" i="1" dirty="0"/>
              <a:t>zdravo.js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sad</a:t>
            </a:r>
            <a:r>
              <a:rPr lang="sr-Latn-RS" sz="2800" dirty="0"/>
              <a:t>rži funkciju </a:t>
            </a:r>
            <a:r>
              <a:rPr lang="sr-Latn-RS" sz="2800" i="1" dirty="0"/>
              <a:t>zdravo</a:t>
            </a:r>
            <a:r>
              <a:rPr lang="sr-Latn-RS" sz="2800" dirty="0"/>
              <a:t> koja prima ime kao parametar i pozdravlja korisnika sa datim imenom. Modul sadrži i promenljivu ime. Eksportovati promenljivu i funkciju.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Importovati promenljivu i funkciju u novi modul </a:t>
            </a:r>
            <a:r>
              <a:rPr lang="sr-Latn-RS" sz="2800" i="1" dirty="0"/>
              <a:t>script.js</a:t>
            </a:r>
            <a:r>
              <a:rPr lang="sr-Latn-RS" sz="2800" dirty="0"/>
              <a:t>, i pozvati funkcije iz prvog modula.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58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Primer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EC6687-7E04-4792-B2BD-E8272129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91448"/>
            <a:ext cx="9872871" cy="4604551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zdravo.js: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 marL="4572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console.log(`Hello, 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}!`);</a:t>
            </a:r>
          </a:p>
          <a:p>
            <a:pPr marL="4572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"Stefan";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export 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script.js:</a:t>
            </a:r>
          </a:p>
          <a:p>
            <a:pPr marL="4572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zdravo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'./zdravo.js';</a:t>
            </a:r>
          </a:p>
          <a:p>
            <a:pPr marL="45720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zdravo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zdravo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("Mika"); </a:t>
            </a:r>
          </a:p>
          <a:p>
            <a:pPr marL="45720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zdravo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9373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59A7-582F-449D-BE0B-3FF87310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zvani</a:t>
            </a:r>
            <a:r>
              <a:rPr lang="sr-Latn-RS" dirty="0"/>
              <a:t>čne dokumentacije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BAE1-B51B-43D0-AB68-98F23008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However, we've written the path a bit differently — we are using the </a:t>
            </a:r>
            <a:r>
              <a:rPr lang="en-US" sz="2800" i="1" dirty="0">
                <a:solidFill>
                  <a:srgbClr val="FF0000"/>
                </a:solidFill>
              </a:rPr>
              <a:t>dot (.) </a:t>
            </a:r>
            <a:r>
              <a:rPr lang="en-US" sz="2800" dirty="0"/>
              <a:t>syntax to mean </a:t>
            </a:r>
            <a:r>
              <a:rPr lang="en-US" sz="2800" i="1" dirty="0">
                <a:solidFill>
                  <a:schemeClr val="accent5"/>
                </a:solidFill>
              </a:rPr>
              <a:t>"the current location"</a:t>
            </a:r>
            <a:r>
              <a:rPr lang="en-US" sz="2800" dirty="0"/>
              <a:t>, followed by the path beyond that to the file we are trying to find. </a:t>
            </a:r>
            <a:endParaRPr lang="sr-Latn-RS" sz="2800" dirty="0"/>
          </a:p>
          <a:p>
            <a:r>
              <a:rPr lang="en-US" sz="2800" dirty="0"/>
              <a:t>This is much better than writing out the entire relative path each time, as it is shorter, and it </a:t>
            </a:r>
            <a:r>
              <a:rPr lang="en-US" sz="2800" i="1" dirty="0">
                <a:solidFill>
                  <a:srgbClr val="FF0000"/>
                </a:solidFill>
              </a:rPr>
              <a:t>makes the URL portable </a:t>
            </a:r>
            <a:r>
              <a:rPr lang="en-US" sz="2800" dirty="0"/>
              <a:t>— </a:t>
            </a:r>
            <a:r>
              <a:rPr lang="en-US" sz="2800" i="1" dirty="0">
                <a:solidFill>
                  <a:schemeClr val="accent5"/>
                </a:solidFill>
              </a:rPr>
              <a:t>the example will still work if you move it to a different location in the site hierarchy</a:t>
            </a:r>
            <a:r>
              <a:rPr lang="en-US" sz="2800" dirty="0"/>
              <a:t>.</a:t>
            </a:r>
            <a:endParaRPr lang="sr-Latn-RS" sz="2800" dirty="0"/>
          </a:p>
          <a:p>
            <a:r>
              <a:rPr lang="en-US" sz="2800" b="1" dirty="0"/>
              <a:t>Note</a:t>
            </a:r>
            <a:r>
              <a:rPr lang="en-US" sz="2800" dirty="0"/>
              <a:t>: In some module systems, you can </a:t>
            </a:r>
            <a:r>
              <a:rPr lang="en-US" sz="2800" i="1" dirty="0">
                <a:solidFill>
                  <a:schemeClr val="accent5"/>
                </a:solidFill>
              </a:rPr>
              <a:t>omit</a:t>
            </a:r>
            <a:r>
              <a:rPr lang="en-US" sz="2800" dirty="0"/>
              <a:t> the file extension and the dot (e.g. '/modules/square'). This </a:t>
            </a:r>
            <a:r>
              <a:rPr lang="en-US" sz="2800" i="1" dirty="0">
                <a:solidFill>
                  <a:schemeClr val="accent5"/>
                </a:solidFill>
              </a:rPr>
              <a:t>doesn't work in native JavaScript modules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5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Primer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7743F29-5239-473F-AF16-30EDB3B5F620}"/>
              </a:ext>
            </a:extLst>
          </p:cNvPr>
          <p:cNvSpPr txBox="1">
            <a:spLocks/>
          </p:cNvSpPr>
          <p:nvPr/>
        </p:nvSpPr>
        <p:spPr>
          <a:xfrm>
            <a:off x="1140144" y="1669002"/>
            <a:ext cx="9908856" cy="439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sr-Latn-RS" sz="3000" i="1" dirty="0"/>
              <a:t> </a:t>
            </a:r>
            <a:r>
              <a:rPr lang="sr-Latn-RS" sz="3000" dirty="0"/>
              <a:t>U html fajlu, gde se uključuje glavni modul, u script tagu potrebno je staviti atribut </a:t>
            </a:r>
            <a:r>
              <a:rPr lang="sr-Latn-RS" sz="3000" b="1" dirty="0"/>
              <a:t>type = </a:t>
            </a:r>
            <a:r>
              <a:rPr lang="en-US" sz="3000" b="1" dirty="0"/>
              <a:t>“module”</a:t>
            </a:r>
            <a:r>
              <a:rPr lang="en-US" sz="3000" dirty="0"/>
              <a:t>:</a:t>
            </a:r>
            <a:endParaRPr lang="sr-Latn-RS" sz="3000" i="1" dirty="0"/>
          </a:p>
          <a:p>
            <a:pPr marL="4572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index.html:</a:t>
            </a:r>
            <a:endParaRPr lang="en-US" sz="2000" i="1" dirty="0"/>
          </a:p>
          <a:p>
            <a:pPr marL="45720" indent="0">
              <a:buFont typeface="Corbe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2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&lt;body&gt;</a:t>
            </a:r>
          </a:p>
          <a:p>
            <a:pPr marL="4572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&lt;script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type="module"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="script.js"&gt;&lt;/script&gt;</a:t>
            </a:r>
          </a:p>
          <a:p>
            <a:pPr marL="4572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&lt;/body&gt;</a:t>
            </a:r>
          </a:p>
          <a:p>
            <a:pPr marL="45720" indent="0">
              <a:buFont typeface="Corbe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876CE3-2EA3-4475-86B7-34ADAA447B90}"/>
              </a:ext>
            </a:extLst>
          </p:cNvPr>
          <p:cNvSpPr/>
          <p:nvPr/>
        </p:nvSpPr>
        <p:spPr>
          <a:xfrm>
            <a:off x="4163627" y="3746376"/>
            <a:ext cx="2032986" cy="878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7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A3D3-F22A-49C5-A03C-EDDEE468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Napomene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26FC724-9A3B-4E3A-9C3D-F3BEEB5E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663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sr-Latn-RS" sz="2800" dirty="0"/>
              <a:t>Podrška jedino u modernim browserima: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FF48-7266-4448-BA6F-AF5374FF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3046347"/>
            <a:ext cx="5276295" cy="2785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2B2367-F51B-4F99-B646-3046EC38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86" y="2950080"/>
            <a:ext cx="5900614" cy="28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3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Napomene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EC6687-7E04-4792-B2BD-E8272129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6" y="1587500"/>
            <a:ext cx="9872871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U </a:t>
            </a:r>
            <a:r>
              <a:rPr lang="en-US" sz="2800" dirty="0" err="1"/>
              <a:t>modulima</a:t>
            </a:r>
            <a:r>
              <a:rPr lang="en-US" sz="2800" dirty="0"/>
              <a:t> </a:t>
            </a:r>
            <a:r>
              <a:rPr lang="en-US" sz="2800" dirty="0" err="1"/>
              <a:t>uvek</a:t>
            </a:r>
            <a:r>
              <a:rPr lang="en-US" sz="2800" dirty="0"/>
              <a:t> </a:t>
            </a:r>
            <a:r>
              <a:rPr lang="en-US" sz="2800" dirty="0" err="1"/>
              <a:t>postoji</a:t>
            </a:r>
            <a:r>
              <a:rPr lang="en-US" sz="2800" dirty="0"/>
              <a:t> “use strict” </a:t>
            </a:r>
            <a:r>
              <a:rPr lang="en-US" sz="2800" dirty="0" err="1"/>
              <a:t>direktiva</a:t>
            </a:r>
            <a:r>
              <a:rPr lang="en-US" sz="2800" dirty="0"/>
              <a:t> (</a:t>
            </a:r>
            <a:r>
              <a:rPr lang="en-US" sz="2800" dirty="0" err="1"/>
              <a:t>na</a:t>
            </a:r>
            <a:r>
              <a:rPr lang="en-US" sz="2800" dirty="0"/>
              <a:t> primer, ne </a:t>
            </a:r>
            <a:r>
              <a:rPr lang="en-US" sz="2800" dirty="0" err="1"/>
              <a:t>mo</a:t>
            </a:r>
            <a:r>
              <a:rPr lang="sr-Latn-RS" sz="2800" dirty="0"/>
              <a:t>že se koristiti nedeklarisana promenljiva).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r-Latn-RS" sz="2800" dirty="0"/>
              <a:t> Lokalno testiranje sa modulima nije moguće (ukoliko probate da HTML fajl pozovete lokalno, odnosno da u URL adresi napišete file://</a:t>
            </a:r>
            <a:r>
              <a:rPr lang="en-US" sz="2800" dirty="0"/>
              <a:t>&lt;</a:t>
            </a:r>
            <a:r>
              <a:rPr lang="en-US" sz="2800" dirty="0" err="1"/>
              <a:t>putanja_do_fajla</a:t>
            </a:r>
            <a:r>
              <a:rPr lang="en-US" sz="2800" dirty="0"/>
              <a:t>&gt;.html, </a:t>
            </a:r>
            <a:r>
              <a:rPr lang="sr-Latn-RS" sz="2800" dirty="0"/>
              <a:t>dobićete grešku). Server je neophoan za testiranje.</a:t>
            </a:r>
          </a:p>
          <a:p>
            <a:pPr>
              <a:buFont typeface="Wingdings" panose="05000000000000000000" pitchFamily="2" charset="2"/>
              <a:buChar char="ü"/>
            </a:pP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81847672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0</TotalTime>
  <Words>1062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Rockwell</vt:lpstr>
      <vt:lpstr>Tahoma</vt:lpstr>
      <vt:lpstr>Wingdings</vt:lpstr>
      <vt:lpstr>Basis</vt:lpstr>
      <vt:lpstr>moduli</vt:lpstr>
      <vt:lpstr>Šta su moduli?</vt:lpstr>
      <vt:lpstr>Prednosti modula</vt:lpstr>
      <vt:lpstr>Kako se implementira?</vt:lpstr>
      <vt:lpstr>Primer</vt:lpstr>
      <vt:lpstr>Iz zvanične dokumentacije</vt:lpstr>
      <vt:lpstr>Primer</vt:lpstr>
      <vt:lpstr>Napomene</vt:lpstr>
      <vt:lpstr>Napomene</vt:lpstr>
      <vt:lpstr>Napomene</vt:lpstr>
      <vt:lpstr>Zadaci</vt:lpstr>
      <vt:lpstr>Podrazumevani export/import</vt:lpstr>
      <vt:lpstr>Preimenovanje importa i exporta</vt:lpstr>
      <vt:lpstr>Kreiranje modul objekta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2020-03-05T21:08:53Z</dcterms:created>
  <dcterms:modified xsi:type="dcterms:W3CDTF">2021-06-03T15:12:04Z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