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9" r:id="rId23"/>
    <p:sldId id="280" r:id="rId24"/>
    <p:sldId id="281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3juqdr3qHNigyerhHhA6g8j3J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7088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28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8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9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1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1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 descr="chain links"/>
          <p:cNvPicPr preferRelativeResize="0"/>
          <p:nvPr/>
        </p:nvPicPr>
        <p:blipFill rotWithShape="1">
          <a:blip r:embed="rId4"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10000" dirty="0"/>
              <a:t>JS </a:t>
            </a:r>
            <a:r>
              <a:rPr lang="en-US" sz="10000" dirty="0" err="1"/>
              <a:t>Klase</a:t>
            </a:r>
            <a:endParaRPr sz="100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 dirty="0" err="1"/>
              <a:t>Uvod</a:t>
            </a:r>
            <a:r>
              <a:rPr lang="en-US" sz="3600" b="1" dirty="0"/>
              <a:t> u </a:t>
            </a:r>
            <a:r>
              <a:rPr lang="en-US" sz="3600" b="1" dirty="0" err="1"/>
              <a:t>objektno</a:t>
            </a:r>
            <a:r>
              <a:rPr lang="en-US" sz="3600" b="1" dirty="0"/>
              <a:t> – </a:t>
            </a:r>
            <a:r>
              <a:rPr lang="en-US" sz="3600" b="1" dirty="0" err="1"/>
              <a:t>orijentisano</a:t>
            </a:r>
            <a:r>
              <a:rPr lang="en-US" sz="3600" b="1" dirty="0"/>
              <a:t> </a:t>
            </a:r>
            <a:r>
              <a:rPr lang="en-US" sz="3600" b="1" dirty="0" err="1"/>
              <a:t>programiranje</a:t>
            </a:r>
            <a:endParaRPr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Klase - sintaksa</a:t>
            </a:r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&lt;name&gt; {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constructor(arg1, arg2, [..]) { 	   	  {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 	this._property1 = arg1;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	this._property2 = arg2;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	[..]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[..]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</a:t>
            </a: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4188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Napraviti klasu </a:t>
            </a:r>
            <a:r>
              <a:rPr lang="en-US" sz="2800" i="1"/>
              <a:t>Auto</a:t>
            </a:r>
            <a:r>
              <a:rPr lang="en-US" sz="2800"/>
              <a:t> koja od polja ima </a:t>
            </a:r>
            <a:r>
              <a:rPr lang="en-US" sz="2800" i="1"/>
              <a:t>marka, boja </a:t>
            </a:r>
            <a:r>
              <a:rPr lang="en-US" sz="2800"/>
              <a:t>i </a:t>
            </a:r>
            <a:r>
              <a:rPr lang="en-US" sz="2800" i="1"/>
              <a:t>imaKrov</a:t>
            </a:r>
            <a:r>
              <a:rPr lang="en-US" sz="2800"/>
              <a:t>, kao i metodu </a:t>
            </a:r>
            <a:r>
              <a:rPr lang="en-US" sz="2800" i="1"/>
              <a:t>sviraj()</a:t>
            </a:r>
            <a:r>
              <a:rPr lang="en-US" sz="2800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class Auto 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constructor(marka, boja, imaKrov) 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    this._marka = marka;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    this._boja = boja;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    this._imaKrov = imaKrov;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Kreiranje objekata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Objekti neke klase kreiraju se preko ključne reči </a:t>
            </a:r>
            <a:r>
              <a:rPr lang="en-US" sz="1665" b="1"/>
              <a:t>new</a:t>
            </a:r>
            <a:r>
              <a:rPr lang="en-US" sz="1665"/>
              <a:t>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Na primer:</a:t>
            </a:r>
            <a:endParaRPr/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let auto1 = new Auto(“Peugeot 208”, “bela”, false);</a:t>
            </a:r>
            <a:endParaRPr/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let auto2 = new Auto(“Mazda CX3”, “crna”, true);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Pristupanje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/>
              <a:t>poljima i metodama objekta vrši se preko operatora .:</a:t>
            </a:r>
            <a:endParaRPr/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console.log(auto1.marka);</a:t>
            </a:r>
            <a:endParaRPr/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console.log(auto2.marka);</a:t>
            </a:r>
            <a:endParaRPr/>
          </a:p>
          <a:p>
            <a:pPr marL="342900" lvl="0" indent="-225425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Font typeface="Noto Sans Symbols"/>
              <a:buNone/>
            </a:pP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console.log(auto1.boja);</a:t>
            </a:r>
            <a:endParaRPr sz="1942">
              <a:latin typeface="Courier New"/>
              <a:ea typeface="Courier New"/>
              <a:cs typeface="Courier New"/>
              <a:sym typeface="Courier New"/>
            </a:endParaRPr>
          </a:p>
          <a:p>
            <a:pPr marL="72000" lvl="0" indent="0" algn="l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SzPts val="1942"/>
              <a:buNone/>
            </a:pPr>
            <a:r>
              <a:rPr lang="en-US" sz="1942">
                <a:latin typeface="Courier New"/>
                <a:ea typeface="Courier New"/>
                <a:cs typeface="Courier New"/>
                <a:sym typeface="Courier New"/>
              </a:rPr>
              <a:t>	console.log(auto2.boja);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Ključna reč </a:t>
            </a:r>
            <a:r>
              <a:rPr lang="en-US" i="1"/>
              <a:t>this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U svakoj metodi moguće je referencirati objekat koji poziva datu metodu preko promenljive </a:t>
            </a:r>
            <a:r>
              <a:rPr lang="en-US" sz="2800" b="1"/>
              <a:t>this</a:t>
            </a:r>
            <a:r>
              <a:rPr lang="en-US" sz="2800"/>
              <a:t>.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Za pristup poljima nekog objekta unutar metode potrebno je najpre pozvati objekat koji je pozvao metodu, a potom polje, i to sa:</a:t>
            </a:r>
            <a:endParaRPr/>
          </a:p>
          <a:p>
            <a:pPr marL="72000" lvl="0" indent="0" algn="l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		this.ime_polja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Geteri i seteri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1"/>
          </p:nvPr>
        </p:nvSpPr>
        <p:spPr>
          <a:xfrm>
            <a:off x="801288" y="2399841"/>
            <a:ext cx="10554574" cy="43116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Obično se poljima klase ne pristupa direktno, već se koriste posebne metode za pristup poljima.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Metode za čitanje vrednosti polja – </a:t>
            </a:r>
            <a:r>
              <a:rPr lang="en-US" sz="2800" b="1" i="1">
                <a:solidFill>
                  <a:srgbClr val="43FFF5"/>
                </a:solidFill>
              </a:rPr>
              <a:t>geteri</a:t>
            </a:r>
            <a:r>
              <a:rPr lang="en-US" sz="2800" b="1" i="1"/>
              <a:t>.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Metode za izmenu vrednosti polja – </a:t>
            </a:r>
            <a:r>
              <a:rPr lang="en-US" sz="2800" b="1" i="1">
                <a:solidFill>
                  <a:srgbClr val="43FFF5"/>
                </a:solidFill>
              </a:rPr>
              <a:t>seteri</a:t>
            </a:r>
            <a:r>
              <a:rPr lang="en-US" sz="2800" b="1" i="1"/>
              <a:t>.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Ispred getera se stavlja ključna reč </a:t>
            </a:r>
            <a:r>
              <a:rPr lang="en-US" sz="2800" b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800"/>
              <a:t>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Ispred setera se stavlja ključna reč </a:t>
            </a:r>
            <a:r>
              <a:rPr lang="en-US" sz="2800" b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800"/>
              <a:t>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Važna napomena: Geteri i seteri su metode, a pristupa im se kao poljima!</a:t>
            </a:r>
            <a:endParaRPr sz="2800"/>
          </a:p>
          <a:p>
            <a:pPr marL="342900" lvl="0" indent="-1651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514578" y="27644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Klasa Auto – geteri i seteri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43560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class Auto {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constructor(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,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,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) {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    this.</a:t>
            </a:r>
            <a:r>
              <a:rPr lang="sr-Latn-RS" sz="1665" dirty="0">
                <a:latin typeface="+mn-lt"/>
                <a:ea typeface="Courier New"/>
                <a:cs typeface="Courier New"/>
                <a:sym typeface="Courier New"/>
              </a:rPr>
              <a:t>aM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    this.</a:t>
            </a:r>
            <a:r>
              <a:rPr lang="sr-Latn-RS" sz="1665" dirty="0">
                <a:latin typeface="+mn-lt"/>
                <a:ea typeface="Courier New"/>
                <a:cs typeface="Courier New"/>
                <a:sym typeface="Courier New"/>
              </a:rPr>
              <a:t>aB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    this.</a:t>
            </a:r>
            <a:r>
              <a:rPr lang="sr-Latn-RS" sz="1665" dirty="0">
                <a:latin typeface="+mn-lt"/>
                <a:ea typeface="Courier New"/>
                <a:cs typeface="Courier New"/>
                <a:sym typeface="Courier New"/>
              </a:rPr>
              <a:t>aI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;// 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ture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/false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get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() { return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set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(m) {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m;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get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() { return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set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(b) {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b;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get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() { return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set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ik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) {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ik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 - Film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Kreirati klasu </a:t>
            </a:r>
            <a:r>
              <a:rPr lang="en-US" sz="2800" b="1" i="1"/>
              <a:t>Film</a:t>
            </a:r>
            <a:r>
              <a:rPr lang="en-US" sz="2800"/>
              <a:t> koja od polja sadrži </a:t>
            </a:r>
            <a:r>
              <a:rPr lang="en-US" sz="2800" i="1"/>
              <a:t>naslov</a:t>
            </a:r>
            <a:r>
              <a:rPr lang="en-US" sz="2800"/>
              <a:t>,</a:t>
            </a:r>
            <a:r>
              <a:rPr lang="en-US" sz="2800" i="1"/>
              <a:t> reziser</a:t>
            </a:r>
            <a:r>
              <a:rPr lang="en-US" sz="2800"/>
              <a:t> i </a:t>
            </a:r>
            <a:r>
              <a:rPr lang="en-US" sz="2800" i="1"/>
              <a:t>godinaIzdanja,</a:t>
            </a:r>
            <a:r>
              <a:rPr lang="en-US" sz="2800"/>
              <a:t> kao i metodu </a:t>
            </a:r>
            <a:r>
              <a:rPr lang="en-US" sz="2800" i="1"/>
              <a:t>stampaj()</a:t>
            </a:r>
            <a:r>
              <a:rPr lang="en-US" sz="2800"/>
              <a:t> za prikaz naslova filma.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Kreirati tri objekta klase Film. 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Testirati metode klase.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Film</a:t>
            </a: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2578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U klasi Film, dodati po tri setera za sva polja, s tim da se u seteru za godinu izdanja proverava da li je godina veća od 1800.</a:t>
            </a:r>
            <a:endParaRPr/>
          </a:p>
          <a:p>
            <a:pPr marL="525780" lvl="1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U klasi Pacijent, dodati odgovarajuće getere i setere, s tim što je potrebno da se u odgovarajućim seterima proveri da li je visina između 0 i 250, a težina između 0 i 550.</a:t>
            </a: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 - Pacijent</a:t>
            </a: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/>
              <a:t>Kreirati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Pacijent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/>
              <a:t>koja</a:t>
            </a:r>
            <a:r>
              <a:rPr lang="en-US" sz="2800" dirty="0"/>
              <a:t> od </a:t>
            </a:r>
            <a:r>
              <a:rPr lang="en-US" sz="2800" dirty="0" err="1"/>
              <a:t>polja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ime</a:t>
            </a:r>
            <a:r>
              <a:rPr lang="en-US" sz="2800" i="1" dirty="0"/>
              <a:t>,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visina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i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tezina</a:t>
            </a:r>
            <a:r>
              <a:rPr lang="en-US" sz="2800" dirty="0"/>
              <a:t>. Od </a:t>
            </a: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:</a:t>
            </a:r>
            <a:endParaRPr dirty="0"/>
          </a:p>
          <a:p>
            <a:pPr marL="525780" lvl="1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i="1" dirty="0" err="1"/>
              <a:t>Stampaj</a:t>
            </a:r>
            <a:r>
              <a:rPr lang="en-US" sz="2800" i="1" dirty="0"/>
              <a:t>()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ispisuje</a:t>
            </a:r>
            <a:r>
              <a:rPr lang="en-US" sz="2800" dirty="0"/>
              <a:t> </a:t>
            </a:r>
            <a:r>
              <a:rPr lang="en-US" sz="2800" dirty="0" err="1"/>
              <a:t>sve</a:t>
            </a:r>
            <a:r>
              <a:rPr lang="en-US" sz="2800" dirty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 o </a:t>
            </a:r>
            <a:r>
              <a:rPr lang="en-US" sz="2800" dirty="0" err="1"/>
              <a:t>pacijentu</a:t>
            </a:r>
            <a:r>
              <a:rPr lang="en-US" sz="2800" dirty="0"/>
              <a:t>,</a:t>
            </a:r>
            <a:endParaRPr dirty="0"/>
          </a:p>
          <a:p>
            <a:pPr marL="525780" lvl="1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i="1" dirty="0" err="1"/>
              <a:t>Bmi</a:t>
            </a:r>
            <a:r>
              <a:rPr lang="en-US" sz="2800" i="1" dirty="0"/>
              <a:t>()</a:t>
            </a:r>
            <a:r>
              <a:rPr lang="en-US" sz="2800" dirty="0"/>
              <a:t>,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vraća</a:t>
            </a:r>
            <a:r>
              <a:rPr lang="en-US" sz="2800" dirty="0"/>
              <a:t> </a:t>
            </a:r>
            <a:r>
              <a:rPr lang="en-US" sz="2800" dirty="0" err="1"/>
              <a:t>bmi</a:t>
            </a:r>
            <a:r>
              <a:rPr lang="en-US" sz="2800" dirty="0"/>
              <a:t> </a:t>
            </a:r>
            <a:r>
              <a:rPr lang="en-US" sz="2800" dirty="0" err="1"/>
              <a:t>vrednost</a:t>
            </a:r>
            <a:r>
              <a:rPr lang="en-US" sz="2800" dirty="0"/>
              <a:t> </a:t>
            </a:r>
            <a:r>
              <a:rPr lang="en-US" sz="2800" dirty="0" err="1"/>
              <a:t>pacijenta</a:t>
            </a:r>
            <a:r>
              <a:rPr lang="en-US" sz="2800" dirty="0"/>
              <a:t>,</a:t>
            </a:r>
            <a:endParaRPr dirty="0"/>
          </a:p>
          <a:p>
            <a:pPr marL="525780" lvl="1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i="1" dirty="0" err="1"/>
              <a:t>Kritican</a:t>
            </a:r>
            <a:r>
              <a:rPr lang="en-US" sz="2800" i="1" dirty="0"/>
              <a:t>(),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vraća</a:t>
            </a:r>
            <a:r>
              <a:rPr lang="en-US" sz="2800" dirty="0"/>
              <a:t> true </a:t>
            </a:r>
            <a:r>
              <a:rPr lang="en-US" sz="2800" dirty="0" err="1"/>
              <a:t>ukoliko</a:t>
            </a:r>
            <a:r>
              <a:rPr lang="en-US" sz="2800" dirty="0"/>
              <a:t> je </a:t>
            </a:r>
            <a:r>
              <a:rPr lang="en-US" sz="2800" dirty="0" err="1"/>
              <a:t>bmi</a:t>
            </a:r>
            <a:r>
              <a:rPr lang="en-US" sz="2800" dirty="0"/>
              <a:t> </a:t>
            </a:r>
            <a:r>
              <a:rPr lang="en-US" sz="2800" dirty="0" err="1"/>
              <a:t>pacijenta</a:t>
            </a:r>
            <a:r>
              <a:rPr lang="en-US" sz="2800" dirty="0"/>
              <a:t> </a:t>
            </a:r>
            <a:r>
              <a:rPr lang="en-US" sz="2800" dirty="0" err="1"/>
              <a:t>manji</a:t>
            </a:r>
            <a:r>
              <a:rPr lang="en-US" sz="2800" dirty="0"/>
              <a:t> od 15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veći</a:t>
            </a:r>
            <a:r>
              <a:rPr lang="en-US" sz="2800" dirty="0"/>
              <a:t> od 40, a u </a:t>
            </a:r>
            <a:r>
              <a:rPr lang="en-US" sz="2800" dirty="0" err="1"/>
              <a:t>suprotnom</a:t>
            </a:r>
            <a:r>
              <a:rPr lang="en-US" sz="2800" dirty="0"/>
              <a:t> </a:t>
            </a:r>
            <a:r>
              <a:rPr lang="en-US" sz="2800" dirty="0" err="1"/>
              <a:t>vraća</a:t>
            </a:r>
            <a:r>
              <a:rPr lang="en-US" sz="2800" dirty="0"/>
              <a:t> false.</a:t>
            </a:r>
            <a:endParaRPr dirty="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/>
              <a:t>Kreirati</a:t>
            </a:r>
            <a:r>
              <a:rPr lang="en-US" sz="2800" dirty="0"/>
              <a:t> tri </a:t>
            </a:r>
            <a:r>
              <a:rPr lang="en-US" sz="2800" dirty="0" err="1"/>
              <a:t>objekta</a:t>
            </a:r>
            <a:r>
              <a:rPr lang="en-US" sz="2800" dirty="0"/>
              <a:t> </a:t>
            </a:r>
            <a:r>
              <a:rPr lang="en-US" sz="2800" dirty="0" err="1"/>
              <a:t>ove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 i </a:t>
            </a:r>
            <a:r>
              <a:rPr lang="en-US" sz="2800" dirty="0" err="1"/>
              <a:t>testirati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810000" y="413937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Knjiga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382384" y="2222287"/>
            <a:ext cx="11263747" cy="46357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Napraviti klasu </a:t>
            </a:r>
            <a:r>
              <a:rPr lang="en-US" sz="2400" b="1" i="1" u="sng"/>
              <a:t>Knjiga</a:t>
            </a:r>
            <a:r>
              <a:rPr lang="en-US" sz="2400"/>
              <a:t> koja od privatnih polja sadrži </a:t>
            </a:r>
            <a:r>
              <a:rPr lang="en-US" sz="2400" b="1" i="1"/>
              <a:t>naslov</a:t>
            </a:r>
            <a:r>
              <a:rPr lang="en-US" sz="2400" i="1"/>
              <a:t>, </a:t>
            </a:r>
            <a:r>
              <a:rPr lang="en-US" sz="2400" b="1" i="1"/>
              <a:t>autor</a:t>
            </a:r>
            <a:r>
              <a:rPr lang="en-US" sz="2400" i="1"/>
              <a:t>, </a:t>
            </a:r>
            <a:r>
              <a:rPr lang="en-US" sz="2400" b="1" i="1"/>
              <a:t>godIzdanja</a:t>
            </a:r>
            <a:r>
              <a:rPr lang="en-US" sz="2400" i="1"/>
              <a:t>, </a:t>
            </a:r>
            <a:r>
              <a:rPr lang="en-US" sz="2400" b="1" i="1"/>
              <a:t>brojStrana</a:t>
            </a:r>
            <a:r>
              <a:rPr lang="en-US" sz="2400" i="1"/>
              <a:t> i </a:t>
            </a:r>
            <a:r>
              <a:rPr lang="en-US" sz="2400" b="1" i="1"/>
              <a:t>cena</a:t>
            </a:r>
            <a:r>
              <a:rPr lang="en-US" sz="2400" i="1"/>
              <a:t>.</a:t>
            </a:r>
            <a:r>
              <a:rPr lang="en-US" sz="2400"/>
              <a:t> Od javnih metoda sadrži:</a:t>
            </a:r>
            <a:endParaRPr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Konstruktor koji postavlja sva polja,</a:t>
            </a:r>
            <a:endParaRPr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Metodu koja štampa sve podatke o knjizi,</a:t>
            </a:r>
            <a:endParaRPr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Metodu </a:t>
            </a:r>
            <a:r>
              <a:rPr lang="en-US" sz="2400" b="1" i="1" u="sng"/>
              <a:t>obimna</a:t>
            </a:r>
            <a:r>
              <a:rPr lang="en-US" sz="2400"/>
              <a:t> koja vraća true ukoliko je knjiga obimna (broj strana veći od 600), u suprotnom vraća false.</a:t>
            </a:r>
            <a:endParaRPr sz="2400"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Metodu </a:t>
            </a:r>
            <a:r>
              <a:rPr lang="en-US" sz="2400" b="1" i="1" u="sng"/>
              <a:t>skupa</a:t>
            </a:r>
            <a:r>
              <a:rPr lang="en-US" sz="2400"/>
              <a:t> koja vraća true ukoliko je knjiga skupa (knjiga je skupa, ukoliko je njena cena veća od 8000),  u suprotnom vraća false.</a:t>
            </a:r>
            <a:endParaRPr sz="2400"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Metodu </a:t>
            </a:r>
            <a:r>
              <a:rPr lang="en-US" sz="2400" b="1" i="1"/>
              <a:t>dugackoIme</a:t>
            </a:r>
            <a:r>
              <a:rPr lang="en-US" sz="2400"/>
              <a:t> koja ispituje da li je ime autora dugačko (ukoliko je broj karaktera u autorovom imenu veći od 18), vraća true/false.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JS Objekti – rekapitulacija</a:t>
            </a: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836136" y="2367280"/>
            <a:ext cx="10554574" cy="41529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Char char="⮚"/>
            </a:pPr>
            <a:r>
              <a:rPr lang="en-US" sz="2380" dirty="0" err="1"/>
              <a:t>Objekti</a:t>
            </a:r>
            <a:r>
              <a:rPr lang="en-US" sz="2380" dirty="0"/>
              <a:t> – </a:t>
            </a:r>
            <a:r>
              <a:rPr lang="en-US" sz="2380" dirty="0" err="1"/>
              <a:t>entiteti</a:t>
            </a:r>
            <a:r>
              <a:rPr lang="en-US" sz="2380" dirty="0"/>
              <a:t> </a:t>
            </a:r>
            <a:r>
              <a:rPr lang="en-US" sz="2380" dirty="0" err="1"/>
              <a:t>koji</a:t>
            </a:r>
            <a:r>
              <a:rPr lang="en-US" sz="2380" dirty="0"/>
              <a:t> </a:t>
            </a:r>
            <a:r>
              <a:rPr lang="en-US" sz="2380" dirty="0" err="1"/>
              <a:t>su</a:t>
            </a:r>
            <a:r>
              <a:rPr lang="en-US" sz="2380" dirty="0"/>
              <a:t> </a:t>
            </a:r>
            <a:r>
              <a:rPr lang="en-US" sz="2380" dirty="0" err="1"/>
              <a:t>slični</a:t>
            </a:r>
            <a:r>
              <a:rPr lang="en-US" sz="2380" dirty="0"/>
              <a:t> </a:t>
            </a:r>
            <a:r>
              <a:rPr lang="en-US" sz="2380" dirty="0" err="1"/>
              <a:t>objektima</a:t>
            </a:r>
            <a:r>
              <a:rPr lang="en-US" sz="2380" dirty="0"/>
              <a:t> u </a:t>
            </a:r>
            <a:r>
              <a:rPr lang="en-US" sz="2380" dirty="0" err="1"/>
              <a:t>realnom</a:t>
            </a:r>
            <a:r>
              <a:rPr lang="en-US" sz="2380" dirty="0"/>
              <a:t> </a:t>
            </a:r>
            <a:r>
              <a:rPr lang="en-US" sz="2380" dirty="0" err="1"/>
              <a:t>životu</a:t>
            </a:r>
            <a:r>
              <a:rPr lang="en-US" sz="2380" dirty="0"/>
              <a:t>.</a:t>
            </a:r>
            <a:endParaRPr sz="2380"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let auto = 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marka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: “Peugeot 208",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boja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: “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bela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lang="sr-Latn-RS" dirty="0">
              <a:ea typeface="Courier New"/>
              <a:cs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sr-Latn-RS" sz="187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sviraj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: function()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	console.log(“Beep! Beep!”);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sr-Latn-RS" sz="187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b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auto.marka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auto.sviraj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76"/>
              </a:spcBef>
              <a:spcAft>
                <a:spcPts val="0"/>
              </a:spcAft>
              <a:buSzPts val="2380"/>
              <a:buNone/>
            </a:pPr>
            <a:endParaRPr sz="238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810000" y="413937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Knjiga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382384" y="2222287"/>
            <a:ext cx="11263747" cy="46357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Napraviti niz od barem tri knjige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Ispisati sve autore kojima je ime dugačko</a:t>
            </a:r>
            <a:endParaRPr sz="2400"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Ispisati sve one knjige koje su istovremeno i skupe i obimne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Napraviti funkicju kojoj se prosleđuje niz knjiga a ona određuje:</a:t>
            </a:r>
            <a:endParaRPr/>
          </a:p>
          <a:p>
            <a:pPr marL="742950" lvl="1" indent="-285750" algn="l" rtl="0">
              <a:spcBef>
                <a:spcPts val="10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 </a:t>
            </a:r>
            <a:r>
              <a:rPr lang="en-US" sz="2200" b="1" i="1" u="sng"/>
              <a:t>ukupnaCena </a:t>
            </a:r>
            <a:r>
              <a:rPr lang="en-US" sz="2200"/>
              <a:t>- Koliko ukupno koštaju sve knjge u nizu knjiga</a:t>
            </a:r>
            <a:endParaRPr/>
          </a:p>
          <a:p>
            <a:pPr marL="742950" lvl="1" indent="-285750" algn="l" rtl="0">
              <a:spcBef>
                <a:spcPts val="10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 </a:t>
            </a:r>
            <a:r>
              <a:rPr lang="en-US" sz="2200" b="1" i="1" u="sng"/>
              <a:t>prosecnaCena</a:t>
            </a:r>
            <a:r>
              <a:rPr lang="en-US" sz="2200" b="1" i="1"/>
              <a:t> </a:t>
            </a:r>
            <a:r>
              <a:rPr lang="en-US" sz="2200"/>
              <a:t>- Kolika je prosečna cena knjige</a:t>
            </a:r>
            <a:endParaRPr/>
          </a:p>
          <a:p>
            <a:pPr marL="742950" lvl="1" indent="-285750" algn="l" rtl="0">
              <a:spcBef>
                <a:spcPts val="10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 </a:t>
            </a:r>
            <a:r>
              <a:rPr lang="en-US" sz="2200" b="1" i="1" u="sng"/>
              <a:t>prosecnaStranica</a:t>
            </a:r>
            <a:r>
              <a:rPr lang="en-US" sz="2200"/>
              <a:t> - Kolika je prosečna cena stranice knjige</a:t>
            </a:r>
            <a:endParaRPr sz="2400"/>
          </a:p>
          <a:p>
            <a:pPr marL="342900" lvl="0" indent="-1905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Pacijenti</a:t>
            </a:r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752210" y="273767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Kreirati niz od barem tri pacijenta.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Ispisati podatke o pacijentu sa najmanjom težinom.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Ispisati podatke o pacijentu sa najvećim bmi vrednošću.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Ispisati sve pacijente čije ime sadrži slovo A.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funkciju </a:t>
            </a:r>
            <a:r>
              <a:rPr lang="en-US" sz="2800" b="1" i="1" u="sng"/>
              <a:t>srednjaVisina</a:t>
            </a:r>
            <a:r>
              <a:rPr lang="en-US" sz="2800"/>
              <a:t> kojoj se prosleđuje niz pacijanata a koja određuje i vraća srednju visinu pacijenata.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Film</a:t>
            </a: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body" idx="1"/>
          </p:nvPr>
        </p:nvSpPr>
        <p:spPr>
          <a:xfrm>
            <a:off x="556953" y="2222287"/>
            <a:ext cx="11338560" cy="44362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U klasi </a:t>
            </a:r>
            <a:r>
              <a:rPr lang="en-US" sz="2800" b="1" u="sng"/>
              <a:t>Film</a:t>
            </a:r>
            <a:r>
              <a:rPr lang="en-US" sz="2800"/>
              <a:t> dodati polje </a:t>
            </a:r>
            <a:r>
              <a:rPr lang="en-US" sz="2800" b="1" i="1" u="sng"/>
              <a:t>ocene</a:t>
            </a:r>
            <a:r>
              <a:rPr lang="en-US" sz="2800" i="1"/>
              <a:t> koje čini niz ocena koje su korisnici dali filmu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Kreirati niz od barem tri objekta klase Film</a:t>
            </a:r>
            <a:endParaRPr sz="2800" b="1" i="1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metod </a:t>
            </a:r>
            <a:r>
              <a:rPr lang="en-US" sz="2800" b="1" i="1" u="sng"/>
              <a:t>prosek</a:t>
            </a:r>
            <a:r>
              <a:rPr lang="en-US" sz="2800"/>
              <a:t> koji vraća prosečnu ocenu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funkciju </a:t>
            </a:r>
            <a:r>
              <a:rPr lang="en-US" sz="2800" b="1" i="1" u="sng"/>
              <a:t>vekFilmova</a:t>
            </a:r>
            <a:r>
              <a:rPr lang="en-US" sz="2800"/>
              <a:t> kojoj se prosleđuje niz filmova i ceo broj (vek), a funkcija ispisuje samo one filmove koji su stvoreni u prosleđenom veku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funkciju </a:t>
            </a:r>
            <a:r>
              <a:rPr lang="en-US" sz="2800" b="1" i="1" u="sng"/>
              <a:t>prosecnaOcena</a:t>
            </a:r>
            <a:r>
              <a:rPr lang="en-US" sz="2800"/>
              <a:t> kojoj se prosleđuje niz filmova, a koja određuje i vraća  prosečnu ocenu svih filmova.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Film</a:t>
            </a: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body" idx="1"/>
          </p:nvPr>
        </p:nvSpPr>
        <p:spPr>
          <a:xfrm>
            <a:off x="498764" y="2809701"/>
            <a:ext cx="11371811" cy="4330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Font typeface="Noto Sans Symbols"/>
              <a:buChar char="⮚"/>
            </a:pPr>
            <a:r>
              <a:rPr lang="en-US" sz="2590"/>
              <a:t>Napraviti funkciju </a:t>
            </a:r>
            <a:r>
              <a:rPr lang="en-US" sz="2590" b="1" i="1" u="sng"/>
              <a:t>najboljeOcenjeni</a:t>
            </a:r>
            <a:r>
              <a:rPr lang="en-US" sz="2590"/>
              <a:t> kojoj se prosleđuje niz filmova, a ona vraća najbolje ocenjeni film.</a:t>
            </a: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Char char="⮚"/>
            </a:pPr>
            <a:r>
              <a:rPr lang="en-US" sz="2590"/>
              <a:t>Napraviti funkciju </a:t>
            </a:r>
            <a:r>
              <a:rPr lang="en-US" sz="2590" b="1" i="1" u="sng"/>
              <a:t>osrednjiFilm</a:t>
            </a:r>
            <a:r>
              <a:rPr lang="en-US" sz="2590" b="1" i="1"/>
              <a:t> </a:t>
            </a:r>
            <a:r>
              <a:rPr lang="en-US" sz="2590"/>
              <a:t>kojoj se prosleđuje niz filmova a ona vraća film koji je najbliži prosečnoj oceni svih filmova.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Char char="⮚"/>
            </a:pPr>
            <a:r>
              <a:rPr lang="en-US" sz="2590"/>
              <a:t>Napraviti funkciju </a:t>
            </a:r>
            <a:r>
              <a:rPr lang="en-US" sz="2590" b="1" i="1" u="sng"/>
              <a:t>najmanjaOcenaNajboljeg</a:t>
            </a:r>
            <a:r>
              <a:rPr lang="en-US" sz="2590" b="1" i="1"/>
              <a:t> </a:t>
            </a:r>
            <a:r>
              <a:rPr lang="en-US" sz="2590"/>
              <a:t>kojoj se prosleđuje niz filmova a ona određuje najbolji film i ispisuje njegovu najslabiju ocenu.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Char char="⮚"/>
            </a:pPr>
            <a:r>
              <a:rPr lang="en-US" sz="2590"/>
              <a:t>Napisati funkciju </a:t>
            </a:r>
            <a:r>
              <a:rPr lang="en-US" sz="2590" b="1" i="1" u="sng"/>
              <a:t>najmanjaOcena</a:t>
            </a:r>
            <a:r>
              <a:rPr lang="en-US" sz="2590" b="1" i="1"/>
              <a:t> </a:t>
            </a:r>
            <a:r>
              <a:rPr lang="en-US" sz="2590"/>
              <a:t>kojoj se prosleđuje niz filmova, a koja vraća koja je najmanja ocena koju je bilo koji film dobio.</a:t>
            </a:r>
            <a:br>
              <a:rPr lang="en-US" sz="2590"/>
            </a:br>
            <a:endParaRPr sz="2590"/>
          </a:p>
          <a:p>
            <a:pPr marL="342900" lvl="0" indent="-178435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None/>
            </a:pPr>
            <a:endParaRPr sz="2590"/>
          </a:p>
          <a:p>
            <a:pPr marL="342900" lvl="0" indent="-178435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None/>
            </a:pPr>
            <a:endParaRPr sz="259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Film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482140" y="2718263"/>
            <a:ext cx="11430000" cy="44556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Napisati funkciju </a:t>
            </a:r>
            <a:r>
              <a:rPr lang="en-US" sz="2800" b="1" i="1" u="sng"/>
              <a:t>najcescaOcena</a:t>
            </a:r>
            <a:r>
              <a:rPr lang="en-US" sz="2800" b="1" i="1"/>
              <a:t> </a:t>
            </a:r>
            <a:r>
              <a:rPr lang="en-US" sz="2800"/>
              <a:t>kojoj se prosleđuje niz ocena, a ona vraća ocenu koju su filmovi najčešće dobijali. </a:t>
            </a:r>
            <a:endParaRPr sz="280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funkciju </a:t>
            </a:r>
            <a:r>
              <a:rPr lang="en-US" sz="2800" b="1" i="1" u="sng"/>
              <a:t>iznadOcene</a:t>
            </a:r>
            <a:r>
              <a:rPr lang="en-US" sz="2800" b="1" i="1"/>
              <a:t> </a:t>
            </a:r>
            <a:r>
              <a:rPr lang="en-US" sz="2800"/>
              <a:t>kojoj se prosleđuje ocena i niz filmova, a ona vraća niz onih filmova koji su bolje ocenjeni od prosleđene ocene.</a:t>
            </a:r>
            <a:endParaRPr sz="280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Napisati funkciju </a:t>
            </a:r>
            <a:r>
              <a:rPr lang="en-US" sz="2800" b="1" i="1" u="sng"/>
              <a:t>iznadOceneNoviji</a:t>
            </a:r>
            <a:r>
              <a:rPr lang="en-US" sz="2800" b="1" i="1"/>
              <a:t> </a:t>
            </a:r>
            <a:r>
              <a:rPr lang="en-US" sz="2800"/>
              <a:t>kojoj se prosleđuje ocena i niz filmova  a koja treba da na ekranu da ispiše sve podatke o najnovijem filmu koji zadovoljava prosleđenu ocenu</a:t>
            </a:r>
            <a:br>
              <a:rPr lang="en-US" sz="2800"/>
            </a:br>
            <a:endParaRPr sz="2800"/>
          </a:p>
          <a:p>
            <a:pPr marL="342900" lvl="0" indent="-1651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JS Objekti – rekapitulacija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818712" y="2426474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Šta ako imamo više objekata istog „tipa“?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Potreban je način da se definiše „šablon“ za kreiranje objekata, takozvana </a:t>
            </a:r>
            <a:r>
              <a:rPr lang="en-US" sz="2800" b="1" i="1"/>
              <a:t>klasa</a:t>
            </a:r>
            <a:r>
              <a:rPr lang="en-US" sz="2800"/>
              <a:t>.</a:t>
            </a:r>
            <a:endParaRPr sz="280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Grupisanje objekata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000" y="2430322"/>
            <a:ext cx="6514640" cy="398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1119" y="2430322"/>
            <a:ext cx="3214401" cy="399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Grupisanje objekata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4038" y="1904018"/>
            <a:ext cx="8503921" cy="482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 klase i objekata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392" y="1904284"/>
            <a:ext cx="7538669" cy="4953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Kako funkcionišu klase i objekti?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326" y="1905241"/>
            <a:ext cx="7162800" cy="4383745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Klase i objekti	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>
                <a:solidFill>
                  <a:srgbClr val="43FFF5"/>
                </a:solidFill>
              </a:rPr>
              <a:t>Klasa</a:t>
            </a:r>
            <a:r>
              <a:rPr lang="en-US" sz="2800"/>
              <a:t> – korisnički tip podatka, koji se sastoji od </a:t>
            </a:r>
            <a:r>
              <a:rPr lang="en-US" sz="2800" i="1"/>
              <a:t>podataka</a:t>
            </a:r>
            <a:r>
              <a:rPr lang="en-US" sz="2800"/>
              <a:t> (</a:t>
            </a:r>
            <a:r>
              <a:rPr lang="en-US" sz="2800" b="1" i="1"/>
              <a:t>polja</a:t>
            </a:r>
            <a:r>
              <a:rPr lang="en-US" sz="2800"/>
              <a:t> ili </a:t>
            </a:r>
            <a:r>
              <a:rPr lang="en-US" sz="2800" b="1" i="1"/>
              <a:t>atributi</a:t>
            </a:r>
            <a:r>
              <a:rPr lang="en-US" sz="2800"/>
              <a:t>), kao i </a:t>
            </a:r>
            <a:r>
              <a:rPr lang="en-US" sz="2800" b="1"/>
              <a:t>funkcija</a:t>
            </a:r>
            <a:r>
              <a:rPr lang="en-US" sz="2800"/>
              <a:t> (</a:t>
            </a:r>
            <a:r>
              <a:rPr lang="en-US" sz="2800" b="1" i="1"/>
              <a:t>metode</a:t>
            </a:r>
            <a:r>
              <a:rPr lang="en-US" sz="2800"/>
              <a:t>).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>
                <a:solidFill>
                  <a:srgbClr val="43FFF5"/>
                </a:solidFill>
              </a:rPr>
              <a:t>Objekat</a:t>
            </a:r>
            <a:r>
              <a:rPr lang="en-US" sz="2800"/>
              <a:t> – instanca (realizacija) klase, odnosno promenljiva neke klase.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Klasa je šablon po kojem se kreiraju </a:t>
            </a:r>
            <a:r>
              <a:rPr lang="en-US" sz="2800" b="1" i="1"/>
              <a:t>objekti</a:t>
            </a:r>
            <a:r>
              <a:rPr lang="en-US" sz="2800"/>
              <a:t>.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Može postojati mnogo objekata jedne klase.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Klase i objekti - primeri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801288" y="2286000"/>
            <a:ext cx="10554574" cy="42151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datum = new Date();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console.log(datum.getDate());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niz1 = [1, 2, 3];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niz2 = new Array(1, 2, 3);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o1 = {ime: "Pera", godine: 25};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o2 = new Object();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o2.ime = "Pera";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o2.godine = 25;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s1 = "Pera";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s2 = new String("Pera");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1423</Words>
  <Application>Microsoft Office PowerPoint</Application>
  <PresentationFormat>Widescreen</PresentationFormat>
  <Paragraphs>140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Century Gothic</vt:lpstr>
      <vt:lpstr>Calibri</vt:lpstr>
      <vt:lpstr>Arial</vt:lpstr>
      <vt:lpstr>Courier New</vt:lpstr>
      <vt:lpstr>Noto Sans Symbols</vt:lpstr>
      <vt:lpstr>Quotable</vt:lpstr>
      <vt:lpstr>JS Klase</vt:lpstr>
      <vt:lpstr>JS Objekti – rekapitulacija</vt:lpstr>
      <vt:lpstr>JS Objekti – rekapitulacija</vt:lpstr>
      <vt:lpstr>Grupisanje objekata</vt:lpstr>
      <vt:lpstr>Grupisanje objekata</vt:lpstr>
      <vt:lpstr>Primer klase i objekata</vt:lpstr>
      <vt:lpstr>Kako funkcionišu klase i objekti?</vt:lpstr>
      <vt:lpstr>Klase i objekti </vt:lpstr>
      <vt:lpstr>Klase i objekti - primeri</vt:lpstr>
      <vt:lpstr>Klase - sintaksa</vt:lpstr>
      <vt:lpstr>Primer</vt:lpstr>
      <vt:lpstr>Kreiranje objekata</vt:lpstr>
      <vt:lpstr>Ključna reč this</vt:lpstr>
      <vt:lpstr>Geteri i seteri</vt:lpstr>
      <vt:lpstr>Klasa Auto – geteri i seteri</vt:lpstr>
      <vt:lpstr>Primer - Film</vt:lpstr>
      <vt:lpstr>Primeri - Film</vt:lpstr>
      <vt:lpstr>Primer - Pacijent</vt:lpstr>
      <vt:lpstr>Primeri - Knjiga</vt:lpstr>
      <vt:lpstr>Primeri - Knjiga</vt:lpstr>
      <vt:lpstr>Primeri - Pacijenti</vt:lpstr>
      <vt:lpstr>Primeri - Film</vt:lpstr>
      <vt:lpstr>Primeri - Film</vt:lpstr>
      <vt:lpstr>Primeri - Film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Klase</dc:title>
  <cp:lastModifiedBy>Asus</cp:lastModifiedBy>
  <cp:revision>13</cp:revision>
  <dcterms:created xsi:type="dcterms:W3CDTF">2020-03-08T19:08:38Z</dcterms:created>
  <dcterms:modified xsi:type="dcterms:W3CDTF">2021-06-07T15:13:03Z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