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7" d="100"/>
          <a:sy n="87" d="100"/>
        </p:scale>
        <p:origin x="-1253" y="-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EC216FC1-F1C9-492C-835F-3DE1D7C8E21B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372AF9CE-69E3-41E2-B575-E3D00F6A9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6FC1-F1C9-492C-835F-3DE1D7C8E21B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AF9CE-69E3-41E2-B575-E3D00F6A9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6FC1-F1C9-492C-835F-3DE1D7C8E21B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AF9CE-69E3-41E2-B575-E3D00F6A9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EC216FC1-F1C9-492C-835F-3DE1D7C8E21B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AF9CE-69E3-41E2-B575-E3D00F6A9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EC216FC1-F1C9-492C-835F-3DE1D7C8E21B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372AF9CE-69E3-41E2-B575-E3D00F6A9F9D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EC216FC1-F1C9-492C-835F-3DE1D7C8E21B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372AF9CE-69E3-41E2-B575-E3D00F6A9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EC216FC1-F1C9-492C-835F-3DE1D7C8E21B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372AF9CE-69E3-41E2-B575-E3D00F6A9F9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6FC1-F1C9-492C-835F-3DE1D7C8E21B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AF9CE-69E3-41E2-B575-E3D00F6A9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EC216FC1-F1C9-492C-835F-3DE1D7C8E21B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372AF9CE-69E3-41E2-B575-E3D00F6A9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EC216FC1-F1C9-492C-835F-3DE1D7C8E21B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372AF9CE-69E3-41E2-B575-E3D00F6A9F9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EC216FC1-F1C9-492C-835F-3DE1D7C8E21B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372AF9CE-69E3-41E2-B575-E3D00F6A9F9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EC216FC1-F1C9-492C-835F-3DE1D7C8E21B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372AF9CE-69E3-41E2-B575-E3D00F6A9F9D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9592" y="764704"/>
            <a:ext cx="8062912" cy="1470025"/>
          </a:xfrm>
        </p:spPr>
        <p:txBody>
          <a:bodyPr>
            <a:normAutofit/>
          </a:bodyPr>
          <a:lstStyle/>
          <a:p>
            <a:r>
              <a:rPr lang="sr-Latn-RS" sz="7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 listener</a:t>
            </a:r>
            <a:endParaRPr lang="en-US" sz="7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7584" y="2276872"/>
            <a:ext cx="8062912" cy="1752600"/>
          </a:xfrm>
        </p:spPr>
        <p:txBody>
          <a:bodyPr>
            <a:normAutofit/>
          </a:bodyPr>
          <a:lstStyle/>
          <a:p>
            <a:r>
              <a:rPr lang="sr-Latn-R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Događaji</a:t>
            </a:r>
            <a:endParaRPr 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4079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136904" cy="936104"/>
          </a:xfrm>
        </p:spPr>
        <p:txBody>
          <a:bodyPr/>
          <a:lstStyle/>
          <a:p>
            <a:r>
              <a:rPr lang="sr-Latn-RS" b="1" dirty="0" smtClean="0"/>
              <a:t>Vežbanje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340768"/>
            <a:ext cx="8712968" cy="5400600"/>
          </a:xfrm>
        </p:spPr>
        <p:txBody>
          <a:bodyPr>
            <a:normAutofit/>
          </a:bodyPr>
          <a:lstStyle/>
          <a:p>
            <a:pPr marL="578358" lvl="1" indent="-514350">
              <a:buSzPct val="80000"/>
              <a:buFont typeface="+mj-lt"/>
              <a:buAutoNum type="arabicPeriod" startAt="7"/>
            </a:pPr>
            <a:r>
              <a:rPr lang="sr-Latn-RS" sz="3000" dirty="0" smtClean="0"/>
              <a:t>Napraviti sledeću formu i rezultat računanja ispisati u paragrafu ispod nje.</a:t>
            </a:r>
            <a:br>
              <a:rPr lang="sr-Latn-RS" sz="3000" dirty="0" smtClean="0"/>
            </a:br>
            <a:endParaRPr lang="sr-Latn-RS" sz="3000" dirty="0" smtClean="0">
              <a:solidFill>
                <a:schemeClr val="accent1"/>
              </a:solidFill>
            </a:endParaRPr>
          </a:p>
          <a:p>
            <a:pPr marL="64008" lvl="1" indent="0">
              <a:buSzPct val="80000"/>
              <a:buNone/>
            </a:pPr>
            <a:endParaRPr lang="sr-Latn-RS" dirty="0"/>
          </a:p>
          <a:p>
            <a:pPr marL="64008" indent="0">
              <a:buNone/>
            </a:pPr>
            <a:endParaRPr lang="sr-Latn-R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636912"/>
            <a:ext cx="8343900" cy="163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466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136904" cy="936104"/>
          </a:xfrm>
        </p:spPr>
        <p:txBody>
          <a:bodyPr/>
          <a:lstStyle/>
          <a:p>
            <a:r>
              <a:rPr lang="sr-Latn-RS" dirty="0" smtClean="0"/>
              <a:t>Event - Događaji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114040"/>
          </a:xfrm>
        </p:spPr>
        <p:txBody>
          <a:bodyPr/>
          <a:lstStyle/>
          <a:p>
            <a:r>
              <a:rPr lang="sr-Latn-RS" dirty="0" smtClean="0"/>
              <a:t>Događaji su pojave koje su najčešće rezultat:</a:t>
            </a:r>
          </a:p>
          <a:p>
            <a:pPr lvl="1"/>
            <a:r>
              <a:rPr lang="sr-Latn-RS" dirty="0" smtClean="0"/>
              <a:t> </a:t>
            </a:r>
            <a:r>
              <a:rPr lang="sr-Latn-RS" dirty="0" smtClean="0">
                <a:solidFill>
                  <a:schemeClr val="accent1"/>
                </a:solidFill>
              </a:rPr>
              <a:t>nečega što korisnik uradi </a:t>
            </a:r>
            <a:br>
              <a:rPr lang="sr-Latn-RS" dirty="0" smtClean="0">
                <a:solidFill>
                  <a:schemeClr val="accent1"/>
                </a:solidFill>
              </a:rPr>
            </a:br>
            <a:r>
              <a:rPr lang="sr-Latn-RS" dirty="0" smtClean="0"/>
              <a:t>(klik mišem, klik na tastaturi,...) </a:t>
            </a:r>
          </a:p>
          <a:p>
            <a:pPr lvl="1"/>
            <a:r>
              <a:rPr lang="sr-Latn-RS" dirty="0" smtClean="0">
                <a:solidFill>
                  <a:schemeClr val="accent1"/>
                </a:solidFill>
              </a:rPr>
              <a:t>izazvani od strane browser-a</a:t>
            </a:r>
            <a:r>
              <a:rPr lang="sr-Latn-RS" dirty="0" smtClean="0"/>
              <a:t>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140" y="2924944"/>
            <a:ext cx="2286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75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136904" cy="936104"/>
          </a:xfrm>
        </p:spPr>
        <p:txBody>
          <a:bodyPr/>
          <a:lstStyle/>
          <a:p>
            <a:r>
              <a:rPr lang="sr-Latn-RS" dirty="0" smtClean="0"/>
              <a:t>Event listener - Događaji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114040"/>
          </a:xfrm>
        </p:spPr>
        <p:txBody>
          <a:bodyPr/>
          <a:lstStyle/>
          <a:p>
            <a:r>
              <a:rPr lang="sr-Latn-RS" dirty="0" smtClean="0"/>
              <a:t>Registrovanje događaja na nekom HTML elementu podrazumeva vezivanje </a:t>
            </a:r>
            <a:r>
              <a:rPr lang="sr-Latn-RS" dirty="0" smtClean="0">
                <a:solidFill>
                  <a:schemeClr val="accent1"/>
                </a:solidFill>
              </a:rPr>
              <a:t>osluškivača događaja (event listener) </a:t>
            </a:r>
            <a:r>
              <a:rPr lang="sr-Latn-RS" dirty="0" smtClean="0"/>
              <a:t>za HTML element i definisanje posledice tog događaja.</a:t>
            </a:r>
          </a:p>
          <a:p>
            <a:endParaRPr lang="sr-Latn-RS" dirty="0"/>
          </a:p>
          <a:p>
            <a:r>
              <a:rPr lang="sr-Latn-RS" dirty="0" smtClean="0"/>
              <a:t>Nakon izvršenog događaja, event listener poziva </a:t>
            </a:r>
            <a:r>
              <a:rPr lang="sr-Latn-RS" dirty="0" smtClean="0">
                <a:solidFill>
                  <a:schemeClr val="accent1"/>
                </a:solidFill>
              </a:rPr>
              <a:t>obrađivače događaja (event hendlers) </a:t>
            </a:r>
            <a:r>
              <a:rPr lang="sr-Latn-RS" dirty="0" smtClean="0"/>
              <a:t>koji se aktiviraju kao posledica nekog događaja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571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136904" cy="936104"/>
          </a:xfrm>
        </p:spPr>
        <p:txBody>
          <a:bodyPr/>
          <a:lstStyle/>
          <a:p>
            <a:r>
              <a:rPr lang="en-US" b="1" dirty="0" smtClean="0"/>
              <a:t>Alert</a:t>
            </a:r>
            <a:r>
              <a:rPr lang="en-US" dirty="0" smtClean="0"/>
              <a:t> event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114040"/>
          </a:xfrm>
        </p:spPr>
        <p:txBody>
          <a:bodyPr/>
          <a:lstStyle/>
          <a:p>
            <a:r>
              <a:rPr lang="en-US" dirty="0" smtClean="0"/>
              <a:t>Do </a:t>
            </a:r>
            <a:r>
              <a:rPr lang="en-US" dirty="0" err="1" smtClean="0"/>
              <a:t>sada</a:t>
            </a:r>
            <a:r>
              <a:rPr lang="en-US" dirty="0" smtClean="0"/>
              <a:t> </a:t>
            </a:r>
            <a:r>
              <a:rPr lang="en-US" dirty="0" err="1" smtClean="0"/>
              <a:t>smo</a:t>
            </a:r>
            <a:r>
              <a:rPr lang="en-US" dirty="0" smtClean="0"/>
              <a:t> se </a:t>
            </a:r>
            <a:r>
              <a:rPr lang="en-US" dirty="0" err="1" smtClean="0"/>
              <a:t>susreli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inline </a:t>
            </a:r>
            <a:r>
              <a:rPr lang="en-US" dirty="0" err="1" smtClean="0"/>
              <a:t>doga</a:t>
            </a:r>
            <a:r>
              <a:rPr lang="sr-Latn-RS" dirty="0" smtClean="0"/>
              <a:t>đajem koji se zove </a:t>
            </a:r>
            <a:r>
              <a:rPr lang="sr-Latn-RS" dirty="0" smtClean="0">
                <a:solidFill>
                  <a:schemeClr val="accent1"/>
                </a:solidFill>
              </a:rPr>
              <a:t>alert</a:t>
            </a:r>
            <a:br>
              <a:rPr lang="sr-Latn-RS" dirty="0" smtClean="0">
                <a:solidFill>
                  <a:schemeClr val="accent1"/>
                </a:solidFill>
              </a:rPr>
            </a:br>
            <a:endParaRPr lang="sr-Latn-RS" dirty="0" smtClean="0">
              <a:solidFill>
                <a:schemeClr val="accent1"/>
              </a:solidFill>
            </a:endParaRPr>
          </a:p>
          <a:p>
            <a:pPr marL="64008" indent="0">
              <a:buNone/>
            </a:pPr>
            <a:r>
              <a:rPr lang="en-US" dirty="0"/>
              <a:t>&lt;button </a:t>
            </a:r>
            <a:r>
              <a:rPr lang="en-US" dirty="0" err="1"/>
              <a:t>onclick</a:t>
            </a:r>
            <a:r>
              <a:rPr lang="en-US" dirty="0"/>
              <a:t>="alert('Hello</a:t>
            </a:r>
            <a:r>
              <a:rPr lang="en-US" dirty="0" smtClean="0"/>
              <a:t>!')"&gt;</a:t>
            </a:r>
            <a:endParaRPr lang="sr-Latn-RS" dirty="0" smtClean="0"/>
          </a:p>
          <a:p>
            <a:pPr marL="64008" indent="0">
              <a:buNone/>
            </a:pPr>
            <a:r>
              <a:rPr lang="sr-Latn-RS" dirty="0"/>
              <a:t>	</a:t>
            </a:r>
            <a:r>
              <a:rPr lang="sr-Latn-RS" dirty="0" smtClean="0"/>
              <a:t>Say hello</a:t>
            </a:r>
            <a:endParaRPr lang="sr-Latn-RS" dirty="0"/>
          </a:p>
          <a:p>
            <a:pPr marL="64008" indent="0">
              <a:buNone/>
            </a:pPr>
            <a:r>
              <a:rPr lang="en-US" dirty="0" smtClean="0"/>
              <a:t>&lt;/</a:t>
            </a:r>
            <a:r>
              <a:rPr lang="en-US" dirty="0"/>
              <a:t>button&gt;</a:t>
            </a:r>
          </a:p>
          <a:p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10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136904" cy="936104"/>
          </a:xfrm>
        </p:spPr>
        <p:txBody>
          <a:bodyPr/>
          <a:lstStyle/>
          <a:p>
            <a:r>
              <a:rPr lang="sr-Latn-RS" b="1" dirty="0" smtClean="0"/>
              <a:t>Click</a:t>
            </a:r>
            <a:r>
              <a:rPr lang="en-US" dirty="0" smtClean="0"/>
              <a:t> event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114040"/>
          </a:xfrm>
        </p:spPr>
        <p:txBody>
          <a:bodyPr>
            <a:noAutofit/>
          </a:bodyPr>
          <a:lstStyle/>
          <a:p>
            <a:r>
              <a:rPr lang="en-US" sz="2600" dirty="0" smtClean="0"/>
              <a:t>Click event </a:t>
            </a:r>
            <a:r>
              <a:rPr lang="en-US" sz="2600" dirty="0" err="1" smtClean="0"/>
              <a:t>koji</a:t>
            </a:r>
            <a:r>
              <a:rPr lang="en-US" sz="2600" dirty="0" smtClean="0"/>
              <a:t> </a:t>
            </a:r>
            <a:r>
              <a:rPr lang="en-US" sz="2600" dirty="0" err="1" smtClean="0"/>
              <a:t>klikom</a:t>
            </a:r>
            <a:r>
              <a:rPr lang="en-US" sz="2600" dirty="0" smtClean="0"/>
              <a:t> </a:t>
            </a:r>
            <a:r>
              <a:rPr lang="en-US" sz="2600" dirty="0" err="1" smtClean="0"/>
              <a:t>na</a:t>
            </a:r>
            <a:r>
              <a:rPr lang="en-US" sz="2600" dirty="0" smtClean="0"/>
              <a:t> </a:t>
            </a:r>
            <a:r>
              <a:rPr lang="en-US" sz="2600" dirty="0" err="1" smtClean="0"/>
              <a:t>dugme</a:t>
            </a:r>
            <a:r>
              <a:rPr lang="en-US" sz="2600" dirty="0" smtClean="0"/>
              <a:t> </a:t>
            </a:r>
            <a:r>
              <a:rPr lang="en-US" sz="2600" dirty="0" err="1" smtClean="0"/>
              <a:t>treba</a:t>
            </a:r>
            <a:r>
              <a:rPr lang="en-US" sz="2600" dirty="0" smtClean="0"/>
              <a:t> da </a:t>
            </a:r>
            <a:r>
              <a:rPr lang="en-US" sz="2600" dirty="0" err="1" smtClean="0"/>
              <a:t>ispi</a:t>
            </a:r>
            <a:r>
              <a:rPr lang="sr-Latn-RS" sz="2600" dirty="0" smtClean="0"/>
              <a:t>še poruku u konzoli</a:t>
            </a:r>
            <a:endParaRPr lang="en-US" sz="2600" dirty="0" smtClean="0"/>
          </a:p>
          <a:p>
            <a:r>
              <a:rPr lang="sr-Latn-RS" sz="2600" dirty="0" smtClean="0"/>
              <a:t>Postupak dodavanja click event-a je:</a:t>
            </a:r>
          </a:p>
          <a:p>
            <a:pPr marL="953262" lvl="1" indent="-514350">
              <a:buFont typeface="+mj-lt"/>
              <a:buAutoNum type="arabicPeriod"/>
            </a:pPr>
            <a:r>
              <a:rPr lang="sr-Latn-RS" dirty="0" smtClean="0">
                <a:solidFill>
                  <a:schemeClr val="accent1"/>
                </a:solidFill>
              </a:rPr>
              <a:t>„Dohvati“ element na koji želite da se klikne</a:t>
            </a:r>
          </a:p>
          <a:p>
            <a:pPr marL="64008" indent="0">
              <a:buNone/>
            </a:pPr>
            <a:r>
              <a:rPr lang="sr-Latn-RS" sz="2600" dirty="0" smtClean="0"/>
              <a:t>let dugme = document.querySelector(’button’);</a:t>
            </a:r>
            <a:endParaRPr lang="sr-Latn-RS" sz="2600" dirty="0" smtClean="0">
              <a:solidFill>
                <a:schemeClr val="accent1"/>
              </a:solidFill>
            </a:endParaRPr>
          </a:p>
          <a:p>
            <a:pPr marL="953262" lvl="1" indent="-514350">
              <a:buFont typeface="+mj-lt"/>
              <a:buAutoNum type="arabicPeriod"/>
            </a:pPr>
            <a:endParaRPr lang="sr-Latn-RS" dirty="0" smtClean="0">
              <a:solidFill>
                <a:schemeClr val="accent1"/>
              </a:solidFill>
            </a:endParaRPr>
          </a:p>
          <a:p>
            <a:pPr marL="953262" lvl="1" indent="-514350">
              <a:buFont typeface="+mj-lt"/>
              <a:buAutoNum type="arabicPeriod" startAt="2"/>
            </a:pPr>
            <a:r>
              <a:rPr lang="sr-Latn-RS" dirty="0" smtClean="0">
                <a:solidFill>
                  <a:schemeClr val="accent1"/>
                </a:solidFill>
              </a:rPr>
              <a:t>Dodajte event listener elementu</a:t>
            </a:r>
            <a:br>
              <a:rPr lang="sr-Latn-RS" dirty="0" smtClean="0">
                <a:solidFill>
                  <a:schemeClr val="accent1"/>
                </a:solidFill>
              </a:rPr>
            </a:br>
            <a:r>
              <a:rPr lang="sr-Latn-RS" dirty="0" smtClean="0">
                <a:solidFill>
                  <a:schemeClr val="accent1"/>
                </a:solidFill>
              </a:rPr>
              <a:t>(Aktivno „sluša“ element koji smo dohvatili)</a:t>
            </a:r>
            <a:br>
              <a:rPr lang="sr-Latn-RS" dirty="0" smtClean="0">
                <a:solidFill>
                  <a:schemeClr val="accent1"/>
                </a:solidFill>
              </a:rPr>
            </a:br>
            <a:r>
              <a:rPr lang="sr-Latn-RS" dirty="0" smtClean="0"/>
              <a:t>Ovaj listener prima dva parametra</a:t>
            </a:r>
          </a:p>
          <a:p>
            <a:pPr marL="438912" lvl="1" indent="0">
              <a:buNone/>
            </a:pPr>
            <a:r>
              <a:rPr lang="sr-Latn-RS" dirty="0"/>
              <a:t>	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sr-Latn-RS" dirty="0" smtClean="0"/>
              <a:t>	</a:t>
            </a:r>
            <a:r>
              <a:rPr lang="en-US" dirty="0" err="1" smtClean="0"/>
              <a:t>dugme.addEventListener</a:t>
            </a:r>
            <a:r>
              <a:rPr lang="sr-Latn-RS" dirty="0" smtClean="0"/>
              <a:t>(event, funicija)</a:t>
            </a:r>
            <a:r>
              <a:rPr lang="en-US" dirty="0" smtClean="0">
                <a:solidFill>
                  <a:schemeClr val="accent1"/>
                </a:solidFill>
              </a:rPr>
              <a:t/>
            </a:r>
            <a:br>
              <a:rPr lang="en-US" dirty="0" smtClean="0">
                <a:solidFill>
                  <a:schemeClr val="accent1"/>
                </a:solidFill>
              </a:rPr>
            </a:br>
            <a:endParaRPr lang="sr-Latn-RS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335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136904" cy="936104"/>
          </a:xfrm>
        </p:spPr>
        <p:txBody>
          <a:bodyPr/>
          <a:lstStyle/>
          <a:p>
            <a:r>
              <a:rPr lang="sr-Latn-RS" b="1" dirty="0" smtClean="0"/>
              <a:t>Click</a:t>
            </a:r>
            <a:r>
              <a:rPr lang="en-US" dirty="0" smtClean="0"/>
              <a:t> event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114040"/>
          </a:xfrm>
        </p:spPr>
        <p:txBody>
          <a:bodyPr/>
          <a:lstStyle/>
          <a:p>
            <a:pPr marL="578358" lvl="1" indent="-514350">
              <a:buSzPct val="80000"/>
              <a:buFont typeface="+mj-lt"/>
              <a:buAutoNum type="arabicPeriod" startAt="3"/>
            </a:pPr>
            <a:r>
              <a:rPr lang="sr-Latn-RS" sz="3000" dirty="0">
                <a:solidFill>
                  <a:schemeClr val="accent1"/>
                </a:solidFill>
              </a:rPr>
              <a:t>Napravimo call back funkciju</a:t>
            </a:r>
            <a:r>
              <a:rPr lang="en-US" sz="3000" dirty="0">
                <a:solidFill>
                  <a:schemeClr val="accent1"/>
                </a:solidFill>
              </a:rPr>
              <a:t> </a:t>
            </a:r>
            <a:r>
              <a:rPr lang="en-US" sz="3000" dirty="0" err="1">
                <a:solidFill>
                  <a:schemeClr val="accent1"/>
                </a:solidFill>
              </a:rPr>
              <a:t>za</a:t>
            </a:r>
            <a:r>
              <a:rPr lang="en-US" sz="3000" dirty="0">
                <a:solidFill>
                  <a:schemeClr val="accent1"/>
                </a:solidFill>
              </a:rPr>
              <a:t> </a:t>
            </a:r>
            <a:r>
              <a:rPr lang="en-US" sz="3000" dirty="0" err="1">
                <a:solidFill>
                  <a:schemeClr val="accent1"/>
                </a:solidFill>
              </a:rPr>
              <a:t>realizaciju</a:t>
            </a:r>
            <a:r>
              <a:rPr lang="en-US" sz="3000" dirty="0">
                <a:solidFill>
                  <a:schemeClr val="accent1"/>
                </a:solidFill>
              </a:rPr>
              <a:t> </a:t>
            </a:r>
            <a:r>
              <a:rPr lang="en-US" sz="3000" dirty="0" smtClean="0">
                <a:solidFill>
                  <a:schemeClr val="accent1"/>
                </a:solidFill>
              </a:rPr>
              <a:t>event-a</a:t>
            </a:r>
            <a:r>
              <a:rPr lang="sr-Latn-RS" sz="3000" dirty="0" smtClean="0">
                <a:solidFill>
                  <a:schemeClr val="accent1"/>
                </a:solidFill>
              </a:rPr>
              <a:t/>
            </a:r>
            <a:br>
              <a:rPr lang="sr-Latn-RS" sz="3000" dirty="0" smtClean="0">
                <a:solidFill>
                  <a:schemeClr val="accent1"/>
                </a:solidFill>
              </a:rPr>
            </a:br>
            <a:endParaRPr lang="sr-Latn-RS" sz="3000" dirty="0" smtClean="0">
              <a:solidFill>
                <a:schemeClr val="accent1"/>
              </a:solidFill>
            </a:endParaRPr>
          </a:p>
          <a:p>
            <a:pPr marL="64008" lvl="1" indent="0">
              <a:buSzPct val="80000"/>
              <a:buNone/>
            </a:pPr>
            <a:endParaRPr lang="sr-Latn-RS" sz="3000" dirty="0" smtClean="0">
              <a:solidFill>
                <a:schemeClr val="accent1"/>
              </a:solidFill>
            </a:endParaRPr>
          </a:p>
          <a:p>
            <a:pPr marL="64008" indent="0">
              <a:buNone/>
            </a:pPr>
            <a:r>
              <a:rPr lang="en-US" dirty="0" err="1"/>
              <a:t>dugme.addEventListener</a:t>
            </a:r>
            <a:r>
              <a:rPr lang="en-US" dirty="0"/>
              <a:t>('click', () =&gt;{</a:t>
            </a:r>
          </a:p>
          <a:p>
            <a:pPr marL="64008" indent="0">
              <a:buNone/>
            </a:pPr>
            <a:r>
              <a:rPr lang="en-US" dirty="0"/>
              <a:t>    </a:t>
            </a:r>
            <a:r>
              <a:rPr lang="en-US" dirty="0" smtClean="0"/>
              <a:t>console.log(</a:t>
            </a:r>
            <a:r>
              <a:rPr lang="sr-Latn-RS" dirty="0" smtClean="0"/>
              <a:t>’</a:t>
            </a:r>
            <a:r>
              <a:rPr lang="en-US" dirty="0" smtClean="0"/>
              <a:t>Clicked</a:t>
            </a:r>
            <a:r>
              <a:rPr lang="sr-Latn-RS" dirty="0" smtClean="0"/>
              <a:t>!’</a:t>
            </a:r>
            <a:r>
              <a:rPr lang="en-US" dirty="0" smtClean="0"/>
              <a:t>);</a:t>
            </a:r>
            <a:endParaRPr lang="sr-Latn-RS" dirty="0" smtClean="0"/>
          </a:p>
          <a:p>
            <a:pPr marL="64008" indent="0">
              <a:buNone/>
            </a:pPr>
            <a:r>
              <a:rPr lang="en-US" dirty="0" smtClean="0"/>
              <a:t>});</a:t>
            </a:r>
            <a:endParaRPr lang="en-US" dirty="0"/>
          </a:p>
          <a:p>
            <a:pPr marL="64008" lvl="1" indent="0">
              <a:buSzPct val="80000"/>
              <a:buNone/>
            </a:pPr>
            <a:endParaRPr lang="sr-Latn-RS" dirty="0"/>
          </a:p>
          <a:p>
            <a:pPr marL="64008" indent="0">
              <a:buNone/>
            </a:pPr>
            <a:endParaRPr lang="sr-Latn-RS" dirty="0"/>
          </a:p>
        </p:txBody>
      </p:sp>
      <p:sp>
        <p:nvSpPr>
          <p:cNvPr id="4" name="TextBox 3"/>
          <p:cNvSpPr txBox="1"/>
          <p:nvPr/>
        </p:nvSpPr>
        <p:spPr>
          <a:xfrm>
            <a:off x="4499992" y="2420888"/>
            <a:ext cx="244827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600" b="1" dirty="0" smtClean="0"/>
              <a:t>Naziv event-a</a:t>
            </a:r>
            <a:endParaRPr lang="en-US" sz="2600" b="1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796136" y="2913331"/>
            <a:ext cx="0" cy="37165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534744" y="4654965"/>
            <a:ext cx="314171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600" b="1" dirty="0" smtClean="0"/>
              <a:t>Funkcija koja se realizuje kada je event listener aktiviran</a:t>
            </a:r>
            <a:endParaRPr lang="en-US" sz="2600" b="1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6758880" y="4016677"/>
            <a:ext cx="0" cy="42043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986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136904" cy="936104"/>
          </a:xfrm>
        </p:spPr>
        <p:txBody>
          <a:bodyPr/>
          <a:lstStyle/>
          <a:p>
            <a:r>
              <a:rPr lang="sr-Latn-RS" b="1" dirty="0" smtClean="0"/>
              <a:t>Vežbanje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507288" cy="5114040"/>
          </a:xfrm>
        </p:spPr>
        <p:txBody>
          <a:bodyPr/>
          <a:lstStyle/>
          <a:p>
            <a:pPr marL="578358" lvl="1" indent="-514350">
              <a:buSzPct val="80000"/>
              <a:buFont typeface="+mj-lt"/>
              <a:buAutoNum type="arabicPeriod"/>
            </a:pPr>
            <a:r>
              <a:rPr lang="sr-Latn-RS" sz="3000" dirty="0" smtClean="0"/>
              <a:t>Napraviti dugme klikom na koje se u konzoli ispisuje vrednost brojača br. </a:t>
            </a:r>
            <a:br>
              <a:rPr lang="sr-Latn-RS" sz="3000" dirty="0" smtClean="0"/>
            </a:br>
            <a:r>
              <a:rPr lang="sr-Latn-RS" sz="3000" dirty="0" smtClean="0"/>
              <a:t>Brojač na početku ima vrednost 1, a svaki put kada se klikne na dugme povećati vrednost brojača za 1.</a:t>
            </a:r>
            <a:br>
              <a:rPr lang="sr-Latn-RS" sz="3000" dirty="0" smtClean="0"/>
            </a:br>
            <a:endParaRPr lang="sr-Latn-RS" sz="3000" dirty="0" smtClean="0"/>
          </a:p>
          <a:p>
            <a:pPr marL="578358" lvl="1" indent="-514350">
              <a:buSzPct val="80000"/>
              <a:buFont typeface="+mj-lt"/>
              <a:buAutoNum type="arabicPeriod"/>
            </a:pPr>
            <a:r>
              <a:rPr lang="sr-Latn-RS" sz="3000" dirty="0" smtClean="0"/>
              <a:t> Napraviti paragraf i vrednost prethodne funkcije ispisivati u paragrafu umesto u konzoli.</a:t>
            </a:r>
            <a:r>
              <a:rPr lang="sr-Latn-RS" sz="3000" dirty="0" smtClean="0">
                <a:solidFill>
                  <a:schemeClr val="accent1"/>
                </a:solidFill>
              </a:rPr>
              <a:t/>
            </a:r>
            <a:br>
              <a:rPr lang="sr-Latn-RS" sz="3000" dirty="0" smtClean="0">
                <a:solidFill>
                  <a:schemeClr val="accent1"/>
                </a:solidFill>
              </a:rPr>
            </a:br>
            <a:endParaRPr lang="sr-Latn-RS" sz="3000" dirty="0" smtClean="0">
              <a:solidFill>
                <a:schemeClr val="accent1"/>
              </a:solidFill>
            </a:endParaRPr>
          </a:p>
          <a:p>
            <a:pPr marL="64008" lvl="1" indent="0">
              <a:buSzPct val="80000"/>
              <a:buNone/>
            </a:pPr>
            <a:endParaRPr lang="sr-Latn-RS" sz="3000" dirty="0" smtClean="0">
              <a:solidFill>
                <a:schemeClr val="accent1"/>
              </a:solidFill>
            </a:endParaRPr>
          </a:p>
          <a:p>
            <a:pPr marL="64008" lvl="1" indent="0">
              <a:buSzPct val="80000"/>
              <a:buNone/>
            </a:pPr>
            <a:endParaRPr lang="sr-Latn-RS" dirty="0"/>
          </a:p>
          <a:p>
            <a:pPr marL="64008" indent="0">
              <a:buNone/>
            </a:pP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420800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136904" cy="936104"/>
          </a:xfrm>
        </p:spPr>
        <p:txBody>
          <a:bodyPr/>
          <a:lstStyle/>
          <a:p>
            <a:r>
              <a:rPr lang="sr-Latn-RS" b="1" dirty="0" smtClean="0"/>
              <a:t>Vežbanje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340768"/>
            <a:ext cx="8712968" cy="5400600"/>
          </a:xfrm>
        </p:spPr>
        <p:txBody>
          <a:bodyPr>
            <a:normAutofit/>
          </a:bodyPr>
          <a:lstStyle/>
          <a:p>
            <a:pPr marL="578358" lvl="1" indent="-514350">
              <a:buSzPct val="80000"/>
              <a:buFont typeface="+mj-lt"/>
              <a:buAutoNum type="arabicPeriod" startAt="3"/>
            </a:pPr>
            <a:r>
              <a:rPr lang="sr-Latn-RS" sz="3000" dirty="0" smtClean="0"/>
              <a:t>Napraviti dugme + i dugme -. </a:t>
            </a:r>
            <a:br>
              <a:rPr lang="sr-Latn-RS" sz="3000" dirty="0" smtClean="0"/>
            </a:br>
            <a:r>
              <a:rPr lang="sr-Latn-RS" sz="3000" dirty="0" smtClean="0"/>
              <a:t>Kada se klikne na dugme +, na ekranu prikazati vrednost brojača povećanu za 1.</a:t>
            </a:r>
            <a:br>
              <a:rPr lang="sr-Latn-RS" sz="3000" dirty="0" smtClean="0"/>
            </a:br>
            <a:r>
              <a:rPr lang="sr-Latn-RS" sz="3000" dirty="0" smtClean="0"/>
              <a:t>Kada se klikne na dugme -, na ekranu prikazati vrednost brojača smanjenu za 1.</a:t>
            </a:r>
            <a:br>
              <a:rPr lang="sr-Latn-RS" sz="3000" dirty="0" smtClean="0"/>
            </a:br>
            <a:endParaRPr lang="sr-Latn-RS" sz="3000" dirty="0" smtClean="0"/>
          </a:p>
          <a:p>
            <a:pPr marL="578358" lvl="1" indent="-514350">
              <a:buSzPct val="80000"/>
              <a:buFont typeface="+mj-lt"/>
              <a:buAutoNum type="arabicPeriod" startAt="3"/>
            </a:pPr>
            <a:r>
              <a:rPr lang="sr-Latn-RS" sz="3000" dirty="0" smtClean="0"/>
              <a:t> Dopuniti prethodni zadatak uslovima, tako da se na ekranu prikazuju samo pozitivni brojevi. Ukoliko je vrednost manja od nule, na ekranu nastaviti prikazivanje broja 0.</a:t>
            </a:r>
            <a:endParaRPr lang="sr-Latn-RS" sz="3000" dirty="0" smtClean="0">
              <a:solidFill>
                <a:schemeClr val="accent1"/>
              </a:solidFill>
            </a:endParaRPr>
          </a:p>
          <a:p>
            <a:pPr marL="64008" lvl="1" indent="0">
              <a:buSzPct val="80000"/>
              <a:buNone/>
            </a:pPr>
            <a:endParaRPr lang="sr-Latn-RS" sz="3000" dirty="0" smtClean="0">
              <a:solidFill>
                <a:schemeClr val="accent1"/>
              </a:solidFill>
            </a:endParaRPr>
          </a:p>
          <a:p>
            <a:pPr marL="64008" lvl="1" indent="0">
              <a:buSzPct val="80000"/>
              <a:buNone/>
            </a:pPr>
            <a:endParaRPr lang="sr-Latn-RS" dirty="0"/>
          </a:p>
          <a:p>
            <a:pPr marL="64008" indent="0">
              <a:buNone/>
            </a:pP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502760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136904" cy="936104"/>
          </a:xfrm>
        </p:spPr>
        <p:txBody>
          <a:bodyPr/>
          <a:lstStyle/>
          <a:p>
            <a:r>
              <a:rPr lang="sr-Latn-RS" b="1" dirty="0" smtClean="0"/>
              <a:t>Vežbanje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340768"/>
            <a:ext cx="8712968" cy="5400600"/>
          </a:xfrm>
        </p:spPr>
        <p:txBody>
          <a:bodyPr>
            <a:normAutofit/>
          </a:bodyPr>
          <a:lstStyle/>
          <a:p>
            <a:pPr marL="578358" lvl="1" indent="-514350">
              <a:buSzPct val="80000"/>
              <a:buFont typeface="+mj-lt"/>
              <a:buAutoNum type="arabicPeriod" startAt="5"/>
            </a:pPr>
            <a:r>
              <a:rPr lang="sr-Latn-RS" sz="3000" dirty="0" smtClean="0"/>
              <a:t>Napraviti input polje i dugme.</a:t>
            </a:r>
            <a:br>
              <a:rPr lang="sr-Latn-RS" sz="3000" dirty="0" smtClean="0"/>
            </a:br>
            <a:r>
              <a:rPr lang="sr-Latn-RS" sz="3000" dirty="0" smtClean="0"/>
              <a:t>U input polje treba da se unese ime neke osobe, a na ekranu u paragrafu da se ispiše </a:t>
            </a:r>
            <a:r>
              <a:rPr lang="sr-Latn-RS" sz="3000" i="1" dirty="0" smtClean="0"/>
              <a:t>Zdravo</a:t>
            </a:r>
            <a:r>
              <a:rPr lang="sr-Latn-RS" sz="3000" dirty="0" smtClean="0"/>
              <a:t> i ime osobe preuzeto iz input polja</a:t>
            </a:r>
            <a:r>
              <a:rPr lang="sr-Latn-RS" sz="3000" dirty="0" smtClean="0"/>
              <a:t>.</a:t>
            </a:r>
            <a:endParaRPr lang="en-US" sz="3000" dirty="0" smtClean="0"/>
          </a:p>
          <a:p>
            <a:pPr marL="578358" lvl="1" indent="-514350">
              <a:buSzPct val="80000"/>
              <a:buFont typeface="+mj-lt"/>
              <a:buAutoNum type="arabicPeriod" startAt="5"/>
            </a:pPr>
            <a:endParaRPr lang="en-US" sz="3000" dirty="0" smtClean="0"/>
          </a:p>
          <a:p>
            <a:pPr marL="578358" lvl="1" indent="-514350">
              <a:buSzPct val="80000"/>
              <a:buFont typeface="+mj-lt"/>
              <a:buAutoNum type="arabicPeriod" startAt="5"/>
            </a:pPr>
            <a:r>
              <a:rPr lang="en-US" sz="3000" dirty="0" err="1" smtClean="0"/>
              <a:t>Dopuniti</a:t>
            </a:r>
            <a:r>
              <a:rPr lang="en-US" sz="3000" dirty="0" smtClean="0"/>
              <a:t> 5. </a:t>
            </a:r>
            <a:r>
              <a:rPr lang="en-US" sz="3000" dirty="0" err="1" smtClean="0"/>
              <a:t>zadatak</a:t>
            </a:r>
            <a:r>
              <a:rPr lang="en-US" sz="3000" dirty="0" smtClean="0"/>
              <a:t> </a:t>
            </a:r>
            <a:r>
              <a:rPr lang="en-US" sz="3000" dirty="0" err="1" smtClean="0"/>
              <a:t>dodavanjem</a:t>
            </a:r>
            <a:r>
              <a:rPr lang="en-US" sz="3000" dirty="0" smtClean="0"/>
              <a:t> </a:t>
            </a:r>
            <a:r>
              <a:rPr lang="en-US" sz="3000" dirty="0" err="1" smtClean="0"/>
              <a:t>eventa</a:t>
            </a:r>
            <a:r>
              <a:rPr lang="en-US" sz="3000" dirty="0" smtClean="0"/>
              <a:t> </a:t>
            </a:r>
            <a:r>
              <a:rPr lang="en-US" sz="3000" dirty="0"/>
              <a:t>i</a:t>
            </a:r>
            <a:r>
              <a:rPr lang="en-US" sz="3000" dirty="0" smtClean="0"/>
              <a:t> </a:t>
            </a:r>
            <a:r>
              <a:rPr lang="en-US" sz="3000" dirty="0" err="1" smtClean="0"/>
              <a:t>proizvoljnog</a:t>
            </a:r>
            <a:r>
              <a:rPr lang="en-US" sz="3000" dirty="0" smtClean="0"/>
              <a:t> alert-a, </a:t>
            </a:r>
            <a:r>
              <a:rPr lang="en-US" sz="3000" dirty="0" err="1" smtClean="0"/>
              <a:t>kada</a:t>
            </a:r>
            <a:r>
              <a:rPr lang="en-US" sz="3000" dirty="0" smtClean="0"/>
              <a:t> se </a:t>
            </a:r>
            <a:r>
              <a:rPr lang="en-US" sz="3000" dirty="0" err="1" smtClean="0"/>
              <a:t>klikne</a:t>
            </a:r>
            <a:r>
              <a:rPr lang="en-US" sz="3000" dirty="0" smtClean="0"/>
              <a:t> </a:t>
            </a:r>
            <a:r>
              <a:rPr lang="en-US" sz="3000" dirty="0" err="1" smtClean="0"/>
              <a:t>dva</a:t>
            </a:r>
            <a:r>
              <a:rPr lang="en-US" sz="3000" dirty="0" smtClean="0"/>
              <a:t> </a:t>
            </a:r>
            <a:r>
              <a:rPr lang="en-US" sz="3000" dirty="0" err="1" smtClean="0"/>
              <a:t>puta</a:t>
            </a:r>
            <a:r>
              <a:rPr lang="en-US" sz="3000" dirty="0" smtClean="0"/>
              <a:t> </a:t>
            </a:r>
            <a:r>
              <a:rPr lang="en-US" sz="3000" dirty="0" err="1" smtClean="0"/>
              <a:t>na</a:t>
            </a:r>
            <a:r>
              <a:rPr lang="en-US" sz="3000" dirty="0" smtClean="0"/>
              <a:t> </a:t>
            </a:r>
            <a:r>
              <a:rPr lang="en-US" sz="3000" dirty="0" err="1" smtClean="0"/>
              <a:t>dugme</a:t>
            </a:r>
            <a:r>
              <a:rPr lang="en-US" sz="3000" dirty="0" smtClean="0"/>
              <a:t>.</a:t>
            </a:r>
          </a:p>
          <a:p>
            <a:pPr marL="64008" lvl="1" indent="0">
              <a:buSzPct val="80000"/>
              <a:buNone/>
            </a:pPr>
            <a:endParaRPr lang="sr-Latn-RS" sz="3000" dirty="0" smtClean="0">
              <a:solidFill>
                <a:schemeClr val="accent1"/>
              </a:solidFill>
            </a:endParaRPr>
          </a:p>
          <a:p>
            <a:pPr marL="64008" lvl="1" indent="0">
              <a:buSzPct val="80000"/>
              <a:buNone/>
            </a:pPr>
            <a:endParaRPr lang="sr-Latn-RS" dirty="0"/>
          </a:p>
          <a:p>
            <a:pPr marL="64008" indent="0">
              <a:buNone/>
            </a:pP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63432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omposite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460</TotalTime>
  <Words>184</Words>
  <Application>Microsoft Office PowerPoint</Application>
  <PresentationFormat>On-screen Show (4:3)</PresentationFormat>
  <Paragraphs>46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Verve</vt:lpstr>
      <vt:lpstr>Event listener</vt:lpstr>
      <vt:lpstr>Event - Događaji</vt:lpstr>
      <vt:lpstr>Event listener - Događaji</vt:lpstr>
      <vt:lpstr>Alert event</vt:lpstr>
      <vt:lpstr>Click event</vt:lpstr>
      <vt:lpstr>Click event</vt:lpstr>
      <vt:lpstr>Vežbanje</vt:lpstr>
      <vt:lpstr>Vežbanje</vt:lpstr>
      <vt:lpstr>Vežbanje</vt:lpstr>
      <vt:lpstr>Vežbanje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 listener</dc:title>
  <dc:creator>Windows User</dc:creator>
  <cp:lastModifiedBy>Windows User</cp:lastModifiedBy>
  <cp:revision>27</cp:revision>
  <dcterms:created xsi:type="dcterms:W3CDTF">2020-02-28T08:38:27Z</dcterms:created>
  <dcterms:modified xsi:type="dcterms:W3CDTF">2020-08-14T09:11:04Z</dcterms:modified>
</cp:coreProperties>
</file>