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FpRra1nEM72gc7+obAnFXG3q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customschemas.google.com/relationships/presentationmetadata" Target="metadata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5704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r>
              <a:t/>
            </a:r>
            <a:endParaRPr b="0" i="0" sz="28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2352428" y="-84473"/>
            <a:ext cx="5375769" cy="90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type="title"/>
          </p:nvPr>
        </p:nvSpPr>
        <p:spPr>
          <a:xfrm rot="5400000">
            <a:off x="5208662" y="2771762"/>
            <a:ext cx="6467722" cy="22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" type="body"/>
          </p:nvPr>
        </p:nvSpPr>
        <p:spPr>
          <a:xfrm rot="5400000">
            <a:off x="588376" y="587627"/>
            <a:ext cx="6467722" cy="663641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Char char="●"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3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/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" type="body"/>
          </p:nvPr>
        </p:nvSpPr>
        <p:spPr>
          <a:xfrm>
            <a:off x="9001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117" name="Google Shape;117;p44"/>
          <p:cNvSpPr txBox="1"/>
          <p:nvPr>
            <p:ph idx="2" type="body"/>
          </p:nvPr>
        </p:nvSpPr>
        <p:spPr>
          <a:xfrm>
            <a:off x="51165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118" name="Google Shape;118;p44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5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124" name="Google Shape;124;p45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125" name="Google Shape;125;p45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126" name="Google Shape;126;p45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1" name="Google Shape;141;p48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indent="-29718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indent="-2857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/>
        </p:txBody>
      </p:sp>
      <p:sp>
        <p:nvSpPr>
          <p:cNvPr id="142" name="Google Shape;142;p48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143" name="Google Shape;143;p48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756047" y="1511935"/>
            <a:ext cx="8652536" cy="2124409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756047" y="3863834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27" name="Google Shape;27;p30"/>
          <p:cNvCxnSpPr/>
          <p:nvPr/>
        </p:nvCxnSpPr>
        <p:spPr>
          <a:xfrm>
            <a:off x="756047" y="3746239"/>
            <a:ext cx="8652536" cy="175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48" name="Google Shape;148;p49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9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150" name="Google Shape;150;p49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/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1" type="body"/>
          </p:nvPr>
        </p:nvSpPr>
        <p:spPr>
          <a:xfrm rot="5400000">
            <a:off x="2954520" y="-69481"/>
            <a:ext cx="4170960" cy="8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56" name="Google Shape;156;p50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1"/>
          <p:cNvSpPr txBox="1"/>
          <p:nvPr>
            <p:ph type="title"/>
          </p:nvPr>
        </p:nvSpPr>
        <p:spPr>
          <a:xfrm rot="5400000">
            <a:off x="5479256" y="2275682"/>
            <a:ext cx="5602287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1" type="body"/>
          </p:nvPr>
        </p:nvSpPr>
        <p:spPr>
          <a:xfrm rot="5400000">
            <a:off x="1083469" y="191294"/>
            <a:ext cx="5602287" cy="632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62" name="Google Shape;162;p51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1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1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3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73" name="Google Shape;173;p53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53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3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3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/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79" name="Google Shape;179;p54"/>
          <p:cNvSpPr txBox="1"/>
          <p:nvPr>
            <p:ph idx="1" type="body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80" name="Google Shape;180;p54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4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4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5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Char char="●"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85" name="Google Shape;185;p55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55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5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5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/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91" name="Google Shape;191;p56"/>
          <p:cNvSpPr txBox="1"/>
          <p:nvPr>
            <p:ph idx="1" type="body"/>
          </p:nvPr>
        </p:nvSpPr>
        <p:spPr>
          <a:xfrm>
            <a:off x="1979613" y="1768475"/>
            <a:ext cx="381158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192" name="Google Shape;192;p56"/>
          <p:cNvSpPr txBox="1"/>
          <p:nvPr>
            <p:ph idx="2" type="body"/>
          </p:nvPr>
        </p:nvSpPr>
        <p:spPr>
          <a:xfrm>
            <a:off x="5943600" y="1768475"/>
            <a:ext cx="381158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193" name="Google Shape;193;p56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6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6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7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198" name="Google Shape;198;p57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199" name="Google Shape;199;p57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200" name="Google Shape;200;p57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201" name="Google Shape;201;p57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202" name="Google Shape;202;p57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7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7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"/>
          <p:cNvSpPr txBox="1"/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07" name="Google Shape;207;p58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8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8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9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9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9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16" name="Google Shape;216;p60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indent="-29718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indent="-2857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/>
        </p:txBody>
      </p:sp>
      <p:sp>
        <p:nvSpPr>
          <p:cNvPr id="217" name="Google Shape;217;p60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218" name="Google Shape;218;p60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0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0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23" name="Google Shape;223;p61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61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225" name="Google Shape;225;p61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1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1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30" name="Google Shape;230;p62"/>
          <p:cNvSpPr txBox="1"/>
          <p:nvPr>
            <p:ph idx="1" type="body"/>
          </p:nvPr>
        </p:nvSpPr>
        <p:spPr>
          <a:xfrm rot="5400000">
            <a:off x="3962340" y="-213300"/>
            <a:ext cx="3810960" cy="77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31" name="Google Shape;231;p62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2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2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3"/>
          <p:cNvSpPr txBox="1"/>
          <p:nvPr>
            <p:ph type="title"/>
          </p:nvPr>
        </p:nvSpPr>
        <p:spPr>
          <a:xfrm rot="5400000">
            <a:off x="6176169" y="1964531"/>
            <a:ext cx="5278438" cy="195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36" name="Google Shape;236;p63"/>
          <p:cNvSpPr txBox="1"/>
          <p:nvPr>
            <p:ph idx="1" type="body"/>
          </p:nvPr>
        </p:nvSpPr>
        <p:spPr>
          <a:xfrm rot="5400000">
            <a:off x="2193925" y="87313"/>
            <a:ext cx="5278438" cy="5707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37" name="Google Shape;237;p63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3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3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48" name="Google Shape;248;p65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9" name="Google Shape;249;p65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5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5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6"/>
          <p:cNvSpPr txBox="1"/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54" name="Google Shape;254;p66"/>
          <p:cNvSpPr txBox="1"/>
          <p:nvPr>
            <p:ph idx="1" type="body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55" name="Google Shape;255;p66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6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6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60" name="Google Shape;260;p67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p67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7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7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8"/>
          <p:cNvSpPr txBox="1"/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66" name="Google Shape;266;p68"/>
          <p:cNvSpPr txBox="1"/>
          <p:nvPr>
            <p:ph idx="1" type="body"/>
          </p:nvPr>
        </p:nvSpPr>
        <p:spPr>
          <a:xfrm>
            <a:off x="720725" y="1912938"/>
            <a:ext cx="42608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267" name="Google Shape;267;p68"/>
          <p:cNvSpPr txBox="1"/>
          <p:nvPr>
            <p:ph idx="2" type="body"/>
          </p:nvPr>
        </p:nvSpPr>
        <p:spPr>
          <a:xfrm>
            <a:off x="5133975" y="1912938"/>
            <a:ext cx="4262438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268" name="Google Shape;268;p68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8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8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73" name="Google Shape;273;p6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274" name="Google Shape;274;p6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275" name="Google Shape;275;p6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276" name="Google Shape;276;p6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277" name="Google Shape;277;p69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9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9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0"/>
          <p:cNvSpPr txBox="1"/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82" name="Google Shape;282;p70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0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0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796300" y="2603888"/>
            <a:ext cx="8568531" cy="2425396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Arial"/>
              <a:buNone/>
              <a:defRPr b="0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796300" y="5100261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40" name="Google Shape;40;p32"/>
          <p:cNvCxnSpPr/>
          <p:nvPr/>
        </p:nvCxnSpPr>
        <p:spPr>
          <a:xfrm>
            <a:off x="806450" y="5070022"/>
            <a:ext cx="8652536" cy="175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1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1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1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2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91" name="Google Shape;291;p72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indent="-29718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indent="-2857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/>
        </p:txBody>
      </p:sp>
      <p:sp>
        <p:nvSpPr>
          <p:cNvPr id="292" name="Google Shape;292;p72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293" name="Google Shape;293;p72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2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2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3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298" name="Google Shape;298;p73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73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300" name="Google Shape;300;p73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3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3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 txBox="1"/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05" name="Google Shape;305;p74"/>
          <p:cNvSpPr txBox="1"/>
          <p:nvPr>
            <p:ph idx="1" type="body"/>
          </p:nvPr>
        </p:nvSpPr>
        <p:spPr>
          <a:xfrm rot="5400000">
            <a:off x="2882520" y="-249481"/>
            <a:ext cx="4350960" cy="8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06" name="Google Shape;306;p74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4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4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 txBox="1"/>
          <p:nvPr>
            <p:ph type="title"/>
          </p:nvPr>
        </p:nvSpPr>
        <p:spPr>
          <a:xfrm rot="5400000">
            <a:off x="5580063" y="2268538"/>
            <a:ext cx="572452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11" name="Google Shape;311;p75"/>
          <p:cNvSpPr txBox="1"/>
          <p:nvPr>
            <p:ph idx="1" type="body"/>
          </p:nvPr>
        </p:nvSpPr>
        <p:spPr>
          <a:xfrm rot="5400000">
            <a:off x="968375" y="76200"/>
            <a:ext cx="5724525" cy="66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12" name="Google Shape;312;p75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75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5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7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23" name="Google Shape;323;p77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4" name="Google Shape;324;p77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7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7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8"/>
          <p:cNvSpPr txBox="1"/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29" name="Google Shape;329;p78"/>
          <p:cNvSpPr txBox="1"/>
          <p:nvPr>
            <p:ph idx="1" type="body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30" name="Google Shape;330;p78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8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8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9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Char char="●"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35" name="Google Shape;335;p79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6" name="Google Shape;336;p79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79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9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0"/>
          <p:cNvSpPr txBox="1"/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41" name="Google Shape;341;p80"/>
          <p:cNvSpPr txBox="1"/>
          <p:nvPr>
            <p:ph idx="1" type="body"/>
          </p:nvPr>
        </p:nvSpPr>
        <p:spPr>
          <a:xfrm>
            <a:off x="9001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342" name="Google Shape;342;p80"/>
          <p:cNvSpPr txBox="1"/>
          <p:nvPr>
            <p:ph idx="2" type="body"/>
          </p:nvPr>
        </p:nvSpPr>
        <p:spPr>
          <a:xfrm>
            <a:off x="51165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indent="-28575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/>
        </p:txBody>
      </p:sp>
      <p:sp>
        <p:nvSpPr>
          <p:cNvPr id="343" name="Google Shape;343;p80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0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0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1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48" name="Google Shape;348;p81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349" name="Google Shape;349;p81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350" name="Google Shape;350;p81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None/>
              <a:defRPr b="1" sz="1600"/>
            </a:lvl9pPr>
          </a:lstStyle>
          <a:p/>
        </p:txBody>
      </p:sp>
      <p:sp>
        <p:nvSpPr>
          <p:cNvPr id="351" name="Google Shape;351;p81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indent="-27432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indent="-27432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indent="-27432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indent="-27432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indent="-27432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/>
        </p:txBody>
      </p:sp>
      <p:sp>
        <p:nvSpPr>
          <p:cNvPr id="352" name="Google Shape;352;p81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1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1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504031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95922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indent="-35433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5124318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95922" lvl="0" marL="4572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indent="-35433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/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57" name="Google Shape;357;p82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2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2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3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3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4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66" name="Google Shape;366;p84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indent="-29718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indent="-28575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indent="-28575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indent="-28575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indent="-28575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indent="-28575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/>
        </p:txBody>
      </p:sp>
      <p:sp>
        <p:nvSpPr>
          <p:cNvPr id="367" name="Google Shape;367;p84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368" name="Google Shape;368;p84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84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5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73" name="Google Shape;373;p85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85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/>
        </p:txBody>
      </p:sp>
      <p:sp>
        <p:nvSpPr>
          <p:cNvPr id="375" name="Google Shape;375;p85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5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85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/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1" type="body"/>
          </p:nvPr>
        </p:nvSpPr>
        <p:spPr>
          <a:xfrm rot="5400000">
            <a:off x="3060000" y="-108000"/>
            <a:ext cx="3960000" cy="8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86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6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7"/>
          <p:cNvSpPr txBox="1"/>
          <p:nvPr>
            <p:ph type="title"/>
          </p:nvPr>
        </p:nvSpPr>
        <p:spPr>
          <a:xfrm rot="5400000">
            <a:off x="5568950" y="2220913"/>
            <a:ext cx="54229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86" name="Google Shape;386;p87"/>
          <p:cNvSpPr txBox="1"/>
          <p:nvPr>
            <p:ph idx="1" type="body"/>
          </p:nvPr>
        </p:nvSpPr>
        <p:spPr>
          <a:xfrm rot="5400000">
            <a:off x="1173162" y="136525"/>
            <a:ext cx="5422900" cy="632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indent="-280035" lvl="2" marL="1371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indent="-280035" lvl="4" marL="228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indent="-280035" lvl="5" marL="27432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indent="-280035" lvl="6" marL="32004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indent="-280034" lvl="7" marL="3657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indent="-280034" lvl="8" marL="41148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87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87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504031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0" sz="2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1" name="Google Shape;51;p34"/>
          <p:cNvSpPr txBox="1"/>
          <p:nvPr>
            <p:ph idx="2" type="body"/>
          </p:nvPr>
        </p:nvSpPr>
        <p:spPr>
          <a:xfrm>
            <a:off x="504031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6893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indent="-347344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34"/>
          <p:cNvSpPr txBox="1"/>
          <p:nvPr>
            <p:ph idx="3" type="body"/>
          </p:nvPr>
        </p:nvSpPr>
        <p:spPr>
          <a:xfrm>
            <a:off x="5241925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0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3" name="Google Shape;53;p34"/>
          <p:cNvSpPr txBox="1"/>
          <p:nvPr>
            <p:ph idx="4" type="body"/>
          </p:nvPr>
        </p:nvSpPr>
        <p:spPr>
          <a:xfrm>
            <a:off x="5241925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6893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indent="-347344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34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57" name="Google Shape;57;p34"/>
          <p:cNvCxnSpPr/>
          <p:nvPr/>
        </p:nvCxnSpPr>
        <p:spPr>
          <a:xfrm rot="5400000">
            <a:off x="2445262" y="4459771"/>
            <a:ext cx="5190977" cy="87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504031" y="873122"/>
            <a:ext cx="2358866" cy="139098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" type="body"/>
          </p:nvPr>
        </p:nvSpPr>
        <p:spPr>
          <a:xfrm>
            <a:off x="3276203" y="873121"/>
            <a:ext cx="6300391" cy="614853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417512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975"/>
              <a:buChar char="•"/>
              <a:defRPr sz="3500"/>
            </a:lvl1pPr>
            <a:lvl2pPr indent="-395922" lvl="1" marL="91440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2pPr>
            <a:lvl3pPr indent="-377189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340"/>
              <a:buChar char="•"/>
              <a:defRPr sz="26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9pPr>
          </a:lstStyle>
          <a:p/>
        </p:txBody>
      </p:sp>
      <p:sp>
        <p:nvSpPr>
          <p:cNvPr id="66" name="Google Shape;66;p36"/>
          <p:cNvSpPr txBox="1"/>
          <p:nvPr>
            <p:ph idx="2" type="body"/>
          </p:nvPr>
        </p:nvSpPr>
        <p:spPr>
          <a:xfrm>
            <a:off x="504032" y="2348539"/>
            <a:ext cx="2358866" cy="4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cxnSp>
        <p:nvCxnSpPr>
          <p:cNvPr id="70" name="Google Shape;70;p36"/>
          <p:cNvCxnSpPr/>
          <p:nvPr/>
        </p:nvCxnSpPr>
        <p:spPr>
          <a:xfrm rot="5400000">
            <a:off x="-14137" y="3946514"/>
            <a:ext cx="6148536" cy="175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504031" y="873562"/>
            <a:ext cx="2362156" cy="139434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/>
          <p:nvPr>
            <p:ph idx="2" type="pic"/>
          </p:nvPr>
        </p:nvSpPr>
        <p:spPr>
          <a:xfrm>
            <a:off x="3151419" y="923961"/>
            <a:ext cx="6509180" cy="6063234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50375" lIns="100775" spcFirstLastPara="1" rIns="100775" wrap="square" tIns="503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2635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>
            <a:off x="504031" y="2351899"/>
            <a:ext cx="2358866" cy="46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/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" type="body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7344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Font typeface="Noto Sans Symbols"/>
              <a:buChar char="●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2"/>
          <p:cNvSpPr txBox="1"/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Font typeface="Noto Sans Symbols"/>
              <a:buChar char="●"/>
              <a:defRPr b="1" i="1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52"/>
          <p:cNvSpPr txBox="1"/>
          <p:nvPr>
            <p:ph idx="1" type="body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52"/>
          <p:cNvSpPr txBox="1"/>
          <p:nvPr>
            <p:ph idx="10" type="dt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52"/>
          <p:cNvSpPr txBox="1"/>
          <p:nvPr>
            <p:ph idx="11" type="ftr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52"/>
          <p:cNvSpPr txBox="1"/>
          <p:nvPr>
            <p:ph idx="12" type="sldNum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4"/>
          <p:cNvSpPr txBox="1"/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64"/>
          <p:cNvSpPr txBox="1"/>
          <p:nvPr>
            <p:ph idx="1" type="body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64"/>
          <p:cNvSpPr txBox="1"/>
          <p:nvPr>
            <p:ph idx="10" type="dt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64"/>
          <p:cNvSpPr txBox="1"/>
          <p:nvPr>
            <p:ph idx="11" type="ftr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64"/>
          <p:cNvSpPr txBox="1"/>
          <p:nvPr>
            <p:ph idx="12" type="sldNum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6"/>
          <p:cNvSpPr txBox="1"/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Font typeface="Noto Sans Symbols"/>
              <a:buChar char="●"/>
              <a:defRPr b="1" i="1" sz="44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76"/>
          <p:cNvSpPr txBox="1"/>
          <p:nvPr>
            <p:ph idx="1" type="body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76"/>
          <p:cNvSpPr txBox="1"/>
          <p:nvPr>
            <p:ph idx="10" type="dt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76"/>
          <p:cNvSpPr txBox="1"/>
          <p:nvPr>
            <p:ph idx="11" type="ftr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76"/>
          <p:cNvSpPr txBox="1"/>
          <p:nvPr>
            <p:ph idx="12" type="sldNum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johndoe@examp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/>
          <p:nvPr>
            <p:ph idx="4294967295" type="title"/>
          </p:nvPr>
        </p:nvSpPr>
        <p:spPr>
          <a:xfrm>
            <a:off x="1009650" y="2103438"/>
            <a:ext cx="9070975" cy="262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VERZIONISANJE IZVORNOG KODA</a:t>
            </a:r>
            <a:endParaRPr/>
          </a:p>
        </p:txBody>
      </p:sp>
      <p:sp>
        <p:nvSpPr>
          <p:cNvPr id="395" name="Google Shape;395;p1"/>
          <p:cNvSpPr txBox="1"/>
          <p:nvPr>
            <p:ph idx="4294967295" type="subTitle"/>
          </p:nvPr>
        </p:nvSpPr>
        <p:spPr>
          <a:xfrm>
            <a:off x="0" y="3749675"/>
            <a:ext cx="9072563" cy="2659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Upravljanje izvornim kodom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verzionisanje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index.html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fajla u staging prostor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rm –cashed index.html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fajla iz staging prostora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svih fajlova u staging proctor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‘Poruka’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(komitovanje fajlova iz staging prostora – poruka je obavezna!)</a:t>
            </a:r>
            <a:endParaRPr/>
          </a:p>
          <a:p>
            <a:pPr indent="-232558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grananje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test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formiranje nove grane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test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prelazak na novu granu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merge test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spajanje grana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–d test </a:t>
            </a:r>
            <a:r>
              <a:rPr b="0" i="0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grane (nakon završetka rada na delu koda)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558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468" name="Google Shape;468;p12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 na kojem online možete čuvati vaše repozitorijume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Postoje plaćeni i besplatni nalozi – besplatni su open-source</a:t>
            </a:r>
            <a:endParaRPr/>
          </a:p>
        </p:txBody>
      </p:sp>
      <p:pic>
        <p:nvPicPr>
          <p:cNvPr id="469" name="Google Shape;4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280" y="3749040"/>
            <a:ext cx="35406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Razlika između Git-a i Gut Hub-a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 GitHub nisu isto!</a:t>
            </a:r>
            <a:endParaRPr/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je softver koji nam omogućuje povezivanje sa GitHub-om na na našem računaru</a:t>
            </a:r>
            <a:endParaRPr/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je sajt i opšte gledano virtualna platforma (popularno nazvano cloud) koja služi za čuvanje verzija koda koja mi budemo pisali</a:t>
            </a:r>
            <a:endParaRPr/>
          </a:p>
        </p:txBody>
      </p:sp>
      <p:pic>
        <p:nvPicPr>
          <p:cNvPr id="476" name="Google Shape;476;p13"/>
          <p:cNvPicPr preferRelativeResize="0"/>
          <p:nvPr/>
        </p:nvPicPr>
        <p:blipFill rotWithShape="1">
          <a:blip r:embed="rId3">
            <a:alphaModFix/>
          </a:blip>
          <a:srcRect b="100582" l="21521" r="71725" t="15346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korisničkog profila na GitHub-u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4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sajtu GitHub-a potrebno je napraviti svoj korisnički profil, koji ćemo koristiti tokom kursa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Korisnički profil je potrebno napraviti samo jednom </a:t>
            </a:r>
            <a:r>
              <a:rPr b="0" i="1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up) </a:t>
            </a: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posle toga se samo možemo prijavljivati na taj korisnički profil </a:t>
            </a:r>
            <a:r>
              <a:rPr b="0" i="1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in)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Vrlo je važno da zapamtite korisničko ime i email koji koristite prilikom kreiranja profila</a:t>
            </a:r>
            <a:endParaRPr/>
          </a:p>
        </p:txBody>
      </p:sp>
      <p:pic>
        <p:nvPicPr>
          <p:cNvPr id="483" name="Google Shape;483;p14"/>
          <p:cNvPicPr preferRelativeResize="0"/>
          <p:nvPr/>
        </p:nvPicPr>
        <p:blipFill rotWithShape="1">
          <a:blip r:embed="rId3">
            <a:alphaModFix/>
          </a:blip>
          <a:srcRect b="100582" l="21521" r="71725" t="15346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Povezivanje sa GitHub-om</a:t>
            </a:r>
            <a:endParaRPr/>
          </a:p>
        </p:txBody>
      </p:sp>
      <p:sp>
        <p:nvSpPr>
          <p:cNvPr id="489" name="Google Shape;489;p15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init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commit -m “first commit”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remote add origin </a:t>
            </a:r>
            <a:r>
              <a:rPr b="0" i="0" sz="3200" u="sng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&lt;user.name&gt;/&lt;repo&gt;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push -u origin master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/>
          <p:nvPr>
            <p:ph idx="4294967295" type="body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Ulogujte se na GitHub sajt (ukoliko već niste ulogovani)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Kliknite na Clone or download i iskopiramo link (URL adresu) koja je automatski generisana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Napravite folder na svom računaru gde želite da sačuvate repozitorijum koji preuzimate sa GitHub-a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Otvorite napravljeni folder pomoću VS Code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7"/>
          <p:cNvSpPr txBox="1"/>
          <p:nvPr>
            <p:ph idx="4294967295" type="body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Otvoriimo terminal u VS Code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 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terminalu ukucajte sledeću komandu: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clone ...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gde umesto </a:t>
            </a: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treba nalepiti/upisati link koji smo preuzeli sa Git Hub sajta koji nam služi za kloniranje željenog repozitorijuma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 txBox="1"/>
          <p:nvPr>
            <p:ph idx="4294967295" type="body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Najjednostavnija provera sinhronizacije podataka je tako da napravimo neki novi fajl direktno na GitHub-u</a:t>
            </a:r>
            <a:endParaRPr/>
          </a:p>
          <a:p>
            <a:pPr indent="-514350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u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VS Code,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/>
          </a:p>
          <a:p>
            <a:pPr indent="-514350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listi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naših fajlova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VS Code da li se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fajl sa Git Hub-a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sada tamo nalazi</a:t>
            </a:r>
            <a:endParaRPr/>
          </a:p>
          <a:p>
            <a:pPr indent="-422910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444" y="3605644"/>
            <a:ext cx="5626005" cy="35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 txBox="1"/>
          <p:nvPr>
            <p:ph idx="4294967295" type="body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0" lvl="0" marL="1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Sinhronizaciju fajlova je naročito praktično vršiti kada radite kod kuće i na času na istom projektu, ali na različitim računarima. Tada možete lako da sinhronizujete fajlove tako da i kod kuće i na času imate najnoviju (poslednju) verziju svog koda.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91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Šta je verzionisanje izvornog koda?</a:t>
            </a:r>
            <a:endParaRPr/>
          </a:p>
        </p:txBody>
      </p:sp>
      <p:sp>
        <p:nvSpPr>
          <p:cNvPr id="401" name="Google Shape;401;p2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 koji pamti promene na fajlovima tako da se može vratiti na neku od prethodnih verzija.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Moguće je vratiti pojedinačni fajl u prethodnu “verziju”, ili čitav projekat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engleskom – Version Control (VC)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0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Napraviti novi folder na svom računaru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VS Code i njegov terminal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folder koji smo napraviti u tački 1.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terminalu putanju do našeg foldera, da li je dobro navedena. Ukoliko nije dobro navedena otvoriti folder opet.</a:t>
            </a:r>
            <a:endParaRPr/>
          </a:p>
          <a:p>
            <a:pPr indent="-42291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Otići na sajt GitHub-a, ulogovati se na svoj profil (ukoliko već niste ulogovani) i kreirati novi, prazan, public repozitorijum koji će predstavljati pandan praznom folderu na našem računaru.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Pošto smo kreirali novi repozitorijum, na ekranu bi trebalo da se prikaže niz komandi (ne isključivati iste) 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/>
          <p:nvPr>
            <p:ph idx="4294967295" type="body"/>
          </p:nvPr>
        </p:nvSpPr>
        <p:spPr>
          <a:xfrm>
            <a:off x="0" y="2057400"/>
            <a:ext cx="9792840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7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Vratiti se u VS Code i u terminalu se prijaviti na svoj GitHub profil pomoću komandi: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user.name „vaš_username„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user.email vaš_email</a:t>
            </a:r>
            <a:endParaRPr/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Username se navodi pod navodnicima.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Mail ne navodite pod navodnicima, ali ga „lepite bez razmaka“ odmah nakon user. </a:t>
            </a:r>
            <a:endParaRPr/>
          </a:p>
          <a:p>
            <a:pPr indent="-42291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8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Pratimo instrukcije sa GitHub sajta koje smo dobili prilikom kreiranja novog repozitorijuma i u konzolu VS Code unosimo: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b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commit -m "first commit“</a:t>
            </a:r>
            <a:b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remote add origin putanja.git</a:t>
            </a:r>
            <a:b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push -u origin master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91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 bismo proverili da li radi postavljanje fajlova na GitHub, odemo u VS Code i tamo napravimo i sačuvamo neki novi fajl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Otvorimo Source Control 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Stage All 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91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311" y="3669669"/>
            <a:ext cx="701150" cy="6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880" y="5003973"/>
            <a:ext cx="5248508" cy="92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5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b="1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napišemo obavezno poruku koju želimo da dodelimo napravljenim promenama i pritisnemo taster enter</a:t>
            </a:r>
            <a:b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6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9768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b="1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(ili u komandnoj liniji </a:t>
            </a:r>
            <a:b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ukucamo git push) </a:t>
            </a:r>
            <a:b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kako bi se izmene </a:t>
            </a:r>
            <a:b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296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prosledile na GitHub </a:t>
            </a:r>
            <a:endParaRPr/>
          </a:p>
          <a:p>
            <a:pPr indent="-429768" lvl="0" marL="62235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888" y="3654041"/>
            <a:ext cx="3190798" cy="68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336" y="4864818"/>
            <a:ext cx="4657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 txBox="1"/>
          <p:nvPr>
            <p:ph idx="4294967295" type="body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514350" lvl="0" marL="6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na GitHub sajt, osvežimo stranicu i proverimo da li se tu nalazi fajl sa verzijom koda koju smo upravo dodali</a:t>
            </a:r>
            <a:endParaRPr/>
          </a:p>
          <a:p>
            <a:pPr indent="-514350" lvl="0" marL="62235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Kada vršimo izmene u VS Code ili dodajemo nove fajlove, ponoviti postupak iz tačaka</a:t>
            </a:r>
            <a:b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10, 11, 12, 13 i 14 u navedenom redosledu </a:t>
            </a:r>
            <a:endParaRPr b="0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sz="39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b="0" i="0" sz="395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 txBox="1"/>
          <p:nvPr>
            <p:ph idx="4294967295" type="body"/>
          </p:nvPr>
        </p:nvSpPr>
        <p:spPr>
          <a:xfrm>
            <a:off x="0" y="2057400"/>
            <a:ext cx="10008864" cy="496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0" lvl="0" marL="1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0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Napomena: </a:t>
            </a:r>
            <a:r>
              <a:rPr b="0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Ukoliko radite na računaru koji koristi više korisnika, možda će biti potrebno da se „odjavite“ sa git-a drugog korisnika i to sledećim postupkom: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Control Panel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and Security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Account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Credital Manager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 Credentials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b="0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github sekciji označiti Remove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Lokalno verzionisanje</a:t>
            </a:r>
            <a:endParaRPr/>
          </a:p>
        </p:txBody>
      </p:sp>
      <p:sp>
        <p:nvSpPr>
          <p:cNvPr id="407" name="Google Shape;407;p3"/>
          <p:cNvSpPr txBox="1"/>
          <p:nvPr>
            <p:ph idx="4294967295" type="body"/>
          </p:nvPr>
        </p:nvSpPr>
        <p:spPr>
          <a:xfrm>
            <a:off x="0" y="1403573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Različiti fajlovi pod različitim direktorijumima</a:t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757" y="2195661"/>
            <a:ext cx="5801109" cy="491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Centralizovano verzionisanje</a:t>
            </a:r>
            <a:endParaRPr/>
          </a:p>
        </p:txBody>
      </p:sp>
      <p:sp>
        <p:nvSpPr>
          <p:cNvPr id="414" name="Google Shape;414;p4"/>
          <p:cNvSpPr txBox="1"/>
          <p:nvPr>
            <p:ph idx="4294967295" type="body"/>
          </p:nvPr>
        </p:nvSpPr>
        <p:spPr>
          <a:xfrm>
            <a:off x="71760" y="1331565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centralni server preko kojeg pristupaju pojedinačni korisnici</a:t>
            </a:r>
            <a:endParaRPr/>
          </a:p>
        </p:txBody>
      </p:sp>
      <p:pic>
        <p:nvPicPr>
          <p:cNvPr id="415" name="Google Shape;4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149" y="2483693"/>
            <a:ext cx="6558326" cy="461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Distributivno verzionisanje</a:t>
            </a:r>
            <a:endParaRPr/>
          </a:p>
        </p:txBody>
      </p:sp>
      <p:pic>
        <p:nvPicPr>
          <p:cNvPr id="421" name="Google Shape;4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224" y="1188009"/>
            <a:ext cx="5136097" cy="601433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"/>
          <p:cNvSpPr txBox="1"/>
          <p:nvPr>
            <p:ph idx="4294967295" type="body"/>
          </p:nvPr>
        </p:nvSpPr>
        <p:spPr>
          <a:xfrm>
            <a:off x="215776" y="1763613"/>
            <a:ext cx="513609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Svaki korisnik ima poptunu repliku “repozitorijuma” sa svim istorijama svih fajlova.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428" name="Google Shape;428;p6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– jedan od vodećih softvera za distributivno verzionisanje izvornog koda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 ima </a:t>
            </a:r>
            <a:r>
              <a:rPr b="1" i="1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ugrađenu podršku za Git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Instalacioni fajlovi za Git softver se nalaze direkno na sajtu (iz downloads sekcije preuzmite i instalirajte i kod kuće softver koji odgovara vašem računaru):</a:t>
            </a:r>
            <a:endParaRPr/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</a:t>
            </a:r>
            <a:endParaRPr/>
          </a:p>
          <a:p>
            <a:pPr indent="-232558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"/>
          <p:cNvPicPr preferRelativeResize="0"/>
          <p:nvPr/>
        </p:nvPicPr>
        <p:blipFill rotWithShape="1">
          <a:blip r:embed="rId4">
            <a:alphaModFix/>
          </a:blip>
          <a:srcRect b="100582" l="21521" r="71725" t="15346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"/>
          <p:cNvPicPr preferRelativeResize="0"/>
          <p:nvPr/>
        </p:nvPicPr>
        <p:blipFill rotWithShape="1">
          <a:blip r:embed="rId4">
            <a:alphaModFix/>
          </a:blip>
          <a:srcRect b="80465" l="17216" r="57379" t="12276"/>
          <a:stretch/>
        </p:blipFill>
        <p:spPr>
          <a:xfrm>
            <a:off x="2736056" y="610235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436" name="Google Shape;436;p7"/>
          <p:cNvSpPr txBox="1"/>
          <p:nvPr>
            <p:ph idx="4294967295" type="body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version </a:t>
            </a: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provera koja verzija je instalirana na računaru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generalne informacije o repozitorijumu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"/>
          <p:cNvPicPr preferRelativeResize="0"/>
          <p:nvPr/>
        </p:nvPicPr>
        <p:blipFill rotWithShape="1">
          <a:blip r:embed="rId3">
            <a:alphaModFix/>
          </a:blip>
          <a:srcRect b="100582" l="21521" r="71725" t="15346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Inicijalno podešavanje Git – a</a:t>
            </a:r>
            <a:endParaRPr/>
          </a:p>
        </p:txBody>
      </p:sp>
      <p:sp>
        <p:nvSpPr>
          <p:cNvPr id="443" name="Google Shape;443;p8"/>
          <p:cNvSpPr txBox="1"/>
          <p:nvPr>
            <p:ph idx="4294967295" type="body"/>
          </p:nvPr>
        </p:nvSpPr>
        <p:spPr>
          <a:xfrm>
            <a:off x="0" y="2057400"/>
            <a:ext cx="95048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korisnika: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"John Doe"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sz="2800" u="sng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johndoe@example.com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b="1" i="0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lokalnog repozitorijuma:</a:t>
            </a:r>
            <a:endParaRPr/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0" i="0" sz="28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/>
          <p:nvPr>
            <p:ph idx="4294967295" type="title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Etape u lokalnom verzionisanju</a:t>
            </a:r>
            <a:endParaRPr/>
          </a:p>
        </p:txBody>
      </p:sp>
      <p:sp>
        <p:nvSpPr>
          <p:cNvPr id="449" name="Google Shape;449;p9"/>
          <p:cNvSpPr txBox="1"/>
          <p:nvPr>
            <p:ph idx="4294967295" type="body"/>
          </p:nvPr>
        </p:nvSpPr>
        <p:spPr>
          <a:xfrm>
            <a:off x="33691" y="1259557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 se radi </a:t>
            </a:r>
            <a:r>
              <a:rPr b="0" i="1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lokalno!</a:t>
            </a:r>
            <a:endParaRPr/>
          </a:p>
        </p:txBody>
      </p:sp>
      <p:pic>
        <p:nvPicPr>
          <p:cNvPr id="450" name="Google Shape;4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009042"/>
            <a:ext cx="9431066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yt-pap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yt-rededg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yt-numda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lyt-organ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2019-07-17T22:28:25Z</dcterms:created>
  <dc:creator>Stefan Stanimirovic</dc:creator>
</cp:coreProperties>
</file>