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>
        <p:scale>
          <a:sx n="117" d="100"/>
          <a:sy n="117" d="100"/>
        </p:scale>
        <p:origin x="-106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026953-143E-475B-B0CE-223D5AAC5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Nizovi</a:t>
            </a:r>
            <a:r>
              <a:rPr lang="en-US" dirty="0"/>
              <a:t> u 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58CCB18-1978-40BF-9B0B-8452B15D16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6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EF8E8D-8B5C-4906-BDB3-F819D703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61CAD9-F6DE-4C83-B3A6-95C717656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arenR" startAt="12"/>
            </a:pPr>
            <a:r>
              <a:rPr lang="sr-Latn-RS" sz="2400" dirty="0"/>
              <a:t> </a:t>
            </a:r>
            <a:r>
              <a:rPr lang="en-US" sz="2400" dirty="0" err="1"/>
              <a:t>Odrediti</a:t>
            </a:r>
            <a:r>
              <a:rPr lang="en-US" sz="2400" dirty="0"/>
              <a:t> </a:t>
            </a:r>
            <a:r>
              <a:rPr lang="en-US" sz="2400" dirty="0" err="1"/>
              <a:t>broj</a:t>
            </a:r>
            <a:r>
              <a:rPr lang="en-US" sz="2400" dirty="0"/>
              <a:t> </a:t>
            </a:r>
            <a:r>
              <a:rPr lang="en-US" sz="2400" dirty="0" err="1"/>
              <a:t>parnih</a:t>
            </a:r>
            <a:r>
              <a:rPr lang="en-US" sz="2400" dirty="0"/>
              <a:t> </a:t>
            </a:r>
            <a:r>
              <a:rPr lang="en-US" sz="2400" dirty="0" err="1"/>
              <a:t>elemenata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neparnim</a:t>
            </a:r>
            <a:r>
              <a:rPr lang="en-US" sz="2400" dirty="0"/>
              <a:t> </a:t>
            </a:r>
            <a:r>
              <a:rPr lang="en-US" sz="2400" dirty="0" err="1"/>
              <a:t>indeksom</a:t>
            </a:r>
            <a:r>
              <a:rPr lang="en-US" sz="2400" dirty="0"/>
              <a:t>.</a:t>
            </a:r>
            <a:endParaRPr lang="sr-Latn-RS" sz="2400" dirty="0"/>
          </a:p>
          <a:p>
            <a:pPr>
              <a:buSzPct val="100000"/>
              <a:buFont typeface="Wingdings 3" charset="2"/>
              <a:buAutoNum type="arabicParenR" startAt="12"/>
            </a:pPr>
            <a:r>
              <a:rPr lang="sr-Latn-RS" sz="2400" dirty="0"/>
              <a:t> </a:t>
            </a:r>
            <a:r>
              <a:rPr lang="en-US" sz="2400" dirty="0" err="1"/>
              <a:t>Izračunati</a:t>
            </a:r>
            <a:r>
              <a:rPr lang="en-US" sz="2400" dirty="0"/>
              <a:t> </a:t>
            </a:r>
            <a:r>
              <a:rPr lang="en-US" sz="2400" dirty="0" err="1"/>
              <a:t>sumu</a:t>
            </a:r>
            <a:r>
              <a:rPr lang="en-US" sz="2400" dirty="0"/>
              <a:t> </a:t>
            </a:r>
            <a:r>
              <a:rPr lang="en-US" sz="2400" dirty="0" err="1"/>
              <a:t>elemenata</a:t>
            </a:r>
            <a:r>
              <a:rPr lang="en-US" sz="2400" dirty="0"/>
              <a:t> </a:t>
            </a:r>
            <a:r>
              <a:rPr lang="sr-Latn-RS" sz="2400" dirty="0"/>
              <a:t>niza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parnim</a:t>
            </a:r>
            <a:r>
              <a:rPr lang="en-US" sz="2400" dirty="0"/>
              <a:t> </a:t>
            </a:r>
            <a:r>
              <a:rPr lang="en-US" sz="2400" dirty="0" err="1"/>
              <a:t>indeksom</a:t>
            </a:r>
            <a:r>
              <a:rPr lang="sr-Latn-RS" sz="2400" dirty="0"/>
              <a:t>.</a:t>
            </a:r>
          </a:p>
          <a:p>
            <a:pPr lvl="0">
              <a:buSzPct val="100000"/>
              <a:buAutoNum type="arabicParenR" startAt="12"/>
            </a:pPr>
            <a:r>
              <a:rPr lang="sr-Latn-RS" sz="2400" dirty="0"/>
              <a:t> </a:t>
            </a:r>
            <a:r>
              <a:rPr lang="en-US" sz="2400" dirty="0" err="1"/>
              <a:t>Promeniti</a:t>
            </a:r>
            <a:r>
              <a:rPr lang="en-US" sz="2400" dirty="0"/>
              <a:t> </a:t>
            </a:r>
            <a:r>
              <a:rPr lang="en-US" sz="2400" dirty="0" err="1"/>
              <a:t>znak</a:t>
            </a:r>
            <a:r>
              <a:rPr lang="en-US" sz="2400" dirty="0"/>
              <a:t> </a:t>
            </a:r>
            <a:r>
              <a:rPr lang="en-US" sz="2400" dirty="0" err="1"/>
              <a:t>svakom</a:t>
            </a:r>
            <a:r>
              <a:rPr lang="en-US" sz="2400" dirty="0"/>
              <a:t> </a:t>
            </a:r>
            <a:r>
              <a:rPr lang="en-US" sz="2400" dirty="0" err="1"/>
              <a:t>elementu</a:t>
            </a:r>
            <a:r>
              <a:rPr lang="en-US" sz="2400" dirty="0"/>
              <a:t> </a:t>
            </a:r>
            <a:r>
              <a:rPr lang="en-US" sz="2400" dirty="0" err="1"/>
              <a:t>celobrojnog</a:t>
            </a:r>
            <a:r>
              <a:rPr lang="en-US" sz="2400" dirty="0"/>
              <a:t> </a:t>
            </a:r>
            <a:r>
              <a:rPr lang="en-US" sz="2400" dirty="0" err="1"/>
              <a:t>niza</a:t>
            </a:r>
            <a:r>
              <a:rPr lang="en-US" sz="2400" dirty="0"/>
              <a:t>.</a:t>
            </a:r>
          </a:p>
          <a:p>
            <a:pPr lvl="0">
              <a:buSzPct val="100000"/>
              <a:buAutoNum type="arabicParenR" startAt="12"/>
            </a:pPr>
            <a:r>
              <a:rPr lang="en-US" sz="2400" dirty="0"/>
              <a:t> </a:t>
            </a:r>
            <a:r>
              <a:rPr lang="en-US" sz="2400" dirty="0" err="1"/>
              <a:t>Promeniti</a:t>
            </a:r>
            <a:r>
              <a:rPr lang="en-US" sz="2400" dirty="0"/>
              <a:t> </a:t>
            </a:r>
            <a:r>
              <a:rPr lang="en-US" sz="2400" dirty="0" err="1"/>
              <a:t>znak</a:t>
            </a:r>
            <a:r>
              <a:rPr lang="en-US" sz="2400" dirty="0"/>
              <a:t> </a:t>
            </a:r>
            <a:r>
              <a:rPr lang="en-US" sz="2400" dirty="0" err="1"/>
              <a:t>svakom</a:t>
            </a:r>
            <a:r>
              <a:rPr lang="en-US" sz="2400" dirty="0"/>
              <a:t> </a:t>
            </a:r>
            <a:r>
              <a:rPr lang="en-US" sz="2400" dirty="0" err="1"/>
              <a:t>neparnom</a:t>
            </a:r>
            <a:r>
              <a:rPr lang="en-US" sz="2400" dirty="0"/>
              <a:t> </a:t>
            </a:r>
            <a:r>
              <a:rPr lang="en-US" sz="2400" dirty="0" err="1"/>
              <a:t>elementu</a:t>
            </a:r>
            <a:r>
              <a:rPr lang="en-US" sz="2400" dirty="0"/>
              <a:t> </a:t>
            </a:r>
            <a:r>
              <a:rPr lang="en-US" sz="2400" dirty="0" err="1"/>
              <a:t>celobrojnog</a:t>
            </a:r>
            <a:r>
              <a:rPr lang="en-US" sz="2400" dirty="0"/>
              <a:t> </a:t>
            </a:r>
            <a:r>
              <a:rPr lang="en-US" sz="2400" dirty="0" err="1"/>
              <a:t>niza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parnim</a:t>
            </a:r>
            <a:r>
              <a:rPr lang="en-US" sz="2400" dirty="0"/>
              <a:t> </a:t>
            </a:r>
            <a:r>
              <a:rPr lang="en-US" sz="2400" dirty="0" err="1"/>
              <a:t>indeksom</a:t>
            </a:r>
            <a:r>
              <a:rPr lang="en-US" sz="2400" dirty="0"/>
              <a:t>.</a:t>
            </a:r>
          </a:p>
          <a:p>
            <a:pPr lvl="0">
              <a:buSzPct val="100000"/>
              <a:buAutoNum type="arabicParenR" startAt="8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3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8152AC-92D7-4BBC-80CD-6FF86495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44FB57-99E4-402A-B522-BBBF3456E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+mj-lt"/>
              <a:buAutoNum type="arabicParenR" startAt="16"/>
            </a:pPr>
            <a:r>
              <a:rPr lang="en-US" sz="2400" dirty="0" err="1"/>
              <a:t>Dat</a:t>
            </a:r>
            <a:r>
              <a:rPr lang="sr-Latn-RS" sz="2400" dirty="0"/>
              <a:t> je niz </a:t>
            </a:r>
            <a:r>
              <a:rPr lang="en-US" sz="2400" dirty="0" err="1"/>
              <a:t>stavki</a:t>
            </a:r>
            <a:r>
              <a:rPr lang="en-US" sz="2400" dirty="0"/>
              <a:t> </a:t>
            </a:r>
            <a:r>
              <a:rPr lang="sr-Latn-RS" sz="2400" dirty="0"/>
              <a:t>za kupovinu (članovi niza su stringovi). Prolaskom kroz niz napraviti neuređenu listu i ispisati je u html dokument.</a:t>
            </a:r>
          </a:p>
          <a:p>
            <a:pPr lvl="0">
              <a:buSzPct val="100000"/>
              <a:buAutoNum type="arabicParenR" startAt="16"/>
            </a:pPr>
            <a:r>
              <a:rPr lang="sr-Latn-RS" sz="2400" dirty="0"/>
              <a:t>Dat je niz imena košarkaškog tima. Prolaskom kroz niz formirati tabelu u čijim su redovima imena tima, i tabelu ispisati u html dokument.</a:t>
            </a:r>
          </a:p>
          <a:p>
            <a:pPr lvl="0">
              <a:buSzPct val="100000"/>
              <a:buAutoNum type="arabicParenR" startAt="16"/>
            </a:pPr>
            <a:r>
              <a:rPr lang="sr-Latn-RS" sz="2400" dirty="0"/>
              <a:t>Dat je niz stringova čiji su članovi putanje do slika. Prikazati sve sliku u html dokumentu sa putanjama navedenim u nizu.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91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68EC8B-6726-4F82-B2CB-E3E052E7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66513B-B4E7-4B08-82FB-7EC23EE48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SzPct val="100000"/>
              <a:buFont typeface="+mj-lt"/>
              <a:buAutoNum type="arabicParenR" startAt="19"/>
            </a:pPr>
            <a:r>
              <a:rPr lang="en-US" sz="2400" dirty="0" err="1"/>
              <a:t>Ispisati</a:t>
            </a:r>
            <a:r>
              <a:rPr lang="en-US" sz="2400" dirty="0"/>
              <a:t> </a:t>
            </a:r>
            <a:r>
              <a:rPr lang="en-US" sz="2400" dirty="0" err="1"/>
              <a:t>dužinu</a:t>
            </a:r>
            <a:r>
              <a:rPr lang="en-US" sz="2400" dirty="0"/>
              <a:t> </a:t>
            </a:r>
            <a:r>
              <a:rPr lang="en-US" sz="2400" dirty="0" err="1"/>
              <a:t>svakog</a:t>
            </a:r>
            <a:r>
              <a:rPr lang="en-US" sz="2400" dirty="0"/>
              <a:t> </a:t>
            </a:r>
            <a:r>
              <a:rPr lang="en-US" sz="2400" dirty="0" err="1"/>
              <a:t>elementa</a:t>
            </a:r>
            <a:r>
              <a:rPr lang="en-US" sz="2400" dirty="0"/>
              <a:t> u </a:t>
            </a:r>
            <a:r>
              <a:rPr lang="en-US" sz="2400" dirty="0" err="1"/>
              <a:t>nizu</a:t>
            </a:r>
            <a:r>
              <a:rPr lang="en-US" sz="2400" dirty="0"/>
              <a:t> </a:t>
            </a:r>
            <a:r>
              <a:rPr lang="en-US" sz="2400" dirty="0" err="1"/>
              <a:t>stringova</a:t>
            </a:r>
            <a:r>
              <a:rPr lang="en-US" sz="2400" dirty="0"/>
              <a:t>. </a:t>
            </a:r>
            <a:endParaRPr lang="sr-Latn-RS" sz="2400" dirty="0"/>
          </a:p>
          <a:p>
            <a:pPr marL="457200" indent="-457200">
              <a:buSzPct val="100000"/>
              <a:buFont typeface="+mj-lt"/>
              <a:buAutoNum type="arabicParenR" startAt="19"/>
            </a:pPr>
            <a:r>
              <a:rPr lang="en-US" sz="2400" dirty="0" err="1"/>
              <a:t>Odrediti</a:t>
            </a:r>
            <a:r>
              <a:rPr lang="en-US" sz="2400" dirty="0"/>
              <a:t> element u </a:t>
            </a:r>
            <a:r>
              <a:rPr lang="en-US" sz="2400" dirty="0" err="1"/>
              <a:t>nizu</a:t>
            </a:r>
            <a:r>
              <a:rPr lang="en-US" sz="2400" dirty="0"/>
              <a:t> </a:t>
            </a:r>
            <a:r>
              <a:rPr lang="en-US" sz="2400" dirty="0" err="1"/>
              <a:t>stringova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najvećom</a:t>
            </a:r>
            <a:r>
              <a:rPr lang="en-US" sz="2400" dirty="0"/>
              <a:t> </a:t>
            </a:r>
            <a:r>
              <a:rPr lang="en-US" sz="2400" dirty="0" err="1"/>
              <a:t>dužinom</a:t>
            </a:r>
            <a:r>
              <a:rPr lang="en-US" sz="2400" dirty="0"/>
              <a:t>.</a:t>
            </a:r>
          </a:p>
          <a:p>
            <a:pPr marL="457200" indent="-457200">
              <a:buSzPct val="100000"/>
              <a:buFont typeface="+mj-lt"/>
              <a:buAutoNum type="arabicParenR" startAt="19"/>
            </a:pPr>
            <a:r>
              <a:rPr lang="en-US" sz="2400" dirty="0" err="1"/>
              <a:t>Odrediti</a:t>
            </a:r>
            <a:r>
              <a:rPr lang="en-US" sz="2400" dirty="0"/>
              <a:t> </a:t>
            </a:r>
            <a:r>
              <a:rPr lang="en-US" sz="2400" dirty="0" err="1"/>
              <a:t>broj</a:t>
            </a:r>
            <a:r>
              <a:rPr lang="en-US" sz="2400" dirty="0"/>
              <a:t> </a:t>
            </a:r>
            <a:r>
              <a:rPr lang="en-US" sz="2400" dirty="0" err="1"/>
              <a:t>elemenata</a:t>
            </a:r>
            <a:r>
              <a:rPr lang="en-US" sz="2400" dirty="0"/>
              <a:t> u </a:t>
            </a:r>
            <a:r>
              <a:rPr lang="en-US" sz="2400" dirty="0" err="1"/>
              <a:t>nizu</a:t>
            </a:r>
            <a:r>
              <a:rPr lang="en-US" sz="2400" dirty="0"/>
              <a:t> </a:t>
            </a:r>
            <a:r>
              <a:rPr lang="en-US" sz="2400" dirty="0" err="1"/>
              <a:t>stringova</a:t>
            </a:r>
            <a:r>
              <a:rPr lang="en-US" sz="2400" dirty="0"/>
              <a:t> </a:t>
            </a:r>
            <a:r>
              <a:rPr lang="en-US" sz="2400" dirty="0" err="1"/>
              <a:t>čija</a:t>
            </a:r>
            <a:r>
              <a:rPr lang="en-US" sz="2400" dirty="0"/>
              <a:t> je </a:t>
            </a:r>
            <a:r>
              <a:rPr lang="en-US" sz="2400" dirty="0" err="1"/>
              <a:t>dužina</a:t>
            </a:r>
            <a:r>
              <a:rPr lang="en-US" sz="2400" dirty="0"/>
              <a:t> </a:t>
            </a:r>
            <a:r>
              <a:rPr lang="en-US" sz="2400" dirty="0" err="1"/>
              <a:t>veća</a:t>
            </a:r>
            <a:r>
              <a:rPr lang="en-US" sz="2400" dirty="0"/>
              <a:t> od </a:t>
            </a:r>
            <a:r>
              <a:rPr lang="en-US" sz="2400" dirty="0" err="1"/>
              <a:t>prosečne</a:t>
            </a:r>
            <a:r>
              <a:rPr lang="en-US" sz="2400" dirty="0"/>
              <a:t> </a:t>
            </a:r>
            <a:r>
              <a:rPr lang="en-US" sz="2400" dirty="0" err="1"/>
              <a:t>dužine</a:t>
            </a:r>
            <a:r>
              <a:rPr lang="en-US" sz="2400" dirty="0"/>
              <a:t> </a:t>
            </a:r>
            <a:r>
              <a:rPr lang="en-US" sz="2400" dirty="0" err="1"/>
              <a:t>svih</a:t>
            </a:r>
            <a:r>
              <a:rPr lang="en-US" sz="2400" dirty="0"/>
              <a:t> </a:t>
            </a:r>
            <a:r>
              <a:rPr lang="en-US" sz="2400" dirty="0" err="1"/>
              <a:t>stringova</a:t>
            </a:r>
            <a:r>
              <a:rPr lang="en-US" sz="2400" dirty="0"/>
              <a:t> u </a:t>
            </a:r>
            <a:r>
              <a:rPr lang="en-US" sz="2400" dirty="0" err="1"/>
              <a:t>nizu</a:t>
            </a:r>
            <a:r>
              <a:rPr lang="en-US" sz="2400" dirty="0"/>
              <a:t>.</a:t>
            </a:r>
          </a:p>
          <a:p>
            <a:pPr marL="457200" lvl="0" indent="-457200">
              <a:buSzPct val="100000"/>
              <a:buFont typeface="+mj-lt"/>
              <a:buAutoNum type="arabicParenR" startAt="19"/>
            </a:pPr>
            <a:r>
              <a:rPr lang="en-US" sz="2400" dirty="0" err="1"/>
              <a:t>Odrediti</a:t>
            </a:r>
            <a:r>
              <a:rPr lang="en-US" sz="2400" dirty="0"/>
              <a:t> </a:t>
            </a:r>
            <a:r>
              <a:rPr lang="en-US" sz="2400" dirty="0" err="1"/>
              <a:t>broj</a:t>
            </a:r>
            <a:r>
              <a:rPr lang="en-US" sz="2400" dirty="0"/>
              <a:t> </a:t>
            </a:r>
            <a:r>
              <a:rPr lang="en-US" sz="2400" dirty="0" err="1"/>
              <a:t>elemenata</a:t>
            </a:r>
            <a:r>
              <a:rPr lang="en-US" sz="2400" dirty="0"/>
              <a:t> u </a:t>
            </a:r>
            <a:r>
              <a:rPr lang="en-US" sz="2400" dirty="0" err="1"/>
              <a:t>nizu</a:t>
            </a:r>
            <a:r>
              <a:rPr lang="en-US" sz="2400" dirty="0"/>
              <a:t> </a:t>
            </a:r>
            <a:r>
              <a:rPr lang="en-US" sz="2400" dirty="0" err="1"/>
              <a:t>stringova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sadrže</a:t>
            </a:r>
            <a:r>
              <a:rPr lang="en-US" sz="2400" dirty="0"/>
              <a:t> </a:t>
            </a:r>
            <a:r>
              <a:rPr lang="en-US" sz="2400" dirty="0" err="1"/>
              <a:t>slovo</a:t>
            </a:r>
            <a:r>
              <a:rPr lang="en-US" sz="2400" dirty="0"/>
              <a:t> 'a’. </a:t>
            </a:r>
            <a:endParaRPr lang="sr-Latn-RS" sz="2400" dirty="0"/>
          </a:p>
          <a:p>
            <a:pPr marL="457200" lvl="0" indent="-457200">
              <a:buSzPct val="100000"/>
              <a:buFont typeface="+mj-lt"/>
              <a:buAutoNum type="arabicParenR" startAt="19"/>
            </a:pPr>
            <a:r>
              <a:rPr lang="en-US" sz="2400" dirty="0" err="1"/>
              <a:t>Odrediti</a:t>
            </a:r>
            <a:r>
              <a:rPr lang="en-US" sz="2400" dirty="0"/>
              <a:t> </a:t>
            </a:r>
            <a:r>
              <a:rPr lang="en-US" sz="2400" dirty="0" err="1"/>
              <a:t>broj</a:t>
            </a:r>
            <a:r>
              <a:rPr lang="en-US" sz="2400" dirty="0"/>
              <a:t> </a:t>
            </a:r>
            <a:r>
              <a:rPr lang="en-US" sz="2400" dirty="0" err="1"/>
              <a:t>elemenata</a:t>
            </a:r>
            <a:r>
              <a:rPr lang="en-US" sz="2400" dirty="0"/>
              <a:t> u </a:t>
            </a:r>
            <a:r>
              <a:rPr lang="en-US" sz="2400" dirty="0" err="1"/>
              <a:t>nizu</a:t>
            </a:r>
            <a:r>
              <a:rPr lang="en-US" sz="2400" dirty="0"/>
              <a:t> </a:t>
            </a:r>
            <a:r>
              <a:rPr lang="en-US" sz="2400" dirty="0" err="1"/>
              <a:t>stringova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počinju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slovo</a:t>
            </a:r>
            <a:r>
              <a:rPr lang="en-US" sz="2400" dirty="0"/>
              <a:t> 'a' </a:t>
            </a:r>
            <a:r>
              <a:rPr lang="en-US" sz="2400" dirty="0" err="1"/>
              <a:t>ili</a:t>
            </a:r>
            <a:r>
              <a:rPr lang="en-US" sz="2400" dirty="0"/>
              <a:t> 'A’. </a:t>
            </a:r>
          </a:p>
        </p:txBody>
      </p:sp>
    </p:spTree>
    <p:extLst>
      <p:ext uri="{BB962C8B-B14F-4D97-AF65-F5344CB8AC3E}">
        <p14:creationId xmlns:p14="http://schemas.microsoft.com/office/powerpoint/2010/main" val="2581918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D28AB7-0DBF-4094-83E4-C3530DA1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Zadaci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16724FB-5A4B-4F54-AB92-3669821D8F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06859"/>
                <a:ext cx="9256780" cy="4927106"/>
              </a:xfrm>
            </p:spPr>
            <p:txBody>
              <a:bodyPr>
                <a:normAutofit/>
              </a:bodyPr>
              <a:lstStyle/>
              <a:p>
                <a:pPr marL="457200" lvl="0" indent="-457200">
                  <a:buSzPct val="100000"/>
                  <a:buFont typeface="+mj-lt"/>
                  <a:buAutoNum type="arabicParenR" startAt="24"/>
                </a:pPr>
                <a:r>
                  <a:rPr lang="en-US" dirty="0" err="1"/>
                  <a:t>Dati</a:t>
                </a:r>
                <a:r>
                  <a:rPr lang="en-US" dirty="0"/>
                  <a:t> </a:t>
                </a:r>
                <a:r>
                  <a:rPr lang="en-US" dirty="0" err="1"/>
                  <a:t>su</a:t>
                </a:r>
                <a:r>
                  <a:rPr lang="en-US" dirty="0"/>
                  <a:t> </a:t>
                </a:r>
                <a:r>
                  <a:rPr lang="en-US" dirty="0" err="1"/>
                  <a:t>nizovi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a[0], a[1], …, a[n - 1] </a:t>
                </a:r>
                <a:r>
                  <a:rPr lang="en-US" dirty="0" err="1"/>
                  <a:t>i</a:t>
                </a:r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b[0], b[1], …, b[n - 1]. </a:t>
                </a:r>
                <a:br>
                  <a:rPr lang="en-US" dirty="0"/>
                </a:br>
                <a:r>
                  <a:rPr lang="en-US" dirty="0" err="1"/>
                  <a:t>Formirati</a:t>
                </a:r>
                <a:r>
                  <a:rPr lang="en-US" dirty="0"/>
                  <a:t> </a:t>
                </a:r>
                <a:r>
                  <a:rPr lang="en-US" dirty="0" err="1"/>
                  <a:t>niz</a:t>
                </a:r>
                <a:r>
                  <a:rPr lang="en-US" dirty="0"/>
                  <a:t> c[0], c[1], …, c[2n – 1] </a:t>
                </a:r>
                <a:r>
                  <a:rPr lang="en-US" dirty="0" err="1"/>
                  <a:t>čiji</a:t>
                </a:r>
                <a:r>
                  <a:rPr lang="en-US" dirty="0"/>
                  <a:t> </a:t>
                </a:r>
                <a:r>
                  <a:rPr lang="en-US" dirty="0" err="1"/>
                  <a:t>su</a:t>
                </a:r>
                <a:r>
                  <a:rPr lang="en-US" dirty="0"/>
                  <a:t> </a:t>
                </a:r>
                <a:r>
                  <a:rPr lang="en-US" dirty="0" err="1"/>
                  <a:t>elementi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a[0], b[0], a[1], b[1], …, a[n - 1], b[n - 1]. </a:t>
                </a:r>
                <a:endParaRPr lang="sr-Latn-RS" dirty="0"/>
              </a:p>
              <a:p>
                <a:pPr marL="457200" indent="-457200">
                  <a:buSzPct val="100000"/>
                  <a:buFont typeface="+mj-lt"/>
                  <a:buAutoNum type="arabicParenR" startAt="24"/>
                </a:pPr>
                <a:r>
                  <a:rPr lang="en-US" dirty="0" err="1"/>
                  <a:t>Dati</a:t>
                </a:r>
                <a:r>
                  <a:rPr lang="en-US" dirty="0"/>
                  <a:t> </a:t>
                </a:r>
                <a:r>
                  <a:rPr lang="en-US" dirty="0" err="1"/>
                  <a:t>su</a:t>
                </a:r>
                <a:r>
                  <a:rPr lang="en-US" dirty="0"/>
                  <a:t> </a:t>
                </a:r>
                <a:r>
                  <a:rPr lang="en-US" dirty="0" err="1"/>
                  <a:t>nizovi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a[0], a[1], …, a[n - 1] </a:t>
                </a:r>
                <a:r>
                  <a:rPr lang="en-US" dirty="0" err="1"/>
                  <a:t>i</a:t>
                </a:r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b[0], b[1], …, b[n - 1]. </a:t>
                </a:r>
                <a:br>
                  <a:rPr lang="en-US" dirty="0"/>
                </a:br>
                <a:r>
                  <a:rPr lang="en-US" dirty="0" err="1"/>
                  <a:t>Formirati</a:t>
                </a:r>
                <a:r>
                  <a:rPr lang="en-US" dirty="0"/>
                  <a:t> </a:t>
                </a:r>
                <a:r>
                  <a:rPr lang="en-US" dirty="0" err="1"/>
                  <a:t>niz</a:t>
                </a:r>
                <a:r>
                  <a:rPr lang="en-US" dirty="0"/>
                  <a:t> c[0], c[1], …, c[n – 1] </a:t>
                </a:r>
                <a:r>
                  <a:rPr lang="en-US" dirty="0" err="1"/>
                  <a:t>čiji</a:t>
                </a:r>
                <a:r>
                  <a:rPr lang="en-US" dirty="0"/>
                  <a:t> </a:t>
                </a:r>
                <a:r>
                  <a:rPr lang="en-US" dirty="0" err="1"/>
                  <a:t>su</a:t>
                </a:r>
                <a:r>
                  <a:rPr lang="en-US" dirty="0"/>
                  <a:t> </a:t>
                </a:r>
                <a:r>
                  <a:rPr lang="en-US" dirty="0" err="1"/>
                  <a:t>elementi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a[0] * b[0], a[1] * b[1], …, a[n – 1] * b[n – 1].</a:t>
                </a:r>
                <a:endParaRPr lang="sr-Latn-RS" dirty="0"/>
              </a:p>
              <a:p>
                <a:pPr marL="457200" indent="-457200">
                  <a:buSzPct val="100000"/>
                  <a:buFont typeface="+mj-lt"/>
                  <a:buAutoNum type="arabicParenR" startAt="24"/>
                </a:pPr>
                <a:r>
                  <a:rPr lang="en-US" dirty="0"/>
                  <a:t>Na </a:t>
                </a:r>
                <a:r>
                  <a:rPr lang="en-US" dirty="0" err="1"/>
                  <a:t>osnovu</a:t>
                </a:r>
                <a:r>
                  <a:rPr lang="en-US" dirty="0"/>
                  <a:t> </a:t>
                </a:r>
                <a:r>
                  <a:rPr lang="en-US" dirty="0" err="1"/>
                  <a:t>niza</a:t>
                </a:r>
                <a:r>
                  <a:rPr lang="en-US" dirty="0"/>
                  <a:t> a[0], a[1], …, a[2n - 1] </a:t>
                </a:r>
                <a:r>
                  <a:rPr lang="en-US" dirty="0" err="1"/>
                  <a:t>formirati</a:t>
                </a:r>
                <a:r>
                  <a:rPr lang="en-US" dirty="0"/>
                  <a:t> </a:t>
                </a:r>
                <a:r>
                  <a:rPr lang="en-US" dirty="0" err="1"/>
                  <a:t>niz</a:t>
                </a:r>
                <a:r>
                  <a:rPr lang="en-US" dirty="0"/>
                  <a:t> b[0], b[1], …, b[n - 1]</a:t>
                </a:r>
                <a:r>
                  <a:rPr lang="sr-Latn-RS" dirty="0"/>
                  <a:t> </a:t>
                </a:r>
                <a:r>
                  <a:rPr lang="en-US" dirty="0"/>
                  <a:t>po </a:t>
                </a:r>
                <a:r>
                  <a:rPr lang="en-US" dirty="0" err="1"/>
                  <a:t>formuli</a:t>
                </a:r>
                <a:r>
                  <a:rPr lang="en-US" dirty="0"/>
                  <a:t>:</a:t>
                </a:r>
                <a:endParaRPr lang="sr-Latn-RS" dirty="0"/>
              </a:p>
              <a:p>
                <a:pPr marL="0" lvl="0" indent="0" algn="ctr">
                  <a:buSzPct val="100000"/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n</m:t>
                            </m:r>
                            <m:r>
                              <a:rPr lang="en-US">
                                <a:latin typeface="Cambria Math"/>
                              </a:rPr>
                              <m:t>−1−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en-US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sr-Latn-RS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16724FB-5A4B-4F54-AB92-3669821D8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06859"/>
                <a:ext cx="9256780" cy="4927106"/>
              </a:xfrm>
              <a:blipFill rotWithShape="0">
                <a:blip r:embed="rId2"/>
                <a:stretch>
                  <a:fillRect l="-461" t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29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DAA8F8-E868-40F9-B544-5AB40596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Nizovi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A32DCF-BF41-4ABA-A8FC-8C19015D6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Tip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omogućuje</a:t>
            </a:r>
            <a:r>
              <a:rPr lang="en-US" sz="2400" dirty="0"/>
              <a:t> </a:t>
            </a:r>
            <a:r>
              <a:rPr lang="en-US" sz="2400" dirty="0" err="1"/>
              <a:t>smeštanje</a:t>
            </a:r>
            <a:r>
              <a:rPr lang="en-US" sz="2400" dirty="0"/>
              <a:t> </a:t>
            </a:r>
            <a:r>
              <a:rPr lang="en-US" sz="2400" dirty="0" err="1"/>
              <a:t>više</a:t>
            </a:r>
            <a:r>
              <a:rPr lang="en-US" sz="2400" dirty="0"/>
              <a:t> </a:t>
            </a:r>
            <a:r>
              <a:rPr lang="en-US" sz="2400" dirty="0" err="1"/>
              <a:t>elemenata</a:t>
            </a:r>
            <a:r>
              <a:rPr lang="en-US" sz="2400" dirty="0"/>
              <a:t> </a:t>
            </a:r>
            <a:r>
              <a:rPr lang="en-US" sz="2400" dirty="0" err="1"/>
              <a:t>unutar</a:t>
            </a:r>
            <a:r>
              <a:rPr lang="en-US" sz="2400" dirty="0"/>
              <a:t> </a:t>
            </a:r>
            <a:r>
              <a:rPr lang="en-US" sz="2400" dirty="0" err="1"/>
              <a:t>jedne</a:t>
            </a:r>
            <a:r>
              <a:rPr lang="en-US" sz="2400" dirty="0"/>
              <a:t> </a:t>
            </a:r>
            <a:r>
              <a:rPr lang="en-US" sz="2400" dirty="0" err="1"/>
              <a:t>promenljive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Bez </a:t>
            </a:r>
            <a:r>
              <a:rPr lang="en-US" sz="2400" dirty="0" err="1"/>
              <a:t>nizova</a:t>
            </a:r>
            <a:r>
              <a:rPr lang="en-US" sz="2400" dirty="0"/>
              <a:t> – </a:t>
            </a:r>
            <a:r>
              <a:rPr lang="en-US" sz="2400" dirty="0" err="1"/>
              <a:t>svaki</a:t>
            </a:r>
            <a:r>
              <a:rPr lang="en-US" sz="2400" dirty="0"/>
              <a:t> element </a:t>
            </a:r>
            <a:r>
              <a:rPr lang="en-US" sz="2400" dirty="0" err="1"/>
              <a:t>niza</a:t>
            </a:r>
            <a:r>
              <a:rPr lang="en-US" sz="2400" dirty="0"/>
              <a:t> mora da se </a:t>
            </a:r>
            <a:r>
              <a:rPr lang="en-US" sz="2400" dirty="0" err="1"/>
              <a:t>pamti</a:t>
            </a:r>
            <a:r>
              <a:rPr lang="en-US" sz="2400" dirty="0"/>
              <a:t> u </a:t>
            </a:r>
            <a:r>
              <a:rPr lang="en-US" sz="2400" dirty="0" err="1"/>
              <a:t>posebnoj</a:t>
            </a:r>
            <a:r>
              <a:rPr lang="en-US" sz="2400" dirty="0"/>
              <a:t> </a:t>
            </a:r>
            <a:r>
              <a:rPr lang="en-US" sz="2400" dirty="0" err="1"/>
              <a:t>promenljivoj</a:t>
            </a:r>
            <a:r>
              <a:rPr lang="en-US" sz="2400" dirty="0"/>
              <a:t>:</a:t>
            </a:r>
          </a:p>
          <a:p>
            <a:pPr lvl="0">
              <a:buNone/>
            </a:pPr>
            <a:r>
              <a:rPr lang="sr-Latn-R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cars1 = "Volvo";</a:t>
            </a:r>
          </a:p>
          <a:p>
            <a:pPr lvl="0">
              <a:buNone/>
            </a:pPr>
            <a:r>
              <a:rPr lang="sr-Latn-R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cars2 = "BMW";</a:t>
            </a:r>
          </a:p>
          <a:p>
            <a:pPr lvl="0">
              <a:buNone/>
            </a:pPr>
            <a:r>
              <a:rPr lang="sr-Latn-R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cars3 = "Toyota";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0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DC2EA-5F5E-4B2A-9876-8E889684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Nizovi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3EB126-B5E5-4747-9906-E54361D70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/>
              <a:t>Šta</a:t>
            </a:r>
            <a:r>
              <a:rPr lang="en-US" sz="2400" dirty="0"/>
              <a:t> </a:t>
            </a:r>
            <a:r>
              <a:rPr lang="en-US" sz="2400" dirty="0" err="1"/>
              <a:t>ako</a:t>
            </a:r>
            <a:r>
              <a:rPr lang="en-US" sz="2400" dirty="0"/>
              <a:t> </a:t>
            </a:r>
            <a:r>
              <a:rPr lang="en-US" sz="2400" dirty="0" err="1"/>
              <a:t>imamo</a:t>
            </a:r>
            <a:r>
              <a:rPr lang="en-US" sz="2400" dirty="0"/>
              <a:t> 500 </a:t>
            </a:r>
            <a:r>
              <a:rPr lang="en-US" sz="2400" dirty="0" err="1"/>
              <a:t>vozila</a:t>
            </a:r>
            <a:r>
              <a:rPr lang="en-US" sz="2400" dirty="0"/>
              <a:t>?</a:t>
            </a:r>
          </a:p>
          <a:p>
            <a:pPr lvl="0"/>
            <a:r>
              <a:rPr lang="en-US" sz="2400" dirty="0" err="1"/>
              <a:t>Niz</a:t>
            </a:r>
            <a:r>
              <a:rPr lang="en-US" sz="2400" dirty="0"/>
              <a:t> </a:t>
            </a:r>
            <a:r>
              <a:rPr lang="en-US" sz="2400" dirty="0" err="1"/>
              <a:t>sadrži</a:t>
            </a:r>
            <a:r>
              <a:rPr lang="en-US" sz="2400" dirty="0"/>
              <a:t> </a:t>
            </a:r>
            <a:r>
              <a:rPr lang="en-US" sz="2400" dirty="0" err="1"/>
              <a:t>više</a:t>
            </a:r>
            <a:r>
              <a:rPr lang="en-US" sz="2400" dirty="0"/>
              <a:t> </a:t>
            </a:r>
            <a:r>
              <a:rPr lang="en-US" sz="2400" dirty="0" err="1"/>
              <a:t>elemenata</a:t>
            </a:r>
            <a:r>
              <a:rPr lang="en-US" sz="2400" dirty="0"/>
              <a:t> – </a:t>
            </a:r>
            <a:r>
              <a:rPr lang="en-US" sz="2400" dirty="0" err="1"/>
              <a:t>sve</a:t>
            </a:r>
            <a:r>
              <a:rPr lang="en-US" sz="2400" dirty="0"/>
              <a:t> </a:t>
            </a:r>
            <a:r>
              <a:rPr lang="en-US" sz="2400" dirty="0" err="1"/>
              <a:t>unutar</a:t>
            </a:r>
            <a:r>
              <a:rPr lang="en-US" sz="2400" dirty="0"/>
              <a:t> </a:t>
            </a:r>
            <a:r>
              <a:rPr lang="en-US" sz="2400" dirty="0" err="1"/>
              <a:t>jedne</a:t>
            </a:r>
            <a:r>
              <a:rPr lang="en-US" sz="2400" dirty="0"/>
              <a:t> </a:t>
            </a:r>
            <a:r>
              <a:rPr lang="en-US" sz="2400" dirty="0" err="1"/>
              <a:t>promeljive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Za </a:t>
            </a:r>
            <a:r>
              <a:rPr lang="en-US" sz="2400" dirty="0" err="1"/>
              <a:t>kreiranje</a:t>
            </a:r>
            <a:r>
              <a:rPr lang="en-US" sz="2400" dirty="0"/>
              <a:t> </a:t>
            </a:r>
            <a:r>
              <a:rPr lang="en-US" sz="2400" dirty="0" err="1"/>
              <a:t>niza</a:t>
            </a:r>
            <a:r>
              <a:rPr lang="en-US" sz="2400" dirty="0"/>
              <a:t> </a:t>
            </a:r>
            <a:r>
              <a:rPr lang="en-US" sz="2400" dirty="0" err="1"/>
              <a:t>korist</a:t>
            </a:r>
            <a:r>
              <a:rPr lang="sr-Latn-RS" sz="2400" dirty="0"/>
              <a:t>e</a:t>
            </a:r>
            <a:r>
              <a:rPr lang="en-US" sz="2400" dirty="0"/>
              <a:t> se </a:t>
            </a:r>
            <a:r>
              <a:rPr lang="sr-Latn-RS" sz="2400" dirty="0"/>
              <a:t>velike zagrade </a:t>
            </a:r>
            <a:r>
              <a:rPr lang="en-US" sz="2400" dirty="0"/>
              <a:t>[]</a:t>
            </a:r>
            <a:r>
              <a:rPr lang="en-US" sz="2400" i="1" dirty="0"/>
              <a:t>:</a:t>
            </a:r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let cars = ["Volvo", "BMW", "Toyota“];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4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DC2EA-5F5E-4B2A-9876-8E889684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Indeksiranje elemenata u nizu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3EB126-B5E5-4747-9906-E54361D70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r-Latn-RS" sz="2400" dirty="0" smtClean="0"/>
              <a:t>Elementi u nizu su indeksirani tj. svaki od elemenata u nizu ima sopstveni indeks, koji ćemo koristiti za pristup određenom elementu </a:t>
            </a:r>
          </a:p>
          <a:p>
            <a:pPr lvl="0"/>
            <a:r>
              <a:rPr lang="sr-Latn-RS" sz="2400" dirty="0" smtClean="0"/>
              <a:t>Indeksiranje u nizovima kreće od nule (0)</a:t>
            </a:r>
            <a:endParaRPr lang="en-US" sz="2400" dirty="0"/>
          </a:p>
          <a:p>
            <a:pPr lvl="0">
              <a:buNone/>
            </a:pPr>
            <a:endParaRPr lang="sr-Latn-RS" dirty="0" smtClean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let cars = ["Volvo", "BMW", "Toyota“];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74421" y="4308787"/>
            <a:ext cx="0" cy="3592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26575" y="4333824"/>
            <a:ext cx="0" cy="3592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3084" y="4353418"/>
            <a:ext cx="0" cy="3592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10539" y="3964492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solidFill>
                  <a:schemeClr val="accent2"/>
                </a:solidFill>
              </a:rPr>
              <a:t>index </a:t>
            </a:r>
            <a:r>
              <a:rPr lang="sr-Latn-RS" b="1" dirty="0" smtClean="0">
                <a:solidFill>
                  <a:schemeClr val="accent2"/>
                </a:solidFill>
              </a:rPr>
              <a:t>0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36244" y="3988832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solidFill>
                  <a:schemeClr val="accent2"/>
                </a:solidFill>
              </a:rPr>
              <a:t>index </a:t>
            </a:r>
            <a:r>
              <a:rPr lang="sr-Latn-R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92753" y="3988832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solidFill>
                  <a:schemeClr val="accent2"/>
                </a:solidFill>
              </a:rPr>
              <a:t>index 3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0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8FDD34-8EB8-4748-A857-D167B046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Pristupanje</a:t>
            </a:r>
            <a:r>
              <a:rPr lang="en-US" dirty="0"/>
              <a:t> </a:t>
            </a:r>
            <a:r>
              <a:rPr lang="en-US" dirty="0" err="1"/>
              <a:t>elementima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3EBC5E-BEC4-4E48-8E5F-E1FFF698A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865" y="165766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err="1"/>
              <a:t>Elementima</a:t>
            </a:r>
            <a:r>
              <a:rPr lang="en-US" sz="2400" dirty="0"/>
              <a:t> </a:t>
            </a:r>
            <a:r>
              <a:rPr lang="en-US" sz="2400" dirty="0" err="1"/>
              <a:t>niza</a:t>
            </a:r>
            <a:r>
              <a:rPr lang="en-US" sz="2400" dirty="0"/>
              <a:t> se </a:t>
            </a:r>
            <a:r>
              <a:rPr lang="en-US" sz="2400" dirty="0" err="1"/>
              <a:t>pristupa</a:t>
            </a:r>
            <a:r>
              <a:rPr lang="en-US" sz="2400" dirty="0"/>
              <a:t> </a:t>
            </a:r>
            <a:r>
              <a:rPr lang="en-US" sz="2400" dirty="0" err="1"/>
              <a:t>tako</a:t>
            </a:r>
            <a:r>
              <a:rPr lang="en-US" sz="2400" dirty="0"/>
              <a:t> </a:t>
            </a:r>
            <a:r>
              <a:rPr lang="sr-Latn-RS" sz="2400" dirty="0"/>
              <a:t>što se </a:t>
            </a:r>
            <a:r>
              <a:rPr lang="sr-Latn-RS" sz="2400" dirty="0" smtClean="0"/>
              <a:t>u uglastim zagradama navodi </a:t>
            </a:r>
            <a:r>
              <a:rPr lang="sr-Latn-RS" sz="2400" b="1" i="1" dirty="0"/>
              <a:t>brojevni indeks</a:t>
            </a:r>
            <a:r>
              <a:rPr lang="sr-Latn-RS" sz="2400" dirty="0"/>
              <a:t> elementa.</a:t>
            </a:r>
          </a:p>
          <a:p>
            <a:r>
              <a:rPr lang="sr-Latn-RS" sz="2400" dirty="0"/>
              <a:t>Indeksiranje elemenata počinje od nule!</a:t>
            </a: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let cars = ["Volvo", "BMW", "Toyota“];</a:t>
            </a:r>
            <a:endParaRPr lang="sr-Latn-R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sr-Latn-R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onsole.log(cars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[0]); // “Volvo”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console.log(cars[2]); // “Toyota”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74421" y="3653943"/>
            <a:ext cx="0" cy="3592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726575" y="3678980"/>
            <a:ext cx="0" cy="3592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183084" y="3698574"/>
            <a:ext cx="0" cy="3592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0539" y="330964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solidFill>
                  <a:schemeClr val="accent2"/>
                </a:solidFill>
              </a:rPr>
              <a:t>index </a:t>
            </a:r>
            <a:r>
              <a:rPr lang="sr-Latn-RS" b="1" dirty="0" smtClean="0">
                <a:solidFill>
                  <a:schemeClr val="accent2"/>
                </a:solidFill>
              </a:rPr>
              <a:t>0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36244" y="333398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solidFill>
                  <a:schemeClr val="accent2"/>
                </a:solidFill>
              </a:rPr>
              <a:t>index </a:t>
            </a:r>
            <a:r>
              <a:rPr lang="sr-Latn-R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92753" y="333398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solidFill>
                  <a:schemeClr val="accent2"/>
                </a:solidFill>
              </a:rPr>
              <a:t>index </a:t>
            </a:r>
            <a:r>
              <a:rPr lang="sr-Latn-RS" b="1" dirty="0" smtClean="0">
                <a:solidFill>
                  <a:schemeClr val="accent2"/>
                </a:solidFill>
              </a:rPr>
              <a:t>2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9AEB70-424E-44B4-A1C4-E57909A5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Menjanje elemenata niza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C60D5D-702C-4111-8A22-5D5C4E2F7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Pristupanjem </a:t>
            </a:r>
            <a:r>
              <a:rPr lang="sr-Latn-RS" sz="2400" dirty="0" smtClean="0"/>
              <a:t>elementu, može </a:t>
            </a:r>
            <a:r>
              <a:rPr lang="sr-Latn-RS" sz="2400" dirty="0"/>
              <a:t>se promeniti i </a:t>
            </a:r>
            <a:r>
              <a:rPr lang="sr-Latn-RS" sz="2400" dirty="0" smtClean="0"/>
              <a:t>vrednost tog elementa u nizu.</a:t>
            </a:r>
            <a:endParaRPr lang="sr-Latn-R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cars = ["Volvo", "BMW", "Toyota“];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= “Opel”;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console.log(cars);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[“Volvo”, “Opel”, “Toyota”]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232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144589-AFA3-4FF0-B4A6-E03AB5D8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Iteracija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niza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D7F7DD-047F-4437-950E-621D4120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Kroz</a:t>
            </a:r>
            <a:r>
              <a:rPr lang="en-US" sz="2400" dirty="0"/>
              <a:t> </a:t>
            </a:r>
            <a:r>
              <a:rPr lang="en-US" sz="2400" dirty="0" err="1"/>
              <a:t>sve</a:t>
            </a:r>
            <a:r>
              <a:rPr lang="en-US" sz="2400" dirty="0"/>
              <a:t> </a:t>
            </a:r>
            <a:r>
              <a:rPr lang="en-US" sz="2400" dirty="0" err="1"/>
              <a:t>elemente</a:t>
            </a:r>
            <a:r>
              <a:rPr lang="en-US" sz="2400" dirty="0"/>
              <a:t> </a:t>
            </a:r>
            <a:r>
              <a:rPr lang="en-US" sz="2400" dirty="0" err="1"/>
              <a:t>niza</a:t>
            </a:r>
            <a:r>
              <a:rPr lang="en-US" sz="2400" dirty="0"/>
              <a:t> </a:t>
            </a:r>
            <a:r>
              <a:rPr lang="en-US" sz="2400" dirty="0" err="1"/>
              <a:t>mo</a:t>
            </a:r>
            <a:r>
              <a:rPr lang="sr-Latn-RS" sz="2400" dirty="0"/>
              <a:t>žemo proći for petljom</a:t>
            </a:r>
            <a:r>
              <a:rPr lang="sr-Latn-RS" sz="2400" dirty="0" smtClean="0"/>
              <a:t>:</a:t>
            </a:r>
            <a:br>
              <a:rPr lang="sr-Latn-RS" sz="2400" dirty="0" smtClean="0"/>
            </a:br>
            <a:endParaRPr lang="sr-Latn-RS" sz="24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cars = ["Volvo", "BMW", "Toyota“];</a:t>
            </a: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console.log(cars[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4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71B8FC-428A-4946-BE90-38B7EFCC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59BDA0-5343-467C-85F9-8CE8DA786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100000"/>
              <a:buAutoNum type="arabicParenR"/>
            </a:pPr>
            <a:r>
              <a:rPr lang="en-US" sz="2400" dirty="0" err="1"/>
              <a:t>Ispisati</a:t>
            </a:r>
            <a:r>
              <a:rPr lang="en-US" sz="2400" dirty="0"/>
              <a:t> </a:t>
            </a:r>
            <a:r>
              <a:rPr lang="en-US" sz="2400" dirty="0" err="1"/>
              <a:t>sve</a:t>
            </a:r>
            <a:r>
              <a:rPr lang="en-US" sz="2400" dirty="0"/>
              <a:t> </a:t>
            </a:r>
            <a:r>
              <a:rPr lang="en-US" sz="2400" dirty="0" err="1"/>
              <a:t>elemente</a:t>
            </a:r>
            <a:r>
              <a:rPr lang="en-US" sz="2400" dirty="0"/>
              <a:t> </a:t>
            </a:r>
            <a:r>
              <a:rPr lang="en-US" sz="2400" dirty="0" err="1"/>
              <a:t>niza</a:t>
            </a:r>
            <a:r>
              <a:rPr lang="en-US" sz="2400" dirty="0"/>
              <a:t> od 5 </a:t>
            </a:r>
            <a:r>
              <a:rPr lang="en-US" sz="2400" dirty="0" err="1"/>
              <a:t>stringova</a:t>
            </a:r>
            <a:r>
              <a:rPr lang="en-US" sz="2400" dirty="0"/>
              <a:t>.</a:t>
            </a:r>
          </a:p>
          <a:p>
            <a:pPr lvl="0">
              <a:buSzPct val="100000"/>
              <a:buAutoNum type="arabicParenR"/>
            </a:pPr>
            <a:r>
              <a:rPr lang="en-US" sz="2400" dirty="0" err="1"/>
              <a:t>Odrediti</a:t>
            </a:r>
            <a:r>
              <a:rPr lang="en-US" sz="2400" dirty="0"/>
              <a:t> </a:t>
            </a:r>
            <a:r>
              <a:rPr lang="en-US" sz="2400" dirty="0" err="1"/>
              <a:t>zbir</a:t>
            </a:r>
            <a:r>
              <a:rPr lang="en-US" sz="2400" dirty="0"/>
              <a:t> </a:t>
            </a:r>
            <a:r>
              <a:rPr lang="en-US" sz="2400" dirty="0" err="1"/>
              <a:t>elemenata</a:t>
            </a:r>
            <a:r>
              <a:rPr lang="en-US" sz="2400" dirty="0"/>
              <a:t> </a:t>
            </a:r>
            <a:r>
              <a:rPr lang="en-US" sz="2400" dirty="0" err="1"/>
              <a:t>celobrojnog</a:t>
            </a:r>
            <a:r>
              <a:rPr lang="en-US" sz="2400" dirty="0"/>
              <a:t> </a:t>
            </a:r>
            <a:r>
              <a:rPr lang="en-US" sz="2400" dirty="0" err="1"/>
              <a:t>niza</a:t>
            </a:r>
            <a:r>
              <a:rPr lang="en-US" sz="2400" dirty="0"/>
              <a:t>.</a:t>
            </a:r>
          </a:p>
          <a:p>
            <a:pPr lvl="0">
              <a:buSzPct val="100000"/>
              <a:buAutoNum type="arabicParenR"/>
            </a:pPr>
            <a:r>
              <a:rPr lang="en-US" sz="2400" dirty="0" err="1"/>
              <a:t>Odrediti</a:t>
            </a:r>
            <a:r>
              <a:rPr lang="en-US" sz="2400" dirty="0"/>
              <a:t> </a:t>
            </a:r>
            <a:r>
              <a:rPr lang="en-US" sz="2400" dirty="0" err="1"/>
              <a:t>proizvod</a:t>
            </a:r>
            <a:r>
              <a:rPr lang="en-US" sz="2400" dirty="0"/>
              <a:t> </a:t>
            </a:r>
            <a:r>
              <a:rPr lang="en-US" sz="2400" dirty="0" err="1"/>
              <a:t>elemenata</a:t>
            </a:r>
            <a:r>
              <a:rPr lang="en-US" sz="2400" dirty="0"/>
              <a:t> </a:t>
            </a:r>
            <a:r>
              <a:rPr lang="en-US" sz="2400" dirty="0" err="1"/>
              <a:t>celobrojnog</a:t>
            </a:r>
            <a:r>
              <a:rPr lang="en-US" sz="2400" dirty="0"/>
              <a:t> </a:t>
            </a:r>
            <a:r>
              <a:rPr lang="en-US" sz="2400" dirty="0" err="1"/>
              <a:t>niza</a:t>
            </a:r>
            <a:r>
              <a:rPr lang="en-US" sz="2400" dirty="0"/>
              <a:t>.</a:t>
            </a:r>
          </a:p>
          <a:p>
            <a:pPr lvl="0">
              <a:buSzPct val="100000"/>
              <a:buAutoNum type="arabicParenR"/>
            </a:pPr>
            <a:r>
              <a:rPr lang="en-US" sz="2400" dirty="0" err="1"/>
              <a:t>Odrediti</a:t>
            </a:r>
            <a:r>
              <a:rPr lang="en-US" sz="2400" dirty="0"/>
              <a:t> </a:t>
            </a:r>
            <a:r>
              <a:rPr lang="en-US" sz="2400" dirty="0" err="1"/>
              <a:t>srednju</a:t>
            </a:r>
            <a:r>
              <a:rPr lang="en-US" sz="2400" dirty="0"/>
              <a:t> </a:t>
            </a:r>
            <a:r>
              <a:rPr lang="en-US" sz="2400" dirty="0" err="1"/>
              <a:t>vrednost</a:t>
            </a:r>
            <a:r>
              <a:rPr lang="en-US" sz="2400" dirty="0"/>
              <a:t> </a:t>
            </a:r>
            <a:r>
              <a:rPr lang="en-US" sz="2400" dirty="0" err="1"/>
              <a:t>elemenata</a:t>
            </a:r>
            <a:r>
              <a:rPr lang="en-US" sz="2400" dirty="0"/>
              <a:t> </a:t>
            </a:r>
            <a:r>
              <a:rPr lang="en-US" sz="2400" dirty="0" err="1"/>
              <a:t>celobrojnog</a:t>
            </a:r>
            <a:r>
              <a:rPr lang="en-US" sz="2400" dirty="0"/>
              <a:t> </a:t>
            </a:r>
            <a:r>
              <a:rPr lang="en-US" sz="2400" dirty="0" err="1"/>
              <a:t>niza</a:t>
            </a:r>
            <a:r>
              <a:rPr lang="en-US" sz="2400" dirty="0"/>
              <a:t>.</a:t>
            </a:r>
          </a:p>
          <a:p>
            <a:pPr lvl="0">
              <a:buSzPct val="100000"/>
              <a:buAutoNum type="arabicParenR"/>
            </a:pPr>
            <a:r>
              <a:rPr lang="en-US" sz="2400" dirty="0" err="1"/>
              <a:t>Odrediti</a:t>
            </a:r>
            <a:r>
              <a:rPr lang="en-US" sz="2400" dirty="0"/>
              <a:t> </a:t>
            </a:r>
            <a:r>
              <a:rPr lang="en-US" sz="2400" dirty="0" err="1"/>
              <a:t>maksimalnu</a:t>
            </a:r>
            <a:r>
              <a:rPr lang="en-US" sz="2400" dirty="0"/>
              <a:t> </a:t>
            </a:r>
            <a:r>
              <a:rPr lang="en-US" sz="2400" dirty="0" err="1"/>
              <a:t>vrednost</a:t>
            </a:r>
            <a:r>
              <a:rPr lang="en-US" sz="2400" dirty="0"/>
              <a:t> u </a:t>
            </a:r>
            <a:r>
              <a:rPr lang="en-US" sz="2400" dirty="0" err="1"/>
              <a:t>celobrojnom</a:t>
            </a:r>
            <a:r>
              <a:rPr lang="en-US" sz="2400" dirty="0"/>
              <a:t> </a:t>
            </a:r>
            <a:r>
              <a:rPr lang="en-US" sz="2400" dirty="0" err="1"/>
              <a:t>nizu</a:t>
            </a:r>
            <a:r>
              <a:rPr lang="en-US" sz="2400" dirty="0"/>
              <a:t>.</a:t>
            </a:r>
          </a:p>
          <a:p>
            <a:pPr lvl="0">
              <a:buSzPct val="100000"/>
              <a:buAutoNum type="arabicParenR"/>
            </a:pPr>
            <a:r>
              <a:rPr lang="en-US" sz="2400" dirty="0" err="1"/>
              <a:t>Odrediti</a:t>
            </a:r>
            <a:r>
              <a:rPr lang="en-US" sz="2400" dirty="0"/>
              <a:t> </a:t>
            </a:r>
            <a:r>
              <a:rPr lang="en-US" sz="2400" dirty="0" err="1"/>
              <a:t>minimalnu</a:t>
            </a:r>
            <a:r>
              <a:rPr lang="en-US" sz="2400" dirty="0"/>
              <a:t> </a:t>
            </a:r>
            <a:r>
              <a:rPr lang="en-US" sz="2400" dirty="0" err="1"/>
              <a:t>vrednost</a:t>
            </a:r>
            <a:r>
              <a:rPr lang="en-US" sz="2400" dirty="0"/>
              <a:t> u </a:t>
            </a:r>
            <a:r>
              <a:rPr lang="en-US" sz="2400" dirty="0" err="1"/>
              <a:t>celobrojnom</a:t>
            </a:r>
            <a:r>
              <a:rPr lang="en-US" sz="2400" dirty="0"/>
              <a:t> </a:t>
            </a:r>
            <a:r>
              <a:rPr lang="en-US" sz="2400" dirty="0" err="1"/>
              <a:t>nizu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092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8FAC09-B182-43C8-BD73-72DA39DF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A0B778-F13F-4834-AEF6-58883DD46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SzPct val="100000"/>
              <a:buFont typeface="+mj-lt"/>
              <a:buAutoNum type="arabicParenR" startAt="7"/>
            </a:pPr>
            <a:r>
              <a:rPr lang="en-US" sz="2600" dirty="0" err="1"/>
              <a:t>Odrediti</a:t>
            </a:r>
            <a:r>
              <a:rPr lang="en-US" sz="2600" dirty="0"/>
              <a:t> </a:t>
            </a:r>
            <a:r>
              <a:rPr lang="en-US" sz="2600" dirty="0" err="1"/>
              <a:t>indeks</a:t>
            </a:r>
            <a:r>
              <a:rPr lang="en-US" sz="2600" dirty="0"/>
              <a:t> </a:t>
            </a:r>
            <a:r>
              <a:rPr lang="en-US" sz="2600" dirty="0" err="1"/>
              <a:t>maksimalnog</a:t>
            </a:r>
            <a:r>
              <a:rPr lang="en-US" sz="2600" dirty="0"/>
              <a:t> </a:t>
            </a:r>
            <a:r>
              <a:rPr lang="en-US" sz="2600" dirty="0" err="1"/>
              <a:t>elementa</a:t>
            </a:r>
            <a:r>
              <a:rPr lang="en-US" sz="2600" dirty="0"/>
              <a:t> </a:t>
            </a:r>
            <a:r>
              <a:rPr lang="en-US" sz="2600" dirty="0" err="1"/>
              <a:t>celobrojnog</a:t>
            </a:r>
            <a:r>
              <a:rPr lang="en-US" sz="2600" dirty="0"/>
              <a:t> </a:t>
            </a:r>
            <a:r>
              <a:rPr lang="en-US" sz="2600" dirty="0" err="1"/>
              <a:t>niza</a:t>
            </a:r>
            <a:r>
              <a:rPr lang="en-US" sz="2600" dirty="0"/>
              <a:t>.</a:t>
            </a:r>
          </a:p>
          <a:p>
            <a:pPr marL="514350" indent="-514350">
              <a:buSzPct val="100000"/>
              <a:buFont typeface="+mj-lt"/>
              <a:buAutoNum type="arabicParenR" startAt="7"/>
            </a:pPr>
            <a:r>
              <a:rPr lang="en-US" sz="2600" dirty="0" err="1"/>
              <a:t>Odrediti</a:t>
            </a:r>
            <a:r>
              <a:rPr lang="en-US" sz="2600" dirty="0"/>
              <a:t> </a:t>
            </a:r>
            <a:r>
              <a:rPr lang="en-US" sz="2600" dirty="0" err="1"/>
              <a:t>indeks</a:t>
            </a:r>
            <a:r>
              <a:rPr lang="en-US" sz="2600" dirty="0"/>
              <a:t> </a:t>
            </a:r>
            <a:r>
              <a:rPr lang="en-US" sz="2600" dirty="0" err="1"/>
              <a:t>minimalnog</a:t>
            </a:r>
            <a:r>
              <a:rPr lang="en-US" sz="2600" dirty="0"/>
              <a:t> </a:t>
            </a:r>
            <a:r>
              <a:rPr lang="en-US" sz="2600" dirty="0" err="1"/>
              <a:t>elementa</a:t>
            </a:r>
            <a:r>
              <a:rPr lang="en-US" sz="2600" dirty="0"/>
              <a:t> </a:t>
            </a:r>
            <a:r>
              <a:rPr lang="en-US" sz="2600" dirty="0" err="1"/>
              <a:t>celobrojnog</a:t>
            </a:r>
            <a:r>
              <a:rPr lang="en-US" sz="2600" dirty="0"/>
              <a:t> </a:t>
            </a:r>
            <a:r>
              <a:rPr lang="en-US" sz="2600" dirty="0" err="1"/>
              <a:t>niza</a:t>
            </a:r>
            <a:r>
              <a:rPr lang="en-US" sz="2600" dirty="0"/>
              <a:t>.</a:t>
            </a:r>
          </a:p>
          <a:p>
            <a:pPr marL="514350" indent="-514350">
              <a:buSzPct val="100000"/>
              <a:buFont typeface="+mj-lt"/>
              <a:buAutoNum type="arabicParenR" startAt="7"/>
            </a:pPr>
            <a:r>
              <a:rPr lang="en-US" sz="2600" dirty="0" err="1"/>
              <a:t>Odrediti</a:t>
            </a:r>
            <a:r>
              <a:rPr lang="en-US" sz="2600" dirty="0"/>
              <a:t> </a:t>
            </a:r>
            <a:r>
              <a:rPr lang="en-US" sz="2600" dirty="0" err="1"/>
              <a:t>broj</a:t>
            </a:r>
            <a:r>
              <a:rPr lang="en-US" sz="2600" dirty="0"/>
              <a:t> </a:t>
            </a:r>
            <a:r>
              <a:rPr lang="en-US" sz="2600" dirty="0" err="1"/>
              <a:t>elemenata</a:t>
            </a:r>
            <a:r>
              <a:rPr lang="en-US" sz="2600" dirty="0"/>
              <a:t> </a:t>
            </a:r>
            <a:r>
              <a:rPr lang="en-US" sz="2600" dirty="0" err="1"/>
              <a:t>celobrojnog</a:t>
            </a:r>
            <a:r>
              <a:rPr lang="en-US" sz="2600" dirty="0"/>
              <a:t> </a:t>
            </a:r>
            <a:r>
              <a:rPr lang="en-US" sz="2600" dirty="0" err="1"/>
              <a:t>niza</a:t>
            </a:r>
            <a:r>
              <a:rPr lang="en-US" sz="2600" dirty="0"/>
              <a:t> </a:t>
            </a:r>
            <a:r>
              <a:rPr lang="en-US" sz="2600" dirty="0" err="1"/>
              <a:t>koji</a:t>
            </a:r>
            <a:r>
              <a:rPr lang="en-US" sz="2600" dirty="0"/>
              <a:t> </a:t>
            </a:r>
            <a:r>
              <a:rPr lang="en-US" sz="2600" dirty="0" err="1"/>
              <a:t>su</a:t>
            </a:r>
            <a:r>
              <a:rPr lang="en-US" sz="2600" dirty="0"/>
              <a:t> </a:t>
            </a:r>
            <a:r>
              <a:rPr lang="en-US" sz="2600" dirty="0" err="1"/>
              <a:t>veći</a:t>
            </a:r>
            <a:r>
              <a:rPr lang="en-US" sz="2600" dirty="0"/>
              <a:t> od </a:t>
            </a:r>
            <a:r>
              <a:rPr lang="en-US" sz="2600" dirty="0" err="1"/>
              <a:t>srednje</a:t>
            </a:r>
            <a:r>
              <a:rPr lang="en-US" sz="2600" dirty="0"/>
              <a:t> </a:t>
            </a:r>
            <a:r>
              <a:rPr lang="en-US" sz="2600" dirty="0" err="1"/>
              <a:t>vrednosti</a:t>
            </a:r>
            <a:r>
              <a:rPr lang="en-US" sz="2600" dirty="0"/>
              <a:t>.</a:t>
            </a:r>
          </a:p>
          <a:p>
            <a:pPr marL="514350" lvl="0" indent="-514350">
              <a:buSzPct val="100000"/>
              <a:buFont typeface="+mj-lt"/>
              <a:buAutoNum type="arabicParenR" startAt="7"/>
            </a:pPr>
            <a:r>
              <a:rPr lang="en-US" sz="2600" dirty="0" err="1"/>
              <a:t>Izračunati</a:t>
            </a:r>
            <a:r>
              <a:rPr lang="en-US" sz="2600" dirty="0"/>
              <a:t> </a:t>
            </a:r>
            <a:r>
              <a:rPr lang="en-US" sz="2600" dirty="0" err="1"/>
              <a:t>zbir</a:t>
            </a:r>
            <a:r>
              <a:rPr lang="en-US" sz="2600" dirty="0"/>
              <a:t> </a:t>
            </a:r>
            <a:r>
              <a:rPr lang="en-US" sz="2600" dirty="0" err="1"/>
              <a:t>pozitivnih</a:t>
            </a:r>
            <a:r>
              <a:rPr lang="en-US" sz="2600" dirty="0"/>
              <a:t> </a:t>
            </a:r>
            <a:r>
              <a:rPr lang="en-US" sz="2600" dirty="0" err="1"/>
              <a:t>elemenata</a:t>
            </a:r>
            <a:r>
              <a:rPr lang="en-US" sz="2600" dirty="0"/>
              <a:t> </a:t>
            </a:r>
            <a:r>
              <a:rPr lang="en-US" sz="2600" dirty="0" err="1"/>
              <a:t>celobrojnog</a:t>
            </a:r>
            <a:r>
              <a:rPr lang="en-US" sz="2600" dirty="0"/>
              <a:t> </a:t>
            </a:r>
            <a:r>
              <a:rPr lang="en-US" sz="2600" dirty="0" err="1"/>
              <a:t>niza</a:t>
            </a:r>
            <a:r>
              <a:rPr lang="en-US" sz="2600" dirty="0"/>
              <a:t>.</a:t>
            </a:r>
          </a:p>
          <a:p>
            <a:pPr marL="514350" lvl="0" indent="-514350">
              <a:buSzPct val="100000"/>
              <a:buFont typeface="+mj-lt"/>
              <a:buAutoNum type="arabicParenR" startAt="7"/>
            </a:pPr>
            <a:r>
              <a:rPr lang="en-US" sz="2600" dirty="0"/>
              <a:t> </a:t>
            </a:r>
            <a:r>
              <a:rPr lang="en-US" sz="2600" dirty="0" err="1"/>
              <a:t>Odrediti</a:t>
            </a:r>
            <a:r>
              <a:rPr lang="en-US" sz="2600" dirty="0"/>
              <a:t> </a:t>
            </a:r>
            <a:r>
              <a:rPr lang="en-US" sz="2600" dirty="0" err="1"/>
              <a:t>broj</a:t>
            </a:r>
            <a:r>
              <a:rPr lang="en-US" sz="2600" dirty="0"/>
              <a:t> </a:t>
            </a:r>
            <a:r>
              <a:rPr lang="en-US" sz="2600" dirty="0" err="1"/>
              <a:t>parnih</a:t>
            </a:r>
            <a:r>
              <a:rPr lang="en-US" sz="2600" dirty="0"/>
              <a:t> </a:t>
            </a:r>
            <a:r>
              <a:rPr lang="en-US" sz="2600" dirty="0" err="1"/>
              <a:t>elemenata</a:t>
            </a:r>
            <a:r>
              <a:rPr lang="en-US" sz="2600" dirty="0"/>
              <a:t> u </a:t>
            </a:r>
            <a:r>
              <a:rPr lang="en-US" sz="2600" dirty="0" err="1"/>
              <a:t>celobrojnom</a:t>
            </a:r>
            <a:r>
              <a:rPr lang="en-US" sz="2600" dirty="0"/>
              <a:t> </a:t>
            </a:r>
            <a:r>
              <a:rPr lang="en-US" sz="2600" dirty="0" err="1"/>
              <a:t>nizu</a:t>
            </a:r>
            <a:r>
              <a:rPr lang="en-U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57579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{907BA870-CB02-43FA-B882-99DC84A6B70D}tf02900688</Template>
  <TotalTime>257</TotalTime>
  <Words>521</Words>
  <Application>Microsoft Office PowerPoint</Application>
  <PresentationFormat>Custom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Nizovi u JS</vt:lpstr>
      <vt:lpstr>Nizovi</vt:lpstr>
      <vt:lpstr>Nizovi</vt:lpstr>
      <vt:lpstr>Indeksiranje elemenata u nizu</vt:lpstr>
      <vt:lpstr>Pristupanje elementima niza </vt:lpstr>
      <vt:lpstr>Menjanje elemenata niza</vt:lpstr>
      <vt:lpstr>Iteracija kroz elemente niza</vt:lpstr>
      <vt:lpstr>Zadaci</vt:lpstr>
      <vt:lpstr>Zadaci</vt:lpstr>
      <vt:lpstr>Zadaci</vt:lpstr>
      <vt:lpstr>Zadaci</vt:lpstr>
      <vt:lpstr>Zadaci</vt:lpstr>
      <vt:lpstr>Zadaci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Nizovi u JS</dc:title>
  <dc:creator>Stefan Stanimirović</dc:creator>
  <cp:lastModifiedBy>Windows User</cp:lastModifiedBy>
  <cp:revision>15</cp:revision>
  <dcterms:created xsi:type="dcterms:W3CDTF">2020-02-18T10:35:33Z</dcterms:created>
  <dcterms:modified xsi:type="dcterms:W3CDTF">2021-05-10T13:54:41Z</dcterms:modified>
</cp:coreProperties>
</file>