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A835AA-EDB9-4A55-BFB5-AF336AAD0CE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3F0"/>
    <a:srgbClr val="F9EEEB"/>
    <a:srgbClr val="FEE9DA"/>
    <a:srgbClr val="33BB8E"/>
    <a:srgbClr val="F0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64" autoAdjust="0"/>
    <p:restoredTop sz="94694"/>
  </p:normalViewPr>
  <p:slideViewPr>
    <p:cSldViewPr>
      <p:cViewPr>
        <p:scale>
          <a:sx n="20" d="100"/>
          <a:sy n="20" d="100"/>
        </p:scale>
        <p:origin x="-1781" y="-58"/>
      </p:cViewPr>
      <p:guideLst>
        <p:guide orient="horz" pos="10368"/>
        <p:guide pos="27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q.opengenus.org/text-classification-using-cnn/" TargetMode="External"/><Relationship Id="rId4" Type="http://schemas.openxmlformats.org/officeDocument/2006/relationships/hyperlink" Target="https://www.kaggle.com/wflazuardy/sarcasm-detection-with-keras-pre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CB5A8CA-2EB8-4EB5-9B19-71726DAC6747}"/>
              </a:ext>
            </a:extLst>
          </p:cNvPr>
          <p:cNvSpPr/>
          <p:nvPr/>
        </p:nvSpPr>
        <p:spPr>
          <a:xfrm>
            <a:off x="32156399" y="28270200"/>
            <a:ext cx="10749563" cy="38862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2138FA9-26F0-45C3-BDCD-A3F2C8FABD35}"/>
              </a:ext>
            </a:extLst>
          </p:cNvPr>
          <p:cNvSpPr txBox="1"/>
          <p:nvPr/>
        </p:nvSpPr>
        <p:spPr>
          <a:xfrm>
            <a:off x="33774152" y="27808535"/>
            <a:ext cx="74665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s-Latn-BA" sz="5400" dirty="0" smtClean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Reference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228" y="736600"/>
            <a:ext cx="43172744" cy="32080200"/>
          </a:xfrm>
          <a:prstGeom prst="rect">
            <a:avLst/>
          </a:prstGeom>
          <a:solidFill>
            <a:srgbClr val="FEE9DA"/>
          </a:solidFill>
          <a:ln w="101600" cap="rnd">
            <a:solidFill>
              <a:srgbClr val="33BB8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1033824"/>
            <a:ext cx="41986200" cy="3318384"/>
          </a:xfrm>
          <a:prstGeom prst="snip2DiagRect">
            <a:avLst/>
          </a:prstGeom>
          <a:solidFill>
            <a:srgbClr val="33BB8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2203" y="5296549"/>
            <a:ext cx="9904397" cy="9410051"/>
          </a:xfrm>
          <a:prstGeom prst="rect">
            <a:avLst/>
          </a:prstGeom>
          <a:solidFill>
            <a:srgbClr val="FEE9DA"/>
          </a:solidFill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7200" dirty="0"/>
          </a:p>
        </p:txBody>
      </p:sp>
      <p:sp>
        <p:nvSpPr>
          <p:cNvPr id="44" name="Rectangle 43"/>
          <p:cNvSpPr/>
          <p:nvPr/>
        </p:nvSpPr>
        <p:spPr>
          <a:xfrm>
            <a:off x="992203" y="27244435"/>
            <a:ext cx="9904397" cy="493737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156400" y="5296551"/>
            <a:ext cx="10702084" cy="1322005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1" y="1033824"/>
            <a:ext cx="41300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Detekcija</a:t>
            </a:r>
            <a:r>
              <a:rPr lang="en-GB" sz="6600" b="1" dirty="0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GB" sz="6600" b="1" dirty="0" err="1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sarkazma</a:t>
            </a:r>
            <a:r>
              <a:rPr lang="en-GB" sz="6600" b="1" dirty="0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GB" sz="6600" b="1" dirty="0" err="1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pomo</a:t>
            </a:r>
            <a:r>
              <a:rPr lang="bs-Latn-BA" sz="6600" b="1" dirty="0" smtClean="0">
                <a:ln w="3175">
                  <a:noFill/>
                </a:ln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ću Naivnog Bajesa i konvolucionih neuronskih mreža</a:t>
            </a:r>
            <a:endParaRPr lang="en-US" sz="6600" b="1" dirty="0">
              <a:ln w="3175">
                <a:noFill/>
              </a:ln>
              <a:solidFill>
                <a:srgbClr val="FEE9DA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43551" y="2141820"/>
            <a:ext cx="41352249" cy="830997"/>
          </a:xfrm>
          <a:prstGeom prst="rect">
            <a:avLst/>
          </a:prstGeom>
          <a:noFill/>
          <a:ln>
            <a:solidFill>
              <a:srgbClr val="33BB8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s-Latn-BA" sz="4800" b="1" dirty="0" smtClean="0">
                <a:solidFill>
                  <a:srgbClr val="FEE9DA"/>
                </a:solidFill>
                <a:latin typeface="Bangla MN" charset="0"/>
                <a:ea typeface="Bangla MN" charset="0"/>
                <a:cs typeface="Bangla MN" charset="0"/>
              </a:rPr>
              <a:t>Jovana Jevtić, Dragana Filipović</a:t>
            </a:r>
            <a:endParaRPr lang="en-US" sz="4800" b="1" baseline="30000" dirty="0">
              <a:solidFill>
                <a:srgbClr val="FEE9DA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277600" y="5296550"/>
            <a:ext cx="20497800" cy="15939706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BD6380-F16B-42AE-AB20-AED81D8BA8F5}"/>
              </a:ext>
            </a:extLst>
          </p:cNvPr>
          <p:cNvSpPr txBox="1"/>
          <p:nvPr/>
        </p:nvSpPr>
        <p:spPr>
          <a:xfrm>
            <a:off x="1295401" y="2884310"/>
            <a:ext cx="413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Softversko inženjerstvo i informacione tehnologije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, </a:t>
            </a:r>
            <a:r>
              <a:rPr lang="bs-Latn-BA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Fakultet tehničkih nauka – Novi Sad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Bangla MN" charset="0"/>
              <a:ea typeface="Bangla MN" charset="0"/>
              <a:cs typeface="Bangla MN" charset="0"/>
            </a:endParaRPr>
          </a:p>
          <a:p>
            <a:pPr algn="ctr"/>
            <a:r>
              <a:rPr lang="bs-Latn-BA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Mentori: Aleksandar Lukić, Branislav Anđelić</a:t>
            </a:r>
            <a:endParaRPr lang="en-US" sz="3600" baseline="30000" dirty="0">
              <a:solidFill>
                <a:schemeClr val="accent6">
                  <a:lumMod val="20000"/>
                  <a:lumOff val="80000"/>
                </a:schemeClr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2A5D87-7F7D-AD4A-AEA5-662F84FE5E2D}"/>
              </a:ext>
            </a:extLst>
          </p:cNvPr>
          <p:cNvSpPr/>
          <p:nvPr/>
        </p:nvSpPr>
        <p:spPr>
          <a:xfrm>
            <a:off x="992203" y="15282568"/>
            <a:ext cx="9904397" cy="11235033"/>
          </a:xfrm>
          <a:prstGeom prst="rect">
            <a:avLst/>
          </a:prstGeom>
          <a:solidFill>
            <a:srgbClr val="FEE9DA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E97B591-3EF4-604D-B8F4-85EF95585925}"/>
              </a:ext>
            </a:extLst>
          </p:cNvPr>
          <p:cNvSpPr txBox="1"/>
          <p:nvPr/>
        </p:nvSpPr>
        <p:spPr>
          <a:xfrm>
            <a:off x="37028304" y="1623856"/>
            <a:ext cx="502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latin typeface="Lucida Fax" panose="02060602050505020204" pitchFamily="18" charset="77"/>
              <a:cs typeface="Lucida Grande" panose="020B06000405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2400" y="5847427"/>
            <a:ext cx="19888200" cy="153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5400" i="1" dirty="0" smtClean="0"/>
              <a:t>1. Konvolucione neuronske mreže</a:t>
            </a:r>
          </a:p>
          <a:p>
            <a:pPr algn="just"/>
            <a:r>
              <a:rPr lang="bs-Latn-BA" sz="4400" dirty="0" smtClean="0"/>
              <a:t>Kod neuronske mreže posle pretprocesiranja, sledeći korak je bilo pretvaranje samih reči u oblik koji računar može da obradi, a to su brojevi. Koristili smo Tokenizer iz Keras biblioteke i na taj način dobili reči reprezentovane vektorima brojeva. Sledeći korak kod neuronskih mreža je kreiranje modela same mreže. Mreža se sastoji iz više slojeva, konkretno tri konvoluciona, max-pooling, dropout i potpuno povezanih slojeva. Kao loss funkcija korišćena je </a:t>
            </a:r>
            <a:r>
              <a:rPr lang="en-US" sz="4400" dirty="0" smtClean="0"/>
              <a:t>binary</a:t>
            </a:r>
            <a:r>
              <a:rPr lang="bs-Latn-BA" sz="4400" dirty="0" smtClean="0"/>
              <a:t> </a:t>
            </a:r>
            <a:r>
              <a:rPr lang="en-US" sz="4400" dirty="0" err="1" smtClean="0"/>
              <a:t>crossentropy</a:t>
            </a:r>
            <a:r>
              <a:rPr lang="bs-Latn-BA" sz="4400" dirty="0" smtClean="0"/>
              <a:t>, a kao optimizaciona je korišćena Adam, sa 0.0001 learning rate-om. </a:t>
            </a:r>
          </a:p>
          <a:p>
            <a:pPr algn="just"/>
            <a:r>
              <a:rPr lang="bs-Latn-BA" sz="5400" i="1" dirty="0" smtClean="0"/>
              <a:t>2. Naivni Bajes</a:t>
            </a:r>
          </a:p>
          <a:p>
            <a:pPr algn="just"/>
            <a:r>
              <a:rPr lang="bs-Latn-BA" sz="4400" dirty="0"/>
              <a:t>Kod Naivnog Bajesa smo brojali reči, odnosno kreirali smo više rečnika kod kojih jedan </a:t>
            </a:r>
            <a:r>
              <a:rPr lang="bs-Latn-BA" sz="4400" dirty="0" smtClean="0"/>
              <a:t>sadrži </a:t>
            </a:r>
            <a:r>
              <a:rPr lang="bs-Latn-BA" sz="4400" dirty="0"/>
              <a:t>sve reči i broj pojavljivanja u svakom naslovu, drugi </a:t>
            </a:r>
            <a:r>
              <a:rPr lang="bs-Latn-BA" sz="4400" dirty="0" smtClean="0"/>
              <a:t>sadrži broj </a:t>
            </a:r>
            <a:r>
              <a:rPr lang="bs-Latn-BA" sz="4400" dirty="0"/>
              <a:t>reči koje se pojavljuju u sarkastičnim i nesarkastičnim naslovima, dok su u trećem rečniku brojani sarkastični i nesarkastični naslovi</a:t>
            </a:r>
            <a:r>
              <a:rPr lang="bs-Latn-BA" sz="4400" dirty="0" smtClean="0"/>
              <a:t>. Korišćena je sledeća formula</a:t>
            </a:r>
          </a:p>
          <a:p>
            <a:pPr algn="just"/>
            <a:endParaRPr lang="bs-Latn-BA" sz="4400" dirty="0" smtClean="0"/>
          </a:p>
          <a:p>
            <a:pPr algn="just"/>
            <a:r>
              <a:rPr lang="bs-Latn-BA" sz="4400" dirty="0" smtClean="0"/>
              <a:t>    </a:t>
            </a:r>
          </a:p>
          <a:p>
            <a:pPr algn="just"/>
            <a:endParaRPr lang="bs-Latn-BA" sz="4400" dirty="0"/>
          </a:p>
          <a:p>
            <a:pPr algn="just"/>
            <a:r>
              <a:rPr lang="bs-Latn-BA" sz="4400" dirty="0" smtClean="0"/>
              <a:t>gde je:</a:t>
            </a:r>
          </a:p>
          <a:p>
            <a:pPr algn="just"/>
            <a:r>
              <a:rPr lang="bs-Latn-BA" sz="4400" dirty="0" smtClean="0"/>
              <a:t>P(S</a:t>
            </a:r>
            <a:r>
              <a:rPr lang="bs-Latn-BA" sz="4400" dirty="0"/>
              <a:t>)</a:t>
            </a:r>
            <a:r>
              <a:rPr lang="vi-VN" sz="4400" dirty="0" smtClean="0"/>
              <a:t> </a:t>
            </a:r>
            <a:r>
              <a:rPr lang="bs-Latn-BA" sz="4400" dirty="0"/>
              <a:t>=</a:t>
            </a:r>
            <a:r>
              <a:rPr lang="vi-VN" sz="4400" dirty="0" smtClean="0"/>
              <a:t> </a:t>
            </a:r>
            <a:r>
              <a:rPr lang="bs-Latn-BA" sz="4400" dirty="0" smtClean="0"/>
              <a:t>P(naslov je sarkastičan ili ne</a:t>
            </a:r>
            <a:r>
              <a:rPr lang="bs-Latn-BA" sz="4400" dirty="0"/>
              <a:t>)</a:t>
            </a:r>
            <a:r>
              <a:rPr lang="vi-VN" sz="4400" dirty="0" smtClean="0"/>
              <a:t>, </a:t>
            </a:r>
            <a:r>
              <a:rPr lang="bs-Latn-BA" sz="4400" dirty="0" smtClean="0"/>
              <a:t>P</a:t>
            </a:r>
            <a:r>
              <a:rPr lang="vi-VN" sz="4400" dirty="0" smtClean="0"/>
              <a:t>(</a:t>
            </a:r>
            <a:r>
              <a:rPr lang="bs-Latn-BA" sz="4400" dirty="0" smtClean="0"/>
              <a:t>s1</a:t>
            </a:r>
            <a:r>
              <a:rPr lang="vi-VN" sz="4400" dirty="0" smtClean="0"/>
              <a:t>) </a:t>
            </a:r>
            <a:r>
              <a:rPr lang="bs-Latn-BA" sz="4400" dirty="0" smtClean="0"/>
              <a:t>za</a:t>
            </a:r>
            <a:r>
              <a:rPr lang="vi-VN" sz="4400" dirty="0" smtClean="0"/>
              <a:t> </a:t>
            </a:r>
            <a:r>
              <a:rPr lang="bs-Latn-BA" sz="4400" dirty="0" smtClean="0"/>
              <a:t>sarkastične</a:t>
            </a:r>
            <a:r>
              <a:rPr lang="vi-VN" sz="4400" dirty="0" smtClean="0"/>
              <a:t>, </a:t>
            </a:r>
            <a:r>
              <a:rPr lang="bs-Latn-BA" sz="4400" dirty="0" smtClean="0"/>
              <a:t>P</a:t>
            </a:r>
            <a:r>
              <a:rPr lang="vi-VN" sz="4400" dirty="0" smtClean="0"/>
              <a:t>(</a:t>
            </a:r>
            <a:r>
              <a:rPr lang="bs-Latn-BA" sz="4400" dirty="0" smtClean="0"/>
              <a:t>s</a:t>
            </a:r>
            <a:r>
              <a:rPr lang="bs-Latn-BA" sz="4400" dirty="0"/>
              <a:t>2</a:t>
            </a:r>
            <a:r>
              <a:rPr lang="vi-VN" sz="4400" dirty="0" smtClean="0"/>
              <a:t>) </a:t>
            </a:r>
            <a:r>
              <a:rPr lang="bs-Latn-BA" sz="4400" dirty="0" smtClean="0"/>
              <a:t>za nesarkastične</a:t>
            </a:r>
            <a:r>
              <a:rPr lang="vi-VN" sz="4400" dirty="0" smtClean="0"/>
              <a:t> </a:t>
            </a:r>
            <a:endParaRPr lang="bs-Latn-BA" sz="4400" dirty="0" smtClean="0"/>
          </a:p>
          <a:p>
            <a:pPr algn="just"/>
            <a:r>
              <a:rPr lang="bs-Latn-BA" sz="4400" dirty="0" smtClean="0"/>
              <a:t>P</a:t>
            </a:r>
            <a:r>
              <a:rPr lang="vi-VN" sz="4400" dirty="0" smtClean="0"/>
              <a:t>(</a:t>
            </a:r>
            <a:r>
              <a:rPr lang="bs-Latn-BA" sz="4400" dirty="0"/>
              <a:t>T</a:t>
            </a:r>
            <a:r>
              <a:rPr lang="vi-VN" sz="4400" dirty="0" smtClean="0"/>
              <a:t>) </a:t>
            </a:r>
            <a:r>
              <a:rPr lang="bs-Latn-BA" sz="4400" dirty="0" smtClean="0"/>
              <a:t>=</a:t>
            </a:r>
            <a:r>
              <a:rPr lang="vi-VN" sz="4400" dirty="0" smtClean="0"/>
              <a:t> </a:t>
            </a:r>
            <a:r>
              <a:rPr lang="bs-Latn-BA" sz="4400" dirty="0" smtClean="0"/>
              <a:t>P</a:t>
            </a:r>
            <a:r>
              <a:rPr lang="vi-VN" sz="4400" dirty="0" smtClean="0"/>
              <a:t>(</a:t>
            </a:r>
            <a:r>
              <a:rPr lang="bs-Latn-BA" sz="4400" dirty="0" smtClean="0"/>
              <a:t>napisan je niz reči koje predstavljaju naslov</a:t>
            </a:r>
            <a:r>
              <a:rPr lang="vi-VN" sz="4400" dirty="0" smtClean="0"/>
              <a:t>) </a:t>
            </a:r>
            <a:endParaRPr lang="bs-Latn-BA" sz="4400" dirty="0" smtClean="0"/>
          </a:p>
          <a:p>
            <a:pPr algn="just"/>
            <a:r>
              <a:rPr lang="bs-Latn-BA" sz="4400" dirty="0" smtClean="0"/>
              <a:t>P</a:t>
            </a:r>
            <a:r>
              <a:rPr lang="en-US" sz="4400" dirty="0"/>
              <a:t>(</a:t>
            </a:r>
            <a:r>
              <a:rPr lang="bs-Latn-BA" sz="4400" dirty="0" smtClean="0"/>
              <a:t>T</a:t>
            </a:r>
            <a:r>
              <a:rPr lang="en-US" sz="4400" dirty="0" smtClean="0"/>
              <a:t>|S) =</a:t>
            </a:r>
            <a:r>
              <a:rPr lang="vi-VN" sz="4400" dirty="0" smtClean="0"/>
              <a:t> </a:t>
            </a:r>
            <a:r>
              <a:rPr lang="en-US" sz="4400" dirty="0" smtClean="0"/>
              <a:t>P</a:t>
            </a:r>
            <a:r>
              <a:rPr lang="vi-VN" sz="4400" dirty="0" smtClean="0"/>
              <a:t>(</a:t>
            </a:r>
            <a:r>
              <a:rPr lang="en-US" sz="4400" dirty="0" err="1" smtClean="0"/>
              <a:t>odre</a:t>
            </a:r>
            <a:r>
              <a:rPr lang="bs-Latn-BA" sz="4400" dirty="0" smtClean="0"/>
              <a:t>đen je niz reči koji 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naslov 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određenog 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tipa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)</a:t>
            </a:r>
            <a:endParaRPr lang="bs-Latn-BA" sz="4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vi-VN" sz="4400" dirty="0" smtClean="0">
                <a:latin typeface="Calibri" pitchFamily="34" charset="0"/>
                <a:cs typeface="Calibri" pitchFamily="34" charset="0"/>
              </a:rPr>
              <a:t>P(S|T</a:t>
            </a:r>
            <a:r>
              <a:rPr lang="vi-VN" sz="4400" dirty="0">
                <a:latin typeface="Calibri" pitchFamily="34" charset="0"/>
                <a:cs typeface="Calibri" pitchFamily="34" charset="0"/>
              </a:rPr>
              <a:t>) = ovo je ono što 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računamo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vi-VN" sz="4400" dirty="0">
                <a:latin typeface="Calibri" pitchFamily="34" charset="0"/>
                <a:cs typeface="Calibri" pitchFamily="34" charset="0"/>
              </a:rPr>
              <a:t>&gt; za dati niz reči koji predstavlja 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naslov 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izračunati </a:t>
            </a:r>
            <a:r>
              <a:rPr lang="vi-VN" sz="4400" dirty="0">
                <a:latin typeface="Calibri" pitchFamily="34" charset="0"/>
                <a:cs typeface="Calibri" pitchFamily="34" charset="0"/>
              </a:rPr>
              <a:t>verovatnoću da je 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ta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j naslov</a:t>
            </a:r>
            <a:r>
              <a:rPr lang="vi-VN" sz="4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4400" dirty="0">
                <a:latin typeface="Calibri" pitchFamily="34" charset="0"/>
                <a:cs typeface="Calibri" pitchFamily="34" charset="0"/>
              </a:rPr>
              <a:t>određenog </a:t>
            </a:r>
            <a:r>
              <a:rPr lang="bs-Latn-BA" sz="4400" dirty="0" smtClean="0">
                <a:latin typeface="Calibri" pitchFamily="34" charset="0"/>
                <a:cs typeface="Calibri" pitchFamily="34" charset="0"/>
              </a:rPr>
              <a:t>tipa</a:t>
            </a:r>
            <a:endParaRPr lang="bs-Latn-BA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3551" y="27965412"/>
            <a:ext cx="96530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dirty="0"/>
              <a:t>Prva stvar koja je rađena u oba pristupa je pretprocesiranje teksta, koje je rađeno tako što su izbačeni znakovi interpunkcije, brojevi i engleski članovi, jer je tekst na engleskom jeziku. Nakon toga je rađena </a:t>
            </a:r>
            <a:r>
              <a:rPr lang="bs-Latn-BA" sz="4400" dirty="0" smtClean="0"/>
              <a:t>stemizacija teksta</a:t>
            </a:r>
            <a:r>
              <a:rPr lang="bs-Latn-BA" sz="4400" dirty="0"/>
              <a:t>.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15282568"/>
            <a:ext cx="9368548" cy="18033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B5A8CA-2EB8-4EB5-9B19-71726DAC6747}"/>
              </a:ext>
            </a:extLst>
          </p:cNvPr>
          <p:cNvSpPr/>
          <p:nvPr/>
        </p:nvSpPr>
        <p:spPr>
          <a:xfrm>
            <a:off x="11277600" y="22176300"/>
            <a:ext cx="20497800" cy="1000551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82400" y="23012400"/>
            <a:ext cx="201930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dirty="0" smtClean="0"/>
              <a:t>Kod treniranja neuronske mreže, nakon eksperimentisanja, batch size je postavljen 256, a broj epoha na 32, jer nakon tog broja dolazi do overfittinga. Treniranje je trajalo 10 minuta i dobijeni su rezultati prikazani u tabeli.</a:t>
            </a:r>
          </a:p>
          <a:p>
            <a:r>
              <a:rPr lang="bs-Latn-BA" sz="4400" dirty="0" smtClean="0"/>
              <a:t>Kod Naivnog Bajesa, treniranje je trajalo 4 sekunde i dobijeni su sledeći rezultati, koji su iskazani pomoću metrike accuracy:</a:t>
            </a:r>
          </a:p>
          <a:p>
            <a:endParaRPr lang="bs-Latn-BA" sz="48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09573"/>
              </p:ext>
            </p:extLst>
          </p:nvPr>
        </p:nvGraphicFramePr>
        <p:xfrm>
          <a:off x="11772900" y="26798052"/>
          <a:ext cx="19507200" cy="374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0"/>
                <a:gridCol w="6794500"/>
                <a:gridCol w="6502400"/>
              </a:tblGrid>
              <a:tr h="1169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BB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5400" dirty="0" smtClean="0"/>
                        <a:t>Sarkastični</a:t>
                      </a:r>
                      <a:r>
                        <a:rPr lang="bs-Latn-BA" sz="5400" baseline="0" dirty="0" smtClean="0"/>
                        <a:t> naslovi</a:t>
                      </a:r>
                      <a:endParaRPr lang="en-US" sz="5400" dirty="0"/>
                    </a:p>
                  </a:txBody>
                  <a:tcPr>
                    <a:solidFill>
                      <a:srgbClr val="33BB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5400" dirty="0" smtClean="0"/>
                        <a:t>Nesarkastični</a:t>
                      </a:r>
                      <a:r>
                        <a:rPr lang="bs-Latn-BA" sz="5400" baseline="0" dirty="0" smtClean="0"/>
                        <a:t> naslovi</a:t>
                      </a:r>
                      <a:endParaRPr lang="en-US" sz="5400" dirty="0"/>
                    </a:p>
                  </a:txBody>
                  <a:tcPr>
                    <a:solidFill>
                      <a:srgbClr val="33BB8E"/>
                    </a:solidFill>
                  </a:tcPr>
                </a:tc>
              </a:tr>
              <a:tr h="1169621">
                <a:tc>
                  <a:txBody>
                    <a:bodyPr/>
                    <a:lstStyle/>
                    <a:p>
                      <a:r>
                        <a:rPr lang="bs-Latn-BA" sz="4800" dirty="0" smtClean="0"/>
                        <a:t>Naivni Bajes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4800" dirty="0" smtClean="0"/>
                        <a:t>85.345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4800" dirty="0" smtClean="0"/>
                        <a:t>87.867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</a:tr>
              <a:tr h="1169621">
                <a:tc>
                  <a:txBody>
                    <a:bodyPr/>
                    <a:lstStyle/>
                    <a:p>
                      <a:r>
                        <a:rPr lang="bs-Latn-BA" sz="4800" dirty="0" smtClean="0"/>
                        <a:t>Konvoluciona</a:t>
                      </a:r>
                      <a:r>
                        <a:rPr lang="bs-Latn-BA" sz="4800" baseline="0" dirty="0" smtClean="0"/>
                        <a:t> mreža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4800" dirty="0" smtClean="0"/>
                        <a:t>83.261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4800" dirty="0" smtClean="0"/>
                        <a:t>78.571</a:t>
                      </a:r>
                      <a:endParaRPr lang="en-US" sz="4800" dirty="0"/>
                    </a:p>
                  </a:txBody>
                  <a:tcPr>
                    <a:solidFill>
                      <a:srgbClr val="FAF3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444418" y="5944001"/>
            <a:ext cx="10151382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s-Latn-BA" sz="4400" dirty="0" smtClean="0"/>
              <a:t>Ponekad je i ljudima u usmenoj komunikaciji teško prepoznati sarkazam, pa s toga se može zaključiti da je problem prepoznavanja sarkazma za računar još kompleksniji, iz razloga što računar nema dodatne informacije koje govornik iskazuje putem mimike, gestikulacije i intonacije. Ipak rezultati koji su prikazani u tabeli nisu loši, iako postoje načini na koji bi se oni mogli poboljšati, pogotovo kod konvolucionih neuronskih mreža. Prvenstveno, skup podataka nad kojima se mreža trenira je potrebno unaprediti, a nakon toga isprobati neke od vrsta word embeddinga, zatim poboljšati sam model mreže i na kraju isprobati različite vrednosti parametara kao što su learning rate, batch size i broj epoha.</a:t>
            </a:r>
            <a:endParaRPr lang="en-US" sz="44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83201" y="21816236"/>
            <a:ext cx="7276588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TESTIRANJE I REZULTATI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747200" y="4839349"/>
            <a:ext cx="5791200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</a:t>
            </a:r>
            <a:r>
              <a:rPr lang="bs-Latn-BA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ČAK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02300" y="4870177"/>
            <a:ext cx="6857489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3128319" y="14863468"/>
            <a:ext cx="5299669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PODATAKA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28319" y="4839349"/>
            <a:ext cx="5634681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95599" y="26974800"/>
            <a:ext cx="5867399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PRETPROCESIRANJE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8320" y="4870177"/>
            <a:ext cx="563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69000" y="492275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METODOLOGIJE</a:t>
            </a:r>
            <a:endParaRPr lang="en-US" sz="48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3551" y="5687262"/>
            <a:ext cx="93228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s-Latn-BA" sz="4400" dirty="0"/>
              <a:t>Sa porastom upotrebe društvenih mreža, kao i online načina komunikacije, ljudi u današnje vreme putem pisane forme iskazuju svoja mišljenja, i tada nastaje problem prepoznavanja sarkazma, koji se inače izražava dikcijom i intonacijom tona govornika, kao i samom mimikom i gestikulacijom. Odlučile smo se da upotrebom Naivnog Bajesa i konvolucionih neuronskih mreža izgradimo rešenje koje će doprineti prepoznavanja sarkazma u tekstu.</a:t>
            </a:r>
            <a:endParaRPr lang="en-US" sz="4400" dirty="0"/>
          </a:p>
          <a:p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3550" y="15777868"/>
            <a:ext cx="932284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s-Latn-BA" sz="4400" dirty="0"/>
              <a:t>Skup podataka koji je u obliku json formata, sadrži sledeće informacije: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sz="4400" dirty="0" err="1"/>
              <a:t>article_link</a:t>
            </a:r>
            <a:endParaRPr lang="bs-Latn-BA" sz="4400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bs-Latn-BA" sz="4400" dirty="0"/>
              <a:t>headline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bs-Latn-BA" sz="4400" dirty="0"/>
              <a:t>is_sarcastic</a:t>
            </a:r>
          </a:p>
          <a:p>
            <a:pPr algn="just"/>
            <a:r>
              <a:rPr lang="bs-Latn-BA" sz="4400" dirty="0"/>
              <a:t>U ovom projektu su samo headline i is_sarcastic korišćeni. </a:t>
            </a:r>
            <a:endParaRPr lang="en-US" sz="4400" dirty="0"/>
          </a:p>
          <a:p>
            <a:pPr algn="just"/>
            <a:r>
              <a:rPr lang="en-US" sz="4400" dirty="0" err="1"/>
              <a:t>Skup</a:t>
            </a:r>
            <a:r>
              <a:rPr lang="en-US" sz="4400" dirty="0"/>
              <a:t> </a:t>
            </a:r>
            <a:r>
              <a:rPr lang="en-US" sz="4400" dirty="0" err="1"/>
              <a:t>sadr</a:t>
            </a:r>
            <a:r>
              <a:rPr lang="bs-Latn-BA" sz="4400" dirty="0"/>
              <a:t>ži</a:t>
            </a:r>
            <a:r>
              <a:rPr lang="en-US" sz="4400" dirty="0"/>
              <a:t> 26709</a:t>
            </a:r>
            <a:r>
              <a:rPr lang="bs-Latn-BA" sz="4400" dirty="0"/>
              <a:t> podataka.</a:t>
            </a:r>
          </a:p>
          <a:p>
            <a:pPr algn="just"/>
            <a:r>
              <a:rPr lang="bs-Latn-BA" sz="4400" dirty="0"/>
              <a:t>Kod konvolucione neuronske mreže skup podataka je deljen na deo za treniranje (70%), deo za validaciju (20%) i deo za testiranje (10%).</a:t>
            </a:r>
          </a:p>
          <a:p>
            <a:pPr algn="just"/>
            <a:r>
              <a:rPr lang="bs-Latn-BA" sz="4400" dirty="0"/>
              <a:t>Kod Naivnog Bajesa skup je podeljen na deo za treniranje (70%) i deo za testiranje (30%).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25" name="Rectangle 24"/>
          <p:cNvSpPr/>
          <p:nvPr/>
        </p:nvSpPr>
        <p:spPr>
          <a:xfrm>
            <a:off x="32156400" y="19202400"/>
            <a:ext cx="10749562" cy="12954012"/>
          </a:xfrm>
          <a:prstGeom prst="rect">
            <a:avLst/>
          </a:prstGeom>
          <a:solidFill>
            <a:srgbClr val="FEE9DA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4747200" y="18897600"/>
            <a:ext cx="5791200" cy="914400"/>
          </a:xfrm>
          <a:prstGeom prst="roundRect">
            <a:avLst/>
          </a:prstGeom>
          <a:solidFill>
            <a:srgbClr val="33B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EE9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5400" b="1" dirty="0">
              <a:solidFill>
                <a:srgbClr val="FEE9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44418" y="20421600"/>
            <a:ext cx="9846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u="sng" dirty="0">
                <a:hlinkClick r:id="rId4" tooltip="https://www.kaggle.com/wflazuardy/sarcasm-detection-with-keras-preprocessing"/>
              </a:rPr>
              <a:t>https://</a:t>
            </a:r>
            <a:r>
              <a:rPr lang="en-US" sz="4400" u="sng" dirty="0" smtClean="0">
                <a:hlinkClick r:id="rId4" tooltip="https://www.kaggle.com/wflazuardy/sarcasm-detection-with-keras-preprocessing"/>
              </a:rPr>
              <a:t>www.kaggle.com/wflazuardy/sarcasm-detection-with-keras-preprocessing</a:t>
            </a:r>
            <a:endParaRPr lang="en-US" sz="4400" u="sng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>
                <a:hlinkClick r:id="rId5" tooltip="https://iq.opengenus.org/text-classification-using-cnn/"/>
              </a:rPr>
              <a:t>https://iq.opengenus.org/text-classification-using-cnn</a:t>
            </a:r>
            <a:r>
              <a:rPr lang="en-US" sz="4400" dirty="0" smtClean="0">
                <a:hlinkClick r:id="rId5" tooltip="https://iq.opengenus.org/text-classification-using-cnn/"/>
              </a:rPr>
              <a:t>/</a:t>
            </a:r>
            <a:endParaRPr lang="en-US" sz="4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err="1" smtClean="0"/>
              <a:t>Ve</a:t>
            </a:r>
            <a:r>
              <a:rPr lang="bs-Latn-BA" sz="4400" dirty="0" smtClean="0"/>
              <a:t>žbe i predavanja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2021-07-04T20:15:18Z</dcterms:modified>
</cp:coreProperties>
</file>