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6" r:id="rId1"/>
  </p:sldMasterIdLst>
  <p:sldIdLst>
    <p:sldId id="257" r:id="rId2"/>
    <p:sldId id="258" r:id="rId3"/>
    <p:sldId id="272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42" r:id="rId14"/>
    <p:sldId id="339" r:id="rId15"/>
    <p:sldId id="340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25" r:id="rId27"/>
    <p:sldId id="319" r:id="rId28"/>
    <p:sldId id="330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2" y="1189614"/>
            <a:ext cx="6721734" cy="2844019"/>
          </a:xfrm>
        </p:spPr>
        <p:txBody>
          <a:bodyPr>
            <a:noAutofit/>
          </a:bodyPr>
          <a:lstStyle/>
          <a:p>
            <a:r>
              <a:rPr lang="it-IT" sz="4800" dirty="0"/>
              <a:t>MongoDB Atlas kao database-as-a-service na Google Cloud-u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721734" cy="556202"/>
          </a:xfrm>
        </p:spPr>
        <p:txBody>
          <a:bodyPr>
            <a:noAutofit/>
          </a:bodyPr>
          <a:lstStyle/>
          <a:p>
            <a:r>
              <a:rPr lang="pl-PL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PREDMET: SISTEMI ZA UPRAVLJANJE BAZAMA PODATAKA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D2FF05-35F3-420C-A869-DB6F392C8507}"/>
              </a:ext>
            </a:extLst>
          </p:cNvPr>
          <p:cNvSpPr txBox="1"/>
          <p:nvPr/>
        </p:nvSpPr>
        <p:spPr>
          <a:xfrm>
            <a:off x="8572356" y="5572572"/>
            <a:ext cx="300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Aleksandar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Stanimirovi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ADC54-DB3E-4F54-A216-D47525CFCF59}"/>
              </a:ext>
            </a:extLst>
          </p:cNvPr>
          <p:cNvSpPr txBox="1"/>
          <p:nvPr/>
        </p:nvSpPr>
        <p:spPr>
          <a:xfrm>
            <a:off x="5289753" y="5540487"/>
            <a:ext cx="300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Student: </a:t>
            </a:r>
            <a:endParaRPr lang="sr-Latn-R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Dragana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Korunovi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ć (1220) 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5D17-F68B-4FAC-83B2-BE93EE31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u MongoDB Atlas-u (2)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90DD98-0B54-4B11-8D17-599472368E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61466"/>
            <a:ext cx="4043731" cy="3760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70AD0-AA79-4DA6-B88A-C588404A5F0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2486" y="2263287"/>
            <a:ext cx="5609393" cy="394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B48C-4D40-4614-8FB6-DCC69017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dokumentima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0ADD9-1D60-4A9D-B5B8-64E259C71B4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693"/>
          <a:stretch/>
        </p:blipFill>
        <p:spPr bwMode="auto">
          <a:xfrm>
            <a:off x="1174910" y="2046056"/>
            <a:ext cx="7818170" cy="408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875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B48C-4D40-4614-8FB6-DCC69017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dokumentima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F330-34B0-40D7-AF5A-31D8F266C572}"/>
              </a:ext>
            </a:extLst>
          </p:cNvPr>
          <p:cNvPicPr/>
          <p:nvPr/>
        </p:nvPicPr>
        <p:blipFill rotWithShape="1">
          <a:blip r:embed="rId2"/>
          <a:srcRect l="2464"/>
          <a:stretch/>
        </p:blipFill>
        <p:spPr bwMode="auto">
          <a:xfrm>
            <a:off x="1166196" y="2445375"/>
            <a:ext cx="5564184" cy="2810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 descr="Clone document icon">
            <a:extLst>
              <a:ext uri="{FF2B5EF4-FFF2-40B4-BE49-F238E27FC236}">
                <a16:creationId xmlns:a16="http://schemas.microsoft.com/office/drawing/2014/main" id="{4AB27738-CFBC-4EFE-9F73-EBB957D945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15" y="3052909"/>
            <a:ext cx="3391765" cy="159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73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B48C-4D40-4614-8FB6-DCC69017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indeksima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FF330-34B0-40D7-AF5A-31D8F266C572}"/>
              </a:ext>
            </a:extLst>
          </p:cNvPr>
          <p:cNvPicPr/>
          <p:nvPr/>
        </p:nvPicPr>
        <p:blipFill rotWithShape="1">
          <a:blip r:embed="rId2"/>
          <a:srcRect l="2464"/>
          <a:stretch/>
        </p:blipFill>
        <p:spPr bwMode="auto">
          <a:xfrm>
            <a:off x="1166196" y="2445375"/>
            <a:ext cx="5564184" cy="2810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Content Placeholder 6" descr="Clone document icon">
            <a:extLst>
              <a:ext uri="{FF2B5EF4-FFF2-40B4-BE49-F238E27FC236}">
                <a16:creationId xmlns:a16="http://schemas.microsoft.com/office/drawing/2014/main" id="{4AB27738-CFBC-4EFE-9F73-EBB957D945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15" y="3052909"/>
            <a:ext cx="3391765" cy="159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3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4BEB-A04B-4B28-B949-8F151933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indeksima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9965E7-B38B-4D2C-A0BD-B7C5C964BC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72868"/>
            <a:ext cx="5358316" cy="3329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FAB19-1165-4BF4-A53D-8424C01E4474}"/>
              </a:ext>
            </a:extLst>
          </p:cNvPr>
          <p:cNvPicPr/>
          <p:nvPr/>
        </p:nvPicPr>
        <p:blipFill rotWithShape="1">
          <a:blip r:embed="rId3"/>
          <a:srcRect b="28531"/>
          <a:stretch/>
        </p:blipFill>
        <p:spPr bwMode="auto">
          <a:xfrm>
            <a:off x="6543431" y="2387787"/>
            <a:ext cx="4880090" cy="16249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389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5793-DCCA-4C40-8DE1-8247FF4F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indeksima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50A02-9905-4AA1-9800-55A788DCD7B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6" b="53867"/>
          <a:stretch/>
        </p:blipFill>
        <p:spPr bwMode="auto">
          <a:xfrm>
            <a:off x="629903" y="2064018"/>
            <a:ext cx="5975083" cy="41508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DCF3F-F919-4812-A073-12FBA9CC228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25" r="15836" b="15395"/>
          <a:stretch/>
        </p:blipFill>
        <p:spPr bwMode="auto">
          <a:xfrm>
            <a:off x="6205491" y="2725446"/>
            <a:ext cx="5850385" cy="3622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974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79CBE2-A754-458F-AA8D-E85F846F4477}"/>
              </a:ext>
            </a:extLst>
          </p:cNvPr>
          <p:cNvSpPr/>
          <p:nvPr/>
        </p:nvSpPr>
        <p:spPr>
          <a:xfrm>
            <a:off x="10469436" y="1505055"/>
            <a:ext cx="870013" cy="870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6751F-0395-477C-A16A-C7356E5283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544" y="394811"/>
            <a:ext cx="9705661" cy="222048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2ED85-BAEB-49DE-A33A-1D0C9E7D04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320" y="2615300"/>
            <a:ext cx="854661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9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3C29-0F23-4F2E-B509-C7689703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Pretraga dokumenata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102FC6-3DE1-42CC-91C9-0E8BF40E6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56775"/>
            <a:ext cx="4824126" cy="3600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B32C1-0F67-48E3-A9D1-0D0E9D4E2A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449808"/>
            <a:ext cx="4700171" cy="23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92372C-3535-470B-9086-7453D7D0DAB1}"/>
              </a:ext>
            </a:extLst>
          </p:cNvPr>
          <p:cNvSpPr/>
          <p:nvPr/>
        </p:nvSpPr>
        <p:spPr>
          <a:xfrm>
            <a:off x="10371781" y="1659533"/>
            <a:ext cx="870013" cy="870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BDFEA-3864-4938-A72F-00EDEAF2D560}"/>
              </a:ext>
            </a:extLst>
          </p:cNvPr>
          <p:cNvSpPr/>
          <p:nvPr/>
        </p:nvSpPr>
        <p:spPr>
          <a:xfrm>
            <a:off x="4778848" y="1581705"/>
            <a:ext cx="870013" cy="870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16EB8-B68F-4334-9FE0-152933DD95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7441" y="844853"/>
            <a:ext cx="3828643" cy="50018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C02CD-5E22-47E5-9ACE-8BB7ABBAD3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2673" y="1038199"/>
            <a:ext cx="4915297" cy="47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4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62901A-BA0E-448C-848F-82BB56B2F56C}"/>
              </a:ext>
            </a:extLst>
          </p:cNvPr>
          <p:cNvPicPr/>
          <p:nvPr/>
        </p:nvPicPr>
        <p:blipFill rotWithShape="1">
          <a:blip r:embed="rId2"/>
          <a:srcRect l="-1" r="38694"/>
          <a:stretch/>
        </p:blipFill>
        <p:spPr bwMode="auto">
          <a:xfrm>
            <a:off x="1524591" y="511441"/>
            <a:ext cx="8933303" cy="5678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87BC3B-F765-4F04-A393-7CFE7456113E}"/>
              </a:ext>
            </a:extLst>
          </p:cNvPr>
          <p:cNvSpPr/>
          <p:nvPr/>
        </p:nvSpPr>
        <p:spPr>
          <a:xfrm>
            <a:off x="10457894" y="1580225"/>
            <a:ext cx="870013" cy="870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DEFE7-0B08-4E9B-9EBB-7D17C2B0CECA}"/>
              </a:ext>
            </a:extLst>
          </p:cNvPr>
          <p:cNvSpPr/>
          <p:nvPr/>
        </p:nvSpPr>
        <p:spPr>
          <a:xfrm>
            <a:off x="654578" y="1492928"/>
            <a:ext cx="870013" cy="870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95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88" y="656948"/>
            <a:ext cx="10196892" cy="745723"/>
          </a:xfrm>
        </p:spPr>
        <p:txBody>
          <a:bodyPr anchor="ctr">
            <a:normAutofit fontScale="90000"/>
          </a:bodyPr>
          <a:lstStyle/>
          <a:p>
            <a:pPr lvl="0"/>
            <a:r>
              <a:rPr lang="sr-Latn-RS" sz="4800" i="1" dirty="0">
                <a:solidFill>
                  <a:srgbClr val="FFFFFF"/>
                </a:solidFill>
              </a:rPr>
              <a:t>Obuhvaćene teme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B3C88-C74D-47EE-88A4-FCB9D75EDE88}"/>
              </a:ext>
            </a:extLst>
          </p:cNvPr>
          <p:cNvSpPr txBox="1"/>
          <p:nvPr/>
        </p:nvSpPr>
        <p:spPr>
          <a:xfrm>
            <a:off x="1056442" y="1757778"/>
            <a:ext cx="60989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as a service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endParaRPr lang="en-US" sz="2800" i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oogle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loud platforma	</a:t>
            </a:r>
          </a:p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Mongodb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tlas na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oogle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loud-u</a:t>
            </a:r>
            <a:endParaRPr lang="en-US" sz="2800" i="1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Rad u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ongo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sr-Latn-RS" sz="2800" i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tlas-u	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2266-7AD1-4604-82C4-9D882B57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CLI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34379D-A5BD-44AE-80A1-D010FB764C2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61382"/>
          <a:stretch/>
        </p:blipFill>
        <p:spPr bwMode="auto">
          <a:xfrm>
            <a:off x="1186797" y="2228442"/>
            <a:ext cx="6647928" cy="2647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41FB40-EADE-453B-9769-9B82AB24B9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6796" y="5067136"/>
            <a:ext cx="6601401" cy="8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25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920-17D7-4C6E-8EF9-CAEFB8CB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CLI (2)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F6900B-8518-49CC-9383-E366228E81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830" y="2254928"/>
            <a:ext cx="5771414" cy="615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2F84D-BA2F-413E-8C05-6718762DB3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7830" y="3142366"/>
            <a:ext cx="7678045" cy="30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E0E7-13CF-428D-BD4D-93C0AFD8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9EF3-D328-446E-AFC4-B32D91F1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Prednosti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Podaci se mogu istražiti putem ugrađene vizuelizacije šeme 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Uvid u status servera i performanse upita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Bolji pristup CRUD operacijama olakšava interakciju sa podacima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Razumevanje problema u performansama preko vizuelnih objašnjenja 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Uvid u iskorišćenost baze podataka i upravljanje indeksima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Jednostavnija validacija podataka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Olakšane agregacije </a:t>
            </a:r>
          </a:p>
        </p:txBody>
      </p:sp>
    </p:spTree>
    <p:extLst>
      <p:ext uri="{BB962C8B-B14F-4D97-AF65-F5344CB8AC3E}">
        <p14:creationId xmlns:p14="http://schemas.microsoft.com/office/powerpoint/2010/main" val="186751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E0E7-13CF-428D-BD4D-93C0AFD8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Compass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175C1-DAA6-4063-86F7-FAF188E02D6A}"/>
              </a:ext>
            </a:extLst>
          </p:cNvPr>
          <p:cNvPicPr/>
          <p:nvPr/>
        </p:nvPicPr>
        <p:blipFill rotWithShape="1">
          <a:blip r:embed="rId2"/>
          <a:srcRect r="3287"/>
          <a:stretch/>
        </p:blipFill>
        <p:spPr>
          <a:xfrm>
            <a:off x="810235" y="2360898"/>
            <a:ext cx="5492911" cy="3054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A1770-71E8-429A-B621-2999503B8D99}"/>
              </a:ext>
            </a:extLst>
          </p:cNvPr>
          <p:cNvPicPr/>
          <p:nvPr/>
        </p:nvPicPr>
        <p:blipFill rotWithShape="1">
          <a:blip r:embed="rId3"/>
          <a:srcRect t="-2130" r="35370"/>
          <a:stretch/>
        </p:blipFill>
        <p:spPr>
          <a:xfrm>
            <a:off x="6747820" y="2189907"/>
            <a:ext cx="4717754" cy="3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F77-8A15-4511-99C8-29A2B45A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Compass (3)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92E80-BBC3-4698-985A-5294272F94F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9463"/>
          <a:stretch/>
        </p:blipFill>
        <p:spPr bwMode="auto">
          <a:xfrm>
            <a:off x="1187589" y="2189136"/>
            <a:ext cx="4538508" cy="3045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6CBD6-83E7-4C61-A641-34D2B61E7080}"/>
              </a:ext>
            </a:extLst>
          </p:cNvPr>
          <p:cNvPicPr/>
          <p:nvPr/>
        </p:nvPicPr>
        <p:blipFill rotWithShape="1">
          <a:blip r:embed="rId3"/>
          <a:srcRect l="1254" r="7217"/>
          <a:stretch/>
        </p:blipFill>
        <p:spPr bwMode="auto">
          <a:xfrm>
            <a:off x="6325652" y="2546115"/>
            <a:ext cx="4309715" cy="2187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2523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0605-8A71-4437-B2BC-1E132A32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Compass 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8660A-8860-4678-9AC2-5038E7DD44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5119" y="2244416"/>
            <a:ext cx="4766908" cy="34884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85E49-E369-4DC4-82AF-771A09F534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r="1841"/>
          <a:stretch/>
        </p:blipFill>
        <p:spPr bwMode="auto">
          <a:xfrm>
            <a:off x="6393121" y="2244416"/>
            <a:ext cx="4189004" cy="7163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79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EA25-26BE-44A4-80E5-823E8FD9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B4F0-2C41-488E-B6C3-237CEE2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Database-as-a-service – infrastruktura, skladište podataka, softver baze podataka, licence, replikacija, oporavak od otkaza i backup informacije.</a:t>
            </a: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Računarstvo u oblaku omogućava rast baze podataka i pristup dodatnom kapacitetu obrade, kada je potrebno.</a:t>
            </a: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MongoDB Atlas pridružen Google Cloud platformi – veća agilnost u skaliranju i upravljanju resursima i klasteri u više različitih regiona. </a:t>
            </a: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Atlas-om se može upravljati preko alata MongoDB Shell i MongoDB Compass. </a:t>
            </a: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Pogodan za projekte koji zahtevaju efikasnost i veliko skladište podataka. </a:t>
            </a:r>
          </a:p>
        </p:txBody>
      </p:sp>
    </p:spTree>
    <p:extLst>
      <p:ext uri="{BB962C8B-B14F-4D97-AF65-F5344CB8AC3E}">
        <p14:creationId xmlns:p14="http://schemas.microsoft.com/office/powerpoint/2010/main" val="263585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1FC-9C0B-41F0-A005-DC3D045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Korišćeni izvori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DDA7-435B-4C4D-9AB3-A697A271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1662"/>
            <a:ext cx="10186238" cy="408372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Database As A Service (DBaaS) Explained, dostupno na: https://www.mongodb.com/database-as-a-service (pristupljeno 3.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MongoDB Atlas, dostupno na: https://www.mongodb.com/cloud/atlas (pristupljeno 5.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Google Cloud Platform, dostupno na: https://en.wikipedia.org/wiki/Google_Cloud_Platform (pristupljeno 5.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Accelerate your transformation with Google Cloud, dostupno na: https://cloud.google.com/ (pristupljeno 5.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MongoDB Atlas on Google Cloud, dostupno na: https://cloud.google.com/mongodb (pristupljeno 5.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MongoDB Compass, dostupno na: https://www.mongodb.com/products/compass (pristupljeno 5.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Configure the MongoDB CLI, dostupno na: https://docs.mongodb.com/mongocli/master/configure/#std-label-mcli-configure (pristupljeno 7. 6. 2021)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sz="1400" dirty="0"/>
              <a:t>Manage Documents in Data Explorer, dostupno na: https://docs.atlas.mongodb.com/data-explorer/documents/#std-label-data-explorer-docs (pristupljeno 7. 6. 2021)</a:t>
            </a:r>
          </a:p>
        </p:txBody>
      </p:sp>
    </p:spTree>
    <p:extLst>
      <p:ext uri="{BB962C8B-B14F-4D97-AF65-F5344CB8AC3E}">
        <p14:creationId xmlns:p14="http://schemas.microsoft.com/office/powerpoint/2010/main" val="3121142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0D65-A3E8-49A3-BECD-D5C37D9F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/>
              <a:t>Korišćeni izvori</a:t>
            </a:r>
            <a:r>
              <a:rPr lang="en-US" sz="4000" dirty="0"/>
              <a:t> (2)</a:t>
            </a:r>
            <a:endParaRPr lang="sr-Latn-R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88F9-6024-4F46-A629-73E461EC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4"/>
            <a:ext cx="10058400" cy="447434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sr-Latn-RS" sz="1400" dirty="0"/>
              <a:t>Mongocli atlas cluster search index, dostupno na: listhttps://docs.mongodb.com/mongocli/v1.8/reference/atlas/search-index-list/ (pristupljeno 7. 6. 2021)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sr-Latn-RS" sz="1400" dirty="0"/>
              <a:t>Run Atlas Search Queries, dostupno na: https://docs.atlas.mongodb.com/reference/atlas-search/tutorial/run-query/#std-label-fts-tutorial-run-query (pristupljeno 8. 6. 2021)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sr-Latn-RS" sz="1400" dirty="0"/>
              <a:t>Run Aggregation Pipelines, dostupno na: https://docs.atlas.mongodb.com/data-explorer/cloud-agg-pipeline/ (pristupljeno 9. 6. 2021)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sr-Latn-RS" sz="1400" dirty="0"/>
              <a:t>Run Aggregation Pipelines, dostupno na: https://docs.mongodb.com/mongodb-shell/run-agg-pipelines/ (pristupljeno 9. 6. 2021)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3009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721" y="2103639"/>
            <a:ext cx="5308847" cy="745723"/>
          </a:xfrm>
        </p:spPr>
        <p:txBody>
          <a:bodyPr anchor="ctr">
            <a:noAutofit/>
          </a:bodyPr>
          <a:lstStyle/>
          <a:p>
            <a:pPr lvl="0"/>
            <a:r>
              <a:rPr lang="sr-Latn-RS" sz="4800" i="1" dirty="0">
                <a:solidFill>
                  <a:srgbClr val="FFFFFF"/>
                </a:solidFill>
              </a:rPr>
              <a:t>Hvala na pažnji!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71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6C3-9D85-48A7-A7A0-C13FC6E0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BFF4-9026-4A36-9EE1-CE2DA383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2683"/>
            <a:ext cx="10058400" cy="3596409"/>
          </a:xfrm>
        </p:spPr>
        <p:txBody>
          <a:bodyPr>
            <a:normAutofit/>
          </a:bodyPr>
          <a:lstStyle/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cs typeface="Times New Roman" panose="02020603050405020304" pitchFamily="18" charset="0"/>
              </a:rPr>
              <a:t>Database-as-a-service (DBaaS) </a:t>
            </a:r>
            <a:r>
              <a:rPr lang="en-US" sz="2200" dirty="0">
                <a:cs typeface="Times New Roman" panose="02020603050405020304" pitchFamily="18" charset="0"/>
              </a:rPr>
              <a:t>– </a:t>
            </a:r>
            <a:r>
              <a:rPr lang="sr-Latn-RS" sz="2200" dirty="0">
                <a:cs typeface="Times New Roman" panose="02020603050405020304" pitchFamily="18" charset="0"/>
              </a:rPr>
              <a:t>infrastruktura, hardver, operativni sistem i softver nekog </a:t>
            </a:r>
            <a:r>
              <a:rPr lang="en-US" sz="2200" dirty="0">
                <a:cs typeface="Times New Roman" panose="02020603050405020304" pitchFamily="18" charset="0"/>
              </a:rPr>
              <a:t>DBMS-a</a:t>
            </a:r>
            <a:r>
              <a:rPr lang="sr-Latn-RS" sz="2200" dirty="0">
                <a:cs typeface="Times New Roman" panose="02020603050405020304" pitchFamily="18" charset="0"/>
              </a:rPr>
              <a:t> u oblaku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sz="2200" dirty="0">
                <a:cs typeface="Times New Roman" panose="02020603050405020304" pitchFamily="18" charset="0"/>
              </a:rPr>
              <a:t>Google Cloud platform</a:t>
            </a:r>
            <a:r>
              <a:rPr lang="en-US" sz="2200" dirty="0">
                <a:cs typeface="Times New Roman" panose="02020603050405020304" pitchFamily="18" charset="0"/>
              </a:rPr>
              <a:t>a</a:t>
            </a:r>
            <a:r>
              <a:rPr lang="sr-Latn-RS" sz="2200" dirty="0">
                <a:cs typeface="Times New Roman" panose="02020603050405020304" pitchFamily="18" charset="0"/>
              </a:rPr>
              <a:t> kao pruža</a:t>
            </a:r>
            <a:r>
              <a:rPr lang="en-US" sz="2200" dirty="0">
                <a:cs typeface="Times New Roman" panose="02020603050405020304" pitchFamily="18" charset="0"/>
              </a:rPr>
              <a:t>lac</a:t>
            </a:r>
            <a:r>
              <a:rPr lang="sr-Latn-RS" sz="2200" dirty="0">
                <a:cs typeface="Times New Roman" panose="02020603050405020304" pitchFamily="18" charset="0"/>
              </a:rPr>
              <a:t> usluga MongoDB Atlas-u</a:t>
            </a:r>
            <a:r>
              <a:rPr lang="en-US" sz="2200" dirty="0">
                <a:cs typeface="Times New Roman" panose="02020603050405020304" pitchFamily="18" charset="0"/>
              </a:rPr>
              <a:t> – </a:t>
            </a:r>
            <a:r>
              <a:rPr lang="sr-Latn-RS" sz="2200" dirty="0">
                <a:cs typeface="Times New Roman" panose="02020603050405020304" pitchFamily="18" charset="0"/>
              </a:rPr>
              <a:t>povećava se moć izračunavanja, elastičnost resursa i skalabilnost</a:t>
            </a:r>
            <a:r>
              <a:rPr lang="en-US" sz="2200" dirty="0">
                <a:cs typeface="Times New Roman" panose="02020603050405020304" pitchFamily="18" charset="0"/>
              </a:rPr>
              <a:t>.</a:t>
            </a:r>
            <a:endParaRPr lang="sr-Latn-RS" sz="2200" dirty="0">
              <a:cs typeface="Times New Roman" panose="02020603050405020304" pitchFamily="18" charset="0"/>
            </a:endParaRP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cs typeface="Times New Roman" panose="02020603050405020304" pitchFamily="18" charset="0"/>
              </a:rPr>
              <a:t>Pristup</a:t>
            </a:r>
            <a:r>
              <a:rPr lang="en-US" sz="2200" dirty="0">
                <a:cs typeface="Times New Roman" panose="02020603050405020304" pitchFamily="18" charset="0"/>
              </a:rPr>
              <a:t> </a:t>
            </a:r>
            <a:r>
              <a:rPr lang="sr-Latn-RS" sz="2200" dirty="0">
                <a:cs typeface="Times New Roman" panose="02020603050405020304" pitchFamily="18" charset="0"/>
              </a:rPr>
              <a:t>MongoDB Atlas-u </a:t>
            </a:r>
            <a:r>
              <a:rPr lang="en-US" sz="2200" dirty="0">
                <a:cs typeface="Times New Roman" panose="02020603050405020304" pitchFamily="18" charset="0"/>
              </a:rPr>
              <a:t>– </a:t>
            </a:r>
            <a:r>
              <a:rPr lang="sr-Latn-RS" sz="2200" dirty="0">
                <a:cs typeface="Times New Roman" panose="02020603050405020304" pitchFamily="18" charset="0"/>
              </a:rPr>
              <a:t>Shell</a:t>
            </a:r>
            <a:r>
              <a:rPr lang="en-US" sz="2200" dirty="0">
                <a:cs typeface="Times New Roman" panose="02020603050405020304" pitchFamily="18" charset="0"/>
              </a:rPr>
              <a:t>, </a:t>
            </a:r>
            <a:r>
              <a:rPr lang="sr-Latn-RS" sz="2200" dirty="0">
                <a:cs typeface="Times New Roman" panose="02020603050405020304" pitchFamily="18" charset="0"/>
              </a:rPr>
              <a:t>Compass</a:t>
            </a:r>
            <a:r>
              <a:rPr lang="en-US" sz="2200" dirty="0">
                <a:cs typeface="Times New Roman" panose="02020603050405020304" pitchFamily="18" charset="0"/>
              </a:rPr>
              <a:t>.</a:t>
            </a:r>
            <a:endParaRPr lang="sr-Latn-RS" sz="2200" dirty="0">
              <a:cs typeface="Times New Roman" panose="02020603050405020304" pitchFamily="18" charset="0"/>
            </a:endParaRPr>
          </a:p>
          <a:p>
            <a:pPr marL="43434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cs typeface="Times New Roman" panose="02020603050405020304" pitchFamily="18" charset="0"/>
              </a:rPr>
              <a:t>U</a:t>
            </a:r>
            <a:r>
              <a:rPr lang="sr-Latn-RS" sz="2200" dirty="0">
                <a:cs typeface="Times New Roman" panose="02020603050405020304" pitchFamily="18" charset="0"/>
              </a:rPr>
              <a:t>pravljanj</a:t>
            </a:r>
            <a:r>
              <a:rPr lang="en-US" sz="2200" dirty="0">
                <a:cs typeface="Times New Roman" panose="02020603050405020304" pitchFamily="18" charset="0"/>
              </a:rPr>
              <a:t>e</a:t>
            </a:r>
            <a:r>
              <a:rPr lang="sr-Latn-RS" sz="2200" dirty="0">
                <a:cs typeface="Times New Roman" panose="02020603050405020304" pitchFamily="18" charset="0"/>
              </a:rPr>
              <a:t> dokumentima i indeksima i pristup Atlas</a:t>
            </a:r>
            <a:r>
              <a:rPr lang="en-US" sz="2200" dirty="0">
                <a:cs typeface="Times New Roman" panose="02020603050405020304" pitchFamily="18" charset="0"/>
              </a:rPr>
              <a:t>-</a:t>
            </a:r>
            <a:r>
              <a:rPr lang="sr-Latn-RS" sz="2200" dirty="0">
                <a:cs typeface="Times New Roman" panose="02020603050405020304" pitchFamily="18" charset="0"/>
              </a:rPr>
              <a:t>u preko korisničkih interfejsa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79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AE77-4BC9-4920-9968-F11924B7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Database as a Service (DBaaS)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EF64-2DC3-4DAD-B7E9-FA4EEE53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Jezgro DBaaS baze podataka instalirano na udaljenom centru podataka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Javno</a:t>
            </a:r>
            <a:r>
              <a:rPr lang="en-US" dirty="0"/>
              <a:t> </a:t>
            </a:r>
            <a:r>
              <a:rPr lang="sr-Latn-RS" dirty="0"/>
              <a:t>IaaS okruženje u oblaku </a:t>
            </a:r>
            <a:r>
              <a:rPr lang="en-US" dirty="0"/>
              <a:t>– </a:t>
            </a:r>
            <a:r>
              <a:rPr lang="sr-Latn-RS" dirty="0"/>
              <a:t>Microsoft Azure, Amazon Web Services (AWS) ili Google Cloud Platform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sr-Latn-RS" dirty="0"/>
              <a:t>ednostavnost korišćenja i ušteda vremena i resursa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Prednosti DbaaS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Nema dodatnog lokalnog hardvera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Brz razvoj baze podataka</a:t>
            </a:r>
            <a:endParaRPr 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Operacije sa podacima spremne za upotrebu 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1974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9DCC-CF42-4800-98B7-25EA305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4B2D-71AD-4907-9ED3-9A40F2D4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DbaaS servis sa opcijom hosting-a baze podataka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nekom</a:t>
            </a:r>
            <a:r>
              <a:rPr lang="en-US" dirty="0"/>
              <a:t> od </a:t>
            </a:r>
            <a:r>
              <a:rPr lang="en-US" dirty="0" err="1"/>
              <a:t>pomenutih</a:t>
            </a:r>
            <a:r>
              <a:rPr lang="en-US" dirty="0"/>
              <a:t> IaaS </a:t>
            </a:r>
            <a:r>
              <a:rPr lang="en-US" dirty="0" err="1"/>
              <a:t>okru</a:t>
            </a:r>
            <a:r>
              <a:rPr lang="sr-Latn-RS" dirty="0"/>
              <a:t>ženja.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Prednosti 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Multi-cloud distribucija podataka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Bezbednost osetljivih podataka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Dizajniran za produktivnost programera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Pogodan za kritična opterećenja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Izgrađen za optimalne performanse</a:t>
            </a:r>
          </a:p>
          <a:p>
            <a:pPr lvl="1">
              <a:lnSpc>
                <a:spcPct val="150000"/>
              </a:lnSpc>
            </a:pPr>
            <a:r>
              <a:rPr lang="sr-Latn-RS" sz="1800" dirty="0"/>
              <a:t>Upravljiv za efikasnost operacija </a:t>
            </a:r>
          </a:p>
        </p:txBody>
      </p:sp>
    </p:spTree>
    <p:extLst>
      <p:ext uri="{BB962C8B-B14F-4D97-AF65-F5344CB8AC3E}">
        <p14:creationId xmlns:p14="http://schemas.microsoft.com/office/powerpoint/2010/main" val="242706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58A7-067F-48A6-912E-852DD7C4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Google Cloud platforma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614-E693-4644-BC14-D7B9B760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Skup servisa računarstva u oblaku koji je pokrenut na infrastrukturi kompanije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dirty="0"/>
              <a:t>Prednosti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Brži razvoj aplikacija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Pametnije donošenje odluka u organizaciji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Povezivanje i saradnja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Modernizacija infrastrukture 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Upravljanje bazama podataka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Veštačka inteligencija i mašinsko	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/>
              <a:t>Bezbednost </a:t>
            </a:r>
          </a:p>
        </p:txBody>
      </p:sp>
    </p:spTree>
    <p:extLst>
      <p:ext uri="{BB962C8B-B14F-4D97-AF65-F5344CB8AC3E}">
        <p14:creationId xmlns:p14="http://schemas.microsoft.com/office/powerpoint/2010/main" val="103183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02CD-623A-488B-A867-BA9A6993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/>
              <a:t>MongoDB Atlas na Google Cloud-u</a:t>
            </a:r>
            <a:endParaRPr lang="sr-Latn-R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4A9A-7AE2-47E1-A96F-F0D0F308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1800" dirty="0"/>
              <a:t>Potpuno upravljiv servis na Google-ovoj infrastrukturi, koja je skalabilna na globalnom nivou i pouzdana.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1800" dirty="0"/>
              <a:t>Prednosti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Distribuirane transakcije dokumenata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Ugrađena bezbednost, visoka skalabilnost i dostupnost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Usluge Google-a vezane za mašinsko učenje i veštačku inteligenciju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1800" dirty="0"/>
              <a:t>Lako nabavljanje na Google Cloud Marketplace-u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9039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44B6-C200-409E-967A-5174A38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26A2-37FD-4DF6-A42B-5DEC3F51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Upravljanje katalozima proizvoda popularnih sajtova za online trgovinu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Spajanje raznovrsnih korisničkih podataka da bi im se pružilo bolje iskustvo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Izrada globalnih mobilnih i web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Latn-RS" sz="2000" dirty="0"/>
              <a:t>Za veliki broj transakcija u kratkom vremenskom periodu</a:t>
            </a:r>
          </a:p>
        </p:txBody>
      </p:sp>
    </p:spTree>
    <p:extLst>
      <p:ext uri="{BB962C8B-B14F-4D97-AF65-F5344CB8AC3E}">
        <p14:creationId xmlns:p14="http://schemas.microsoft.com/office/powerpoint/2010/main" val="30313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642C-3E7F-40B2-992E-CDCCF4F0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Rad u MongoDB Atlas-u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264420-5139-4B71-8D12-100A64A73F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10" y="2156957"/>
            <a:ext cx="8385530" cy="2151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E2A42-0B91-4226-AFEE-0E309EB59F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8380" y="4308028"/>
            <a:ext cx="8385530" cy="19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341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14520</TotalTime>
  <Words>888</Words>
  <Application>Microsoft Office PowerPoint</Application>
  <PresentationFormat>Widescreen</PresentationFormat>
  <Paragraphs>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Times New Roman</vt:lpstr>
      <vt:lpstr>1_RetrospectVTI</vt:lpstr>
      <vt:lpstr>MongoDB Atlas kao database-as-a-service na Google Cloud-u</vt:lpstr>
      <vt:lpstr>Obuhvaćene teme</vt:lpstr>
      <vt:lpstr>Uvod</vt:lpstr>
      <vt:lpstr>Database as a Service (DBaaS)</vt:lpstr>
      <vt:lpstr>MongoDB Atlas</vt:lpstr>
      <vt:lpstr>Google Cloud platforma</vt:lpstr>
      <vt:lpstr>MongoDB Atlas na Google Cloud-u</vt:lpstr>
      <vt:lpstr>Primena</vt:lpstr>
      <vt:lpstr>Rad u MongoDB Atlas-u</vt:lpstr>
      <vt:lpstr>Rad u MongoDB Atlas-u (2)</vt:lpstr>
      <vt:lpstr>Upravljanje dokumentima</vt:lpstr>
      <vt:lpstr>Upravljanje dokumentima (2)</vt:lpstr>
      <vt:lpstr>Upravljanje indeksima</vt:lpstr>
      <vt:lpstr>Upravljanje indeksima (2)</vt:lpstr>
      <vt:lpstr>Upravljanje indeksima (3)</vt:lpstr>
      <vt:lpstr>PowerPoint Presentation</vt:lpstr>
      <vt:lpstr>Pretraga dokumenata</vt:lpstr>
      <vt:lpstr>PowerPoint Presentation</vt:lpstr>
      <vt:lpstr>PowerPoint Presentation</vt:lpstr>
      <vt:lpstr>MongoDB CLI</vt:lpstr>
      <vt:lpstr>MongoDB CLI (2)</vt:lpstr>
      <vt:lpstr>MongoDB Compass</vt:lpstr>
      <vt:lpstr>MongoDB Compass (2)</vt:lpstr>
      <vt:lpstr>MongoDB Compass (3)</vt:lpstr>
      <vt:lpstr>MongoDB Compass (4)</vt:lpstr>
      <vt:lpstr>Zaključak</vt:lpstr>
      <vt:lpstr>Korišćeni izvori</vt:lpstr>
      <vt:lpstr>Korišćeni izvori (2)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Dragana KorunoviÄ‡</dc:creator>
  <cp:lastModifiedBy>Dragana KorunoviÄ‡</cp:lastModifiedBy>
  <cp:revision>130</cp:revision>
  <dcterms:created xsi:type="dcterms:W3CDTF">2020-12-12T08:03:03Z</dcterms:created>
  <dcterms:modified xsi:type="dcterms:W3CDTF">2021-06-12T23:31:21Z</dcterms:modified>
</cp:coreProperties>
</file>