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6" r:id="rId1"/>
  </p:sldMasterIdLst>
  <p:sldIdLst>
    <p:sldId id="257" r:id="rId2"/>
    <p:sldId id="258" r:id="rId3"/>
    <p:sldId id="272" r:id="rId4"/>
    <p:sldId id="273" r:id="rId5"/>
    <p:sldId id="323" r:id="rId6"/>
    <p:sldId id="275" r:id="rId7"/>
    <p:sldId id="276" r:id="rId8"/>
    <p:sldId id="277" r:id="rId9"/>
    <p:sldId id="278" r:id="rId10"/>
    <p:sldId id="279" r:id="rId11"/>
    <p:sldId id="326" r:id="rId12"/>
    <p:sldId id="327" r:id="rId13"/>
    <p:sldId id="328" r:id="rId14"/>
    <p:sldId id="32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286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25" r:id="rId34"/>
    <p:sldId id="319" r:id="rId35"/>
    <p:sldId id="330" r:id="rId36"/>
    <p:sldId id="32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2" y="1189614"/>
            <a:ext cx="6721734" cy="2844019"/>
          </a:xfrm>
        </p:spPr>
        <p:txBody>
          <a:bodyPr>
            <a:noAutofit/>
          </a:bodyPr>
          <a:lstStyle/>
          <a:p>
            <a:r>
              <a:rPr lang="it-IT" sz="4800" dirty="0"/>
              <a:t>Interna struktura </a:t>
            </a:r>
            <a:br>
              <a:rPr lang="sr-Latn-RS" sz="4800" dirty="0"/>
            </a:br>
            <a:r>
              <a:rPr lang="it-IT" sz="4800" dirty="0"/>
              <a:t>i organizacija indeksa kod Apache</a:t>
            </a:r>
            <a:r>
              <a:rPr lang="sr-Latn-RS" sz="4800" dirty="0"/>
              <a:t> </a:t>
            </a:r>
            <a:br>
              <a:rPr lang="sr-Latn-RS" sz="4800" dirty="0"/>
            </a:br>
            <a:r>
              <a:rPr lang="it-IT" sz="4800" dirty="0"/>
              <a:t>Cassandra-e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721734" cy="556202"/>
          </a:xfrm>
        </p:spPr>
        <p:txBody>
          <a:bodyPr>
            <a:noAutofit/>
          </a:bodyPr>
          <a:lstStyle/>
          <a:p>
            <a:r>
              <a:rPr lang="pl-P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PREDMET: SISTEMI ZA UPRAVLJANJE BAZAMA PODATAKA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D2FF05-35F3-420C-A869-DB6F392C8507}"/>
              </a:ext>
            </a:extLst>
          </p:cNvPr>
          <p:cNvSpPr txBox="1"/>
          <p:nvPr/>
        </p:nvSpPr>
        <p:spPr>
          <a:xfrm>
            <a:off x="8572356" y="5572572"/>
            <a:ext cx="300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Aleksandar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Stanimirovi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ADC54-DB3E-4F54-A216-D47525CFCF59}"/>
              </a:ext>
            </a:extLst>
          </p:cNvPr>
          <p:cNvSpPr txBox="1"/>
          <p:nvPr/>
        </p:nvSpPr>
        <p:spPr>
          <a:xfrm>
            <a:off x="5289753" y="5540487"/>
            <a:ext cx="300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Student: 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Dragana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Korunovi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ć (1220) 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19C3-F339-4900-9670-3150C8C7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736657" cy="1450757"/>
          </a:xfrm>
        </p:spPr>
        <p:txBody>
          <a:bodyPr>
            <a:normAutofit/>
          </a:bodyPr>
          <a:lstStyle/>
          <a:p>
            <a:r>
              <a:rPr lang="en-US" dirty="0"/>
              <a:t>Interna </a:t>
            </a:r>
            <a:r>
              <a:rPr lang="en-US" dirty="0" err="1"/>
              <a:t>struktura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088C8-DB54-40F5-89C8-4772F4B5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2108201"/>
            <a:ext cx="9746825" cy="1783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B0433-63F5-4C3B-9644-10002BA715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6" y="4058089"/>
            <a:ext cx="7096184" cy="20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B0CD-030D-4B75-A2B3-02BC4489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 </a:t>
            </a:r>
            <a:r>
              <a:rPr lang="en-US" dirty="0" err="1"/>
              <a:t>struktura</a:t>
            </a:r>
            <a:r>
              <a:rPr lang="sr-Latn-RS" dirty="0"/>
              <a:t>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77377-D734-43B0-93EC-2A73BAC573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27388"/>
            <a:ext cx="5170355" cy="2937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AF96-87AB-471C-9AA8-9A71B00450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4384" y="2527388"/>
            <a:ext cx="4521296" cy="29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0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E239-2248-4A05-A740-58A54003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Keyspace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AB36-F5EB-4B6E-A7E9-C1E669D1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Ekvivalent šemi u relacionoj bazi podataka.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Klasa označava njegovu namenu.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Faktor replikacije određuje koliko se kopija podataka kreira</a:t>
            </a:r>
            <a:r>
              <a:rPr lang="sr-Latn-R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89590-F776-4727-9B86-6A3A4BA144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85941"/>
            <a:ext cx="5153637" cy="17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BFF7-51C2-4657-81AC-785B191E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Tabela (familija kolona)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57D44-56EA-4AEF-BBAB-2375B61A2F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831" y="4214174"/>
            <a:ext cx="4958849" cy="156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6C6B7-DBDD-460C-B5B4-4D769599D281}"/>
              </a:ext>
            </a:extLst>
          </p:cNvPr>
          <p:cNvSpPr txBox="1"/>
          <p:nvPr/>
        </p:nvSpPr>
        <p:spPr>
          <a:xfrm>
            <a:off x="1097280" y="2516928"/>
            <a:ext cx="6324452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Može da se posmatra kao ugnježdena sortirana mapa.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fikasna pretraga po ključevima.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astoji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 više vrsta i kolona.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Bitno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definisati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primarni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klju</a:t>
            </a: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č. 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Vrste tabele – uske i široke. </a:t>
            </a:r>
          </a:p>
        </p:txBody>
      </p:sp>
    </p:spTree>
    <p:extLst>
      <p:ext uri="{BB962C8B-B14F-4D97-AF65-F5344CB8AC3E}">
        <p14:creationId xmlns:p14="http://schemas.microsoft.com/office/powerpoint/2010/main" val="104457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C62F-E947-4249-8731-44E02028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342A-C0CF-4013-9FE4-D657EC0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Jedinica podatka u Cassandra-i.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Ime kolone preporučljivo specificirati i nije moguće ažurirati ga.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Vrednost kolone definisanog tipa i moguće je ažurirati je. Umesto nje može da stoji tombstone.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Timestamp –kada je poslednji put upisana ili ažurirana vrednost kolone (u milisekundama).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Time-to-live – još koliko je vrednost kolone validna (u sekundama).</a:t>
            </a:r>
          </a:p>
        </p:txBody>
      </p:sp>
    </p:spTree>
    <p:extLst>
      <p:ext uri="{BB962C8B-B14F-4D97-AF65-F5344CB8AC3E}">
        <p14:creationId xmlns:p14="http://schemas.microsoft.com/office/powerpoint/2010/main" val="30996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9389-4584-41D2-BFD4-6B39EF5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800" dirty="0"/>
              <a:t>Specijalne vrste kolona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7592-2457-4E36-ACDE-0C62FE79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683"/>
            <a:ext cx="10058400" cy="35964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UUID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TimeUUID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Counter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 Kolekcijske kolone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800" dirty="0"/>
              <a:t>Set –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{ ‘Car</a:t>
            </a:r>
            <a:r>
              <a:rPr lang="en-US" sz="1800" dirty="0">
                <a:effectLst/>
                <a:ea typeface="Calibri" panose="020F0502020204030204" pitchFamily="34" charset="0"/>
              </a:rPr>
              <a:t>’</a:t>
            </a:r>
            <a:r>
              <a:rPr lang="sr-Latn-RS" sz="1800" dirty="0">
                <a:effectLst/>
                <a:ea typeface="Calibri" panose="020F0502020204030204" pitchFamily="34" charset="0"/>
              </a:rPr>
              <a:t>, ‘Truck,’Plane’ }</a:t>
            </a:r>
            <a:endParaRPr lang="sr-Latn-R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800" dirty="0"/>
              <a:t>List –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[ ‘2011’, ‘2011’ ,‘2012’, ‘2013’ ]</a:t>
            </a:r>
            <a:endParaRPr lang="sr-Latn-R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800" dirty="0"/>
              <a:t>Map –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{ ‘Audi’: ‘A6, ‘BMW: ‘i8 Roadster}</a:t>
            </a:r>
            <a:endParaRPr lang="sr-Latn-R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5E7A9-DABC-49F6-BEA7-19883410BC7B}"/>
              </a:ext>
            </a:extLst>
          </p:cNvPr>
          <p:cNvPicPr/>
          <p:nvPr/>
        </p:nvPicPr>
        <p:blipFill rotWithShape="1">
          <a:blip r:embed="rId2"/>
          <a:srcRect t="58244"/>
          <a:stretch/>
        </p:blipFill>
        <p:spPr bwMode="auto">
          <a:xfrm>
            <a:off x="5714734" y="2489002"/>
            <a:ext cx="5459559" cy="103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28F32-1491-4500-847A-A0AA455E4B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4734" y="3982278"/>
            <a:ext cx="5478172" cy="12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0532-F01C-4847-B8A5-EF42AE6D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Ključevi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74D7-8CEC-4F32-8A7D-40CEFEBB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 sz="2200" dirty="0">
                <a:ea typeface="Calibri" panose="020F0502020204030204" pitchFamily="34" charset="0"/>
              </a:rPr>
              <a:t>P</a:t>
            </a:r>
            <a:r>
              <a:rPr lang="sr-Latn-RS" sz="2200" dirty="0">
                <a:effectLst/>
                <a:ea typeface="Calibri" panose="020F0502020204030204" pitchFamily="34" charset="0"/>
              </a:rPr>
              <a:t>rimarni ključ – za jedinstveno identifikovanje elementa tabele.</a:t>
            </a:r>
          </a:p>
          <a:p>
            <a:pPr lvl="1"/>
            <a:r>
              <a:rPr lang="sr-Latn-RS" sz="2000" dirty="0"/>
              <a:t>Jednostavni ključ – ključ vrste.</a:t>
            </a:r>
          </a:p>
          <a:p>
            <a:pPr lvl="1"/>
            <a:r>
              <a:rPr lang="sr-Latn-RS" sz="2000" dirty="0"/>
              <a:t>Kompozitni ključ – particioni i grupišući ključevi.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283C8-6B7A-4E0D-B09A-8281674F52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4934" y="3905607"/>
            <a:ext cx="3829827" cy="1919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2188A-04D0-4C07-92EE-4E9876B1D3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0350" y="3899261"/>
            <a:ext cx="3093782" cy="19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CEAC-A35B-43DE-BA54-777C7A12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Statička tabela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39E1-2B79-4C5E-8AFB-5C6FFB60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ea typeface="Calibri" panose="020F0502020204030204" pitchFamily="34" charset="0"/>
              </a:rPr>
              <a:t>I</a:t>
            </a:r>
            <a:r>
              <a:rPr lang="sr-Latn-RS" sz="2400" dirty="0">
                <a:effectLst/>
                <a:ea typeface="Calibri" panose="020F0502020204030204" pitchFamily="34" charset="0"/>
              </a:rPr>
              <a:t>sti, konačan skup ćelija u većini vrsta.</a:t>
            </a: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3B3F2-78D4-4093-B079-BE9823BC94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2689" y="3071507"/>
            <a:ext cx="4234983" cy="1331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EDCE92-F54A-4C86-ADD1-41285FFB7E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9510"/>
            <a:ext cx="4818496" cy="1583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4E7B7-F530-453F-9FE2-5D6F086041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2689" y="4903426"/>
            <a:ext cx="8375904" cy="9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102D-316B-4295-B38C-D2B1E90E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Dinamička tabela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52F9-58E3-4E9E-AEB4-875ECD98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Svaka vrsta može da sadrži potpuno različite skupove ćelija.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Razlika u odnosu na statičku je kompozitni primarni ključ.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1EEA3-9BEF-4186-A771-9B4C37B656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7784" y="3274465"/>
            <a:ext cx="5018696" cy="109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A4CD3-146F-4198-9794-224ADF89DEE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775" r="1095" b="3914"/>
          <a:stretch/>
        </p:blipFill>
        <p:spPr bwMode="auto">
          <a:xfrm>
            <a:off x="6887708" y="3274465"/>
            <a:ext cx="4342543" cy="1262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FE33F-CA9A-4CA6-A024-EEB7BB96C0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07784" y="4610334"/>
            <a:ext cx="5648713" cy="16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016E-0B83-43A1-BB0B-1D601109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10526" cy="1450757"/>
          </a:xfrm>
        </p:spPr>
        <p:txBody>
          <a:bodyPr>
            <a:normAutofit/>
          </a:bodyPr>
          <a:lstStyle/>
          <a:p>
            <a:r>
              <a:rPr lang="sr-Latn-RS" sz="3600" dirty="0"/>
              <a:t>Kombinovanje statičkih </a:t>
            </a:r>
            <a:br>
              <a:rPr lang="sr-Latn-RS" sz="3600" dirty="0"/>
            </a:br>
            <a:r>
              <a:rPr lang="sr-Latn-RS" sz="3600" dirty="0"/>
              <a:t>i dinamičkih karakteristika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7A82-4DFC-4B54-816C-B634B556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000" dirty="0">
                <a:effectLst/>
                <a:ea typeface="Calibri" panose="020F0502020204030204" pitchFamily="34" charset="0"/>
              </a:rPr>
              <a:t> U određenim slučajevima korisno je ubaciti dinamičke elemente u statičke tabele.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Direktno dodavanje kolone sa praznom vrednošću.</a:t>
            </a: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273FB-3B43-4794-A766-9CA2BC9DFE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5" b="54257"/>
          <a:stretch/>
        </p:blipFill>
        <p:spPr bwMode="auto">
          <a:xfrm>
            <a:off x="1097280" y="3429000"/>
            <a:ext cx="4181407" cy="1999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87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88" y="656948"/>
            <a:ext cx="10196892" cy="745723"/>
          </a:xfrm>
        </p:spPr>
        <p:txBody>
          <a:bodyPr anchor="ctr">
            <a:normAutofit fontScale="90000"/>
          </a:bodyPr>
          <a:lstStyle/>
          <a:p>
            <a:pPr lvl="0"/>
            <a:r>
              <a:rPr lang="sr-Latn-RS" sz="4800" i="1" dirty="0">
                <a:solidFill>
                  <a:srgbClr val="FFFFFF"/>
                </a:solidFill>
              </a:rPr>
              <a:t>Obuhvaćene teme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B3C88-C74D-47EE-88A4-FCB9D75EDE88}"/>
              </a:ext>
            </a:extLst>
          </p:cNvPr>
          <p:cNvSpPr txBox="1"/>
          <p:nvPr/>
        </p:nvSpPr>
        <p:spPr>
          <a:xfrm>
            <a:off x="1056443" y="1757778"/>
            <a:ext cx="4296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Indeksiranje</a:t>
            </a:r>
          </a:p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Apache Cassandra</a:t>
            </a:r>
          </a:p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 struktura</a:t>
            </a:r>
          </a:p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Organizacija indeksa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9359-2F7B-4BB3-835F-ABCA3CD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kompozitnih kolona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80D6-C56D-4AB4-9007-CDD07770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>
                <a:effectLst/>
                <a:ea typeface="Calibri" panose="020F0502020204030204" pitchFamily="34" charset="0"/>
              </a:rPr>
              <a:t>Jedan od slučajeva korišćenja dinamičkih tabela:</a:t>
            </a:r>
            <a:endParaRPr lang="sr-Latn-R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DD38B-D82C-4A1B-B56C-892E018CB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2235" y="2801755"/>
            <a:ext cx="5874390" cy="1310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1D5BD-80FD-4504-AD4F-276C559B852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2"/>
          <a:stretch/>
        </p:blipFill>
        <p:spPr bwMode="auto">
          <a:xfrm>
            <a:off x="1192235" y="4339377"/>
            <a:ext cx="3894670" cy="1669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041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D742-5387-4576-8ADC-30EC645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kolekcijskih kolona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488C-6B79-4474-84E4-77E2F520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>
                <a:ea typeface="Calibri" panose="020F0502020204030204" pitchFamily="34" charset="0"/>
              </a:rPr>
              <a:t>S</a:t>
            </a:r>
            <a:r>
              <a:rPr lang="sr-Latn-RS" sz="1800" dirty="0">
                <a:effectLst/>
                <a:ea typeface="Calibri" panose="020F0502020204030204" pitchFamily="34" charset="0"/>
              </a:rPr>
              <a:t>kup podataka u jednoj koloni koji je ograničenog kapaciteta.</a:t>
            </a:r>
          </a:p>
          <a:p>
            <a:r>
              <a:rPr lang="sr-Latn-RS" sz="1800" dirty="0"/>
              <a:t>Dat primer za tip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1DF29-BC15-42D0-A021-CD45A7C70517}"/>
              </a:ext>
            </a:extLst>
          </p:cNvPr>
          <p:cNvPicPr/>
          <p:nvPr/>
        </p:nvPicPr>
        <p:blipFill rotWithShape="1">
          <a:blip r:embed="rId2"/>
          <a:srcRect b="53433"/>
          <a:stretch/>
        </p:blipFill>
        <p:spPr bwMode="auto">
          <a:xfrm>
            <a:off x="1194934" y="3217094"/>
            <a:ext cx="4415753" cy="1037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0B0B6-DA8B-49D2-B229-C8DE36170D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217094"/>
            <a:ext cx="5327090" cy="1037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66849-D277-404C-956D-5CE0F6723DE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2"/>
          <a:stretch/>
        </p:blipFill>
        <p:spPr bwMode="auto">
          <a:xfrm>
            <a:off x="688907" y="4484808"/>
            <a:ext cx="10186238" cy="1384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56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D17C-8490-42EC-8779-2AD3FB46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kolekcijskih kolona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024E-0116-4E69-97B9-5F95AD86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/>
              <a:t>Dat primer za tip list.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AF19D-BEB1-49CD-A9EB-FC1B5DAEC381}"/>
              </a:ext>
            </a:extLst>
          </p:cNvPr>
          <p:cNvPicPr/>
          <p:nvPr/>
        </p:nvPicPr>
        <p:blipFill rotWithShape="1">
          <a:blip r:embed="rId2"/>
          <a:srcRect t="52461"/>
          <a:stretch/>
        </p:blipFill>
        <p:spPr bwMode="auto">
          <a:xfrm>
            <a:off x="1178844" y="2850143"/>
            <a:ext cx="3960427" cy="949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B13D7-EA56-4705-A490-3A9BC4B442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6635" y="2850143"/>
            <a:ext cx="6016409" cy="869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9EC25-A712-4754-A804-9C0ED299F97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r="1406" b="9241"/>
          <a:stretch/>
        </p:blipFill>
        <p:spPr bwMode="auto">
          <a:xfrm>
            <a:off x="1178844" y="4334394"/>
            <a:ext cx="7776425" cy="14380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568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87CB-9C0B-4886-A184-404ADC69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kolekcijskih kolona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E59C-BE67-4E8F-ACBD-9E4486BF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/>
              <a:t>Dat primer za tip map.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B9D96-6241-4CF6-A7BB-5B11B51366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2138" y="2870207"/>
            <a:ext cx="4061460" cy="89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49DE-B7BD-43FE-8E43-82354B38DD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6539" y="2787922"/>
            <a:ext cx="5892082" cy="1056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3A28EE-E28F-4CED-A48F-01084C3E501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06"/>
          <a:stretch/>
        </p:blipFill>
        <p:spPr bwMode="auto">
          <a:xfrm>
            <a:off x="764339" y="4439379"/>
            <a:ext cx="10058400" cy="1362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336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B247-29B5-495C-9C7F-F9F5025A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sr-Latn-RS" dirty="0"/>
              <a:t>Nekompaktne tabele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3B4C-FDF0-4021-891A-CF4DADB9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/>
              <a:t>Ne poseduju ograničenje da sme da postoji jedan ključ vrste i jedan kolone (kompozitan), kao i jedna vrednost kolone sa podacima. </a:t>
            </a:r>
          </a:p>
          <a:p>
            <a:r>
              <a:rPr lang="sr-Latn-RS" sz="2000" dirty="0"/>
              <a:t>Dozvoljavaju izmene i brisanje kolona.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439D7-63A0-48BC-9D98-8326BE6A0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3788" y="3836522"/>
            <a:ext cx="4636134" cy="1156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2FF21-44FF-45AA-9DAA-1E86214731C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" r="1" b="1536"/>
          <a:stretch/>
        </p:blipFill>
        <p:spPr bwMode="auto">
          <a:xfrm>
            <a:off x="6519545" y="3660699"/>
            <a:ext cx="4636135" cy="1326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971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8B21-6194-4493-8CA3-E131037C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748" y="343428"/>
            <a:ext cx="6537516" cy="1450757"/>
          </a:xfrm>
        </p:spPr>
        <p:txBody>
          <a:bodyPr>
            <a:normAutofit/>
          </a:bodyPr>
          <a:lstStyle/>
          <a:p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381BA-A996-4A5E-9301-C02EDD15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a typeface="Calibri" panose="020F0502020204030204" pitchFamily="34" charset="0"/>
              </a:rPr>
              <a:t> U</a:t>
            </a:r>
            <a:r>
              <a:rPr lang="sr-Latn-RS" sz="1800" dirty="0">
                <a:effectLst/>
                <a:ea typeface="Calibri" panose="020F0502020204030204" pitchFamily="34" charset="0"/>
              </a:rPr>
              <a:t>građeni indeks, sadrži samo jednu kolonu.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a typeface="Calibri" panose="020F0502020204030204" pitchFamily="34" charset="0"/>
              </a:rPr>
              <a:t> S</a:t>
            </a:r>
            <a:r>
              <a:rPr lang="sr-Latn-RS" sz="1800" dirty="0">
                <a:effectLst/>
                <a:ea typeface="Calibri" panose="020F0502020204030204" pitchFamily="34" charset="0"/>
              </a:rPr>
              <a:t>ekundarni indeks, da bi bio moguć pristup poljima koja nisu primarni ili particioni ključ.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a typeface="Calibri" panose="020F0502020204030204" pitchFamily="34" charset="0"/>
              </a:rPr>
              <a:t> K</a:t>
            </a:r>
            <a:r>
              <a:rPr lang="sr-Latn-RS" sz="1800" dirty="0">
                <a:effectLst/>
                <a:ea typeface="Calibri" panose="020F0502020204030204" pitchFamily="34" charset="0"/>
              </a:rPr>
              <a:t>reiranje – vrednosti kolona se smeštaju u familiju kolona, odvojenu od izvorne i sakrivenu.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800" dirty="0"/>
              <a:t> Ne prepooručuje se:</a:t>
            </a:r>
          </a:p>
          <a:p>
            <a:pPr marL="635508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 kolonama sa mnogo distinktinih vrednosti.</a:t>
            </a:r>
          </a:p>
          <a:p>
            <a:pPr marL="635508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 kolonama sa malo distinktnih vrednosti.</a:t>
            </a:r>
          </a:p>
          <a:p>
            <a:pPr marL="635508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 tabelama koje koriste brojačke kolone (</a:t>
            </a:r>
            <a:r>
              <a:rPr lang="sr-Latn-R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635508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 kolonom čije se vrednosti često menjaju ili brišu.</a:t>
            </a:r>
          </a:p>
          <a:p>
            <a:pPr marL="635508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 pronalaženju vrste u velikoj particiji.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8396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5E2-7B14-4E75-9B41-4B2F5CD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Sekundarni indeksi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93F7-C97C-4C1F-9E37-E5B08D8A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a typeface="Calibri" panose="020F0502020204030204" pitchFamily="34" charset="0"/>
              </a:rPr>
              <a:t> Nad k</a:t>
            </a:r>
            <a:r>
              <a:rPr lang="sr-Latn-RS" sz="1800" dirty="0">
                <a:effectLst/>
                <a:ea typeface="Calibri" panose="020F0502020204030204" pitchFamily="34" charset="0"/>
              </a:rPr>
              <a:t>olonama koje ne pripadaju primarnom indeksu, a potrebna je pretraga po njihovoj vrednosti.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a typeface="Calibri" panose="020F0502020204030204" pitchFamily="34" charset="0"/>
              </a:rPr>
              <a:t> E</a:t>
            </a:r>
            <a:r>
              <a:rPr lang="sr-Latn-RS" sz="1800" dirty="0">
                <a:effectLst/>
                <a:ea typeface="Calibri" panose="020F0502020204030204" pitchFamily="34" charset="0"/>
              </a:rPr>
              <a:t>fikasni nad skupovima podataka sa malom kardinalnošću.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ea typeface="Calibri" panose="020F0502020204030204" pitchFamily="34" charset="0"/>
              </a:rPr>
              <a:t> Korišćenje može negativno da utiče na performanse.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74AB9-D6DE-44B7-9086-41483C1275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0223" y="3731942"/>
            <a:ext cx="4215155" cy="107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C2BB1-1CA6-4E9C-B4E5-A47F832B1E3B}"/>
              </a:ext>
            </a:extLst>
          </p:cNvPr>
          <p:cNvPicPr/>
          <p:nvPr/>
        </p:nvPicPr>
        <p:blipFill rotWithShape="1">
          <a:blip r:embed="rId3"/>
          <a:srcRect b="11750"/>
          <a:stretch/>
        </p:blipFill>
        <p:spPr>
          <a:xfrm>
            <a:off x="5750560" y="3731943"/>
            <a:ext cx="5780109" cy="107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00666-F2D1-4A68-A536-32632D908A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00223" y="5138087"/>
            <a:ext cx="7550949" cy="10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AC1-9388-4A04-A9CE-907086F1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Indeksiranje kolekcije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5044-DDA9-41BB-A3A4-95CED178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000" dirty="0">
                <a:effectLst/>
                <a:ea typeface="Calibri" panose="020F0502020204030204" pitchFamily="34" charset="0"/>
              </a:rPr>
              <a:t> Skupovi i liste mogu da indeksiraju sve vrednosti koje se nalaze u kolekcijskoj koloni.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>
                <a:effectLst/>
                <a:ea typeface="Calibri" panose="020F0502020204030204" pitchFamily="34" charset="0"/>
              </a:rPr>
              <a:t> Mape mogu da indeksiraju ključ mape, vrednost mape ili element mape.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 Primer se odnosi na skupove i liste.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BB90B-FC8C-4FF7-951C-E99CC264F4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3097" y="3906174"/>
            <a:ext cx="8603164" cy="13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6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C95-CFED-471D-B6F0-9202DA6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Indeksiranje kolekcije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9659-F4C3-402B-8E97-16C649BC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Sledeći primeri odnose se na map kolekciju. </a:t>
            </a:r>
            <a:r>
              <a:rPr lang="sr-Latn-RS" sz="1800" dirty="0"/>
              <a:t>Indeks nad ključem mape: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A0B11-2C0D-49DC-8C1F-8469555B6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6919" y="2627136"/>
            <a:ext cx="6660941" cy="2101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492B-0FE4-40CF-ACAD-0723D8DBAD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6918" y="4873544"/>
            <a:ext cx="6660941" cy="13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C95-CFED-471D-B6F0-9202DA6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Indeksiranje kolekcije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9659-F4C3-402B-8E97-16C649BC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/>
              <a:t>Indeks nad unosima mape: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7DE23-2AA8-462E-B9D1-C072A65B52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717" y="2830021"/>
            <a:ext cx="9014938" cy="1075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63BFD-1C2E-4954-A8F7-73A3A5ACA2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0717" y="4429957"/>
            <a:ext cx="9014938" cy="8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26C3-9D85-48A7-A7A0-C13FC6E0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BFF4-9026-4A36-9EE1-CE2DA383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683"/>
            <a:ext cx="10058400" cy="359640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400" dirty="0"/>
              <a:t> Baza podataka – integrisan</a:t>
            </a:r>
            <a:r>
              <a:rPr lang="en-US" sz="2400" dirty="0"/>
              <a:t>a</a:t>
            </a:r>
            <a:r>
              <a:rPr lang="sr-Latn-RS" sz="2400" dirty="0"/>
              <a:t> kolekcij</a:t>
            </a:r>
            <a:r>
              <a:rPr lang="en-US" sz="2400" dirty="0"/>
              <a:t>a</a:t>
            </a:r>
            <a:r>
              <a:rPr lang="sr-Latn-RS" sz="2400" dirty="0"/>
              <a:t> podataka</a:t>
            </a:r>
            <a:r>
              <a:rPr lang="en-US" sz="2400" dirty="0"/>
              <a:t>, </a:t>
            </a:r>
            <a:r>
              <a:rPr lang="sr-Latn-RS" sz="2400" dirty="0"/>
              <a:t>koja se obično mora čuvati na sekundarnim uređajima za skladištenje</a:t>
            </a:r>
            <a:r>
              <a:rPr lang="en-US" sz="2400" dirty="0"/>
              <a:t>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400" dirty="0"/>
              <a:t> Da bi se olakšao pristup njenim podacima, uvedeno indeksiranje. </a:t>
            </a:r>
            <a:endParaRPr lang="en-US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en-US" sz="2400" dirty="0"/>
              <a:t>Apache Cassandra </a:t>
            </a:r>
            <a:r>
              <a:rPr lang="sr-Latn-RS" sz="2400" dirty="0"/>
              <a:t>– </a:t>
            </a:r>
            <a:r>
              <a:rPr lang="en-US" sz="2400" dirty="0" err="1"/>
              <a:t>nerelaciona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indekse</a:t>
            </a:r>
            <a:r>
              <a:rPr lang="en-US" sz="2400" dirty="0"/>
              <a:t>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en-US" sz="2400" dirty="0"/>
              <a:t>Bi</a:t>
            </a:r>
            <a:r>
              <a:rPr lang="sr-Latn-RS" sz="2400" dirty="0"/>
              <a:t>će reči o internoj strukturi i organizaciji indeksa Cassandra-e.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999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C95-CFED-471D-B6F0-9202DA6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Indeksiranje kolekcije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9659-F4C3-402B-8E97-16C649BC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sz="1800" dirty="0"/>
          </a:p>
          <a:p>
            <a:r>
              <a:rPr lang="sr-Latn-RS" sz="2000" dirty="0"/>
              <a:t>Indeks nad vrednostima mape: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AF948-B078-4A25-BB13-504180A8FC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0333" y="3429000"/>
            <a:ext cx="10078783" cy="12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C95-CFED-471D-B6F0-9202DA6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Indeksiranje kolekcije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9659-F4C3-402B-8E97-16C649BC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1662"/>
            <a:ext cx="10058400" cy="3667430"/>
          </a:xfrm>
        </p:spPr>
        <p:txBody>
          <a:bodyPr/>
          <a:lstStyle/>
          <a:p>
            <a:pPr marL="0" indent="0">
              <a:buNone/>
            </a:pPr>
            <a:r>
              <a:rPr lang="sr-Latn-RS" sz="1800" dirty="0"/>
              <a:t> </a:t>
            </a:r>
            <a:r>
              <a:rPr lang="sr-Latn-RS" sz="2000" dirty="0"/>
              <a:t>Indeks nad kolonom tipa frozen: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FEBCB-6E60-4A53-BF96-9C744BC2C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1766" y="2867259"/>
            <a:ext cx="8007061" cy="1258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51BF5E-6C44-4349-AB81-F157738F6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2399" y="4516988"/>
            <a:ext cx="8017695" cy="11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1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DA43-D8DB-4162-963D-BA64B4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većeg broja indeksa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C678-3B34-4B1C-9441-AE873776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ea typeface="Calibri" panose="020F0502020204030204" pitchFamily="34" charset="0"/>
              </a:rPr>
              <a:t> Moguće je vršiti upite po vrednostima više definisanih indeksa.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ea typeface="Calibri" panose="020F0502020204030204" pitchFamily="34" charset="0"/>
              </a:rPr>
              <a:t> Direktiva </a:t>
            </a:r>
            <a:r>
              <a:rPr lang="sr-Latn-RS" sz="1800" i="1" dirty="0">
                <a:effectLst/>
                <a:ea typeface="Calibri" panose="020F0502020204030204" pitchFamily="34" charset="0"/>
              </a:rPr>
              <a:t>ALLOW FILTERING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se koristi jer upit može biti zahtevniji, pošto nije naveden particioni ključ u upitu. </a:t>
            </a:r>
            <a:endParaRPr lang="sr-Latn-R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F143D-B2AF-4C0E-BADF-89E9C4BD17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864" y="3903491"/>
            <a:ext cx="9826416" cy="9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EA25-26BE-44A4-80E5-823E8FD9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B4F0-2C41-488E-B6C3-237CEE2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Cassandra je jednostavnog dizajna, sa mogućnošću horizontalnog skaliranja i kontrolisanja dostupnosti podataka.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5600" dirty="0"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sr-Latn-RS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tporna je na otkaze delova sistema i omogućava brz upis i čitanje.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5600" dirty="0">
                <a:cs typeface="Times New Roman" panose="02020603050405020304" pitchFamily="18" charset="0"/>
              </a:rPr>
              <a:t> Model podataka Cassandra-e orijentisan ka upitima.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5600" dirty="0">
                <a:cs typeface="Times New Roman" panose="02020603050405020304" pitchFamily="18" charset="0"/>
              </a:rPr>
              <a:t> Prikazane su razlike između izgleda tabele koja je prikazana korisniku i načina na koji je ona interno smeštena.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5600" dirty="0">
                <a:cs typeface="Times New Roman" panose="02020603050405020304" pitchFamily="18" charset="0"/>
              </a:rPr>
              <a:t> Opisane su vrste indeksa koje se koriste u Cassandra-i i njihovi slučajevi korišćenja.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5600" dirty="0">
                <a:cs typeface="Times New Roman" panose="02020603050405020304" pitchFamily="18" charset="0"/>
              </a:rPr>
              <a:t> Očekuje se porast korišćenja Cassandra-e, vođen primerom kompanija kao sto su Apple, Facebook i Cisco.</a:t>
            </a:r>
          </a:p>
        </p:txBody>
      </p:sp>
    </p:spTree>
    <p:extLst>
      <p:ext uri="{BB962C8B-B14F-4D97-AF65-F5344CB8AC3E}">
        <p14:creationId xmlns:p14="http://schemas.microsoft.com/office/powerpoint/2010/main" val="263585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31FC-9C0B-41F0-A005-DC3D045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Korišćeni izvori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DDA7-435B-4C4D-9AB3-A697A271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1662"/>
            <a:ext cx="10186238" cy="40837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What is Cassandra?, dostupno na: https://www.datastax.com/cassandra (pristupljeno 25. 3.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Ramakrishnan, R., Gehrke J. (2002): Database Management Systems, 3rd edition, dostupno na: http://pages.cs.wisc.edu/~dbbook/openAccess/thirdEdition/solutions/ans3ed-oddonly.pdf (pristupljeno 28. 3.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Berg, K., Seymor, T. (2012): History Of Databases, dostupno na: https://www.researchgate.net/publication/298332910_History_Of_Databases (pristupljeno 28. 3.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Emasri R., Navathe S. (2010) Fundamentals Of Database Systems, dostupno na: https://seu1.org/files/level6/IT344/Fundamentals_of_Database_Systems,_6th_Edition.pdf (pristupljeno 28. 3.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DataStax Documentation, dostupno na: https://docs.datastax.com/en/cql-oss/3.3 (pristupljeno 8. 4.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A Thrift to CQL3 Upgrade Guide, dostupno na: https://www.datastax.com/blog/thrift-cql3-upgrade-guide (pristupljeno 8. 4.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Learn Cassandra, dostupno na: https://teddyma.gitbooks.io/learncassandra/content/  (pristupljeno 8. 4. 2021)</a:t>
            </a:r>
          </a:p>
        </p:txBody>
      </p:sp>
    </p:spTree>
    <p:extLst>
      <p:ext uri="{BB962C8B-B14F-4D97-AF65-F5344CB8AC3E}">
        <p14:creationId xmlns:p14="http://schemas.microsoft.com/office/powerpoint/2010/main" val="3121142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0D65-A3E8-49A3-BECD-D5C37D9F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Korišćeni izvori</a:t>
            </a:r>
            <a:r>
              <a:rPr lang="en-US" sz="4000" dirty="0"/>
              <a:t> (2)</a:t>
            </a:r>
            <a:endParaRPr lang="sr-Latn-R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88F9-6024-4F46-A629-73E461E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4"/>
            <a:ext cx="10058400" cy="447434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sr-Latn-RS" sz="1800" dirty="0"/>
              <a:t>Apache Cassandra Certification Training, dostupno na: https://www.simplilearn.com/cassandra-data-model-tutorial-video (pristupljeno 9. 4. 2021)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sr-Latn-RS" sz="1800" dirty="0"/>
              <a:t>Coming in 1.2: Collections support in CQL3, dostupno na: https://www.datastax.com/blog/coming-12-collections-support-cql3 (pristupljeno 9. 4. 2021)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sr-Latn-RS" sz="1800" dirty="0"/>
              <a:t>Cassandra at Scale: The Problem with Secondary Indexes, dostupno na: https://pantheon.io/blog/cassandra-scale-problem-secondary-indexes (pristupljeno 10. 4. 2021)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sr-Latn-RS" sz="1800" dirty="0"/>
              <a:t>Understanding How CQL3 Maps to Cassandra's Internal Data Structure, dostupno na: https://www.slideshare.net/DataStax/understanding-how-cql3-maps-to-cassandras-internal-data-structure (pristupljeno 10. 4. 2021)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sr-Latn-RS" sz="1800" dirty="0"/>
              <a:t>Cassandra Data Modeling Best Practices, Part 2, dostupno na: https://tech.ebayinc.com/engineering/cassandra-data-modeling-best-practices-part-2/ (pristupljeno 11. 4. 2021)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sr-Latn-RS" sz="1800" dirty="0"/>
              <a:t>Understanding How CQL3 Maps to Cassandra’s Internal Data Structure: Sets, Lists, and Maps, dostupno na: https://opensourceconnections.com/blog/2013/07/24/understanding-how-cql3-maps-to-cassandras-internal-data-structure-sets-lists-and-maps/ (pristupljeno 12. 4. 2021)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30094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721" y="2103639"/>
            <a:ext cx="5308847" cy="745723"/>
          </a:xfrm>
        </p:spPr>
        <p:txBody>
          <a:bodyPr anchor="ctr">
            <a:noAutofit/>
          </a:bodyPr>
          <a:lstStyle/>
          <a:p>
            <a:pPr lvl="0"/>
            <a:r>
              <a:rPr lang="sr-Latn-RS" sz="4800" i="1" dirty="0">
                <a:solidFill>
                  <a:srgbClr val="FFFFFF"/>
                </a:solidFill>
              </a:rPr>
              <a:t>Hvala na pažnji!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7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C79A-0AB7-40F1-B052-C5512204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B449-18C6-45CC-80C9-E6373260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Indeks – pomoćna pristupna struktura za pretragu podataka po određenim kriterijumima.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Nad jednim ili više polja nekog dokumenta.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Najrasprostranjeniji indeksi bazirani na uređenim dokumentima (jednonivovski), strukturi stabla (višenivovski indeks, B+ stabla).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Sastoji se od različitih vrednosti indeksnog polja.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Svaka poseduje listu pokazivača na sve blokove na disku koji je sadrže.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Tri vrste uređenih indeksa – primarni, grupišući i sekundarni. 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092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16A2-6EE8-474F-A10E-02BF6868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9840"/>
          </a:xfrm>
        </p:spPr>
        <p:txBody>
          <a:bodyPr>
            <a:normAutofit/>
          </a:bodyPr>
          <a:lstStyle/>
          <a:p>
            <a:r>
              <a:rPr lang="sr-Latn-RS" sz="4000" dirty="0"/>
              <a:t>Primarni indeks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9CF04-A30D-4653-BF2B-E329AB06F6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33" y="1184091"/>
            <a:ext cx="3846630" cy="490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1B32C-7036-4BB0-A558-A4D76397B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41" y="790113"/>
            <a:ext cx="5225782" cy="52954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72692E-B6B8-4518-9842-1BE49D7E46E5}"/>
              </a:ext>
            </a:extLst>
          </p:cNvPr>
          <p:cNvSpPr/>
          <p:nvPr/>
        </p:nvSpPr>
        <p:spPr>
          <a:xfrm>
            <a:off x="5149049" y="1722268"/>
            <a:ext cx="674702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DE19C-58EA-4ADE-B337-3E5C24FBB30D}"/>
              </a:ext>
            </a:extLst>
          </p:cNvPr>
          <p:cNvSpPr/>
          <p:nvPr/>
        </p:nvSpPr>
        <p:spPr>
          <a:xfrm>
            <a:off x="10804124" y="1722267"/>
            <a:ext cx="674702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2FD27-A63C-4CFC-A265-918D4ECD04CA}"/>
              </a:ext>
            </a:extLst>
          </p:cNvPr>
          <p:cNvSpPr/>
          <p:nvPr/>
        </p:nvSpPr>
        <p:spPr>
          <a:xfrm>
            <a:off x="713174" y="1722266"/>
            <a:ext cx="674702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46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B0A9-FD4B-463A-87C7-5CFCC1F4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8373"/>
            <a:ext cx="10058400" cy="572651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Grupišući indeks</a:t>
            </a:r>
            <a:endParaRPr lang="en-US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50659-3847-4C7C-AF52-9776A5B348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2799" y="165867"/>
            <a:ext cx="5200071" cy="615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C24B5E-37CF-4C87-8B7C-8045CFBA8D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0004" y="1269852"/>
            <a:ext cx="5200071" cy="47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2D9F-B460-4F07-9355-18D539E4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/>
          </a:bodyPr>
          <a:lstStyle/>
          <a:p>
            <a:r>
              <a:rPr lang="sr-Latn-RS" sz="4000" dirty="0"/>
              <a:t>Sekundarni indeks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8F18C0-32C0-4335-B1D2-6217456B6C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27" y="936006"/>
            <a:ext cx="4921780" cy="5317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6A836-E2F2-42BB-B296-6EC1DAFD92E9}"/>
              </a:ext>
            </a:extLst>
          </p:cNvPr>
          <p:cNvPicPr/>
          <p:nvPr/>
        </p:nvPicPr>
        <p:blipFill rotWithShape="1">
          <a:blip r:embed="rId3"/>
          <a:srcRect b="8181"/>
          <a:stretch/>
        </p:blipFill>
        <p:spPr bwMode="auto">
          <a:xfrm>
            <a:off x="5761607" y="980705"/>
            <a:ext cx="5974672" cy="4896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62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05E7-74B0-4814-829A-78D6747B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8064475" cy="1450757"/>
          </a:xfrm>
        </p:spPr>
        <p:txBody>
          <a:bodyPr/>
          <a:lstStyle/>
          <a:p>
            <a:r>
              <a:rPr lang="sr-Latn-RS" dirty="0"/>
              <a:t>Apache Cassandra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E70-71A8-466D-A560-59888A4E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05" y="2196828"/>
            <a:ext cx="10070829" cy="3813355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2400" dirty="0"/>
              <a:t>Distribuirana, open-source nerelaciona baza podataka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2400" dirty="0"/>
              <a:t>K</a:t>
            </a:r>
            <a:r>
              <a:rPr lang="en-US" sz="2400" dirty="0" err="1"/>
              <a:t>reirana</a:t>
            </a:r>
            <a:r>
              <a:rPr lang="en-US" sz="2400" dirty="0"/>
              <a:t> 2008. </a:t>
            </a:r>
            <a:r>
              <a:rPr lang="en-US" sz="2400" dirty="0" err="1"/>
              <a:t>godine</a:t>
            </a:r>
            <a:r>
              <a:rPr lang="en-US" sz="2400" dirty="0"/>
              <a:t> pod </a:t>
            </a:r>
            <a:r>
              <a:rPr lang="en-US" sz="2400" dirty="0" err="1"/>
              <a:t>okriljem</a:t>
            </a:r>
            <a:r>
              <a:rPr lang="en-US" sz="2400" dirty="0"/>
              <a:t> Facebook-a, 2009. </a:t>
            </a:r>
            <a:r>
              <a:rPr lang="sr-Latn-RS" sz="2400" dirty="0"/>
              <a:t>je </a:t>
            </a:r>
            <a:r>
              <a:rPr lang="en-US" sz="2400" dirty="0" err="1"/>
              <a:t>preuze</a:t>
            </a:r>
            <a:r>
              <a:rPr lang="sr-Latn-RS" sz="2400" dirty="0"/>
              <a:t>o </a:t>
            </a:r>
            <a:r>
              <a:rPr lang="en-US" sz="2400" dirty="0"/>
              <a:t>Apache</a:t>
            </a:r>
            <a:endParaRPr lang="sr-Latn-RS" sz="2400" dirty="0"/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2400" dirty="0"/>
              <a:t>Najnovija verzija, 3.0 je besplatna i razijena od strane firme DataStax.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74DBD-3B70-46BA-B3CB-17D1D03A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86" y="4103505"/>
            <a:ext cx="3045041" cy="20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C95E-D4B5-4DA3-9F8A-5D842848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4813" cy="1450757"/>
          </a:xfrm>
        </p:spPr>
        <p:txBody>
          <a:bodyPr>
            <a:normAutofit/>
          </a:bodyPr>
          <a:lstStyle/>
          <a:p>
            <a:r>
              <a:rPr lang="en-US" sz="4800" dirty="0" err="1"/>
              <a:t>Prednosti</a:t>
            </a:r>
            <a:r>
              <a:rPr lang="en-US" sz="4800" dirty="0"/>
              <a:t> </a:t>
            </a:r>
            <a:r>
              <a:rPr lang="en-US" sz="4800" dirty="0" err="1"/>
              <a:t>korišćenja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1ED-60CE-4DC5-A578-0FA4956B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sr-Latn-RS" sz="2400" dirty="0"/>
              <a:t>Open-source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2400" dirty="0"/>
              <a:t>Prilagodljiv i uobičajen interfejs  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2400" dirty="0"/>
              <a:t>Visoke performanse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2400" dirty="0"/>
              <a:t>Konstantno aktivna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2400" dirty="0"/>
              <a:t>Skalabilnost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2400" dirty="0"/>
              <a:t>Neprekidna replikacija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314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14413</TotalTime>
  <Words>1396</Words>
  <Application>Microsoft Office PowerPoint</Application>
  <PresentationFormat>Widescreen</PresentationFormat>
  <Paragraphs>140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Bookman Old Style</vt:lpstr>
      <vt:lpstr>Calibri</vt:lpstr>
      <vt:lpstr>Franklin Gothic Book</vt:lpstr>
      <vt:lpstr>Symbol</vt:lpstr>
      <vt:lpstr>1_RetrospectVTI</vt:lpstr>
      <vt:lpstr>Interna struktura  i organizacija indeksa kod Apache  Cassandra-e</vt:lpstr>
      <vt:lpstr>Obuhvaćene teme</vt:lpstr>
      <vt:lpstr>Uvod</vt:lpstr>
      <vt:lpstr>Indeksiranje</vt:lpstr>
      <vt:lpstr>Primarni indeks</vt:lpstr>
      <vt:lpstr>Grupišući indeks</vt:lpstr>
      <vt:lpstr>Sekundarni indeks</vt:lpstr>
      <vt:lpstr>Apache Cassandra</vt:lpstr>
      <vt:lpstr>Prednosti korišćenja</vt:lpstr>
      <vt:lpstr>Interna struktura</vt:lpstr>
      <vt:lpstr>Interna struktura (2)</vt:lpstr>
      <vt:lpstr>Keyspace</vt:lpstr>
      <vt:lpstr>Tabela (familija kolona)</vt:lpstr>
      <vt:lpstr>Kolona</vt:lpstr>
      <vt:lpstr>Specijalne vrste kolona</vt:lpstr>
      <vt:lpstr>Ključevi</vt:lpstr>
      <vt:lpstr>Statička tabela</vt:lpstr>
      <vt:lpstr>Dinamička tabela</vt:lpstr>
      <vt:lpstr>Kombinovanje statičkih  i dinamičkih karakteristika</vt:lpstr>
      <vt:lpstr>Korišćenje kompozitnih kolona</vt:lpstr>
      <vt:lpstr>Korišćenje kolekcijskih kolona</vt:lpstr>
      <vt:lpstr>Korišćenje kolekcijskih kolona (2)</vt:lpstr>
      <vt:lpstr>Korišćenje kolekcijskih kolona (3)</vt:lpstr>
      <vt:lpstr>Nekompaktne tabele</vt:lpstr>
      <vt:lpstr>Organizacija indeksa </vt:lpstr>
      <vt:lpstr>Sekundarni indeksi</vt:lpstr>
      <vt:lpstr>Indeksiranje kolekcije</vt:lpstr>
      <vt:lpstr>Indeksiranje kolekcije (2)</vt:lpstr>
      <vt:lpstr>Indeksiranje kolekcije (3)</vt:lpstr>
      <vt:lpstr>Indeksiranje kolekcije (4)</vt:lpstr>
      <vt:lpstr>Indeksiranje kolekcije (5)</vt:lpstr>
      <vt:lpstr>Korišćenje većeg broja indeksa</vt:lpstr>
      <vt:lpstr>Zaključak</vt:lpstr>
      <vt:lpstr>Korišćeni izvori</vt:lpstr>
      <vt:lpstr>Korišćeni izvori (2)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Dragana KorunoviÄ‡</dc:creator>
  <cp:lastModifiedBy>Dragana KorunoviÄ‡</cp:lastModifiedBy>
  <cp:revision>118</cp:revision>
  <dcterms:created xsi:type="dcterms:W3CDTF">2020-12-12T08:03:03Z</dcterms:created>
  <dcterms:modified xsi:type="dcterms:W3CDTF">2021-04-23T11:02:56Z</dcterms:modified>
</cp:coreProperties>
</file>