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1" r:id="rId4"/>
    <p:sldId id="266" r:id="rId5"/>
    <p:sldId id="268" r:id="rId6"/>
    <p:sldId id="269" r:id="rId7"/>
    <p:sldId id="265" r:id="rId8"/>
    <p:sldId id="262" r:id="rId9"/>
    <p:sldId id="263" r:id="rId10"/>
    <p:sldId id="270" r:id="rId11"/>
    <p:sldId id="264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663F64"/>
    <a:srgbClr val="0FA9D9"/>
    <a:srgbClr val="BBBCBC"/>
    <a:srgbClr val="00A3D1"/>
    <a:srgbClr val="63B3D2"/>
    <a:srgbClr val="46D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50000" autoAdjust="0"/>
  </p:normalViewPr>
  <p:slideViewPr>
    <p:cSldViewPr snapToGrid="0" snapToObjects="1">
      <p:cViewPr varScale="1">
        <p:scale>
          <a:sx n="64" d="100"/>
          <a:sy n="64" d="100"/>
        </p:scale>
        <p:origin x="1644" y="56"/>
      </p:cViewPr>
      <p:guideLst>
        <p:guide orient="horz" pos="2160"/>
        <p:guide pos="28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102" d="100"/>
          <a:sy n="102" d="100"/>
        </p:scale>
        <p:origin x="-30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27D07-0534-3345-A1F3-0CA33196057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D1DF8-760F-3D44-9C08-114F870CD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34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66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B9819-6CBE-3749-BAFC-E94C0F4DF41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AFD7E-8298-C44E-81C9-392F1ED7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22" y="417838"/>
            <a:ext cx="8369284" cy="1047624"/>
          </a:xfrm>
          <a:prstGeom prst="rect">
            <a:avLst/>
          </a:prstGeom>
        </p:spPr>
        <p:txBody>
          <a:bodyPr/>
          <a:lstStyle>
            <a:lvl1pPr algn="l">
              <a:defRPr sz="3600" b="1" i="0">
                <a:solidFill>
                  <a:srgbClr val="BBBCB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27F5C-1318-4645-935D-C07BC823914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FA1F2D-B086-3B45-BD9E-FF877042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22" y="417838"/>
            <a:ext cx="8369284" cy="1047624"/>
          </a:xfrm>
          <a:prstGeom prst="rect">
            <a:avLst/>
          </a:prstGeom>
        </p:spPr>
        <p:txBody>
          <a:bodyPr/>
          <a:lstStyle>
            <a:lvl1pPr algn="l">
              <a:defRPr sz="3600" b="1" i="0">
                <a:solidFill>
                  <a:srgbClr val="BBBCB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3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blipFill dpi="0" rotWithShape="1">
          <a:blip r:embed="rId2">
            <a:lum/>
          </a:blip>
          <a:srcRect/>
          <a:stretch>
            <a:fillRect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D48C-6852-4E47-ABBC-5BCA81F0CB0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FB7152C-83A6-904F-A221-BD78DBA1D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22" y="417838"/>
            <a:ext cx="8369284" cy="1047624"/>
          </a:xfrm>
          <a:prstGeom prst="rect">
            <a:avLst/>
          </a:prstGeom>
        </p:spPr>
        <p:txBody>
          <a:bodyPr/>
          <a:lstStyle>
            <a:lvl1pPr algn="l">
              <a:defRPr sz="3600" b="1" i="0">
                <a:solidFill>
                  <a:srgbClr val="BBBCB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4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46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SENDConfor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73908" y="2716341"/>
            <a:ext cx="8470133" cy="15222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i="1" dirty="0">
                <a:latin typeface="Helvetica Neue"/>
                <a:cs typeface="Helvetica Neue"/>
              </a:rPr>
              <a:t>A PHUSE Linked Data Project</a:t>
            </a:r>
          </a:p>
          <a:p>
            <a:pPr marL="0" indent="0">
              <a:buFont typeface="Arial"/>
              <a:buNone/>
            </a:pPr>
            <a:r>
              <a:rPr lang="en-US" sz="2800" dirty="0">
                <a:latin typeface="Helvetica Neue"/>
                <a:cs typeface="Helvetica Neue"/>
              </a:rPr>
              <a:t>Emerging Trends &amp; Technologies Working Group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3909" y="1251712"/>
            <a:ext cx="8470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BBBCBC"/>
                </a:solidFill>
                <a:latin typeface="Helvetica Neue"/>
                <a:cs typeface="Helvetica Neue"/>
              </a:rPr>
              <a:t>Study Data Validation &amp; Submission Conformance</a:t>
            </a:r>
          </a:p>
        </p:txBody>
      </p:sp>
    </p:spTree>
    <p:extLst>
      <p:ext uri="{BB962C8B-B14F-4D97-AF65-F5344CB8AC3E}">
        <p14:creationId xmlns:p14="http://schemas.microsoft.com/office/powerpoint/2010/main" val="2607135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4000" dirty="0">
                <a:latin typeface="Helvetica Neue"/>
                <a:cs typeface="Helvetica Neue"/>
              </a:rPr>
              <a:t>Impact</a:t>
            </a:r>
            <a:endParaRPr lang="en-US" sz="4000" b="1" dirty="0">
              <a:solidFill>
                <a:srgbClr val="BBBCBC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662778" cy="383483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Helvetica Neue"/>
                <a:cs typeface="Helvetica Neue"/>
              </a:rPr>
              <a:t>Paradigm shift to </a:t>
            </a:r>
            <a:r>
              <a:rPr lang="en-US" b="1" dirty="0">
                <a:latin typeface="Helvetica Neue"/>
                <a:cs typeface="Helvetica Neue"/>
              </a:rPr>
              <a:t>data-centric </a:t>
            </a:r>
            <a:r>
              <a:rPr lang="en-US" dirty="0">
                <a:latin typeface="Helvetica Neue"/>
                <a:cs typeface="Helvetica Neue"/>
              </a:rPr>
              <a:t>approach</a:t>
            </a:r>
          </a:p>
          <a:p>
            <a:r>
              <a:rPr lang="en-US" dirty="0">
                <a:latin typeface="Helvetica Neue"/>
                <a:cs typeface="Helvetica Neue"/>
              </a:rPr>
              <a:t>Higher data quality</a:t>
            </a:r>
          </a:p>
          <a:p>
            <a:r>
              <a:rPr lang="en-US" dirty="0">
                <a:latin typeface="Helvetica Neue"/>
                <a:cs typeface="Helvetica Neue"/>
              </a:rPr>
              <a:t>Successful submissions</a:t>
            </a:r>
          </a:p>
          <a:p>
            <a:r>
              <a:rPr lang="en-US" dirty="0">
                <a:latin typeface="Helvetica Neue"/>
                <a:cs typeface="Helvetica Neue"/>
              </a:rPr>
              <a:t>New insights</a:t>
            </a:r>
          </a:p>
          <a:p>
            <a:r>
              <a:rPr lang="en-US" b="1" i="1" dirty="0">
                <a:latin typeface="Helvetica Neue"/>
                <a:cs typeface="Helvetica Neue"/>
              </a:rPr>
              <a:t>Faster delivery of therapies to patients</a:t>
            </a:r>
          </a:p>
        </p:txBody>
      </p:sp>
    </p:spTree>
    <p:extLst>
      <p:ext uri="{BB962C8B-B14F-4D97-AF65-F5344CB8AC3E}">
        <p14:creationId xmlns:p14="http://schemas.microsoft.com/office/powerpoint/2010/main" val="319084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4000" dirty="0">
                <a:latin typeface="Helvetica Neue"/>
                <a:cs typeface="Helvetica Neue"/>
              </a:rPr>
              <a:t>We need your help!</a:t>
            </a:r>
            <a:endParaRPr lang="en-US" sz="4000" b="1" dirty="0">
              <a:solidFill>
                <a:srgbClr val="BBBCBC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8523" y="1222661"/>
            <a:ext cx="8369284" cy="2725396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Helvetica Neue"/>
                <a:cs typeface="Helvetica Neue"/>
              </a:rPr>
              <a:t>Project Co-lead</a:t>
            </a:r>
            <a:r>
              <a:rPr lang="en-US" dirty="0">
                <a:latin typeface="Helvetica Neue"/>
                <a:cs typeface="Helvetica Neue"/>
              </a:rPr>
              <a:t>: </a:t>
            </a:r>
            <a:r>
              <a:rPr lang="en-US" dirty="0" err="1">
                <a:latin typeface="Helvetica Neue"/>
                <a:cs typeface="Helvetica Neue"/>
              </a:rPr>
              <a:t>Ontologist</a:t>
            </a:r>
            <a:r>
              <a:rPr lang="en-US" dirty="0">
                <a:latin typeface="Helvetica Neue"/>
                <a:cs typeface="Helvetica Neue"/>
              </a:rPr>
              <a:t> with Clinical Experience</a:t>
            </a:r>
          </a:p>
          <a:p>
            <a:r>
              <a:rPr lang="en-US" dirty="0">
                <a:latin typeface="Helvetica Neue"/>
                <a:cs typeface="Helvetica Neue"/>
              </a:rPr>
              <a:t>Protege, </a:t>
            </a:r>
            <a:r>
              <a:rPr lang="en-US" dirty="0" err="1">
                <a:latin typeface="Helvetica Neue"/>
                <a:cs typeface="Helvetica Neue"/>
              </a:rPr>
              <a:t>WebProtege</a:t>
            </a:r>
            <a:endParaRPr lang="en-US" dirty="0">
              <a:latin typeface="Helvetica Neue"/>
              <a:cs typeface="Helvetica Neue"/>
            </a:endParaRPr>
          </a:p>
          <a:p>
            <a:r>
              <a:rPr lang="en-US" dirty="0">
                <a:latin typeface="Helvetica Neue"/>
                <a:cs typeface="Helvetica Neue"/>
              </a:rPr>
              <a:t>Linked Data, R, Python, Markdown...or want to learn!</a:t>
            </a:r>
          </a:p>
        </p:txBody>
      </p:sp>
      <p:pic>
        <p:nvPicPr>
          <p:cNvPr id="1026" name="Picture 2" descr="Image result for help wanted">
            <a:extLst>
              <a:ext uri="{FF2B5EF4-FFF2-40B4-BE49-F238E27FC236}">
                <a16:creationId xmlns:a16="http://schemas.microsoft.com/office/drawing/2014/main" id="{51B63FC6-BBFD-433E-9BBC-E955EF6F6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59325">
            <a:off x="7624214" y="243653"/>
            <a:ext cx="1113066" cy="84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2BBDFA4-3970-4F67-A61E-2AE7B728180E}"/>
              </a:ext>
            </a:extLst>
          </p:cNvPr>
          <p:cNvSpPr/>
          <p:nvPr/>
        </p:nvSpPr>
        <p:spPr>
          <a:xfrm>
            <a:off x="2740578" y="4349611"/>
            <a:ext cx="56593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workinggroups@phuse.eu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60439-CEDC-42C0-9891-C7E71719297D}"/>
              </a:ext>
            </a:extLst>
          </p:cNvPr>
          <p:cNvSpPr txBox="1"/>
          <p:nvPr/>
        </p:nvSpPr>
        <p:spPr>
          <a:xfrm>
            <a:off x="880902" y="4484976"/>
            <a:ext cx="1859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Email us at:</a:t>
            </a:r>
          </a:p>
        </p:txBody>
      </p:sp>
    </p:spTree>
    <p:extLst>
      <p:ext uri="{BB962C8B-B14F-4D97-AF65-F5344CB8AC3E}">
        <p14:creationId xmlns:p14="http://schemas.microsoft.com/office/powerpoint/2010/main" val="269597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F9F14-71C8-4B7F-8438-B7889DB69F65}"/>
              </a:ext>
            </a:extLst>
          </p:cNvPr>
          <p:cNvSpPr txBox="1"/>
          <p:nvPr/>
        </p:nvSpPr>
        <p:spPr>
          <a:xfrm>
            <a:off x="2578100" y="2413000"/>
            <a:ext cx="3500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Cambria" panose="02040503050406030204" pitchFamily="18" charset="0"/>
                <a:ea typeface="Cambria" panose="020405030504060302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0452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4000" b="1" dirty="0">
                <a:solidFill>
                  <a:srgbClr val="BBBCBC"/>
                </a:solidFill>
                <a:latin typeface="Helvetica Neue"/>
                <a:cs typeface="Helvetica Neue"/>
              </a:rPr>
              <a:t>Project Leads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27300" y="1600201"/>
            <a:ext cx="6451600" cy="1390425"/>
          </a:xfrm>
          <a:prstGeom prst="rect">
            <a:avLst/>
          </a:prstGeom>
        </p:spPr>
        <p:txBody>
          <a:bodyPr/>
          <a:lstStyle/>
          <a:p>
            <a:r>
              <a:rPr lang="en-US" sz="2800" b="1" dirty="0">
                <a:latin typeface="Helvetica Neue"/>
                <a:cs typeface="Helvetica Neue"/>
              </a:rPr>
              <a:t>Project Lead</a:t>
            </a:r>
          </a:p>
          <a:p>
            <a:pPr marL="457200" lvl="1" indent="0">
              <a:buNone/>
            </a:pPr>
            <a:r>
              <a:rPr lang="en-US" sz="2400" dirty="0">
                <a:latin typeface="Helvetica Neue"/>
                <a:cs typeface="Helvetica Neue"/>
              </a:rPr>
              <a:t>- Tim Williams, UCB Biosciences</a:t>
            </a:r>
          </a:p>
          <a:p>
            <a:endParaRPr lang="en-US" sz="2800" dirty="0">
              <a:latin typeface="Helvetica Neue"/>
              <a:cs typeface="Helvetica Neue"/>
            </a:endParaRPr>
          </a:p>
          <a:p>
            <a:pPr marL="457200" lvl="1" indent="0">
              <a:buNone/>
            </a:pPr>
            <a:endParaRPr lang="en-US" dirty="0">
              <a:latin typeface="Helvetica Neue"/>
              <a:cs typeface="Helvetica Neue"/>
            </a:endParaRPr>
          </a:p>
          <a:p>
            <a:pPr marL="0" indent="0">
              <a:buNone/>
            </a:pPr>
            <a:endParaRPr lang="en-US" sz="2800" dirty="0">
              <a:latin typeface="Helvetica Neue"/>
              <a:cs typeface="Helvetica Ne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CBDA2-69F8-4090-8530-39E345C55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580" y="1600201"/>
            <a:ext cx="1188720" cy="11936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E0A66C-2B63-4210-9497-7685E4624E9A}"/>
              </a:ext>
            </a:extLst>
          </p:cNvPr>
          <p:cNvSpPr/>
          <p:nvPr/>
        </p:nvSpPr>
        <p:spPr>
          <a:xfrm>
            <a:off x="1602889" y="3569763"/>
            <a:ext cx="727216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Helvetica Neue"/>
                <a:cs typeface="Helvetica Neue"/>
              </a:rPr>
              <a:t>Ontology Development Consultant</a:t>
            </a:r>
          </a:p>
          <a:p>
            <a:pPr lvl="1"/>
            <a:r>
              <a:rPr lang="en-US" sz="2400" dirty="0">
                <a:latin typeface="Helvetica Neue"/>
                <a:cs typeface="Helvetica Neue"/>
              </a:rPr>
              <a:t>- Dr. Armando Oliva, </a:t>
            </a:r>
            <a:r>
              <a:rPr lang="en-US" sz="2400" dirty="0" err="1">
                <a:latin typeface="Helvetica Neue"/>
                <a:cs typeface="Helvetica Neue"/>
              </a:rPr>
              <a:t>Semantica</a:t>
            </a:r>
            <a:r>
              <a:rPr lang="en-US" sz="2400" dirty="0">
                <a:latin typeface="Helvetica Neue"/>
                <a:cs typeface="Helvetica Neue"/>
              </a:rPr>
              <a:t> LLC (retired)</a:t>
            </a:r>
          </a:p>
        </p:txBody>
      </p:sp>
    </p:spTree>
    <p:extLst>
      <p:ext uri="{BB962C8B-B14F-4D97-AF65-F5344CB8AC3E}">
        <p14:creationId xmlns:p14="http://schemas.microsoft.com/office/powerpoint/2010/main" val="58103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4000" dirty="0">
                <a:latin typeface="Helvetica Neue"/>
                <a:cs typeface="Helvetica Neue"/>
              </a:rPr>
              <a:t>Project Collaboration</a:t>
            </a:r>
            <a:endParaRPr lang="en-US" sz="4000" b="1" dirty="0">
              <a:solidFill>
                <a:srgbClr val="BBBCBC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Helvetica Neue"/>
                <a:cs typeface="Helvetica Neue"/>
              </a:rPr>
              <a:t>PHUSE </a:t>
            </a:r>
          </a:p>
          <a:p>
            <a:r>
              <a:rPr lang="en-US" dirty="0">
                <a:latin typeface="Helvetica Neue"/>
                <a:cs typeface="Helvetica Neue"/>
              </a:rPr>
              <a:t>FDA (preclinical submissions)</a:t>
            </a:r>
          </a:p>
          <a:p>
            <a:r>
              <a:rPr lang="en-US" dirty="0">
                <a:latin typeface="Helvetica Neue"/>
                <a:cs typeface="Helvetica Neue"/>
              </a:rPr>
              <a:t>Academia (pending/TBA)</a:t>
            </a:r>
          </a:p>
        </p:txBody>
      </p:sp>
    </p:spTree>
    <p:extLst>
      <p:ext uri="{BB962C8B-B14F-4D97-AF65-F5344CB8AC3E}">
        <p14:creationId xmlns:p14="http://schemas.microsoft.com/office/powerpoint/2010/main" val="165706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1989 flip phone transparent image">
            <a:extLst>
              <a:ext uri="{FF2B5EF4-FFF2-40B4-BE49-F238E27FC236}">
                <a16:creationId xmlns:a16="http://schemas.microsoft.com/office/drawing/2014/main" id="{B411B069-DC02-4A49-84E7-A8F6DB08E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242" y="1054681"/>
            <a:ext cx="1649364" cy="123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4000" dirty="0">
                <a:latin typeface="Helvetica Neue"/>
                <a:cs typeface="Helvetica Neue"/>
              </a:rPr>
              <a:t>Challenges</a:t>
            </a:r>
            <a:endParaRPr lang="en-US" sz="4000" b="1" dirty="0">
              <a:solidFill>
                <a:srgbClr val="BBBCBC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435910"/>
            <a:ext cx="8369284" cy="339734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Helvetica Neue"/>
                <a:cs typeface="Helvetica Neue"/>
              </a:rPr>
              <a:t>File format from late 1980’s</a:t>
            </a:r>
          </a:p>
          <a:p>
            <a:endParaRPr lang="en-US" dirty="0">
              <a:latin typeface="Helvetica Neue"/>
              <a:cs typeface="Helvetica Neue"/>
            </a:endParaRPr>
          </a:p>
          <a:p>
            <a:pPr>
              <a:spcBef>
                <a:spcPts val="300"/>
              </a:spcBef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Data modelled to industry standards in row-by-column structures</a:t>
            </a:r>
          </a:p>
          <a:p>
            <a:pPr>
              <a:spcBef>
                <a:spcPts val="600"/>
              </a:spcBef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FDA Submissions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GB" dirty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32% conformance issues* 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(2016-2018)</a:t>
            </a:r>
            <a:endParaRPr lang="en-GB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07A74-C228-49CE-B454-41520AAB44A9}"/>
              </a:ext>
            </a:extLst>
          </p:cNvPr>
          <p:cNvSpPr txBox="1"/>
          <p:nvPr/>
        </p:nvSpPr>
        <p:spPr>
          <a:xfrm>
            <a:off x="4256509" y="4968361"/>
            <a:ext cx="49916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*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/>
              <a:t>“Update on Technical Rejection Criteria for Study Data”. </a:t>
            </a:r>
          </a:p>
          <a:p>
            <a:r>
              <a:rPr lang="en-US" sz="1600" dirty="0"/>
              <a:t>- Ethan Chen, CDER. 3 April 2019.</a:t>
            </a:r>
          </a:p>
        </p:txBody>
      </p:sp>
    </p:spTree>
    <p:extLst>
      <p:ext uri="{BB962C8B-B14F-4D97-AF65-F5344CB8AC3E}">
        <p14:creationId xmlns:p14="http://schemas.microsoft.com/office/powerpoint/2010/main" val="209243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4000" dirty="0">
                <a:latin typeface="Helvetica Neue"/>
                <a:cs typeface="Helvetica Neue"/>
              </a:rPr>
              <a:t>Our Approach</a:t>
            </a:r>
            <a:endParaRPr lang="en-US" sz="4000" b="1" dirty="0">
              <a:solidFill>
                <a:srgbClr val="BBBCBC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338943"/>
            <a:ext cx="8369284" cy="805191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Helvetica Neue"/>
                <a:cs typeface="Helvetica Neue"/>
              </a:rPr>
              <a:t>Model the Study </a:t>
            </a:r>
            <a:r>
              <a:rPr lang="en-US" i="1" dirty="0">
                <a:latin typeface="Helvetica Neue"/>
                <a:cs typeface="Helvetica Neue"/>
              </a:rPr>
              <a:t>Entities </a:t>
            </a:r>
            <a:r>
              <a:rPr lang="en-US" dirty="0">
                <a:latin typeface="Helvetica Neue"/>
                <a:cs typeface="Helvetica Neue"/>
              </a:rPr>
              <a:t>and </a:t>
            </a:r>
            <a:r>
              <a:rPr lang="en-US" i="1" dirty="0">
                <a:latin typeface="Helvetica Neue"/>
                <a:cs typeface="Helvetica Neue"/>
              </a:rPr>
              <a:t>Relations</a:t>
            </a:r>
          </a:p>
          <a:p>
            <a:endParaRPr lang="en-US" dirty="0">
              <a:latin typeface="Helvetica Neue"/>
              <a:cs typeface="Helvetica Neue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E553815-ED8E-4A24-B872-61BD7B043A3C}"/>
              </a:ext>
            </a:extLst>
          </p:cNvPr>
          <p:cNvGrpSpPr/>
          <p:nvPr/>
        </p:nvGrpSpPr>
        <p:grpSpPr>
          <a:xfrm>
            <a:off x="2309982" y="2078819"/>
            <a:ext cx="2943342" cy="1184106"/>
            <a:chOff x="3141573" y="2405392"/>
            <a:chExt cx="2943342" cy="118410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2A88043-366F-4C0F-B90B-8FF13186427D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3781653" y="2730856"/>
              <a:ext cx="396647" cy="533178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742E9ED-8E11-460A-AC7B-D84BEE3AF2AA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4991100" y="2730856"/>
              <a:ext cx="453735" cy="533178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7B83357-FE3C-40DE-B745-4BDCC635C9D8}"/>
                </a:ext>
              </a:extLst>
            </p:cNvPr>
            <p:cNvSpPr/>
            <p:nvPr/>
          </p:nvSpPr>
          <p:spPr>
            <a:xfrm>
              <a:off x="3141573" y="2405392"/>
              <a:ext cx="1280160" cy="3254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Study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5BCF4B6-D038-462E-89BC-747546F2400A}"/>
                </a:ext>
              </a:extLst>
            </p:cNvPr>
            <p:cNvSpPr/>
            <p:nvPr/>
          </p:nvSpPr>
          <p:spPr>
            <a:xfrm>
              <a:off x="3973164" y="3264034"/>
              <a:ext cx="1280160" cy="32546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Treat Arm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572DCED-9EA7-4A98-86DD-06AA7E8DF761}"/>
                </a:ext>
              </a:extLst>
            </p:cNvPr>
            <p:cNvSpPr/>
            <p:nvPr/>
          </p:nvSpPr>
          <p:spPr>
            <a:xfrm>
              <a:off x="4804755" y="2405392"/>
              <a:ext cx="1280160" cy="325464"/>
            </a:xfrm>
            <a:prstGeom prst="roundRect">
              <a:avLst/>
            </a:prstGeom>
            <a:solidFill>
              <a:srgbClr val="CC99FF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Subject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0DDAA95-B29C-4E6E-8358-1BFCC3817511}"/>
              </a:ext>
            </a:extLst>
          </p:cNvPr>
          <p:cNvSpPr/>
          <p:nvPr/>
        </p:nvSpPr>
        <p:spPr>
          <a:xfrm>
            <a:off x="265322" y="3490939"/>
            <a:ext cx="7893050" cy="2305669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GB" sz="3200" u="sng" dirty="0">
                <a:latin typeface="Helvetica Neue"/>
              </a:rPr>
              <a:t>Knowledge Graph</a:t>
            </a:r>
            <a:r>
              <a:rPr lang="en-GB" sz="3200" dirty="0">
                <a:latin typeface="Helvetica Neue"/>
              </a:rPr>
              <a:t> using </a:t>
            </a:r>
            <a:r>
              <a:rPr lang="en-GB" sz="3200" b="1" dirty="0">
                <a:latin typeface="Helvetica Neue"/>
              </a:rPr>
              <a:t>R</a:t>
            </a:r>
            <a:r>
              <a:rPr lang="en-GB" sz="3200" dirty="0">
                <a:latin typeface="Helvetica Neue"/>
              </a:rPr>
              <a:t>esource </a:t>
            </a:r>
            <a:r>
              <a:rPr lang="en-GB" sz="3200" b="1" dirty="0">
                <a:latin typeface="Helvetica Neue"/>
              </a:rPr>
              <a:t>D</a:t>
            </a:r>
            <a:r>
              <a:rPr lang="en-GB" sz="3200" dirty="0">
                <a:latin typeface="Helvetica Neue"/>
              </a:rPr>
              <a:t>escription </a:t>
            </a:r>
            <a:r>
              <a:rPr lang="en-GB" sz="3200" b="1" dirty="0">
                <a:latin typeface="Helvetica Neue"/>
              </a:rPr>
              <a:t>F</a:t>
            </a:r>
            <a:r>
              <a:rPr lang="en-GB" sz="3200" dirty="0">
                <a:latin typeface="Helvetica Neue"/>
              </a:rPr>
              <a:t>ramework (</a:t>
            </a:r>
            <a:r>
              <a:rPr lang="en-GB" sz="3200" b="1" dirty="0">
                <a:latin typeface="Helvetica Neue"/>
              </a:rPr>
              <a:t>RDF</a:t>
            </a:r>
            <a:r>
              <a:rPr lang="en-GB" sz="3200" dirty="0">
                <a:latin typeface="Helvetica Neue"/>
              </a:rPr>
              <a:t>)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C53201-577E-49E3-9965-DC381E59B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142" y="4706244"/>
            <a:ext cx="4699242" cy="53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8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4000" dirty="0">
                <a:latin typeface="Helvetica Neue"/>
                <a:cs typeface="Helvetica Neue"/>
              </a:rPr>
              <a:t>Study Data Validation</a:t>
            </a:r>
            <a:endParaRPr lang="en-US" sz="4000" b="1" dirty="0">
              <a:solidFill>
                <a:srgbClr val="BBBCBC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244601"/>
            <a:ext cx="8369284" cy="116079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Helvetica Neue"/>
                <a:cs typeface="Helvetica Neue"/>
              </a:rPr>
              <a:t>FDA Validation Rules</a:t>
            </a:r>
          </a:p>
          <a:p>
            <a:r>
              <a:rPr lang="en-US" b="1" dirty="0" err="1">
                <a:solidFill>
                  <a:srgbClr val="0FA9D9"/>
                </a:solidFill>
                <a:latin typeface="Helvetica Neue"/>
                <a:cs typeface="Helvetica Neue"/>
              </a:rPr>
              <a:t>SHA</a:t>
            </a:r>
            <a:r>
              <a:rPr lang="en-US" dirty="0" err="1">
                <a:latin typeface="Helvetica Neue"/>
                <a:cs typeface="Helvetica Neue"/>
              </a:rPr>
              <a:t>pes</a:t>
            </a:r>
            <a:r>
              <a:rPr lang="en-US" dirty="0">
                <a:latin typeface="Helvetica Neue"/>
                <a:cs typeface="Helvetica Neue"/>
              </a:rPr>
              <a:t> </a:t>
            </a:r>
            <a:r>
              <a:rPr lang="en-US" b="1" dirty="0">
                <a:solidFill>
                  <a:srgbClr val="0FA9D9"/>
                </a:solidFill>
                <a:latin typeface="Helvetica Neue"/>
                <a:cs typeface="Helvetica Neue"/>
              </a:rPr>
              <a:t>C</a:t>
            </a:r>
            <a:r>
              <a:rPr lang="en-US" dirty="0">
                <a:latin typeface="Helvetica Neue"/>
                <a:cs typeface="Helvetica Neue"/>
              </a:rPr>
              <a:t>onstraint </a:t>
            </a:r>
            <a:r>
              <a:rPr lang="en-US" b="1" dirty="0">
                <a:solidFill>
                  <a:srgbClr val="0FA9D9"/>
                </a:solidFill>
                <a:latin typeface="Helvetica Neue"/>
                <a:cs typeface="Helvetica Neue"/>
              </a:rPr>
              <a:t>L</a:t>
            </a:r>
            <a:r>
              <a:rPr lang="en-US" dirty="0">
                <a:latin typeface="Helvetica Neue"/>
                <a:cs typeface="Helvetica Neue"/>
              </a:rPr>
              <a:t>anguage (</a:t>
            </a:r>
            <a:r>
              <a:rPr lang="en-US" dirty="0">
                <a:solidFill>
                  <a:srgbClr val="0FA9D9"/>
                </a:solidFill>
                <a:latin typeface="Helvetica Neue"/>
                <a:cs typeface="Helvetica Neue"/>
              </a:rPr>
              <a:t>SHACL</a:t>
            </a:r>
            <a:r>
              <a:rPr lang="en-US" dirty="0">
                <a:latin typeface="Helvetica Neue"/>
                <a:cs typeface="Helvetica Neue"/>
              </a:rPr>
              <a:t>)</a:t>
            </a:r>
          </a:p>
          <a:p>
            <a:endParaRPr lang="en-US" dirty="0">
              <a:latin typeface="Helvetica Neue"/>
              <a:cs typeface="Helvetica Neue"/>
            </a:endParaRPr>
          </a:p>
        </p:txBody>
      </p:sp>
      <p:pic>
        <p:nvPicPr>
          <p:cNvPr id="11" name="Picture 10" descr="A picture containing LEGO, toy&#10;&#10;Description generated with high confidence">
            <a:extLst>
              <a:ext uri="{FF2B5EF4-FFF2-40B4-BE49-F238E27FC236}">
                <a16:creationId xmlns:a16="http://schemas.microsoft.com/office/drawing/2014/main" id="{BDAC823A-D1B5-4982-8C96-1BB1E223C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464" y="2895554"/>
            <a:ext cx="7239372" cy="17780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F6BDB98-8AD6-43BE-A196-622F8809020C}"/>
              </a:ext>
            </a:extLst>
          </p:cNvPr>
          <p:cNvSpPr/>
          <p:nvPr/>
        </p:nvSpPr>
        <p:spPr>
          <a:xfrm>
            <a:off x="4470400" y="2730500"/>
            <a:ext cx="4076700" cy="2324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791E1-4638-4285-8363-CC169EF8214A}"/>
              </a:ext>
            </a:extLst>
          </p:cNvPr>
          <p:cNvSpPr/>
          <p:nvPr/>
        </p:nvSpPr>
        <p:spPr>
          <a:xfrm>
            <a:off x="393700" y="2730500"/>
            <a:ext cx="4076700" cy="2324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16107A-9A6C-4A86-A51A-4E19584BB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064" y="2405393"/>
            <a:ext cx="2987542" cy="33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8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4000" dirty="0">
                <a:latin typeface="Helvetica Neue"/>
                <a:cs typeface="Helvetica Neue"/>
              </a:rPr>
              <a:t>Submission Conformance</a:t>
            </a:r>
            <a:endParaRPr lang="en-US" sz="4000" b="1" dirty="0">
              <a:solidFill>
                <a:srgbClr val="BBBCBC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243584"/>
            <a:ext cx="8662778" cy="3834837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Helvetica Neue"/>
                <a:cs typeface="Helvetica Neue"/>
              </a:rPr>
              <a:t>Format and Content Completeness</a:t>
            </a:r>
          </a:p>
          <a:p>
            <a:r>
              <a:rPr lang="en-US" dirty="0">
                <a:latin typeface="Helvetica Neue"/>
                <a:cs typeface="Helvetica Neue"/>
              </a:rPr>
              <a:t>FDA Standards Catalog</a:t>
            </a:r>
          </a:p>
          <a:p>
            <a:r>
              <a:rPr lang="en-US" dirty="0">
                <a:latin typeface="Helvetica Neue"/>
                <a:cs typeface="Helvetica Neue"/>
              </a:rPr>
              <a:t>Increase automation of:</a:t>
            </a:r>
          </a:p>
          <a:p>
            <a:pPr lvl="1"/>
            <a:r>
              <a:rPr lang="en-US" dirty="0">
                <a:latin typeface="Helvetica Neue"/>
                <a:cs typeface="Helvetica Neue"/>
              </a:rPr>
              <a:t>Submission metadata collection</a:t>
            </a:r>
          </a:p>
          <a:p>
            <a:pPr lvl="1"/>
            <a:r>
              <a:rPr lang="en-US" dirty="0">
                <a:latin typeface="Helvetica Neue"/>
                <a:cs typeface="Helvetica Neue"/>
              </a:rPr>
              <a:t>Data validation</a:t>
            </a:r>
          </a:p>
          <a:p>
            <a:r>
              <a:rPr lang="en-US" dirty="0">
                <a:latin typeface="Helvetica Neue"/>
                <a:cs typeface="Helvetica Neue"/>
              </a:rPr>
              <a:t>Collaboration with Academia (TBA!)</a:t>
            </a:r>
          </a:p>
          <a:p>
            <a:r>
              <a:rPr lang="en-US" dirty="0">
                <a:latin typeface="Helvetica Neue"/>
                <a:cs typeface="Helvetica Neue"/>
              </a:rPr>
              <a:t>F.A.I.R.  </a:t>
            </a:r>
            <a:r>
              <a:rPr lang="en-US" sz="1800" dirty="0">
                <a:latin typeface="Helvetica Neue"/>
                <a:cs typeface="Helvetica Neue"/>
              </a:rPr>
              <a:t>(Findable, Accessible, Interoperable, Reusable)</a:t>
            </a:r>
          </a:p>
        </p:txBody>
      </p:sp>
    </p:spTree>
    <p:extLst>
      <p:ext uri="{BB962C8B-B14F-4D97-AF65-F5344CB8AC3E}">
        <p14:creationId xmlns:p14="http://schemas.microsoft.com/office/powerpoint/2010/main" val="42015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4000" b="1" dirty="0">
                <a:solidFill>
                  <a:srgbClr val="BBBCBC"/>
                </a:solidFill>
                <a:latin typeface="Helvetica Neue"/>
                <a:cs typeface="Helvetica Neue"/>
              </a:rPr>
              <a:t>I. Project Website</a:t>
            </a:r>
          </a:p>
        </p:txBody>
      </p:sp>
      <p:pic>
        <p:nvPicPr>
          <p:cNvPr id="4" name="Picture 3" descr="A picture containing sky, indoor&#10;&#10;Description generated with very high confidence">
            <a:extLst>
              <a:ext uri="{FF2B5EF4-FFF2-40B4-BE49-F238E27FC236}">
                <a16:creationId xmlns:a16="http://schemas.microsoft.com/office/drawing/2014/main" id="{D30A4E40-C833-4152-9057-052522E37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00" y="723431"/>
            <a:ext cx="3856150" cy="38022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E5BEBE-8C8A-4130-8E87-E1242AEDD5B6}"/>
              </a:ext>
            </a:extLst>
          </p:cNvPr>
          <p:cNvSpPr txBox="1"/>
          <p:nvPr/>
        </p:nvSpPr>
        <p:spPr>
          <a:xfrm>
            <a:off x="5362588" y="1988437"/>
            <a:ext cx="1837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Violation of rule: </a:t>
            </a:r>
          </a:p>
          <a:p>
            <a:pPr algn="ctr"/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Unique Subject 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898D6-EFA5-461F-A821-C776D32B3E4C}"/>
              </a:ext>
            </a:extLst>
          </p:cNvPr>
          <p:cNvSpPr txBox="1"/>
          <p:nvPr/>
        </p:nvSpPr>
        <p:spPr>
          <a:xfrm>
            <a:off x="265322" y="2311603"/>
            <a:ext cx="4665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cs typeface="Arial" panose="020B0604020202020204" pitchFamily="34" charset="0"/>
                <a:hlinkClick r:id="rId4"/>
              </a:rPr>
              <a:t>http://bit.ly/SENDConform</a:t>
            </a:r>
            <a:endParaRPr lang="en-US" sz="32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C8FF8C-CE9C-46C9-A650-C44B19A14E17}"/>
              </a:ext>
            </a:extLst>
          </p:cNvPr>
          <p:cNvSpPr txBox="1"/>
          <p:nvPr/>
        </p:nvSpPr>
        <p:spPr>
          <a:xfrm>
            <a:off x="6674956" y="723431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Report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9373E0-CDF0-4CAB-9580-F8FF2DB1B893}"/>
              </a:ext>
            </a:extLst>
          </p:cNvPr>
          <p:cNvSpPr txBox="1"/>
          <p:nvPr/>
        </p:nvSpPr>
        <p:spPr>
          <a:xfrm>
            <a:off x="5863408" y="3076628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3B7FE3-370B-48ED-B465-673D1B072BBA}"/>
              </a:ext>
            </a:extLst>
          </p:cNvPr>
          <p:cNvSpPr txBox="1"/>
          <p:nvPr/>
        </p:nvSpPr>
        <p:spPr>
          <a:xfrm>
            <a:off x="8183525" y="4106817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SHACL</a:t>
            </a:r>
          </a:p>
        </p:txBody>
      </p:sp>
    </p:spTree>
    <p:extLst>
      <p:ext uri="{BB962C8B-B14F-4D97-AF65-F5344CB8AC3E}">
        <p14:creationId xmlns:p14="http://schemas.microsoft.com/office/powerpoint/2010/main" val="3877750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C74B423-FF99-4C15-9E32-B8D648ED25F6}"/>
              </a:ext>
            </a:extLst>
          </p:cNvPr>
          <p:cNvGrpSpPr/>
          <p:nvPr/>
        </p:nvGrpSpPr>
        <p:grpSpPr>
          <a:xfrm>
            <a:off x="395404" y="2804616"/>
            <a:ext cx="3685077" cy="2259186"/>
            <a:chOff x="395404" y="2804616"/>
            <a:chExt cx="3685077" cy="225918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5928F35-DCE9-4267-B857-8B0AC7A8B957}"/>
                </a:ext>
              </a:extLst>
            </p:cNvPr>
            <p:cNvSpPr/>
            <p:nvPr/>
          </p:nvSpPr>
          <p:spPr>
            <a:xfrm rot="20710664">
              <a:off x="817688" y="2804616"/>
              <a:ext cx="3262793" cy="1249631"/>
            </a:xfrm>
            <a:prstGeom prst="ellipse">
              <a:avLst/>
            </a:prstGeom>
            <a:solidFill>
              <a:schemeClr val="accent4">
                <a:lumMod val="75000"/>
                <a:alpha val="2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EF95165-4E57-495B-9591-0814E3C2E2C6}"/>
                </a:ext>
              </a:extLst>
            </p:cNvPr>
            <p:cNvSpPr txBox="1"/>
            <p:nvPr/>
          </p:nvSpPr>
          <p:spPr>
            <a:xfrm>
              <a:off x="395404" y="4140472"/>
              <a:ext cx="131734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663F64"/>
                  </a:solidFill>
                </a:rPr>
                <a:t>Publishing,</a:t>
              </a:r>
            </a:p>
            <a:p>
              <a:r>
                <a:rPr lang="en-US" dirty="0">
                  <a:solidFill>
                    <a:srgbClr val="663F64"/>
                  </a:solidFill>
                </a:rPr>
                <a:t>Marketing...</a:t>
              </a:r>
            </a:p>
            <a:p>
              <a:r>
                <a:rPr lang="en-US" dirty="0">
                  <a:solidFill>
                    <a:srgbClr val="663F64"/>
                  </a:solidFill>
                </a:rPr>
                <a:t>Other data.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FEC9355-42F8-476A-938E-8AD70227B45E}"/>
              </a:ext>
            </a:extLst>
          </p:cNvPr>
          <p:cNvGrpSpPr/>
          <p:nvPr/>
        </p:nvGrpSpPr>
        <p:grpSpPr>
          <a:xfrm>
            <a:off x="2547088" y="2327522"/>
            <a:ext cx="2240972" cy="3262793"/>
            <a:chOff x="2547088" y="2327522"/>
            <a:chExt cx="2240972" cy="326279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A180225-6827-4351-AAD4-7EFF97DA2921}"/>
                </a:ext>
              </a:extLst>
            </p:cNvPr>
            <p:cNvSpPr/>
            <p:nvPr/>
          </p:nvSpPr>
          <p:spPr>
            <a:xfrm rot="16619827">
              <a:off x="1540507" y="3334103"/>
              <a:ext cx="3262793" cy="1249631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60BA26-B6DB-4DF8-BBE2-A455E94F7558}"/>
                </a:ext>
              </a:extLst>
            </p:cNvPr>
            <p:cNvSpPr txBox="1"/>
            <p:nvPr/>
          </p:nvSpPr>
          <p:spPr>
            <a:xfrm>
              <a:off x="3584012" y="4934194"/>
              <a:ext cx="1204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75000"/>
                    </a:schemeClr>
                  </a:solidFill>
                </a:rPr>
                <a:t>Study Data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6CCB13-545C-43CB-9E17-48B1E1742F72}"/>
              </a:ext>
            </a:extLst>
          </p:cNvPr>
          <p:cNvGrpSpPr/>
          <p:nvPr/>
        </p:nvGrpSpPr>
        <p:grpSpPr>
          <a:xfrm>
            <a:off x="2421528" y="2972294"/>
            <a:ext cx="4153494" cy="1249631"/>
            <a:chOff x="2421528" y="2972294"/>
            <a:chExt cx="4153494" cy="124963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EEF0F02-B5BF-4F40-B505-AEEDCA92C43C}"/>
                </a:ext>
              </a:extLst>
            </p:cNvPr>
            <p:cNvSpPr/>
            <p:nvPr/>
          </p:nvSpPr>
          <p:spPr>
            <a:xfrm rot="12178473">
              <a:off x="2421528" y="2972294"/>
              <a:ext cx="3262793" cy="1249631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76BD00-8595-43E2-A09F-F69FB3EB2A15}"/>
                </a:ext>
              </a:extLst>
            </p:cNvPr>
            <p:cNvSpPr txBox="1"/>
            <p:nvPr/>
          </p:nvSpPr>
          <p:spPr>
            <a:xfrm>
              <a:off x="5379695" y="3435259"/>
              <a:ext cx="1195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Regulatory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7" y="420272"/>
            <a:ext cx="8909959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800" dirty="0">
                <a:latin typeface="Helvetica Neue"/>
                <a:cs typeface="Helvetica Neue"/>
              </a:rPr>
              <a:t>Data-centric Knowledge Graphs are the Future</a:t>
            </a:r>
            <a:endParaRPr lang="en-US" sz="2800" b="1" dirty="0">
              <a:solidFill>
                <a:srgbClr val="BBBCBC"/>
              </a:solidFill>
              <a:latin typeface="Helvetica Neue"/>
              <a:cs typeface="Helvetica Neue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2BD2D4-5EBC-44E0-9C1C-7C2FBDD582AB}"/>
              </a:ext>
            </a:extLst>
          </p:cNvPr>
          <p:cNvGrpSpPr/>
          <p:nvPr/>
        </p:nvGrpSpPr>
        <p:grpSpPr>
          <a:xfrm>
            <a:off x="968978" y="868041"/>
            <a:ext cx="2717809" cy="3262793"/>
            <a:chOff x="968978" y="1039491"/>
            <a:chExt cx="2717809" cy="326279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696A1F0-29E0-433F-AE5A-37AD21D97315}"/>
                </a:ext>
              </a:extLst>
            </p:cNvPr>
            <p:cNvSpPr/>
            <p:nvPr/>
          </p:nvSpPr>
          <p:spPr>
            <a:xfrm rot="14423598">
              <a:off x="1430575" y="2046072"/>
              <a:ext cx="3262793" cy="124963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E3E05A-2BBA-4DAD-9166-2264F83F7484}"/>
                </a:ext>
              </a:extLst>
            </p:cNvPr>
            <p:cNvSpPr txBox="1"/>
            <p:nvPr/>
          </p:nvSpPr>
          <p:spPr>
            <a:xfrm>
              <a:off x="968978" y="1496267"/>
              <a:ext cx="1146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Enterprise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A6B6E4-E5D8-4D7B-BA5A-DD242ADE7971}"/>
              </a:ext>
            </a:extLst>
          </p:cNvPr>
          <p:cNvGrpSpPr/>
          <p:nvPr/>
        </p:nvGrpSpPr>
        <p:grpSpPr>
          <a:xfrm>
            <a:off x="2330940" y="1066577"/>
            <a:ext cx="3262793" cy="2069544"/>
            <a:chOff x="2330940" y="1066577"/>
            <a:chExt cx="3262793" cy="206954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3EB26FD-EF3B-48A3-B340-92A3ED1188D0}"/>
                </a:ext>
              </a:extLst>
            </p:cNvPr>
            <p:cNvSpPr/>
            <p:nvPr/>
          </p:nvSpPr>
          <p:spPr>
            <a:xfrm rot="19457869">
              <a:off x="2330940" y="1886490"/>
              <a:ext cx="3262793" cy="1249631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1F4144-B739-4F52-A685-F68ABB18CA44}"/>
                </a:ext>
              </a:extLst>
            </p:cNvPr>
            <p:cNvSpPr txBox="1"/>
            <p:nvPr/>
          </p:nvSpPr>
          <p:spPr>
            <a:xfrm>
              <a:off x="4411191" y="1066577"/>
              <a:ext cx="1118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6600"/>
                  </a:solidFill>
                </a:rPr>
                <a:t>Standards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478E204-A59A-4617-AC72-DB704EC827E6}"/>
              </a:ext>
            </a:extLst>
          </p:cNvPr>
          <p:cNvSpPr txBox="1"/>
          <p:nvPr/>
        </p:nvSpPr>
        <p:spPr>
          <a:xfrm>
            <a:off x="6108810" y="924729"/>
            <a:ext cx="303519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Supports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Quality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Process Automation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....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528B56-5A13-4B3B-BAAE-67EF7AE8FBE2}"/>
              </a:ext>
            </a:extLst>
          </p:cNvPr>
          <p:cNvSpPr txBox="1"/>
          <p:nvPr/>
        </p:nvSpPr>
        <p:spPr>
          <a:xfrm>
            <a:off x="2669261" y="2917350"/>
            <a:ext cx="1245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Industry</a:t>
            </a:r>
          </a:p>
        </p:txBody>
      </p:sp>
    </p:spTree>
    <p:extLst>
      <p:ext uri="{BB962C8B-B14F-4D97-AF65-F5344CB8AC3E}">
        <p14:creationId xmlns:p14="http://schemas.microsoft.com/office/powerpoint/2010/main" val="166985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" grpId="0"/>
    </p:bldLst>
  </p:timing>
</p:sld>
</file>

<file path=ppt/theme/theme1.xml><?xml version="1.0" encoding="utf-8"?>
<a:theme xmlns:a="http://schemas.openxmlformats.org/drawingml/2006/main" name="PhUSE_Slide_Deck(10yr)PUR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PhUSE_Slide_Deck(10yr)PURPLE.potx</Template>
  <TotalTime>595</TotalTime>
  <Words>286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</vt:lpstr>
      <vt:lpstr>Helvetica Neue</vt:lpstr>
      <vt:lpstr>PhUSE_Slide_Deck(10yr)PURPLE</vt:lpstr>
      <vt:lpstr>PowerPoint Presentation</vt:lpstr>
      <vt:lpstr>Project Leads</vt:lpstr>
      <vt:lpstr>Project Collaboration</vt:lpstr>
      <vt:lpstr>Challenges</vt:lpstr>
      <vt:lpstr>Our Approach</vt:lpstr>
      <vt:lpstr>Study Data Validation</vt:lpstr>
      <vt:lpstr>Submission Conformance</vt:lpstr>
      <vt:lpstr>I. Project Website</vt:lpstr>
      <vt:lpstr>Data-centric Knowledge Graphs are the Future</vt:lpstr>
      <vt:lpstr>Impact</vt:lpstr>
      <vt:lpstr>We need your help!</vt:lpstr>
      <vt:lpstr>PowerPoint Presentation</vt:lpstr>
    </vt:vector>
  </TitlesOfParts>
  <Company>BDLS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Bamford</dc:creator>
  <cp:lastModifiedBy>Tim Williams</cp:lastModifiedBy>
  <cp:revision>70</cp:revision>
  <dcterms:created xsi:type="dcterms:W3CDTF">2014-04-04T10:24:48Z</dcterms:created>
  <dcterms:modified xsi:type="dcterms:W3CDTF">2020-03-24T16:28:28Z</dcterms:modified>
</cp:coreProperties>
</file>