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96" r:id="rId3"/>
    <p:sldId id="297" r:id="rId4"/>
    <p:sldId id="287" r:id="rId5"/>
    <p:sldId id="281" r:id="rId6"/>
    <p:sldId id="280" r:id="rId7"/>
    <p:sldId id="275" r:id="rId8"/>
    <p:sldId id="294" r:id="rId9"/>
    <p:sldId id="293" r:id="rId10"/>
    <p:sldId id="282" r:id="rId11"/>
    <p:sldId id="300" r:id="rId12"/>
    <p:sldId id="301" r:id="rId13"/>
    <p:sldId id="302" r:id="rId14"/>
    <p:sldId id="304" r:id="rId15"/>
    <p:sldId id="303" r:id="rId16"/>
    <p:sldId id="305" r:id="rId17"/>
    <p:sldId id="299" r:id="rId18"/>
    <p:sldId id="307" r:id="rId19"/>
    <p:sldId id="306" r:id="rId20"/>
    <p:sldId id="298" r:id="rId21"/>
    <p:sldId id="29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F64"/>
    <a:srgbClr val="5EA4A2"/>
    <a:srgbClr val="E1AD48"/>
    <a:srgbClr val="8FC0BE"/>
    <a:srgbClr val="ECCA8A"/>
    <a:srgbClr val="00A3D1"/>
    <a:srgbClr val="0FA9D9"/>
    <a:srgbClr val="63B3D2"/>
    <a:srgbClr val="46D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984" autoAdjust="0"/>
    <p:restoredTop sz="50000" autoAdjust="0"/>
  </p:normalViewPr>
  <p:slideViewPr>
    <p:cSldViewPr snapToGrid="0" snapToObjects="1">
      <p:cViewPr varScale="1">
        <p:scale>
          <a:sx n="68" d="100"/>
          <a:sy n="68" d="100"/>
        </p:scale>
        <p:origin x="612" y="52"/>
      </p:cViewPr>
      <p:guideLst>
        <p:guide orient="horz" pos="2160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102" d="100"/>
          <a:sy n="102" d="100"/>
        </p:scale>
        <p:origin x="-30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27D07-0534-3345-A1F3-0CA33196057F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D1DF8-760F-3D44-9C08-114F870C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3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4T00:57:56.621"/>
    </inkml:context>
    <inkml:brush xml:id="br0">
      <inkml:brushProperty name="width" value="0.00588" units="cm"/>
      <inkml:brushProperty name="height" value="0.00588" units="cm"/>
      <inkml:brushProperty name="color" value="#A5A5A5"/>
      <inkml:brushProperty name="ignorePressure" value="1"/>
    </inkml:brush>
  </inkml:definitions>
  <inkml:traceGroup>
    <inkml:annotationXML>
      <emma:emma xmlns:emma="http://www.w3.org/2003/04/emma" version="1.0">
        <emma:interpretation id="{2967A20E-3E32-492C-BB73-7C43A82A2DBB}" emma:medium="tactile" emma:mode="ink">
          <msink:context xmlns:msink="http://schemas.microsoft.com/ink/2010/main" type="writingRegion" rotatedBoundingBox="1598,3573 2915,3573 2915,4288 1598,4288"/>
        </emma:interpretation>
      </emma:emma>
    </inkml:annotationXML>
    <inkml:traceGroup>
      <inkml:annotationXML>
        <emma:emma xmlns:emma="http://www.w3.org/2003/04/emma" version="1.0">
          <emma:interpretation id="{1238ECC4-BB4A-4C88-964E-156B7BB0B359}" emma:medium="tactile" emma:mode="ink">
            <msink:context xmlns:msink="http://schemas.microsoft.com/ink/2010/main" type="paragraph" rotatedBoundingBox="1598,3573 2915,3573 2915,4288 1598,42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5EA249A-EB25-4F46-90B6-C1C429688EF8}" emma:medium="tactile" emma:mode="ink">
              <msink:context xmlns:msink="http://schemas.microsoft.com/ink/2010/main" type="line" rotatedBoundingBox="1598,3573 2915,3573 2915,4288 1598,4288"/>
            </emma:interpretation>
          </emma:emma>
        </inkml:annotationXML>
        <inkml:traceGroup>
          <inkml:annotationXML>
            <emma:emma xmlns:emma="http://www.w3.org/2003/04/emma" version="1.0">
              <emma:interpretation id="{C6C486D0-EB90-4DEF-A3BE-054D2D796C41}" emma:medium="tactile" emma:mode="ink">
                <msink:context xmlns:msink="http://schemas.microsoft.com/ink/2010/main" type="inkWord" rotatedBoundingBox="2900,3573 2915,3573 2915,3588 2900,3588"/>
              </emma:interpretation>
              <emma:one-of disjunction-type="recognition" id="oneOf0">
                <emma:interpretation id="interp0" emma:lang="en-US" emma:confidence="1">
                  <emma:literal>:</emma:literal>
                </emma:interpretation>
                <emma:interpretation id="interp1" emma:lang="en-US" emma:confidence="0">
                  <emma:literal>=</emma:literal>
                </emma:interpretation>
                <emma:interpretation id="interp2" emma:lang="en-US" emma:confidence="0">
                  <emma:literal>i</emma:literal>
                </emma:interpretation>
                <emma:interpretation id="interp3" emma:lang="en-US" emma:confidence="0">
                  <emma:literal>;</emma:literal>
                </emma:interpretation>
                <emma:interpretation id="interp4" emma:lang="en-US" emma:confidence="0">
                  <emma:literal>.</emma:literal>
                </emma:interpretation>
              </emma:one-of>
            </emma:emma>
          </inkml:annotationXML>
          <inkml:trace contextRef="#ctx0" brushRef="#br0">97 1379</inkml:trace>
          <inkml:trace contextRef="#ctx0" brushRef="#br0" timeOffset="-1320">-1205 2078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4T00:57:18.537"/>
    </inkml:context>
    <inkml:brush xml:id="br0">
      <inkml:brushProperty name="width" value="0.00588" units="cm"/>
      <inkml:brushProperty name="height" value="0.00588" units="cm"/>
      <inkml:brushProperty name="color" value="#A5A5A5"/>
      <inkml:brushProperty name="ignorePressure" value="1"/>
    </inkml:brush>
  </inkml:definitions>
  <inkml:traceGroup>
    <inkml:annotationXML>
      <emma:emma xmlns:emma="http://www.w3.org/2003/04/emma" version="1.0">
        <emma:interpretation id="{68DD3EC1-B3B3-49DB-9C74-EB4D211B4213}" emma:medium="tactile" emma:mode="ink">
          <msink:context xmlns:msink="http://schemas.microsoft.com/ink/2010/main" type="inkDrawing"/>
        </emma:interpretation>
      </emma:emma>
    </inkml:annotationXML>
    <inkml:trace contextRef="#ctx0" brushRef="#br0">2882 1174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4T00:57:55.858"/>
    </inkml:context>
    <inkml:brush xml:id="br0">
      <inkml:brushProperty name="width" value="0.00588" units="cm"/>
      <inkml:brushProperty name="height" value="0.00588" units="cm"/>
      <inkml:brushProperty name="color" value="#A5A5A5"/>
      <inkml:brushProperty name="ignorePressure" value="1"/>
    </inkml:brush>
  </inkml:definitions>
  <inkml:traceGroup>
    <inkml:annotationXML>
      <emma:emma xmlns:emma="http://www.w3.org/2003/04/emma" version="1.0">
        <emma:interpretation id="{393F6CC4-B346-41BF-8710-EE9BB985570A}" emma:medium="tactile" emma:mode="ink">
          <msink:context xmlns:msink="http://schemas.microsoft.com/ink/2010/main" type="inkDrawing"/>
        </emma:interpretation>
      </emma:emma>
    </inkml:annotationXML>
    <inkml:trace contextRef="#ctx0" brushRef="#br0">1254 2053,'0'0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4T00:57:57.022"/>
    </inkml:context>
    <inkml:brush xml:id="br0">
      <inkml:brushProperty name="width" value="0.00588" units="cm"/>
      <inkml:brushProperty name="height" value="0.00588" units="cm"/>
      <inkml:brushProperty name="color" value="#A5A5A5"/>
      <inkml:brushProperty name="ignorePressure" value="1"/>
    </inkml:brush>
    <inkml:brush xml:id="br1">
      <inkml:brushProperty name="width" value="0.00588" units="cm"/>
      <inkml:brushProperty name="height" value="0.00588" units="cm"/>
      <inkml:brushProperty name="ignorePressure" value="1"/>
    </inkml:brush>
  </inkml:definitions>
  <inkml:traceGroup>
    <inkml:annotationXML>
      <emma:emma xmlns:emma="http://www.w3.org/2003/04/emma" version="1.0">
        <emma:interpretation id="{CF69548C-8334-486C-B1B9-786B3CC6CDE5}" emma:medium="tactile" emma:mode="ink">
          <msink:context xmlns:msink="http://schemas.microsoft.com/ink/2010/main" type="writingRegion" rotatedBoundingBox="1743,4586 5832,4586 5832,5132 1743,5132"/>
        </emma:interpretation>
      </emma:emma>
    </inkml:annotationXML>
    <inkml:traceGroup>
      <inkml:annotationXML>
        <emma:emma xmlns:emma="http://www.w3.org/2003/04/emma" version="1.0">
          <emma:interpretation id="{695E8499-40B4-445E-8A89-56A2A5D440BC}" emma:medium="tactile" emma:mode="ink">
            <msink:context xmlns:msink="http://schemas.microsoft.com/ink/2010/main" type="paragraph" rotatedBoundingBox="1743,4586 5832,4586 5832,5132 1743,51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A22314-B1BB-4171-9ED7-C435082204CF}" emma:medium="tactile" emma:mode="ink">
              <msink:context xmlns:msink="http://schemas.microsoft.com/ink/2010/main" type="line" rotatedBoundingBox="1743,4586 5832,4586 5832,5132 1743,5132"/>
            </emma:interpretation>
          </emma:emma>
        </inkml:annotationXML>
        <inkml:traceGroup>
          <inkml:annotationXML>
            <emma:emma xmlns:emma="http://www.w3.org/2003/04/emma" version="1.0">
              <emma:interpretation id="{737FB824-B8BC-4529-BF5E-8C968E09335E}" emma:medium="tactile" emma:mode="ink">
                <msink:context xmlns:msink="http://schemas.microsoft.com/ink/2010/main" type="inkWord" rotatedBoundingBox="1743,5117 1758,5117 1758,5132 1743,5132"/>
              </emma:interpretation>
              <emma:one-of disjunction-type="recognition" id="oneOf0">
                <emma:interpretation id="interp0" emma:lang="en-US" emma:confidence="0">
                  <emma:literal>.</emma:literal>
                </emma:interpretation>
                <emma:interpretation id="interp1" emma:lang="en-US" emma:confidence="0">
                  <emma:literal>v</emma:literal>
                </emma:interpretation>
                <emma:interpretation id="interp2" emma:lang="en-US" emma:confidence="0">
                  <emma:literal>}</emma:literal>
                </emma:interpretation>
                <emma:interpretation id="interp3" emma:lang="en-US" emma:confidence="0">
                  <emma:literal>w</emma:literal>
                </emma:interpretation>
                <emma:interpretation id="interp4" emma:lang="en-US" emma:confidence="0">
                  <emma:literal>3</emma:literal>
                </emma:interpretation>
              </emma:one-of>
            </emma:emma>
          </inkml:annotationXML>
          <inkml:trace contextRef="#ctx0" brushRef="#br0">976 2655</inkml:trace>
        </inkml:traceGroup>
        <inkml:traceGroup>
          <inkml:annotationXML>
            <emma:emma xmlns:emma="http://www.w3.org/2003/04/emma" version="1.0">
              <emma:interpretation id="{74FA4E1F-7DBF-4CCB-AD47-F24767BC4926}" emma:medium="tactile" emma:mode="ink">
                <msink:context xmlns:msink="http://schemas.microsoft.com/ink/2010/main" type="inkWord" rotatedBoundingBox="5817,4586 5832,4586 5832,4601 5817,4601"/>
              </emma:interpretation>
              <emma:one-of disjunction-type="recognition" id="oneOf1">
                <emma:interpretation id="interp5" emma:lang="en-US" emma:confidence="0">
                  <emma:literal>.</emma:literal>
                </emma:interpretation>
                <emma:interpretation id="interp6" emma:lang="en-US" emma:confidence="0">
                  <emma:literal>v</emma:literal>
                </emma:interpretation>
                <emma:interpretation id="interp7" emma:lang="en-US" emma:confidence="0">
                  <emma:literal>}</emma:literal>
                </emma:interpretation>
                <emma:interpretation id="interp8" emma:lang="en-US" emma:confidence="0">
                  <emma:literal>w</emma:literal>
                </emma:interpretation>
                <emma:interpretation id="interp9" emma:lang="en-US" emma:confidence="0">
                  <emma:literal>3</emma:literal>
                </emma:interpretation>
              </emma:one-of>
            </emma:emma>
          </inkml:annotationXML>
          <inkml:trace contextRef="#ctx0" brushRef="#br1" timeOffset="-66129">5050 2124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3-04T00:58:03.814"/>
    </inkml:context>
    <inkml:brush xml:id="br0">
      <inkml:brushProperty name="width" value="0.00588" units="cm"/>
      <inkml:brushProperty name="height" value="0.00588" units="cm"/>
      <inkml:brushProperty name="color" value="#A5A5A5"/>
      <inkml:brushProperty name="ignorePressure" value="1"/>
    </inkml:brush>
  </inkml:definitions>
  <inkml:traceGroup>
    <inkml:annotationXML>
      <emma:emma xmlns:emma="http://www.w3.org/2003/04/emma" version="1.0">
        <emma:interpretation id="{64A2C5F1-770E-4710-87C0-37A5A2E48E87}" emma:medium="tactile" emma:mode="ink">
          <msink:context xmlns:msink="http://schemas.microsoft.com/ink/2010/main" type="inkDrawing" rotatedBoundingBox="-9226,1331 -5911,1770 -5912,1784 -9227,1346" shapeName="Other"/>
        </emma:interpretation>
      </emma:emma>
    </inkml:annotationXML>
    <inkml:trace contextRef="#ctx0" brushRef="#br0">-4508 763,'3315'438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6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9819-6CBE-3749-BAFC-E94C0F4DF4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885191-0B04-45C2-9F0A-C5E3F6F629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3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7F5C-1318-4645-935D-C07BC823914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A32EE4-2299-4800-AAF4-B29876D7DB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716634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D48C-6852-4E47-ABBC-5BCA81F0CB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endParaRPr lang="en-US" dirty="0">
              <a:latin typeface="Helvetica Neue"/>
              <a:cs typeface="Helvetica Neue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ECFF35-710F-4153-A4DE-EEC7F44D6D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endParaRPr lang="en-US" sz="3600" b="1" dirty="0">
              <a:solidFill>
                <a:srgbClr val="663F64"/>
              </a:solidFill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064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4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use-org/LinkedDataEducation/blob/master/doc/StudyURI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use-org/CTDasR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customXml" Target="../ink/ink2.xml"/><Relationship Id="rId9" Type="http://schemas.openxmlformats.org/officeDocument/2006/relationships/customXml" Target="../ink/ink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974" y="1336378"/>
            <a:ext cx="8470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3F64"/>
                </a:solidFill>
                <a:latin typeface="Helvetica Neue"/>
                <a:cs typeface="Helvetica Neue"/>
              </a:rPr>
              <a:t>Going Translational with Linked Data (</a:t>
            </a:r>
            <a:r>
              <a:rPr lang="en-US" sz="4400" b="1" dirty="0" err="1">
                <a:solidFill>
                  <a:srgbClr val="663F64"/>
                </a:solidFill>
                <a:latin typeface="Helvetica Neue"/>
                <a:cs typeface="Helvetica Neue"/>
              </a:rPr>
              <a:t>GoTWLD</a:t>
            </a:r>
            <a:r>
              <a:rPr lang="en-US" sz="4400" b="1" dirty="0">
                <a:solidFill>
                  <a:srgbClr val="663F64"/>
                </a:solidFill>
                <a:latin typeface="Helvetica Neue"/>
                <a:cs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07135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20138E-6555-4DD6-A61F-D60C31EE9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17" y="269132"/>
            <a:ext cx="8590824" cy="520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259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Related Initiatives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0B9D0-5C03-4778-AE9A-F863E40F556F}"/>
              </a:ext>
            </a:extLst>
          </p:cNvPr>
          <p:cNvSpPr txBox="1"/>
          <p:nvPr/>
        </p:nvSpPr>
        <p:spPr>
          <a:xfrm>
            <a:off x="387986" y="1279391"/>
            <a:ext cx="8534516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SPARQL Endpoint for Project Data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800" dirty="0"/>
              <a:t>Query data online, from your desktop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MedDRA Modeling and Conversion Process</a:t>
            </a:r>
          </a:p>
          <a:p>
            <a:pPr lvl="1"/>
            <a:r>
              <a:rPr lang="en-US" sz="3200" dirty="0"/>
              <a:t>(next meeting?)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Study URI</a:t>
            </a:r>
          </a:p>
          <a:p>
            <a:pPr lvl="1"/>
            <a:r>
              <a:rPr lang="en-US" dirty="0">
                <a:hlinkClick r:id="rId2"/>
              </a:rPr>
              <a:t>https://github.com/phuse-org/LinkedDataEducation/blob/master/doc/StudyURI.md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7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Housekeeping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0B9D0-5C03-4778-AE9A-F863E40F556F}"/>
              </a:ext>
            </a:extLst>
          </p:cNvPr>
          <p:cNvSpPr txBox="1"/>
          <p:nvPr/>
        </p:nvSpPr>
        <p:spPr>
          <a:xfrm>
            <a:off x="387986" y="1279391"/>
            <a:ext cx="733226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Teamwork Membership Confirmations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Wiki updates (LW?)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GitHub Repository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/>
              <a:t>Keep name, clone to new?</a:t>
            </a:r>
          </a:p>
          <a:p>
            <a:pPr lvl="2"/>
            <a:r>
              <a:rPr lang="en-US" sz="2400" dirty="0">
                <a:hlinkClick r:id="rId2"/>
              </a:rPr>
              <a:t>https://github.com/phuse-org/CTDasRDF</a:t>
            </a:r>
            <a:endParaRPr lang="en-US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7609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CSS Planning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0B9D0-5C03-4778-AE9A-F863E40F556F}"/>
              </a:ext>
            </a:extLst>
          </p:cNvPr>
          <p:cNvSpPr txBox="1"/>
          <p:nvPr/>
        </p:nvSpPr>
        <p:spPr>
          <a:xfrm>
            <a:off x="387986" y="1279391"/>
            <a:ext cx="538878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June 9-11 Silver Spring MD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Breakout session?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/>
              <a:t>One or two days?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/>
              <a:t>Topics for </a:t>
            </a:r>
            <a:r>
              <a:rPr lang="en-US" sz="3200" b="1" i="1" dirty="0"/>
              <a:t>actual 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Linked Data Workshop</a:t>
            </a:r>
          </a:p>
        </p:txBody>
      </p:sp>
    </p:spTree>
    <p:extLst>
      <p:ext uri="{BB962C8B-B14F-4D97-AF65-F5344CB8AC3E}">
        <p14:creationId xmlns:p14="http://schemas.microsoft.com/office/powerpoint/2010/main" val="42756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EU Connect Planning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0B9D0-5C03-4778-AE9A-F863E40F556F}"/>
              </a:ext>
            </a:extLst>
          </p:cNvPr>
          <p:cNvSpPr txBox="1"/>
          <p:nvPr/>
        </p:nvSpPr>
        <p:spPr>
          <a:xfrm>
            <a:off x="387986" y="1279391"/>
            <a:ext cx="712451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Nov 10-13 Amsterdam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Call for papers is open!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We should (must!) present</a:t>
            </a:r>
          </a:p>
          <a:p>
            <a:pPr lvl="1"/>
            <a:r>
              <a:rPr lang="en-US" sz="3200" i="1" dirty="0"/>
              <a:t>“Going Translational With Linked Data”</a:t>
            </a:r>
          </a:p>
        </p:txBody>
      </p:sp>
    </p:spTree>
    <p:extLst>
      <p:ext uri="{BB962C8B-B14F-4D97-AF65-F5344CB8AC3E}">
        <p14:creationId xmlns:p14="http://schemas.microsoft.com/office/powerpoint/2010/main" val="295778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Other news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0B9D0-5C03-4778-AE9A-F863E40F556F}"/>
              </a:ext>
            </a:extLst>
          </p:cNvPr>
          <p:cNvSpPr txBox="1"/>
          <p:nvPr/>
        </p:nvSpPr>
        <p:spPr>
          <a:xfrm>
            <a:off x="387986" y="1279391"/>
            <a:ext cx="85072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CTDasRDF</a:t>
            </a:r>
            <a:r>
              <a:rPr lang="en-US" sz="3200" dirty="0"/>
              <a:t> Summary to FDA (TW, 20 Mar)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Presentation at </a:t>
            </a:r>
            <a:r>
              <a:rPr lang="en-US" sz="3200" dirty="0" err="1"/>
              <a:t>Semantics@Roche</a:t>
            </a:r>
            <a:r>
              <a:rPr lang="en-US" sz="3200" dirty="0"/>
              <a:t> (TW, April)</a:t>
            </a:r>
          </a:p>
        </p:txBody>
      </p:sp>
    </p:spTree>
    <p:extLst>
      <p:ext uri="{BB962C8B-B14F-4D97-AF65-F5344CB8AC3E}">
        <p14:creationId xmlns:p14="http://schemas.microsoft.com/office/powerpoint/2010/main" val="111487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Time Permitting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0B9D0-5C03-4778-AE9A-F863E40F556F}"/>
              </a:ext>
            </a:extLst>
          </p:cNvPr>
          <p:cNvSpPr txBox="1"/>
          <p:nvPr/>
        </p:nvSpPr>
        <p:spPr>
          <a:xfrm>
            <a:off x="387986" y="1279391"/>
            <a:ext cx="44187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Rules in </a:t>
            </a:r>
            <a:r>
              <a:rPr lang="en-US" sz="3200" dirty="0" err="1"/>
              <a:t>Stardog</a:t>
            </a:r>
            <a:endParaRPr lang="en-US" sz="3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3200" dirty="0"/>
              <a:t>Plans and testing?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Other topics?</a:t>
            </a:r>
          </a:p>
        </p:txBody>
      </p:sp>
    </p:spTree>
    <p:extLst>
      <p:ext uri="{BB962C8B-B14F-4D97-AF65-F5344CB8AC3E}">
        <p14:creationId xmlns:p14="http://schemas.microsoft.com/office/powerpoint/2010/main" val="1281491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2780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993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5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3974" y="1336378"/>
            <a:ext cx="84701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63F64"/>
                </a:solidFill>
                <a:latin typeface="Helvetica Neue"/>
                <a:cs typeface="Helvetica Neue"/>
              </a:rPr>
              <a:t>Going Translational with Linked Data (</a:t>
            </a:r>
            <a:r>
              <a:rPr lang="en-US" sz="4400" b="1" dirty="0" err="1">
                <a:solidFill>
                  <a:srgbClr val="663F64"/>
                </a:solidFill>
                <a:latin typeface="Helvetica Neue"/>
                <a:cs typeface="Helvetica Neue"/>
              </a:rPr>
              <a:t>GoTWLD</a:t>
            </a:r>
            <a:r>
              <a:rPr lang="en-US" sz="4400" b="1" dirty="0">
                <a:solidFill>
                  <a:srgbClr val="663F64"/>
                </a:solidFill>
                <a:latin typeface="Helvetica Neue"/>
                <a:cs typeface="Helvetica Neue"/>
              </a:rPr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1FCF78-3CF0-49D0-854B-272929602EBF}"/>
              </a:ext>
            </a:extLst>
          </p:cNvPr>
          <p:cNvGrpSpPr/>
          <p:nvPr/>
        </p:nvGrpSpPr>
        <p:grpSpPr>
          <a:xfrm>
            <a:off x="4812334" y="2557699"/>
            <a:ext cx="3179238" cy="3175563"/>
            <a:chOff x="5540557" y="2389245"/>
            <a:chExt cx="3179238" cy="31755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B9F9C1-E540-4DAC-AEE7-1F148081B403}"/>
                </a:ext>
              </a:extLst>
            </p:cNvPr>
            <p:cNvSpPr txBox="1"/>
            <p:nvPr/>
          </p:nvSpPr>
          <p:spPr>
            <a:xfrm rot="20348463">
              <a:off x="6370641" y="4120482"/>
              <a:ext cx="2028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2019-02-08</a:t>
              </a:r>
            </a:p>
          </p:txBody>
        </p:sp>
        <p:pic>
          <p:nvPicPr>
            <p:cNvPr id="6" name="Picture 4" descr="Related image">
              <a:extLst>
                <a:ext uri="{FF2B5EF4-FFF2-40B4-BE49-F238E27FC236}">
                  <a16:creationId xmlns:a16="http://schemas.microsoft.com/office/drawing/2014/main" id="{639FDB1A-5D4C-4D0D-8F84-E084D882D4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53003">
              <a:off x="5540557" y="2389245"/>
              <a:ext cx="3179238" cy="3175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9150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6341" y="1397"/>
            <a:ext cx="8369284" cy="61339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MedDRA   .</a:t>
            </a:r>
            <a:r>
              <a:rPr lang="en-US" sz="3600" b="1" dirty="0" err="1">
                <a:solidFill>
                  <a:srgbClr val="663F64"/>
                </a:solidFill>
                <a:latin typeface="Helvetica Neue"/>
                <a:cs typeface="Helvetica Neue"/>
              </a:rPr>
              <a:t>asc</a:t>
            </a:r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 files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95B99DE-3F82-4629-98EC-A7FD607B6E0F}"/>
                  </a:ext>
                </a:extLst>
              </p14:cNvPr>
              <p14:cNvContentPartPr/>
              <p14:nvPr/>
            </p14:nvContentPartPr>
            <p14:xfrm>
              <a:off x="1179267" y="1715134"/>
              <a:ext cx="469080" cy="252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95B99DE-3F82-4629-98EC-A7FD607B6E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8187" y="1714054"/>
                <a:ext cx="4708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6E1B164-524A-4569-9E87-290F0712CC06}"/>
                  </a:ext>
                </a:extLst>
              </p14:cNvPr>
              <p14:cNvContentPartPr/>
              <p14:nvPr/>
            </p14:nvContentPartPr>
            <p14:xfrm>
              <a:off x="2602467" y="1203214"/>
              <a:ext cx="240" cy="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6E1B164-524A-4569-9E87-290F0712CC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01747" y="1202494"/>
                <a:ext cx="1440" cy="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35A21D7-ED43-43D6-B9F8-8AE00B5CFFA1}"/>
                  </a:ext>
                </a:extLst>
              </p14:cNvPr>
              <p14:cNvContentPartPr/>
              <p14:nvPr/>
            </p14:nvContentPartPr>
            <p14:xfrm>
              <a:off x="1431027" y="1836814"/>
              <a:ext cx="240" cy="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35A21D7-ED43-43D6-B9F8-8AE00B5CFF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0307" y="1836094"/>
                <a:ext cx="1440" cy="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9939B9A-41CE-4CBA-B7D5-D26BC84042DA}"/>
                  </a:ext>
                </a:extLst>
              </p14:cNvPr>
              <p14:cNvContentPartPr/>
              <p14:nvPr/>
            </p14:nvContentPartPr>
            <p14:xfrm>
              <a:off x="1231347" y="2079454"/>
              <a:ext cx="1466880" cy="191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9939B9A-41CE-4CBA-B7D5-D26BC84042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30267" y="2078374"/>
                <a:ext cx="14686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56C7BD4-03AC-4A45-B982-648546DF08CB}"/>
                  </a:ext>
                </a:extLst>
              </p14:cNvPr>
              <p14:cNvContentPartPr/>
              <p14:nvPr/>
            </p14:nvContentPartPr>
            <p14:xfrm>
              <a:off x="-3321475" y="479672"/>
              <a:ext cx="1193760" cy="158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56C7BD4-03AC-4A45-B982-648546DF08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3322555" y="478591"/>
                <a:ext cx="1195560" cy="159961"/>
              </a:xfrm>
              <a:prstGeom prst="rect">
                <a:avLst/>
              </a:prstGeom>
            </p:spPr>
          </p:pic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FA60F98-C69C-4A3F-9259-CF3F1E0DB9B1}"/>
              </a:ext>
            </a:extLst>
          </p:cNvPr>
          <p:cNvGrpSpPr/>
          <p:nvPr/>
        </p:nvGrpSpPr>
        <p:grpSpPr>
          <a:xfrm>
            <a:off x="497552" y="955585"/>
            <a:ext cx="1560299" cy="1320818"/>
            <a:chOff x="223303" y="842248"/>
            <a:chExt cx="1560299" cy="132081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D7B259-29DC-4112-9D8A-691BFFA28EFC}"/>
                </a:ext>
              </a:extLst>
            </p:cNvPr>
            <p:cNvSpPr txBox="1"/>
            <p:nvPr/>
          </p:nvSpPr>
          <p:spPr>
            <a:xfrm>
              <a:off x="223303" y="842248"/>
              <a:ext cx="1560299" cy="46166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Lowest Level Term (LLT)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llt.asc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C5ECFE3-5352-4D1D-B513-53C34E999B45}"/>
                </a:ext>
              </a:extLst>
            </p:cNvPr>
            <p:cNvGrpSpPr/>
            <p:nvPr/>
          </p:nvGrpSpPr>
          <p:grpSpPr>
            <a:xfrm>
              <a:off x="223303" y="1304701"/>
              <a:ext cx="821182" cy="858365"/>
              <a:chOff x="4738347" y="1395663"/>
              <a:chExt cx="821182" cy="858365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877EC1E-BA86-426F-8DE9-7227DEFAA604}"/>
                  </a:ext>
                </a:extLst>
              </p:cNvPr>
              <p:cNvSpPr/>
              <p:nvPr/>
            </p:nvSpPr>
            <p:spPr>
              <a:xfrm>
                <a:off x="4738347" y="1967696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9CC7A70-8D1F-4A45-AAF2-8E2444EE8F15}"/>
                  </a:ext>
                </a:extLst>
              </p:cNvPr>
              <p:cNvSpPr/>
              <p:nvPr/>
            </p:nvSpPr>
            <p:spPr>
              <a:xfrm>
                <a:off x="4738347" y="1683102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FDF6668-5B24-45F4-A590-8974E5239304}"/>
                  </a:ext>
                </a:extLst>
              </p:cNvPr>
              <p:cNvSpPr/>
              <p:nvPr/>
            </p:nvSpPr>
            <p:spPr>
              <a:xfrm>
                <a:off x="4738347" y="1395663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code</a:t>
                </a: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26742EB-CDF6-4CA2-8CD7-3E2C538CB6CF}"/>
              </a:ext>
            </a:extLst>
          </p:cNvPr>
          <p:cNvGrpSpPr/>
          <p:nvPr/>
        </p:nvGrpSpPr>
        <p:grpSpPr>
          <a:xfrm>
            <a:off x="2494320" y="955585"/>
            <a:ext cx="1312603" cy="1316526"/>
            <a:chOff x="1422809" y="2242252"/>
            <a:chExt cx="1312603" cy="131652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9A1E22-DBCA-4C0C-BCF2-2FFA10D761EF}"/>
                </a:ext>
              </a:extLst>
            </p:cNvPr>
            <p:cNvSpPr txBox="1"/>
            <p:nvPr/>
          </p:nvSpPr>
          <p:spPr>
            <a:xfrm>
              <a:off x="1422809" y="2242252"/>
              <a:ext cx="1312603" cy="46166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Preferred Term (PT)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pt.asc</a:t>
              </a:r>
              <a:endParaRPr lang="en-US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46BC46D-90F4-4CAD-9D11-EBD8416944FE}"/>
                </a:ext>
              </a:extLst>
            </p:cNvPr>
            <p:cNvGrpSpPr/>
            <p:nvPr/>
          </p:nvGrpSpPr>
          <p:grpSpPr>
            <a:xfrm>
              <a:off x="1422809" y="2706200"/>
              <a:ext cx="821182" cy="852578"/>
              <a:chOff x="416574" y="2696727"/>
              <a:chExt cx="821182" cy="852578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E1A50DD-46DF-4374-BC87-7507CF744D7F}"/>
                  </a:ext>
                </a:extLst>
              </p:cNvPr>
              <p:cNvSpPr/>
              <p:nvPr/>
            </p:nvSpPr>
            <p:spPr>
              <a:xfrm>
                <a:off x="416574" y="3262973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soc_code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3DDDF86-51FC-4135-85A1-916671199DD6}"/>
                  </a:ext>
                </a:extLst>
              </p:cNvPr>
              <p:cNvSpPr/>
              <p:nvPr/>
            </p:nvSpPr>
            <p:spPr>
              <a:xfrm>
                <a:off x="416574" y="2978379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7E39D66-7CC8-4F9B-AA2F-323BFC5ADDB1}"/>
                  </a:ext>
                </a:extLst>
              </p:cNvPr>
              <p:cNvSpPr/>
              <p:nvPr/>
            </p:nvSpPr>
            <p:spPr>
              <a:xfrm>
                <a:off x="416574" y="2696727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code</a:t>
                </a: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D2889CE-B652-4F7F-AD5B-7B719D15C4C0}"/>
              </a:ext>
            </a:extLst>
          </p:cNvPr>
          <p:cNvGrpSpPr/>
          <p:nvPr/>
        </p:nvGrpSpPr>
        <p:grpSpPr>
          <a:xfrm>
            <a:off x="4243392" y="955585"/>
            <a:ext cx="1434111" cy="1025077"/>
            <a:chOff x="3215883" y="860519"/>
            <a:chExt cx="1434111" cy="10250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F0EB36-7D47-42D2-951D-6A2AF591793A}"/>
                </a:ext>
              </a:extLst>
            </p:cNvPr>
            <p:cNvSpPr txBox="1"/>
            <p:nvPr/>
          </p:nvSpPr>
          <p:spPr>
            <a:xfrm>
              <a:off x="3215883" y="860519"/>
              <a:ext cx="1434111" cy="46166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High Level Term (HLT)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hlt.asc</a:t>
              </a:r>
              <a:endParaRPr lang="en-US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391BED4-BDF4-4F8B-85B0-21C22B56A283}"/>
                </a:ext>
              </a:extLst>
            </p:cNvPr>
            <p:cNvGrpSpPr/>
            <p:nvPr/>
          </p:nvGrpSpPr>
          <p:grpSpPr>
            <a:xfrm>
              <a:off x="3215883" y="1311825"/>
              <a:ext cx="821182" cy="573771"/>
              <a:chOff x="4177986" y="1311825"/>
              <a:chExt cx="821182" cy="573771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FA51F8C-DAC8-4904-8A43-EFA50019177F}"/>
                  </a:ext>
                </a:extLst>
              </p:cNvPr>
              <p:cNvSpPr/>
              <p:nvPr/>
            </p:nvSpPr>
            <p:spPr>
              <a:xfrm>
                <a:off x="4177986" y="159926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2EE43D6-91A0-4E4F-ADB1-C87EB050EC22}"/>
                  </a:ext>
                </a:extLst>
              </p:cNvPr>
              <p:cNvSpPr/>
              <p:nvPr/>
            </p:nvSpPr>
            <p:spPr>
              <a:xfrm>
                <a:off x="4177986" y="1311825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code</a:t>
                </a: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57B97A7-EF54-408A-9D25-AAA8AE07EDDA}"/>
              </a:ext>
            </a:extLst>
          </p:cNvPr>
          <p:cNvGrpSpPr/>
          <p:nvPr/>
        </p:nvGrpSpPr>
        <p:grpSpPr>
          <a:xfrm>
            <a:off x="4520354" y="2817057"/>
            <a:ext cx="1208023" cy="1030681"/>
            <a:chOff x="3540834" y="2213317"/>
            <a:chExt cx="1208023" cy="1030681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631CD8B-991F-4293-A594-273D1D6C9261}"/>
                </a:ext>
              </a:extLst>
            </p:cNvPr>
            <p:cNvGrpSpPr/>
            <p:nvPr/>
          </p:nvGrpSpPr>
          <p:grpSpPr>
            <a:xfrm>
              <a:off x="3546621" y="2676014"/>
              <a:ext cx="821183" cy="567984"/>
              <a:chOff x="4729309" y="2438362"/>
              <a:chExt cx="821183" cy="567984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E80F851-CCF6-492D-9B5C-8BEEF4AD7B22}"/>
                  </a:ext>
                </a:extLst>
              </p:cNvPr>
              <p:cNvSpPr/>
              <p:nvPr/>
            </p:nvSpPr>
            <p:spPr>
              <a:xfrm>
                <a:off x="4729310" y="272001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hlt_code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20CE02D-53CD-43C3-8AA4-4CAB8A8A5E2D}"/>
                  </a:ext>
                </a:extLst>
              </p:cNvPr>
              <p:cNvSpPr/>
              <p:nvPr/>
            </p:nvSpPr>
            <p:spPr>
              <a:xfrm>
                <a:off x="4729309" y="2438362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hlgt_code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C222C3-2506-4050-A898-2E2D30AB4EB0}"/>
                </a:ext>
              </a:extLst>
            </p:cNvPr>
            <p:cNvSpPr txBox="1"/>
            <p:nvPr/>
          </p:nvSpPr>
          <p:spPr>
            <a:xfrm>
              <a:off x="3540834" y="2213317"/>
              <a:ext cx="1208023" cy="46166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Key table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hlgt_hlt.asc</a:t>
              </a:r>
              <a:endParaRPr lang="en-US" dirty="0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205CFF6-0FC8-40E2-9A4F-74619BE51BA3}"/>
              </a:ext>
            </a:extLst>
          </p:cNvPr>
          <p:cNvGrpSpPr/>
          <p:nvPr/>
        </p:nvGrpSpPr>
        <p:grpSpPr>
          <a:xfrm>
            <a:off x="2834777" y="2817057"/>
            <a:ext cx="1022075" cy="1033224"/>
            <a:chOff x="1906874" y="827012"/>
            <a:chExt cx="1022075" cy="103322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143FDD3-8367-4628-A0F5-8B11A7996D02}"/>
                </a:ext>
              </a:extLst>
            </p:cNvPr>
            <p:cNvSpPr txBox="1"/>
            <p:nvPr/>
          </p:nvSpPr>
          <p:spPr>
            <a:xfrm>
              <a:off x="1906874" y="827012"/>
              <a:ext cx="1022075" cy="46166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Key table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hlt_pt.asc</a:t>
              </a:r>
              <a:endParaRPr lang="en-US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D0B628D-C34C-4898-A29D-739B0523501D}"/>
                </a:ext>
              </a:extLst>
            </p:cNvPr>
            <p:cNvGrpSpPr/>
            <p:nvPr/>
          </p:nvGrpSpPr>
          <p:grpSpPr>
            <a:xfrm>
              <a:off x="1906874" y="1292252"/>
              <a:ext cx="821182" cy="567984"/>
              <a:chOff x="4723522" y="2438362"/>
              <a:chExt cx="821182" cy="56798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32DE45BE-E0E5-4C52-A1D0-B33A04060F4B}"/>
                  </a:ext>
                </a:extLst>
              </p:cNvPr>
              <p:cNvSpPr/>
              <p:nvPr/>
            </p:nvSpPr>
            <p:spPr>
              <a:xfrm>
                <a:off x="4723522" y="272001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7458F69-9749-4D3C-8707-D7076821BAE7}"/>
                  </a:ext>
                </a:extLst>
              </p:cNvPr>
              <p:cNvSpPr/>
              <p:nvPr/>
            </p:nvSpPr>
            <p:spPr>
              <a:xfrm>
                <a:off x="4723522" y="2438362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hlt_code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A0EDA7B-BAE2-4070-94C5-1897C1CFBAA6}"/>
              </a:ext>
            </a:extLst>
          </p:cNvPr>
          <p:cNvGrpSpPr/>
          <p:nvPr/>
        </p:nvGrpSpPr>
        <p:grpSpPr>
          <a:xfrm>
            <a:off x="6113972" y="757120"/>
            <a:ext cx="1290161" cy="1221070"/>
            <a:chOff x="5664102" y="453819"/>
            <a:chExt cx="1290161" cy="122107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E297A5-4425-48B9-B6C7-97CBB92364BB}"/>
                </a:ext>
              </a:extLst>
            </p:cNvPr>
            <p:cNvSpPr txBox="1"/>
            <p:nvPr/>
          </p:nvSpPr>
          <p:spPr>
            <a:xfrm>
              <a:off x="5664102" y="453819"/>
              <a:ext cx="1290161" cy="646331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High Level </a:t>
              </a:r>
            </a:p>
            <a:p>
              <a:r>
                <a:rPr lang="en-US" dirty="0"/>
                <a:t>Group Term (HLGT)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hlgt.asc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07CA348-CDA3-4D2E-9149-D5B94F23FE9C}"/>
                </a:ext>
              </a:extLst>
            </p:cNvPr>
            <p:cNvGrpSpPr/>
            <p:nvPr/>
          </p:nvGrpSpPr>
          <p:grpSpPr>
            <a:xfrm>
              <a:off x="5671684" y="1101118"/>
              <a:ext cx="821182" cy="573771"/>
              <a:chOff x="4177986" y="1311825"/>
              <a:chExt cx="821182" cy="573771"/>
            </a:xfrm>
          </p:grpSpPr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AB4781A-9E80-4561-B6B0-70ED371550AC}"/>
                  </a:ext>
                </a:extLst>
              </p:cNvPr>
              <p:cNvSpPr/>
              <p:nvPr/>
            </p:nvSpPr>
            <p:spPr>
              <a:xfrm>
                <a:off x="4177986" y="159926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</a:t>
                </a: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47602A3-F64E-490E-A0FE-587FE7536137}"/>
                  </a:ext>
                </a:extLst>
              </p:cNvPr>
              <p:cNvSpPr/>
              <p:nvPr/>
            </p:nvSpPr>
            <p:spPr>
              <a:xfrm>
                <a:off x="4177986" y="1311825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code</a:t>
                </a:r>
              </a:p>
            </p:txBody>
          </p:sp>
        </p:grp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B0A46DB-E070-4D35-8F41-407092A4C788}"/>
              </a:ext>
            </a:extLst>
          </p:cNvPr>
          <p:cNvGrpSpPr/>
          <p:nvPr/>
        </p:nvGrpSpPr>
        <p:grpSpPr>
          <a:xfrm>
            <a:off x="6307639" y="2817057"/>
            <a:ext cx="1208023" cy="1036468"/>
            <a:chOff x="5053259" y="2199842"/>
            <a:chExt cx="1208023" cy="103646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6E0C23-D5C7-4787-B12E-9DCFC349CC48}"/>
                </a:ext>
              </a:extLst>
            </p:cNvPr>
            <p:cNvGrpSpPr/>
            <p:nvPr/>
          </p:nvGrpSpPr>
          <p:grpSpPr>
            <a:xfrm>
              <a:off x="5053259" y="2668326"/>
              <a:ext cx="821182" cy="567984"/>
              <a:chOff x="4723522" y="2438362"/>
              <a:chExt cx="821182" cy="567984"/>
            </a:xfrm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69AC7A6-6BE4-4F62-AD16-3DC940614606}"/>
                  </a:ext>
                </a:extLst>
              </p:cNvPr>
              <p:cNvSpPr/>
              <p:nvPr/>
            </p:nvSpPr>
            <p:spPr>
              <a:xfrm>
                <a:off x="4723522" y="272001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hlgt_code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ED9935BF-8F76-4FFD-AF91-99CE681B51D3}"/>
                  </a:ext>
                </a:extLst>
              </p:cNvPr>
              <p:cNvSpPr/>
              <p:nvPr/>
            </p:nvSpPr>
            <p:spPr>
              <a:xfrm>
                <a:off x="4723522" y="2438362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soc_code</a:t>
                </a:r>
                <a:endParaRPr lang="en-US" sz="11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AC2A74D-2795-4472-B90A-06C367D9A7D1}"/>
                </a:ext>
              </a:extLst>
            </p:cNvPr>
            <p:cNvSpPr txBox="1"/>
            <p:nvPr/>
          </p:nvSpPr>
          <p:spPr>
            <a:xfrm>
              <a:off x="5053259" y="2199842"/>
              <a:ext cx="1208023" cy="461665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</a:rPr>
                <a:t>Key table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soc_hlgt.asc</a:t>
              </a:r>
              <a:endParaRPr lang="en-US" dirty="0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F398AE6-41F8-476C-B3EB-249ED78A1460}"/>
              </a:ext>
            </a:extLst>
          </p:cNvPr>
          <p:cNvGrpSpPr/>
          <p:nvPr/>
        </p:nvGrpSpPr>
        <p:grpSpPr>
          <a:xfrm>
            <a:off x="7840602" y="750022"/>
            <a:ext cx="949491" cy="1215283"/>
            <a:chOff x="5664102" y="459606"/>
            <a:chExt cx="949491" cy="1215283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2A04BF7-4195-40B8-8232-D2D823B8C255}"/>
                </a:ext>
              </a:extLst>
            </p:cNvPr>
            <p:cNvSpPr txBox="1"/>
            <p:nvPr/>
          </p:nvSpPr>
          <p:spPr>
            <a:xfrm>
              <a:off x="5664102" y="459606"/>
              <a:ext cx="949491" cy="646331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r>
                <a:rPr lang="en-US" dirty="0"/>
                <a:t>System Organ</a:t>
              </a:r>
            </a:p>
            <a:p>
              <a:r>
                <a:rPr lang="en-US" dirty="0"/>
                <a:t>Class (SOC)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soc.asc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CF08809-D1BB-4262-BEF1-CCC091FCE693}"/>
                </a:ext>
              </a:extLst>
            </p:cNvPr>
            <p:cNvGrpSpPr/>
            <p:nvPr/>
          </p:nvGrpSpPr>
          <p:grpSpPr>
            <a:xfrm>
              <a:off x="5671684" y="1101118"/>
              <a:ext cx="821182" cy="573771"/>
              <a:chOff x="4177986" y="1311825"/>
              <a:chExt cx="821182" cy="573771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1AC481C-CDE0-417B-A675-7FD3CFAA7C8B}"/>
                  </a:ext>
                </a:extLst>
              </p:cNvPr>
              <p:cNvSpPr/>
              <p:nvPr/>
            </p:nvSpPr>
            <p:spPr>
              <a:xfrm>
                <a:off x="4177986" y="1599264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label</a:t>
                </a: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32FD05C-73CC-40F9-BCA3-B941B867DB06}"/>
                  </a:ext>
                </a:extLst>
              </p:cNvPr>
              <p:cNvSpPr/>
              <p:nvPr/>
            </p:nvSpPr>
            <p:spPr>
              <a:xfrm>
                <a:off x="4177986" y="1311825"/>
                <a:ext cx="821182" cy="286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9144" rIns="9144"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code</a:t>
                </a:r>
              </a:p>
            </p:txBody>
          </p:sp>
        </p:grpSp>
      </p:grp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92A74E53-C5F2-4635-9FFA-80018F130B67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 flipV="1">
            <a:off x="1318734" y="1562699"/>
            <a:ext cx="1175586" cy="57053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8F678ED5-6EE5-4AE9-82DD-F3B2614843DA}"/>
              </a:ext>
            </a:extLst>
          </p:cNvPr>
          <p:cNvCxnSpPr>
            <a:cxnSpLocks/>
            <a:stCxn id="88" idx="3"/>
            <a:endCxn id="103" idx="1"/>
          </p:cNvCxnSpPr>
          <p:nvPr/>
        </p:nvCxnSpPr>
        <p:spPr>
          <a:xfrm flipH="1">
            <a:off x="2834777" y="1562699"/>
            <a:ext cx="480725" cy="2144416"/>
          </a:xfrm>
          <a:prstGeom prst="bentConnector5">
            <a:avLst>
              <a:gd name="adj1" fmla="val -47553"/>
              <a:gd name="adj2" fmla="val 50000"/>
              <a:gd name="adj3" fmla="val 147553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BD7B3D98-ECDA-4B49-9113-1C0220A8D896}"/>
              </a:ext>
            </a:extLst>
          </p:cNvPr>
          <p:cNvCxnSpPr>
            <a:cxnSpLocks/>
            <a:stCxn id="104" idx="3"/>
            <a:endCxn id="98" idx="1"/>
          </p:cNvCxnSpPr>
          <p:nvPr/>
        </p:nvCxnSpPr>
        <p:spPr>
          <a:xfrm flipV="1">
            <a:off x="3655959" y="1550057"/>
            <a:ext cx="587433" cy="18754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E14DAA60-6AAD-4113-9EBC-914535F8C372}"/>
              </a:ext>
            </a:extLst>
          </p:cNvPr>
          <p:cNvCxnSpPr>
            <a:stCxn id="93" idx="3"/>
            <a:endCxn id="107" idx="1"/>
          </p:cNvCxnSpPr>
          <p:nvPr/>
        </p:nvCxnSpPr>
        <p:spPr>
          <a:xfrm flipV="1">
            <a:off x="5347323" y="1547585"/>
            <a:ext cx="774231" cy="187533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D83EF7DA-7482-48DE-9678-063AEF0800B8}"/>
              </a:ext>
            </a:extLst>
          </p:cNvPr>
          <p:cNvCxnSpPr>
            <a:stCxn id="111" idx="3"/>
            <a:endCxn id="117" idx="1"/>
          </p:cNvCxnSpPr>
          <p:nvPr/>
        </p:nvCxnSpPr>
        <p:spPr>
          <a:xfrm flipV="1">
            <a:off x="7128821" y="1534700"/>
            <a:ext cx="719363" cy="189400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B5650BA4-5AE1-4F98-8BDE-5B7474D46C39}"/>
              </a:ext>
            </a:extLst>
          </p:cNvPr>
          <p:cNvCxnSpPr>
            <a:stCxn id="107" idx="3"/>
            <a:endCxn id="110" idx="1"/>
          </p:cNvCxnSpPr>
          <p:nvPr/>
        </p:nvCxnSpPr>
        <p:spPr>
          <a:xfrm flipH="1">
            <a:off x="6307639" y="1547585"/>
            <a:ext cx="635097" cy="2162774"/>
          </a:xfrm>
          <a:prstGeom prst="bentConnector5">
            <a:avLst>
              <a:gd name="adj1" fmla="val -35995"/>
              <a:gd name="adj2" fmla="val 50000"/>
              <a:gd name="adj3" fmla="val 135995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FBF09E39-9ACD-4995-8E9E-78D620E405BE}"/>
              </a:ext>
            </a:extLst>
          </p:cNvPr>
          <p:cNvCxnSpPr>
            <a:stCxn id="98" idx="3"/>
            <a:endCxn id="92" idx="1"/>
          </p:cNvCxnSpPr>
          <p:nvPr/>
        </p:nvCxnSpPr>
        <p:spPr>
          <a:xfrm flipH="1">
            <a:off x="4526142" y="1550057"/>
            <a:ext cx="538432" cy="2154515"/>
          </a:xfrm>
          <a:prstGeom prst="bentConnector5">
            <a:avLst>
              <a:gd name="adj1" fmla="val -42457"/>
              <a:gd name="adj2" fmla="val 50000"/>
              <a:gd name="adj3" fmla="val 142457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7DC8A661-3BCC-4841-9A7D-39D5C5863140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908144" y="2276403"/>
            <a:ext cx="1926633" cy="1430712"/>
          </a:xfrm>
          <a:prstGeom prst="bentConnector3">
            <a:avLst>
              <a:gd name="adj1" fmla="val 33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56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26341" y="1397"/>
            <a:ext cx="8369284" cy="61339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MedDRA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CB5403-9179-4F72-B005-6F045AEC85C2}"/>
              </a:ext>
            </a:extLst>
          </p:cNvPr>
          <p:cNvSpPr/>
          <p:nvPr/>
        </p:nvSpPr>
        <p:spPr>
          <a:xfrm>
            <a:off x="156117" y="894766"/>
            <a:ext cx="1280160" cy="456206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EB149E-F90A-45E5-B3DB-5771F7221608}"/>
              </a:ext>
            </a:extLst>
          </p:cNvPr>
          <p:cNvSpPr/>
          <p:nvPr/>
        </p:nvSpPr>
        <p:spPr>
          <a:xfrm>
            <a:off x="2060188" y="894766"/>
            <a:ext cx="1280160" cy="45620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EAE6BA-104F-431A-8CE7-CF0310782AAE}"/>
              </a:ext>
            </a:extLst>
          </p:cNvPr>
          <p:cNvSpPr/>
          <p:nvPr/>
        </p:nvSpPr>
        <p:spPr>
          <a:xfrm>
            <a:off x="3964259" y="894766"/>
            <a:ext cx="1280160" cy="45620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47DA7-8CC4-4899-8382-EC5A79FD0662}"/>
              </a:ext>
            </a:extLst>
          </p:cNvPr>
          <p:cNvSpPr/>
          <p:nvPr/>
        </p:nvSpPr>
        <p:spPr>
          <a:xfrm>
            <a:off x="5868330" y="894766"/>
            <a:ext cx="1280160" cy="45620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B6D917-6B01-4D4C-9502-E02A2E8259A7}"/>
              </a:ext>
            </a:extLst>
          </p:cNvPr>
          <p:cNvSpPr/>
          <p:nvPr/>
        </p:nvSpPr>
        <p:spPr>
          <a:xfrm>
            <a:off x="338997" y="2821298"/>
            <a:ext cx="914400" cy="2858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10003047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7B259-29DC-4112-9D8A-691BFFA28EFC}"/>
              </a:ext>
            </a:extLst>
          </p:cNvPr>
          <p:cNvSpPr txBox="1"/>
          <p:nvPr/>
        </p:nvSpPr>
        <p:spPr>
          <a:xfrm>
            <a:off x="161852" y="644272"/>
            <a:ext cx="1652632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Lowest Level Term (LLT)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9A1E22-DBCA-4C0C-BCF2-2FFA10D761EF}"/>
              </a:ext>
            </a:extLst>
          </p:cNvPr>
          <p:cNvSpPr txBox="1"/>
          <p:nvPr/>
        </p:nvSpPr>
        <p:spPr>
          <a:xfrm>
            <a:off x="2058919" y="644272"/>
            <a:ext cx="1404936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Preferred Term (PT)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F0EB36-7D47-42D2-951D-6A2AF591793A}"/>
              </a:ext>
            </a:extLst>
          </p:cNvPr>
          <p:cNvSpPr txBox="1"/>
          <p:nvPr/>
        </p:nvSpPr>
        <p:spPr>
          <a:xfrm>
            <a:off x="3971335" y="644272"/>
            <a:ext cx="1526444" cy="276999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High Level Term (HLT)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5DDAA6-74E4-4104-A723-03ED574A91E7}"/>
              </a:ext>
            </a:extLst>
          </p:cNvPr>
          <p:cNvSpPr/>
          <p:nvPr/>
        </p:nvSpPr>
        <p:spPr>
          <a:xfrm>
            <a:off x="7772400" y="894766"/>
            <a:ext cx="1280160" cy="456206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E297A5-4425-48B9-B6C7-97CBB92364BB}"/>
              </a:ext>
            </a:extLst>
          </p:cNvPr>
          <p:cNvSpPr txBox="1"/>
          <p:nvPr/>
        </p:nvSpPr>
        <p:spPr>
          <a:xfrm>
            <a:off x="5872447" y="459606"/>
            <a:ext cx="1290161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High Level </a:t>
            </a:r>
          </a:p>
          <a:p>
            <a:r>
              <a:rPr lang="en-US" dirty="0"/>
              <a:t>Group Term (HLGT)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336B7-ADE5-49EB-A46A-4FF9AA5D9FF5}"/>
              </a:ext>
            </a:extLst>
          </p:cNvPr>
          <p:cNvSpPr txBox="1"/>
          <p:nvPr/>
        </p:nvSpPr>
        <p:spPr>
          <a:xfrm>
            <a:off x="7805151" y="459606"/>
            <a:ext cx="949491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200" dirty="0"/>
              <a:t>System Organ</a:t>
            </a:r>
          </a:p>
          <a:p>
            <a:r>
              <a:rPr lang="en-US" sz="1200" dirty="0"/>
              <a:t>Class (SOC)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18CA24-F5B9-49D2-86BC-F38643864FCD}"/>
              </a:ext>
            </a:extLst>
          </p:cNvPr>
          <p:cNvSpPr/>
          <p:nvPr/>
        </p:nvSpPr>
        <p:spPr>
          <a:xfrm>
            <a:off x="2243068" y="2821298"/>
            <a:ext cx="914400" cy="2858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10003053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292396-B86A-424E-9E3B-E1F8C453F32F}"/>
              </a:ext>
            </a:extLst>
          </p:cNvPr>
          <p:cNvSpPr/>
          <p:nvPr/>
        </p:nvSpPr>
        <p:spPr>
          <a:xfrm>
            <a:off x="4147139" y="2381918"/>
            <a:ext cx="914400" cy="2858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10003057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7B20D80-51C8-4AD5-A23C-674E91872AEB}"/>
              </a:ext>
            </a:extLst>
          </p:cNvPr>
          <p:cNvSpPr/>
          <p:nvPr/>
        </p:nvSpPr>
        <p:spPr>
          <a:xfrm>
            <a:off x="4147139" y="4219545"/>
            <a:ext cx="914400" cy="2858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10049293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6441A08-62F0-4643-B2F4-E52E154CEB7F}"/>
              </a:ext>
            </a:extLst>
          </p:cNvPr>
          <p:cNvSpPr/>
          <p:nvPr/>
        </p:nvSpPr>
        <p:spPr>
          <a:xfrm>
            <a:off x="6051210" y="2381918"/>
            <a:ext cx="914400" cy="2858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10001316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90FFB5-6BC2-48B7-8B05-8A6F6D0D7B1A}"/>
              </a:ext>
            </a:extLst>
          </p:cNvPr>
          <p:cNvSpPr/>
          <p:nvPr/>
        </p:nvSpPr>
        <p:spPr>
          <a:xfrm>
            <a:off x="7955280" y="1905261"/>
            <a:ext cx="914400" cy="2858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10018065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690F9C3-70ED-495A-8E31-9E4A09AC1A6C}"/>
              </a:ext>
            </a:extLst>
          </p:cNvPr>
          <p:cNvSpPr/>
          <p:nvPr/>
        </p:nvSpPr>
        <p:spPr>
          <a:xfrm>
            <a:off x="7955280" y="2821298"/>
            <a:ext cx="914400" cy="2858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10022117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AD1DF5-1B4C-4116-A546-91B41829B6BC}"/>
              </a:ext>
            </a:extLst>
          </p:cNvPr>
          <p:cNvSpPr/>
          <p:nvPr/>
        </p:nvSpPr>
        <p:spPr>
          <a:xfrm>
            <a:off x="6051210" y="4219545"/>
            <a:ext cx="914400" cy="2858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10014982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4801618-59FA-4021-99B4-730CEF5F2B9D}"/>
              </a:ext>
            </a:extLst>
          </p:cNvPr>
          <p:cNvSpPr/>
          <p:nvPr/>
        </p:nvSpPr>
        <p:spPr>
          <a:xfrm>
            <a:off x="7955280" y="4219545"/>
            <a:ext cx="914400" cy="2858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10040785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D4E0EF-DAEE-46DD-AEBB-CBAF1812D202}"/>
              </a:ext>
            </a:extLst>
          </p:cNvPr>
          <p:cNvCxnSpPr>
            <a:stCxn id="7" idx="3"/>
            <a:endCxn id="15" idx="1"/>
          </p:cNvCxnSpPr>
          <p:nvPr/>
        </p:nvCxnSpPr>
        <p:spPr>
          <a:xfrm>
            <a:off x="1253397" y="2964242"/>
            <a:ext cx="9896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34C2BD-B674-4D44-A88F-5846FBF2764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3157468" y="2524862"/>
            <a:ext cx="989671" cy="43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93E4ED-AD74-4F62-84BC-869E10D1B3AC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3157468" y="2964242"/>
            <a:ext cx="989671" cy="1398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EE3F5C-494D-4DB9-8EC3-AB9C3597C844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5061539" y="2524862"/>
            <a:ext cx="9896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F55F6F-2BD4-4FED-8D84-3D7A64963D93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5061539" y="4362489"/>
            <a:ext cx="9896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BE4EDBD-F06A-437A-986A-8E02814C0E0D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965610" y="2048205"/>
            <a:ext cx="989670" cy="476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80E14F-AC0F-4789-8B4F-3868D9710042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6965610" y="4362489"/>
            <a:ext cx="989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BB9EBD8-CE90-48A0-A46C-A63289344BFC}"/>
              </a:ext>
            </a:extLst>
          </p:cNvPr>
          <p:cNvSpPr txBox="1"/>
          <p:nvPr/>
        </p:nvSpPr>
        <p:spPr>
          <a:xfrm>
            <a:off x="168683" y="3178549"/>
            <a:ext cx="12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Application site itching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11EC0C-1005-44E0-BE7A-34DDB3B2AA70}"/>
              </a:ext>
            </a:extLst>
          </p:cNvPr>
          <p:cNvSpPr txBox="1"/>
          <p:nvPr/>
        </p:nvSpPr>
        <p:spPr>
          <a:xfrm>
            <a:off x="2083499" y="3178549"/>
            <a:ext cx="12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Application site pruritus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D2511E-1C98-4442-A6CF-B9DB9F015D0C}"/>
              </a:ext>
            </a:extLst>
          </p:cNvPr>
          <p:cNvSpPr txBox="1"/>
          <p:nvPr/>
        </p:nvSpPr>
        <p:spPr>
          <a:xfrm>
            <a:off x="1449989" y="2689757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solidFill>
                  <a:schemeClr val="accent2">
                    <a:lumMod val="75000"/>
                  </a:schemeClr>
                </a:solidFill>
              </a:rPr>
              <a:t>hasPT</a:t>
            </a:r>
            <a:endParaRPr lang="en-US" sz="12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F5776D8-CF51-424D-A0F1-005512617FEF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6965610" y="2524862"/>
            <a:ext cx="989670" cy="439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DFD0FE0-5705-43BB-946C-9EF9F2CF3944}"/>
              </a:ext>
            </a:extLst>
          </p:cNvPr>
          <p:cNvSpPr txBox="1"/>
          <p:nvPr/>
        </p:nvSpPr>
        <p:spPr>
          <a:xfrm>
            <a:off x="3320743" y="2392316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solidFill>
                  <a:schemeClr val="accent2">
                    <a:lumMod val="75000"/>
                  </a:schemeClr>
                </a:solidFill>
              </a:rPr>
              <a:t>hasHLT</a:t>
            </a:r>
            <a:endParaRPr lang="en-US" sz="12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ED4A99-6983-4898-AA8B-649FF72729FE}"/>
              </a:ext>
            </a:extLst>
          </p:cNvPr>
          <p:cNvSpPr txBox="1"/>
          <p:nvPr/>
        </p:nvSpPr>
        <p:spPr>
          <a:xfrm>
            <a:off x="3291154" y="3964952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solidFill>
                  <a:schemeClr val="accent2">
                    <a:lumMod val="75000"/>
                  </a:schemeClr>
                </a:solidFill>
              </a:rPr>
              <a:t>hasHLT</a:t>
            </a:r>
            <a:endParaRPr lang="en-US" sz="12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2E0EEF-9097-4FE3-A913-54C1EBE11C91}"/>
              </a:ext>
            </a:extLst>
          </p:cNvPr>
          <p:cNvSpPr txBox="1"/>
          <p:nvPr/>
        </p:nvSpPr>
        <p:spPr>
          <a:xfrm>
            <a:off x="3988067" y="1721554"/>
            <a:ext cx="1256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Application and instillation site reactions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0B759D-7FAE-45A6-80E0-E43F80F5E2AC}"/>
              </a:ext>
            </a:extLst>
          </p:cNvPr>
          <p:cNvSpPr txBox="1"/>
          <p:nvPr/>
        </p:nvSpPr>
        <p:spPr>
          <a:xfrm>
            <a:off x="3984696" y="4544420"/>
            <a:ext cx="12527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Pruritus NE 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5DB500-5E27-40F7-A886-C233E4D09616}"/>
              </a:ext>
            </a:extLst>
          </p:cNvPr>
          <p:cNvSpPr txBox="1"/>
          <p:nvPr/>
        </p:nvSpPr>
        <p:spPr>
          <a:xfrm>
            <a:off x="5880330" y="4544420"/>
            <a:ext cx="12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Epidermal and dermal conditions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8BA36C-BE53-4F3F-9997-C08440E23932}"/>
              </a:ext>
            </a:extLst>
          </p:cNvPr>
          <p:cNvSpPr txBox="1"/>
          <p:nvPr/>
        </p:nvSpPr>
        <p:spPr>
          <a:xfrm>
            <a:off x="7791179" y="4544420"/>
            <a:ext cx="12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95000"/>
                  </a:schemeClr>
                </a:solidFill>
              </a:rPr>
              <a:t>Skin and subcutaneous  tissue disorders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53729B-F3D2-4FCB-A1F1-D95D17BBE8AB}"/>
              </a:ext>
            </a:extLst>
          </p:cNvPr>
          <p:cNvSpPr txBox="1"/>
          <p:nvPr/>
        </p:nvSpPr>
        <p:spPr>
          <a:xfrm>
            <a:off x="5198076" y="2246814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solidFill>
                  <a:schemeClr val="accent2">
                    <a:lumMod val="75000"/>
                  </a:schemeClr>
                </a:solidFill>
              </a:rPr>
              <a:t>hasHLGT</a:t>
            </a:r>
            <a:endParaRPr lang="en-US" sz="12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91FCB29-3241-4B15-A6C0-157FAF84E68E}"/>
              </a:ext>
            </a:extLst>
          </p:cNvPr>
          <p:cNvSpPr txBox="1"/>
          <p:nvPr/>
        </p:nvSpPr>
        <p:spPr>
          <a:xfrm>
            <a:off x="5180561" y="4019023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solidFill>
                  <a:schemeClr val="accent2">
                    <a:lumMod val="75000"/>
                  </a:schemeClr>
                </a:solidFill>
              </a:rPr>
              <a:t>hasHLGT</a:t>
            </a:r>
            <a:endParaRPr lang="en-US" sz="12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52B599-EA69-424C-8272-7BABB973C1A1}"/>
              </a:ext>
            </a:extLst>
          </p:cNvPr>
          <p:cNvSpPr txBox="1"/>
          <p:nvPr/>
        </p:nvSpPr>
        <p:spPr>
          <a:xfrm>
            <a:off x="7122430" y="1929743"/>
            <a:ext cx="980450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solidFill>
                  <a:schemeClr val="accent2">
                    <a:lumMod val="75000"/>
                  </a:schemeClr>
                </a:solidFill>
              </a:rPr>
              <a:t>hasSOC</a:t>
            </a:r>
            <a:endParaRPr lang="en-US" sz="12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93F45C0-01E1-411E-9317-1A0FD6AE251F}"/>
              </a:ext>
            </a:extLst>
          </p:cNvPr>
          <p:cNvSpPr txBox="1"/>
          <p:nvPr/>
        </p:nvSpPr>
        <p:spPr>
          <a:xfrm>
            <a:off x="7119299" y="2878841"/>
            <a:ext cx="684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solidFill>
                  <a:schemeClr val="accent2">
                    <a:lumMod val="75000"/>
                  </a:schemeClr>
                </a:solidFill>
              </a:rPr>
              <a:t>hasSOC</a:t>
            </a:r>
            <a:endParaRPr lang="en-US" sz="12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0EABCB-F533-4076-A0F9-794B9660DBCC}"/>
              </a:ext>
            </a:extLst>
          </p:cNvPr>
          <p:cNvSpPr txBox="1"/>
          <p:nvPr/>
        </p:nvSpPr>
        <p:spPr>
          <a:xfrm>
            <a:off x="7122430" y="4030737"/>
            <a:ext cx="980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 err="1">
                <a:solidFill>
                  <a:schemeClr val="accent2">
                    <a:lumMod val="75000"/>
                  </a:schemeClr>
                </a:solidFill>
              </a:rPr>
              <a:t>hasSOC</a:t>
            </a:r>
            <a:endParaRPr lang="en-US" sz="12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5C340E-0397-4700-BC45-9D4641C3EBC3}"/>
              </a:ext>
            </a:extLst>
          </p:cNvPr>
          <p:cNvSpPr txBox="1"/>
          <p:nvPr/>
        </p:nvSpPr>
        <p:spPr>
          <a:xfrm>
            <a:off x="5880330" y="1928024"/>
            <a:ext cx="125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Administration site reactions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79717F-DD36-4C55-85B0-ED834FE72B93}"/>
              </a:ext>
            </a:extLst>
          </p:cNvPr>
          <p:cNvSpPr txBox="1"/>
          <p:nvPr/>
        </p:nvSpPr>
        <p:spPr>
          <a:xfrm>
            <a:off x="7740883" y="1090736"/>
            <a:ext cx="12527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95000"/>
                  </a:schemeClr>
                </a:solidFill>
              </a:rPr>
              <a:t>General disorders and administration site conditions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88545D-CF26-4209-B443-6DEFFE9C1A3D}"/>
              </a:ext>
            </a:extLst>
          </p:cNvPr>
          <p:cNvSpPr txBox="1"/>
          <p:nvPr/>
        </p:nvSpPr>
        <p:spPr>
          <a:xfrm>
            <a:off x="7803756" y="3124871"/>
            <a:ext cx="12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>
                    <a:lumMod val="95000"/>
                  </a:schemeClr>
                </a:solidFill>
              </a:rPr>
              <a:t>Injury, poisoning, and procedural complications</a:t>
            </a:r>
          </a:p>
        </p:txBody>
      </p:sp>
    </p:spTree>
    <p:extLst>
      <p:ext uri="{BB962C8B-B14F-4D97-AF65-F5344CB8AC3E}">
        <p14:creationId xmlns:p14="http://schemas.microsoft.com/office/powerpoint/2010/main" val="280082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Agenda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775235A2-2280-41E0-905A-2247BBCE484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97999" y="1411596"/>
            <a:ext cx="8369284" cy="3834837"/>
          </a:xfrm>
        </p:spPr>
        <p:txBody>
          <a:bodyPr/>
          <a:lstStyle/>
          <a:p>
            <a:r>
              <a:rPr lang="en-US" dirty="0"/>
              <a:t>Project Introduction and Goals</a:t>
            </a:r>
          </a:p>
          <a:p>
            <a:r>
              <a:rPr lang="en-US" dirty="0"/>
              <a:t>Sub-teams</a:t>
            </a:r>
          </a:p>
          <a:p>
            <a:r>
              <a:rPr lang="en-US" dirty="0"/>
              <a:t>Housekeeping</a:t>
            </a:r>
          </a:p>
          <a:p>
            <a:r>
              <a:rPr lang="en-US" dirty="0"/>
              <a:t>Conference Planning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6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Going Translational With Linked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9F6EF-6629-44AC-BDEC-041CEB7D4278}"/>
              </a:ext>
            </a:extLst>
          </p:cNvPr>
          <p:cNvSpPr txBox="1"/>
          <p:nvPr/>
        </p:nvSpPr>
        <p:spPr>
          <a:xfrm>
            <a:off x="366922" y="1444301"/>
            <a:ext cx="16417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663F64"/>
                </a:solidFill>
              </a:rPr>
              <a:t>Project </a:t>
            </a:r>
          </a:p>
          <a:p>
            <a:r>
              <a:rPr lang="en-US" sz="3200" b="1" dirty="0">
                <a:solidFill>
                  <a:srgbClr val="663F64"/>
                </a:solidFill>
              </a:rPr>
              <a:t>Co-leads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928952-2D2C-41C8-BE2B-0AB584EBA9DB}"/>
              </a:ext>
            </a:extLst>
          </p:cNvPr>
          <p:cNvGrpSpPr/>
          <p:nvPr/>
        </p:nvGrpSpPr>
        <p:grpSpPr>
          <a:xfrm>
            <a:off x="2764212" y="1327826"/>
            <a:ext cx="4124695" cy="1193693"/>
            <a:chOff x="2696479" y="2848573"/>
            <a:chExt cx="4124695" cy="119369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0994511-2C14-45B1-BD70-8BF6CE061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6479" y="2848573"/>
              <a:ext cx="1188720" cy="119369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4A1123-EF0B-4748-B7E8-0B98195874D9}"/>
                </a:ext>
              </a:extLst>
            </p:cNvPr>
            <p:cNvSpPr txBox="1"/>
            <p:nvPr/>
          </p:nvSpPr>
          <p:spPr>
            <a:xfrm>
              <a:off x="4324785" y="2968365"/>
              <a:ext cx="249638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Tim Williams</a:t>
              </a:r>
            </a:p>
            <a:p>
              <a:r>
                <a:rPr lang="en-US" dirty="0"/>
                <a:t>Statistical Solutions Lead</a:t>
              </a:r>
            </a:p>
            <a:p>
              <a:r>
                <a:rPr lang="en-US" dirty="0"/>
                <a:t>UCB Biosciences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9423B0-7474-4075-9C2F-6C22D9028872}"/>
              </a:ext>
            </a:extLst>
          </p:cNvPr>
          <p:cNvGrpSpPr/>
          <p:nvPr/>
        </p:nvGrpSpPr>
        <p:grpSpPr>
          <a:xfrm>
            <a:off x="2764212" y="4257123"/>
            <a:ext cx="6224650" cy="1186956"/>
            <a:chOff x="2764212" y="4257123"/>
            <a:chExt cx="6224650" cy="118695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470981D-8BA2-4542-8624-941BA861DE8F}"/>
                </a:ext>
              </a:extLst>
            </p:cNvPr>
            <p:cNvSpPr txBox="1"/>
            <p:nvPr/>
          </p:nvSpPr>
          <p:spPr>
            <a:xfrm>
              <a:off x="4265518" y="4373547"/>
              <a:ext cx="4723344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Drashtti Vasant</a:t>
              </a:r>
            </a:p>
            <a:p>
              <a:r>
                <a:rPr lang="en-US" dirty="0"/>
                <a:t>R&amp;D IT Business Partner</a:t>
              </a:r>
            </a:p>
            <a:p>
              <a:r>
                <a:rPr lang="en-US" dirty="0"/>
                <a:t>Translational Sciences at Bayer Business Services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C27E73F-0ECA-4119-B2B0-14650276F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64212" y="4257123"/>
              <a:ext cx="1188720" cy="118695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B52FFC-0CE2-4AA1-AC75-0A2F31FBE9F6}"/>
              </a:ext>
            </a:extLst>
          </p:cNvPr>
          <p:cNvGrpSpPr/>
          <p:nvPr/>
        </p:nvGrpSpPr>
        <p:grpSpPr>
          <a:xfrm>
            <a:off x="2764212" y="2808386"/>
            <a:ext cx="4978819" cy="1161870"/>
            <a:chOff x="2696479" y="1471846"/>
            <a:chExt cx="4978819" cy="116187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2433FA-4718-408A-966F-6B3BA29FE644}"/>
                </a:ext>
              </a:extLst>
            </p:cNvPr>
            <p:cNvSpPr txBox="1"/>
            <p:nvPr/>
          </p:nvSpPr>
          <p:spPr>
            <a:xfrm>
              <a:off x="4265518" y="1577890"/>
              <a:ext cx="34097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Dr. Armando Oliva</a:t>
              </a:r>
            </a:p>
            <a:p>
              <a:r>
                <a:rPr lang="en-US" sz="2000" dirty="0"/>
                <a:t>Medical Informatics Consulting</a:t>
              </a:r>
            </a:p>
            <a:p>
              <a:r>
                <a:rPr lang="en-US" sz="2000" dirty="0" err="1"/>
                <a:t>Semantica</a:t>
              </a:r>
              <a:r>
                <a:rPr lang="en-US" sz="2000" dirty="0"/>
                <a:t> LLC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FBEC303-FB95-4908-A15E-3299D5D6E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6479" y="1471846"/>
              <a:ext cx="1188720" cy="1161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15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Project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65322" y="1600201"/>
            <a:ext cx="8369284" cy="383483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latin typeface="Helvetica Neue"/>
                <a:cs typeface="Helvetica Neue"/>
              </a:rPr>
              <a:t>Model the </a:t>
            </a:r>
            <a:r>
              <a:rPr lang="en-US" b="1" i="1" dirty="0">
                <a:solidFill>
                  <a:srgbClr val="663F64"/>
                </a:solidFill>
                <a:latin typeface="Helvetica Neue"/>
                <a:cs typeface="Helvetica Neue"/>
              </a:rPr>
              <a:t>concepts</a:t>
            </a:r>
            <a:r>
              <a:rPr lang="en-US" dirty="0">
                <a:latin typeface="Helvetica Neue"/>
                <a:cs typeface="Helvetica Neue"/>
              </a:rPr>
              <a:t> represented in SDTM</a:t>
            </a:r>
          </a:p>
          <a:p>
            <a:r>
              <a:rPr lang="en-US" dirty="0">
                <a:latin typeface="Helvetica Neue"/>
                <a:cs typeface="Helvetica Neue"/>
              </a:rPr>
              <a:t>Map </a:t>
            </a:r>
            <a:r>
              <a:rPr lang="en-US" b="1" i="1" dirty="0">
                <a:solidFill>
                  <a:srgbClr val="663F64"/>
                </a:solidFill>
                <a:latin typeface="Helvetica Neue"/>
                <a:cs typeface="Helvetica Neue"/>
              </a:rPr>
              <a:t>instance data </a:t>
            </a:r>
            <a:r>
              <a:rPr lang="en-US" dirty="0">
                <a:latin typeface="Helvetica Neue"/>
                <a:cs typeface="Helvetica Neue"/>
              </a:rPr>
              <a:t>to the graph model</a:t>
            </a:r>
          </a:p>
          <a:p>
            <a:r>
              <a:rPr lang="en-US" dirty="0">
                <a:latin typeface="Helvetica Neue"/>
                <a:cs typeface="Helvetica Neue"/>
              </a:rPr>
              <a:t>Re-use where possible</a:t>
            </a:r>
          </a:p>
        </p:txBody>
      </p:sp>
    </p:spTree>
    <p:extLst>
      <p:ext uri="{BB962C8B-B14F-4D97-AF65-F5344CB8AC3E}">
        <p14:creationId xmlns:p14="http://schemas.microsoft.com/office/powerpoint/2010/main" val="1297106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D05B40-4AB2-42A4-996D-A70E40CBFC27}"/>
              </a:ext>
            </a:extLst>
          </p:cNvPr>
          <p:cNvSpPr/>
          <p:nvPr/>
        </p:nvSpPr>
        <p:spPr>
          <a:xfrm>
            <a:off x="2968165" y="2382701"/>
            <a:ext cx="1231169" cy="548640"/>
          </a:xfrm>
          <a:prstGeom prst="roundRect">
            <a:avLst/>
          </a:prstGeom>
          <a:solidFill>
            <a:srgbClr val="FFC000"/>
          </a:solidFill>
          <a:ln w="50800">
            <a:solidFill>
              <a:schemeClr val="accent6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100" dirty="0"/>
              <a:t>Study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E30A10-28FC-4237-9AE2-F40F0121A8FF}"/>
              </a:ext>
            </a:extLst>
          </p:cNvPr>
          <p:cNvSpPr/>
          <p:nvPr/>
        </p:nvSpPr>
        <p:spPr>
          <a:xfrm>
            <a:off x="4366837" y="2382701"/>
            <a:ext cx="1269153" cy="548640"/>
          </a:xfrm>
          <a:prstGeom prst="roundRect">
            <a:avLst/>
          </a:prstGeom>
          <a:solidFill>
            <a:srgbClr val="FFC000"/>
          </a:solidFill>
          <a:ln w="50800">
            <a:solidFill>
              <a:schemeClr val="accent6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100" dirty="0"/>
              <a:t>Protocol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F61B8A-CCB5-424F-A680-9ADD5E66405A}"/>
              </a:ext>
            </a:extLst>
          </p:cNvPr>
          <p:cNvSpPr/>
          <p:nvPr/>
        </p:nvSpPr>
        <p:spPr>
          <a:xfrm>
            <a:off x="544380" y="1634249"/>
            <a:ext cx="91440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tx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DM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6B68E61-E4D9-434D-B236-4DE393119FB9}"/>
              </a:ext>
            </a:extLst>
          </p:cNvPr>
          <p:cNvSpPr/>
          <p:nvPr/>
        </p:nvSpPr>
        <p:spPr>
          <a:xfrm>
            <a:off x="1572219" y="1634249"/>
            <a:ext cx="91440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tx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SUPPDM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C28C90-D1DE-4D85-9061-943D9B385D16}"/>
              </a:ext>
            </a:extLst>
          </p:cNvPr>
          <p:cNvSpPr/>
          <p:nvPr/>
        </p:nvSpPr>
        <p:spPr>
          <a:xfrm>
            <a:off x="2600058" y="1634249"/>
            <a:ext cx="91440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tx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EX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B50E54-F567-4B7D-818F-4C0EB097A72A}"/>
              </a:ext>
            </a:extLst>
          </p:cNvPr>
          <p:cNvSpPr/>
          <p:nvPr/>
        </p:nvSpPr>
        <p:spPr>
          <a:xfrm>
            <a:off x="3627897" y="1634249"/>
            <a:ext cx="91440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tx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VS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68CDBC-44E2-49C5-A89E-5DA68F3E0D68}"/>
              </a:ext>
            </a:extLst>
          </p:cNvPr>
          <p:cNvSpPr/>
          <p:nvPr/>
        </p:nvSpPr>
        <p:spPr>
          <a:xfrm>
            <a:off x="4655736" y="1634249"/>
            <a:ext cx="914400" cy="5486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0800">
            <a:solidFill>
              <a:schemeClr val="tx2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dirty="0"/>
              <a:t>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2BFEBED-4636-4717-921D-2B467ACF6778}"/>
              </a:ext>
            </a:extLst>
          </p:cNvPr>
          <p:cNvSpPr/>
          <p:nvPr/>
        </p:nvSpPr>
        <p:spPr>
          <a:xfrm>
            <a:off x="5683574" y="1634249"/>
            <a:ext cx="914400" cy="548640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50800">
            <a:solidFill>
              <a:schemeClr val="bg1">
                <a:lumMod val="65000"/>
              </a:schemeClr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862A66-C19C-4FFB-A727-FF4CC06215E5}"/>
              </a:ext>
            </a:extLst>
          </p:cNvPr>
          <p:cNvSpPr txBox="1"/>
          <p:nvPr/>
        </p:nvSpPr>
        <p:spPr>
          <a:xfrm>
            <a:off x="480753" y="1092181"/>
            <a:ext cx="579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663F64"/>
                </a:solidFill>
              </a:defRPr>
            </a:lvl1pPr>
          </a:lstStyle>
          <a:p>
            <a:r>
              <a:rPr lang="en-US" dirty="0"/>
              <a:t>Clinical Trials Data as RDF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5FCA0F-5A75-46CF-AE7A-94196E7C4C4C}"/>
              </a:ext>
            </a:extLst>
          </p:cNvPr>
          <p:cNvSpPr txBox="1"/>
          <p:nvPr/>
        </p:nvSpPr>
        <p:spPr>
          <a:xfrm>
            <a:off x="491351" y="3339601"/>
            <a:ext cx="579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63F64"/>
                </a:solidFill>
              </a:rPr>
              <a:t>Going Translational With Linked Data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5B4C89C-27D0-46B2-A966-5E588B81F815}"/>
              </a:ext>
            </a:extLst>
          </p:cNvPr>
          <p:cNvGrpSpPr/>
          <p:nvPr/>
        </p:nvGrpSpPr>
        <p:grpSpPr>
          <a:xfrm>
            <a:off x="541495" y="3816759"/>
            <a:ext cx="953310" cy="583588"/>
            <a:chOff x="593346" y="3882656"/>
            <a:chExt cx="953310" cy="58358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FF3BECF-3403-457F-B976-653310E27397}"/>
                </a:ext>
              </a:extLst>
            </p:cNvPr>
            <p:cNvSpPr/>
            <p:nvPr/>
          </p:nvSpPr>
          <p:spPr>
            <a:xfrm>
              <a:off x="593346" y="3882656"/>
              <a:ext cx="914400" cy="54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chemeClr val="tx2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DM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586692E-AD95-436C-8E86-51F02D69B16E}"/>
                </a:ext>
              </a:extLst>
            </p:cNvPr>
            <p:cNvSpPr txBox="1"/>
            <p:nvPr/>
          </p:nvSpPr>
          <p:spPr>
            <a:xfrm>
              <a:off x="980475" y="4204634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</a:rPr>
                <a:t>+SEND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6A9616-AE89-4C83-91EE-1D913D6A122D}"/>
              </a:ext>
            </a:extLst>
          </p:cNvPr>
          <p:cNvGrpSpPr/>
          <p:nvPr/>
        </p:nvGrpSpPr>
        <p:grpSpPr>
          <a:xfrm>
            <a:off x="1568573" y="3816759"/>
            <a:ext cx="953310" cy="583588"/>
            <a:chOff x="1611392" y="3882656"/>
            <a:chExt cx="953310" cy="58358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EC7B2B7-D3BB-41BD-BE08-C545202B288C}"/>
                </a:ext>
              </a:extLst>
            </p:cNvPr>
            <p:cNvSpPr/>
            <p:nvPr/>
          </p:nvSpPr>
          <p:spPr>
            <a:xfrm>
              <a:off x="1611392" y="3882656"/>
              <a:ext cx="914400" cy="54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chemeClr val="tx2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SUPPDM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9F59DF-CA04-480D-9F2B-5D7A9D814913}"/>
                </a:ext>
              </a:extLst>
            </p:cNvPr>
            <p:cNvSpPr txBox="1"/>
            <p:nvPr/>
          </p:nvSpPr>
          <p:spPr>
            <a:xfrm>
              <a:off x="1998521" y="4204634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</a:rPr>
                <a:t>+SEND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B1B8FE3-CE75-4B94-9941-B14C891E3F15}"/>
              </a:ext>
            </a:extLst>
          </p:cNvPr>
          <p:cNvGrpSpPr/>
          <p:nvPr/>
        </p:nvGrpSpPr>
        <p:grpSpPr>
          <a:xfrm>
            <a:off x="2595651" y="3816759"/>
            <a:ext cx="953310" cy="583588"/>
            <a:chOff x="2629438" y="3882656"/>
            <a:chExt cx="953310" cy="58358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BFEE5E3-0E48-4EB2-8086-0871269B1425}"/>
                </a:ext>
              </a:extLst>
            </p:cNvPr>
            <p:cNvSpPr/>
            <p:nvPr/>
          </p:nvSpPr>
          <p:spPr>
            <a:xfrm>
              <a:off x="2629438" y="3882656"/>
              <a:ext cx="914400" cy="54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chemeClr val="tx2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EX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171123-3E4A-4726-B1C3-52C1B76D0431}"/>
                </a:ext>
              </a:extLst>
            </p:cNvPr>
            <p:cNvSpPr txBox="1"/>
            <p:nvPr/>
          </p:nvSpPr>
          <p:spPr>
            <a:xfrm>
              <a:off x="3016567" y="4204634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</a:rPr>
                <a:t>+SEND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36D854B-D73E-4535-9668-0E99B000AF54}"/>
              </a:ext>
            </a:extLst>
          </p:cNvPr>
          <p:cNvGrpSpPr/>
          <p:nvPr/>
        </p:nvGrpSpPr>
        <p:grpSpPr>
          <a:xfrm>
            <a:off x="3622729" y="3816759"/>
            <a:ext cx="941845" cy="583588"/>
            <a:chOff x="3647484" y="3882656"/>
            <a:chExt cx="941845" cy="583588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F57E133-BA54-4BF5-8D24-14ED3F4F638D}"/>
                </a:ext>
              </a:extLst>
            </p:cNvPr>
            <p:cNvSpPr/>
            <p:nvPr/>
          </p:nvSpPr>
          <p:spPr>
            <a:xfrm>
              <a:off x="3647484" y="3882656"/>
              <a:ext cx="914400" cy="54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chemeClr val="tx2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VS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6EBD1C-0182-4ACE-B07D-DD7EC7F00636}"/>
                </a:ext>
              </a:extLst>
            </p:cNvPr>
            <p:cNvSpPr txBox="1"/>
            <p:nvPr/>
          </p:nvSpPr>
          <p:spPr>
            <a:xfrm>
              <a:off x="4023148" y="4204634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</a:rPr>
                <a:t>+SEND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4E0569-B3C9-4D09-9D1A-3B1C3D840DB4}"/>
              </a:ext>
            </a:extLst>
          </p:cNvPr>
          <p:cNvGrpSpPr/>
          <p:nvPr/>
        </p:nvGrpSpPr>
        <p:grpSpPr>
          <a:xfrm>
            <a:off x="4638342" y="3816759"/>
            <a:ext cx="947708" cy="583588"/>
            <a:chOff x="4665530" y="3882656"/>
            <a:chExt cx="947708" cy="58358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8B3D448-FE15-4A84-9D51-41A6C279A585}"/>
                </a:ext>
              </a:extLst>
            </p:cNvPr>
            <p:cNvSpPr/>
            <p:nvPr/>
          </p:nvSpPr>
          <p:spPr>
            <a:xfrm>
              <a:off x="4665530" y="3882656"/>
              <a:ext cx="914400" cy="54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chemeClr val="tx2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C8ACD9-82D6-4AA4-A5A9-11972FD8131D}"/>
                </a:ext>
              </a:extLst>
            </p:cNvPr>
            <p:cNvSpPr txBox="1"/>
            <p:nvPr/>
          </p:nvSpPr>
          <p:spPr>
            <a:xfrm>
              <a:off x="5047057" y="4204634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</a:rPr>
                <a:t>+SEND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35A98D7-B26E-4C9D-8FAE-4DF814C70C16}"/>
              </a:ext>
            </a:extLst>
          </p:cNvPr>
          <p:cNvGrpSpPr/>
          <p:nvPr/>
        </p:nvGrpSpPr>
        <p:grpSpPr>
          <a:xfrm>
            <a:off x="5659819" y="3816759"/>
            <a:ext cx="951073" cy="583588"/>
            <a:chOff x="5683574" y="3882656"/>
            <a:chExt cx="951073" cy="583588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6A84352-78E1-434F-8CFA-2E867D7C5AAD}"/>
                </a:ext>
              </a:extLst>
            </p:cNvPr>
            <p:cNvSpPr/>
            <p:nvPr/>
          </p:nvSpPr>
          <p:spPr>
            <a:xfrm>
              <a:off x="5683574" y="3882656"/>
              <a:ext cx="914400" cy="5486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0800">
              <a:solidFill>
                <a:srgbClr val="C00000"/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AE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64605B1-1C6F-43BE-AC76-F57424006336}"/>
                </a:ext>
              </a:extLst>
            </p:cNvPr>
            <p:cNvSpPr txBox="1"/>
            <p:nvPr/>
          </p:nvSpPr>
          <p:spPr>
            <a:xfrm>
              <a:off x="6068466" y="4204634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</a:rPr>
                <a:t>+SEND</a:t>
              </a:r>
            </a:p>
          </p:txBody>
        </p: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DEA157-2417-46C8-BB84-CC8DF153D4B4}"/>
              </a:ext>
            </a:extLst>
          </p:cNvPr>
          <p:cNvSpPr/>
          <p:nvPr/>
        </p:nvSpPr>
        <p:spPr>
          <a:xfrm>
            <a:off x="4366837" y="4576046"/>
            <a:ext cx="1269153" cy="548640"/>
          </a:xfrm>
          <a:prstGeom prst="roundRect">
            <a:avLst/>
          </a:prstGeom>
          <a:solidFill>
            <a:srgbClr val="FFC000"/>
          </a:solidFill>
          <a:ln w="50800">
            <a:solidFill>
              <a:schemeClr val="accent6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100" dirty="0"/>
              <a:t>Protocol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3C31CC-A790-4E19-A376-9B1562C39C77}"/>
              </a:ext>
            </a:extLst>
          </p:cNvPr>
          <p:cNvSpPr txBox="1"/>
          <p:nvPr/>
        </p:nvSpPr>
        <p:spPr>
          <a:xfrm>
            <a:off x="5113730" y="4898437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+SEND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C702451-A563-4C69-B615-9FD64BE66FAD}"/>
              </a:ext>
            </a:extLst>
          </p:cNvPr>
          <p:cNvSpPr/>
          <p:nvPr/>
        </p:nvSpPr>
        <p:spPr>
          <a:xfrm>
            <a:off x="2968165" y="4576046"/>
            <a:ext cx="1231169" cy="548640"/>
          </a:xfrm>
          <a:prstGeom prst="roundRect">
            <a:avLst/>
          </a:prstGeom>
          <a:solidFill>
            <a:srgbClr val="FFC000"/>
          </a:solidFill>
          <a:ln w="50800">
            <a:solidFill>
              <a:schemeClr val="accent6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100" dirty="0"/>
              <a:t>Study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342851-27DA-49E9-9BCF-866A12AFD7C9}"/>
              </a:ext>
            </a:extLst>
          </p:cNvPr>
          <p:cNvSpPr txBox="1"/>
          <p:nvPr/>
        </p:nvSpPr>
        <p:spPr>
          <a:xfrm>
            <a:off x="3672663" y="4888737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+SEND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542B7AC-B9AD-45CE-B299-EBB2BFD9974C}"/>
              </a:ext>
            </a:extLst>
          </p:cNvPr>
          <p:cNvGrpSpPr/>
          <p:nvPr/>
        </p:nvGrpSpPr>
        <p:grpSpPr>
          <a:xfrm>
            <a:off x="6698810" y="3819311"/>
            <a:ext cx="960178" cy="581036"/>
            <a:chOff x="6750374" y="3885208"/>
            <a:chExt cx="960178" cy="581036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35D28B0-AB20-4CD8-8927-CA37A9C2FF0F}"/>
                </a:ext>
              </a:extLst>
            </p:cNvPr>
            <p:cNvSpPr/>
            <p:nvPr/>
          </p:nvSpPr>
          <p:spPr>
            <a:xfrm>
              <a:off x="6750374" y="3885208"/>
              <a:ext cx="914400" cy="5486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>
                  <a:lumMod val="65000"/>
                  <a:lumOff val="35000"/>
                </a:schemeClr>
              </a:solidFill>
              <a:prstDash val="soli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?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EA6EA9-8067-48DE-8D3C-B43CCAAAAEE4}"/>
                </a:ext>
              </a:extLst>
            </p:cNvPr>
            <p:cNvSpPr txBox="1"/>
            <p:nvPr/>
          </p:nvSpPr>
          <p:spPr>
            <a:xfrm>
              <a:off x="7144371" y="4204634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</a:rPr>
                <a:t>+SEND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95E249-2715-4758-9886-86652B567255}"/>
              </a:ext>
            </a:extLst>
          </p:cNvPr>
          <p:cNvGrpSpPr/>
          <p:nvPr/>
        </p:nvGrpSpPr>
        <p:grpSpPr>
          <a:xfrm>
            <a:off x="7746839" y="3825025"/>
            <a:ext cx="956325" cy="575322"/>
            <a:chOff x="7817174" y="3885208"/>
            <a:chExt cx="956325" cy="575322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F8F97B0-0F56-4E76-B2DC-CD13711B5D93}"/>
                </a:ext>
              </a:extLst>
            </p:cNvPr>
            <p:cNvSpPr/>
            <p:nvPr/>
          </p:nvSpPr>
          <p:spPr>
            <a:xfrm>
              <a:off x="7817174" y="3885208"/>
              <a:ext cx="914400" cy="548640"/>
            </a:xfrm>
            <a:prstGeom prst="roundRect">
              <a:avLst/>
            </a:prstGeom>
            <a:solidFill>
              <a:schemeClr val="bg1">
                <a:lumMod val="85000"/>
                <a:alpha val="70000"/>
              </a:schemeClr>
            </a:solidFill>
            <a:ln w="50800">
              <a:solidFill>
                <a:schemeClr val="bg1">
                  <a:lumMod val="65000"/>
                </a:schemeClr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?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3C0D50B-6934-4412-9368-E77FE5248F48}"/>
                </a:ext>
              </a:extLst>
            </p:cNvPr>
            <p:cNvSpPr txBox="1"/>
            <p:nvPr/>
          </p:nvSpPr>
          <p:spPr>
            <a:xfrm>
              <a:off x="8207318" y="4198920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</a:rPr>
                <a:t>+SEND</a:t>
              </a:r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F604CF7-CB72-4FFD-9F3B-6753632A9B6C}"/>
              </a:ext>
            </a:extLst>
          </p:cNvPr>
          <p:cNvSpPr/>
          <p:nvPr/>
        </p:nvSpPr>
        <p:spPr>
          <a:xfrm>
            <a:off x="544380" y="2382701"/>
            <a:ext cx="2256282" cy="548640"/>
          </a:xfrm>
          <a:prstGeom prst="roundRect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  Controlled Terminology 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8B4AC0-E603-4354-8471-A0FA6F3268A5}"/>
              </a:ext>
            </a:extLst>
          </p:cNvPr>
          <p:cNvGrpSpPr/>
          <p:nvPr/>
        </p:nvGrpSpPr>
        <p:grpSpPr>
          <a:xfrm>
            <a:off x="541495" y="4576046"/>
            <a:ext cx="2295724" cy="574475"/>
            <a:chOff x="541495" y="4651681"/>
            <a:chExt cx="2295724" cy="574475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03BF7B1-1C4D-421F-9298-4D08911C2390}"/>
                </a:ext>
              </a:extLst>
            </p:cNvPr>
            <p:cNvSpPr/>
            <p:nvPr/>
          </p:nvSpPr>
          <p:spPr>
            <a:xfrm>
              <a:off x="541495" y="4651681"/>
              <a:ext cx="2256282" cy="548640"/>
            </a:xfrm>
            <a:prstGeom prst="roundRect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  Controlled Terminology  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BB8AB0F-73E5-493F-8B6D-9375D6CA6EA3}"/>
                </a:ext>
              </a:extLst>
            </p:cNvPr>
            <p:cNvSpPr txBox="1"/>
            <p:nvPr/>
          </p:nvSpPr>
          <p:spPr>
            <a:xfrm>
              <a:off x="2271038" y="4964546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C00000"/>
                  </a:solidFill>
                </a:rPr>
                <a:t>+SEND</a:t>
              </a:r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740AA5AA-F89B-4293-9193-AE10747857C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Modeling and Data Conversion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D7EDD6-8093-49BE-8D73-B08A3A1D25F8}"/>
              </a:ext>
            </a:extLst>
          </p:cNvPr>
          <p:cNvSpPr txBox="1"/>
          <p:nvPr/>
        </p:nvSpPr>
        <p:spPr>
          <a:xfrm rot="20348463">
            <a:off x="6864634" y="1492734"/>
            <a:ext cx="1843774" cy="830997"/>
          </a:xfrm>
          <a:prstGeom prst="rect">
            <a:avLst/>
          </a:prstGeom>
          <a:noFill/>
          <a:ln w="825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COMPLETED</a:t>
            </a: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2019-02</a:t>
            </a:r>
          </a:p>
        </p:txBody>
      </p:sp>
    </p:spTree>
    <p:extLst>
      <p:ext uri="{BB962C8B-B14F-4D97-AF65-F5344CB8AC3E}">
        <p14:creationId xmlns:p14="http://schemas.microsoft.com/office/powerpoint/2010/main" val="45784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Deliverables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497EEA-71CF-46B4-A5DF-6652C5AAE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76920"/>
              </p:ext>
            </p:extLst>
          </p:nvPr>
        </p:nvGraphicFramePr>
        <p:xfrm>
          <a:off x="1524000" y="1397000"/>
          <a:ext cx="6818722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9361">
                  <a:extLst>
                    <a:ext uri="{9D8B030D-6E8A-4147-A177-3AD203B41FA5}">
                      <a16:colId xmlns:a16="http://schemas.microsoft.com/office/drawing/2014/main" val="2527902345"/>
                    </a:ext>
                  </a:extLst>
                </a:gridCol>
                <a:gridCol w="3409361">
                  <a:extLst>
                    <a:ext uri="{9D8B030D-6E8A-4147-A177-3AD203B41FA5}">
                      <a16:colId xmlns:a16="http://schemas.microsoft.com/office/drawing/2014/main" val="2948967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4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Project Initiation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February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97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Supporting Ontologies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PhUSE CSS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77013"/>
                  </a:ext>
                </a:extLst>
              </a:tr>
              <a:tr h="433493">
                <a:tc>
                  <a:txBody>
                    <a:bodyPr/>
                    <a:lstStyle/>
                    <a:p>
                      <a:r>
                        <a:rPr lang="en-US" sz="2400" dirty="0"/>
                        <a:t>Instance Data, Define 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PhUSE CSS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8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Presentations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PhUSE CSS 2019, 2020</a:t>
                      </a:r>
                    </a:p>
                    <a:p>
                      <a:r>
                        <a:rPr lang="en-US" sz="2400" dirty="0"/>
                        <a:t>PhUSE </a:t>
                      </a:r>
                      <a:r>
                        <a:rPr lang="en-US" sz="2400" dirty="0" err="1"/>
                        <a:t>EUConnect</a:t>
                      </a:r>
                      <a:r>
                        <a:rPr lang="en-US" sz="2400" dirty="0"/>
                        <a:t> 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178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PhUSE CSS 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604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8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Team Meetings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0B9D0-5C03-4778-AE9A-F863E40F556F}"/>
              </a:ext>
            </a:extLst>
          </p:cNvPr>
          <p:cNvSpPr txBox="1"/>
          <p:nvPr/>
        </p:nvSpPr>
        <p:spPr>
          <a:xfrm>
            <a:off x="-191878" y="928090"/>
            <a:ext cx="8776698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1 hour General Team Meetings 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/>
              <a:t>Every 2 weeks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Ontology “Deep Dive” </a:t>
            </a:r>
          </a:p>
          <a:p>
            <a:pPr marL="1371600" lvl="2" indent="-457200">
              <a:buFont typeface="Courier New" panose="02070309020205020404" pitchFamily="49" charset="0"/>
              <a:buChar char="o"/>
            </a:pPr>
            <a:r>
              <a:rPr lang="en-US" sz="2800" dirty="0"/>
              <a:t>Alternate weeks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Meetings are recorded, Teamwork site</a:t>
            </a:r>
          </a:p>
          <a:p>
            <a:pPr lvl="1"/>
            <a:r>
              <a:rPr lang="en-US" sz="3200" dirty="0"/>
              <a:t>New Members – Introduce yourself when ready</a:t>
            </a:r>
          </a:p>
        </p:txBody>
      </p:sp>
    </p:spTree>
    <p:extLst>
      <p:ext uri="{BB962C8B-B14F-4D97-AF65-F5344CB8AC3E}">
        <p14:creationId xmlns:p14="http://schemas.microsoft.com/office/powerpoint/2010/main" val="3335053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5322" y="420272"/>
            <a:ext cx="8369284" cy="10156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sz="3600" b="1" dirty="0">
                <a:solidFill>
                  <a:srgbClr val="663F64"/>
                </a:solidFill>
                <a:latin typeface="Helvetica Neue"/>
                <a:cs typeface="Helvetica Neue"/>
              </a:rPr>
              <a:t>Sub teams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0B9D0-5C03-4778-AE9A-F863E40F556F}"/>
              </a:ext>
            </a:extLst>
          </p:cNvPr>
          <p:cNvSpPr txBox="1"/>
          <p:nvPr/>
        </p:nvSpPr>
        <p:spPr>
          <a:xfrm>
            <a:off x="387986" y="1279391"/>
            <a:ext cx="84348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Ontology Deep Dive (AO, alternate Mondays)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Non-Clinical (DV)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DefineXML</a:t>
            </a:r>
            <a:r>
              <a:rPr lang="en-US" sz="3200" dirty="0"/>
              <a:t>  (IA, 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Data Derivation (TW)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05147765"/>
      </p:ext>
    </p:extLst>
  </p:cSld>
  <p:clrMapOvr>
    <a:masterClrMapping/>
  </p:clrMapOvr>
</p:sld>
</file>

<file path=ppt/theme/theme1.xml><?xml version="1.0" encoding="utf-8"?>
<a:theme xmlns:a="http://schemas.openxmlformats.org/drawingml/2006/main" name="PhUSE_Slide_Deck(10yr)PUR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PhUSE_Slide_Deck(10yr)PURPLE.potx</Template>
  <TotalTime>1808</TotalTime>
  <Words>575</Words>
  <Application>Microsoft Office PowerPoint</Application>
  <PresentationFormat>On-screen Show (4:3)</PresentationFormat>
  <Paragraphs>192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Helvetica Neue</vt:lpstr>
      <vt:lpstr>PhUSE_Slide_Deck(10yr)PURPLE</vt:lpstr>
      <vt:lpstr>PowerPoint Presentation</vt:lpstr>
      <vt:lpstr>PowerPoint Presentation</vt:lpstr>
      <vt:lpstr>Agenda</vt:lpstr>
      <vt:lpstr>Going Translational With Linked Data</vt:lpstr>
      <vt:lpstr>Project Philosophy</vt:lpstr>
      <vt:lpstr>Modeling and Data Conversion</vt:lpstr>
      <vt:lpstr>Deliverables</vt:lpstr>
      <vt:lpstr>Team Meetings</vt:lpstr>
      <vt:lpstr>Sub teams</vt:lpstr>
      <vt:lpstr>PowerPoint Presentation</vt:lpstr>
      <vt:lpstr>Related Initiatives</vt:lpstr>
      <vt:lpstr>Housekeeping</vt:lpstr>
      <vt:lpstr>CSS Planning</vt:lpstr>
      <vt:lpstr>EU Connect Planning</vt:lpstr>
      <vt:lpstr>Other news</vt:lpstr>
      <vt:lpstr>Time Permitting</vt:lpstr>
      <vt:lpstr>PowerPoint Presentation</vt:lpstr>
      <vt:lpstr>PowerPoint Presentation</vt:lpstr>
      <vt:lpstr>PowerPoint Presentation</vt:lpstr>
      <vt:lpstr>MedDRA   .asc files</vt:lpstr>
      <vt:lpstr>MedDRA </vt:lpstr>
    </vt:vector>
  </TitlesOfParts>
  <Company>BDLS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Bamford</dc:creator>
  <cp:lastModifiedBy>Williams Tim</cp:lastModifiedBy>
  <cp:revision>107</cp:revision>
  <dcterms:created xsi:type="dcterms:W3CDTF">2014-04-04T10:24:48Z</dcterms:created>
  <dcterms:modified xsi:type="dcterms:W3CDTF">2019-03-05T00:22:55Z</dcterms:modified>
</cp:coreProperties>
</file>