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62" r:id="rId4"/>
    <p:sldId id="263" r:id="rId5"/>
    <p:sldId id="265" r:id="rId6"/>
    <p:sldId id="268" r:id="rId7"/>
    <p:sldId id="269" r:id="rId8"/>
    <p:sldId id="270" r:id="rId9"/>
    <p:sldId id="272" r:id="rId10"/>
    <p:sldId id="267" r:id="rId11"/>
    <p:sldId id="266" r:id="rId12"/>
    <p:sldId id="261" r:id="rId13"/>
    <p:sldId id="259" r:id="rId14"/>
    <p:sldId id="26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BD87C3-F855-4348-B876-2AADA34CFF03}">
          <p14:sldIdLst>
            <p14:sldId id="264"/>
            <p14:sldId id="273"/>
            <p14:sldId id="262"/>
            <p14:sldId id="263"/>
            <p14:sldId id="265"/>
            <p14:sldId id="268"/>
            <p14:sldId id="269"/>
            <p14:sldId id="270"/>
            <p14:sldId id="272"/>
            <p14:sldId id="267"/>
            <p14:sldId id="266"/>
            <p14:sldId id="261"/>
            <p14:sldId id="259"/>
            <p14:sldId id="26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9E27"/>
    <a:srgbClr val="EEEEBB"/>
    <a:srgbClr val="E4ECF8"/>
    <a:srgbClr val="0033CC"/>
    <a:srgbClr val="996699"/>
    <a:srgbClr val="E1AD48"/>
    <a:srgbClr val="84AB5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2" autoAdjust="0"/>
    <p:restoredTop sz="94660"/>
  </p:normalViewPr>
  <p:slideViewPr>
    <p:cSldViewPr snapToGrid="0">
      <p:cViewPr>
        <p:scale>
          <a:sx n="100" d="100"/>
          <a:sy n="100" d="100"/>
        </p:scale>
        <p:origin x="4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D037-9D82-4436-AC70-ED75D2FE941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D6677D9-AD89-4D04-ACC5-820516E75B53}"/>
              </a:ext>
            </a:extLst>
          </p:cNvPr>
          <p:cNvCxnSpPr>
            <a:cxnSpLocks/>
            <a:stCxn id="21" idx="1"/>
            <a:endCxn id="52" idx="1"/>
          </p:cNvCxnSpPr>
          <p:nvPr/>
        </p:nvCxnSpPr>
        <p:spPr>
          <a:xfrm>
            <a:off x="344670" y="400103"/>
            <a:ext cx="1679712" cy="336441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AEF944-F39F-420A-A68B-721497177EFB}"/>
              </a:ext>
            </a:extLst>
          </p:cNvPr>
          <p:cNvSpPr txBox="1"/>
          <p:nvPr/>
        </p:nvSpPr>
        <p:spPr>
          <a:xfrm>
            <a:off x="9122229" y="6488668"/>
            <a:ext cx="31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AnimalSubjectStructure.PNG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496DB0-F416-4BD5-97C6-60B8F4FD1B32}"/>
              </a:ext>
            </a:extLst>
          </p:cNvPr>
          <p:cNvSpPr/>
          <p:nvPr/>
        </p:nvSpPr>
        <p:spPr>
          <a:xfrm>
            <a:off x="344670" y="175309"/>
            <a:ext cx="2567495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Animal_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xxxx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7649781-BB5D-4D0F-8DCD-2297314DAB7D}"/>
              </a:ext>
            </a:extLst>
          </p:cNvPr>
          <p:cNvSpPr/>
          <p:nvPr/>
        </p:nvSpPr>
        <p:spPr>
          <a:xfrm>
            <a:off x="6668094" y="191479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88FA1C-A44B-4007-8DD9-338165B78A2E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>
            <a:off x="1628418" y="624897"/>
            <a:ext cx="1769165" cy="132748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CBBCD7-9E4F-43B3-BC7B-6388F28809E8}"/>
              </a:ext>
            </a:extLst>
          </p:cNvPr>
          <p:cNvSpPr/>
          <p:nvPr/>
        </p:nvSpPr>
        <p:spPr>
          <a:xfrm>
            <a:off x="6916572" y="1952380"/>
            <a:ext cx="312195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UniqueSubjectIdentifier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50E198-1CB6-45B9-BBA8-037F453BEFFD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>
            <a:off x="5347252" y="2180881"/>
            <a:ext cx="156932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3EC4AE1-C7D9-4B6D-A330-693C4742605B}"/>
              </a:ext>
            </a:extLst>
          </p:cNvPr>
          <p:cNvSpPr/>
          <p:nvPr/>
        </p:nvSpPr>
        <p:spPr>
          <a:xfrm>
            <a:off x="1447913" y="1952380"/>
            <a:ext cx="3899339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UniqueSubjectIdentifier_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xxxx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E25DFF-3D73-49F7-8842-AD8AC823B989}"/>
              </a:ext>
            </a:extLst>
          </p:cNvPr>
          <p:cNvSpPr txBox="1"/>
          <p:nvPr/>
        </p:nvSpPr>
        <p:spPr>
          <a:xfrm flipH="1">
            <a:off x="6030191" y="1978019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6C08EE0-28C6-47FD-BF32-0007088459E6}"/>
              </a:ext>
            </a:extLst>
          </p:cNvPr>
          <p:cNvSpPr/>
          <p:nvPr/>
        </p:nvSpPr>
        <p:spPr>
          <a:xfrm>
            <a:off x="6708228" y="86266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xxxx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C2DC9D3-76BF-4876-9C9D-4E1216ACDF55}"/>
              </a:ext>
            </a:extLst>
          </p:cNvPr>
          <p:cNvSpPr/>
          <p:nvPr/>
        </p:nvSpPr>
        <p:spPr>
          <a:xfrm>
            <a:off x="8317990" y="2744478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xxxx_xxxx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9D094A7-2D49-4752-B08E-A6C263D3AC90}"/>
              </a:ext>
            </a:extLst>
          </p:cNvPr>
          <p:cNvSpPr/>
          <p:nvPr/>
        </p:nvSpPr>
        <p:spPr>
          <a:xfrm>
            <a:off x="2024382" y="3536015"/>
            <a:ext cx="3223479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SubjectIdentifier_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xxxx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AC27E8-F6DB-4D1A-91BB-0DB16FFB85C4}"/>
              </a:ext>
            </a:extLst>
          </p:cNvPr>
          <p:cNvSpPr txBox="1"/>
          <p:nvPr/>
        </p:nvSpPr>
        <p:spPr>
          <a:xfrm>
            <a:off x="559977" y="2802835"/>
            <a:ext cx="26304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study:</a:t>
            </a:r>
            <a:r>
              <a:rPr lang="en-US" dirty="0" err="1"/>
              <a:t>hasSubjectID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62686B-E557-4D25-B34B-BB502DD84CA2}"/>
              </a:ext>
            </a:extLst>
          </p:cNvPr>
          <p:cNvSpPr txBox="1"/>
          <p:nvPr/>
        </p:nvSpPr>
        <p:spPr>
          <a:xfrm>
            <a:off x="1143072" y="1381538"/>
            <a:ext cx="35879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study:</a:t>
            </a:r>
            <a:r>
              <a:rPr lang="en-US" dirty="0" err="1"/>
              <a:t>hasUniqueSubjectID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0C0B53-9D60-4760-AC66-57B3E85ECA1A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912165" y="400103"/>
            <a:ext cx="3755929" cy="1987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25B042C-9577-4556-B8F7-C69E40ECA55A}"/>
              </a:ext>
            </a:extLst>
          </p:cNvPr>
          <p:cNvSpPr txBox="1"/>
          <p:nvPr/>
        </p:nvSpPr>
        <p:spPr>
          <a:xfrm flipH="1">
            <a:off x="4346502" y="214288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4C0CE05-75B7-4811-89FC-D63294BA3443}"/>
              </a:ext>
            </a:extLst>
          </p:cNvPr>
          <p:cNvCxnSpPr>
            <a:stCxn id="21" idx="3"/>
            <a:endCxn id="35" idx="1"/>
          </p:cNvCxnSpPr>
          <p:nvPr/>
        </p:nvCxnSpPr>
        <p:spPr>
          <a:xfrm>
            <a:off x="2912165" y="400103"/>
            <a:ext cx="3796063" cy="691067"/>
          </a:xfrm>
          <a:prstGeom prst="bentConnector3">
            <a:avLst>
              <a:gd name="adj1" fmla="val 2609"/>
            </a:avLst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0E4112-4BBF-4F05-AAB2-A1D29E22ED4B}"/>
              </a:ext>
            </a:extLst>
          </p:cNvPr>
          <p:cNvSpPr txBox="1"/>
          <p:nvPr/>
        </p:nvSpPr>
        <p:spPr>
          <a:xfrm flipH="1">
            <a:off x="3892615" y="893463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48A8F17C-429D-47EB-A3B6-9F20BD7A6F90}"/>
              </a:ext>
            </a:extLst>
          </p:cNvPr>
          <p:cNvCxnSpPr>
            <a:cxnSpLocks/>
            <a:stCxn id="30" idx="3"/>
            <a:endCxn id="42" idx="1"/>
          </p:cNvCxnSpPr>
          <p:nvPr/>
        </p:nvCxnSpPr>
        <p:spPr>
          <a:xfrm>
            <a:off x="5347252" y="2180881"/>
            <a:ext cx="2970738" cy="792098"/>
          </a:xfrm>
          <a:prstGeom prst="bentConnector3">
            <a:avLst>
              <a:gd name="adj1" fmla="val 3830"/>
            </a:avLst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CAEDE38-91EA-414D-B6CF-5ADA3953D4F4}"/>
              </a:ext>
            </a:extLst>
          </p:cNvPr>
          <p:cNvSpPr txBox="1"/>
          <p:nvPr/>
        </p:nvSpPr>
        <p:spPr>
          <a:xfrm flipH="1">
            <a:off x="5913572" y="2775272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89E59FBB-3CE3-4C3D-88DC-3468D078C19B}"/>
              </a:ext>
            </a:extLst>
          </p:cNvPr>
          <p:cNvSpPr/>
          <p:nvPr/>
        </p:nvSpPr>
        <p:spPr>
          <a:xfrm>
            <a:off x="7548831" y="3536015"/>
            <a:ext cx="312195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UniqueSubjectIdentifier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54FC9D7-9B73-4236-8857-031A5D46F825}"/>
              </a:ext>
            </a:extLst>
          </p:cNvPr>
          <p:cNvCxnSpPr>
            <a:cxnSpLocks/>
            <a:stCxn id="52" idx="3"/>
            <a:endCxn id="105" idx="1"/>
          </p:cNvCxnSpPr>
          <p:nvPr/>
        </p:nvCxnSpPr>
        <p:spPr>
          <a:xfrm>
            <a:off x="5247861" y="3764516"/>
            <a:ext cx="230097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EE55AE6-5C92-464B-B610-0FADE3151AF7}"/>
              </a:ext>
            </a:extLst>
          </p:cNvPr>
          <p:cNvSpPr txBox="1"/>
          <p:nvPr/>
        </p:nvSpPr>
        <p:spPr>
          <a:xfrm flipH="1">
            <a:off x="6046755" y="3611350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64521F9-B343-4BD0-BE8B-C16CA4196535}"/>
              </a:ext>
            </a:extLst>
          </p:cNvPr>
          <p:cNvSpPr/>
          <p:nvPr/>
        </p:nvSpPr>
        <p:spPr>
          <a:xfrm>
            <a:off x="8255042" y="436786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xxxx_xxxx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9510053-F66E-4F78-8CE6-AA893B4F9CA9}"/>
              </a:ext>
            </a:extLst>
          </p:cNvPr>
          <p:cNvCxnSpPr>
            <a:cxnSpLocks/>
            <a:stCxn id="52" idx="3"/>
            <a:endCxn id="108" idx="1"/>
          </p:cNvCxnSpPr>
          <p:nvPr/>
        </p:nvCxnSpPr>
        <p:spPr>
          <a:xfrm>
            <a:off x="5247861" y="3764516"/>
            <a:ext cx="3007181" cy="831854"/>
          </a:xfrm>
          <a:prstGeom prst="bentConnector3">
            <a:avLst>
              <a:gd name="adj1" fmla="val 5381"/>
            </a:avLst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FF70A4B-5EE1-41EE-8497-8F77F5012207}"/>
              </a:ext>
            </a:extLst>
          </p:cNvPr>
          <p:cNvSpPr txBox="1"/>
          <p:nvPr/>
        </p:nvSpPr>
        <p:spPr>
          <a:xfrm flipH="1">
            <a:off x="5671720" y="4378785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D37D-181E-4532-A042-19859BF3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Outdated Slides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E3E2-B7D2-4B27-962F-9CAB3C206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FE9110-6CB5-42E6-8DEB-418D562B6DF1}"/>
              </a:ext>
            </a:extLst>
          </p:cNvPr>
          <p:cNvCxnSpPr>
            <a:stCxn id="4" idx="2"/>
            <a:endCxn id="46" idx="1"/>
          </p:cNvCxnSpPr>
          <p:nvPr/>
        </p:nvCxnSpPr>
        <p:spPr>
          <a:xfrm rot="16200000" flipH="1">
            <a:off x="246276" y="2045196"/>
            <a:ext cx="2560031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D8102A-9E78-41F9-AB1B-A42EE1A78BEF}"/>
              </a:ext>
            </a:extLst>
          </p:cNvPr>
          <p:cNvCxnSpPr>
            <a:stCxn id="4" idx="2"/>
            <a:endCxn id="49" idx="1"/>
          </p:cNvCxnSpPr>
          <p:nvPr/>
        </p:nvCxnSpPr>
        <p:spPr>
          <a:xfrm rot="16200000" flipH="1">
            <a:off x="-78677" y="2370149"/>
            <a:ext cx="3209937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ACEB9BC-CE69-4F8C-854D-9AE705A007EC}"/>
              </a:ext>
            </a:extLst>
          </p:cNvPr>
          <p:cNvCxnSpPr>
            <a:stCxn id="4" idx="2"/>
            <a:endCxn id="53" idx="1"/>
          </p:cNvCxnSpPr>
          <p:nvPr/>
        </p:nvCxnSpPr>
        <p:spPr>
          <a:xfrm rot="16200000" flipH="1">
            <a:off x="-403630" y="2695102"/>
            <a:ext cx="385984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006BFAB-1A04-47C4-9E9C-3D159771D7A3}"/>
              </a:ext>
            </a:extLst>
          </p:cNvPr>
          <p:cNvCxnSpPr>
            <a:stCxn id="4" idx="2"/>
            <a:endCxn id="54" idx="1"/>
          </p:cNvCxnSpPr>
          <p:nvPr/>
        </p:nvCxnSpPr>
        <p:spPr>
          <a:xfrm rot="16200000" flipH="1">
            <a:off x="-775916" y="3067388"/>
            <a:ext cx="4604414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95AB819-BF1E-47FD-AD9E-F3CFCE0F9BDE}"/>
              </a:ext>
            </a:extLst>
          </p:cNvPr>
          <p:cNvCxnSpPr>
            <a:stCxn id="4" idx="2"/>
            <a:endCxn id="56" idx="1"/>
          </p:cNvCxnSpPr>
          <p:nvPr/>
        </p:nvCxnSpPr>
        <p:spPr>
          <a:xfrm rot="16200000" flipH="1">
            <a:off x="-1148201" y="3439673"/>
            <a:ext cx="5348984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100050" y="1019504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160580" y="115614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AD37C-99D0-4839-8FDA-6C1DE8ED6077}"/>
              </a:ext>
            </a:extLst>
          </p:cNvPr>
          <p:cNvSpPr txBox="1"/>
          <p:nvPr/>
        </p:nvSpPr>
        <p:spPr>
          <a:xfrm>
            <a:off x="5160580" y="60794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AnimalSubjectShape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UniqueSubjectIdentifier_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109989" y="21371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D4099-CC90-4185-8F8A-EA5B20B71FD1}"/>
              </a:ext>
            </a:extLst>
          </p:cNvPr>
          <p:cNvSpPr txBox="1"/>
          <p:nvPr/>
        </p:nvSpPr>
        <p:spPr>
          <a:xfrm>
            <a:off x="5160580" y="1338779"/>
            <a:ext cx="291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USubjID</a:t>
            </a:r>
          </a:p>
          <a:p>
            <a:r>
              <a:rPr lang="en-US" dirty="0" err="1"/>
              <a:t>isUniqueShape</a:t>
            </a:r>
            <a:r>
              <a:rPr lang="en-US" b="1" dirty="0" err="1"/>
              <a:t>-USubjID</a:t>
            </a:r>
            <a:r>
              <a:rPr lang="en-US" b="1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A58D63-D138-4D74-85D3-68642E78BDC5}"/>
              </a:ext>
            </a:extLst>
          </p:cNvPr>
          <p:cNvSpPr txBox="1"/>
          <p:nvPr/>
        </p:nvSpPr>
        <p:spPr>
          <a:xfrm>
            <a:off x="8109989" y="145197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SD0083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:</a:t>
            </a:r>
            <a:r>
              <a:rPr lang="en-US" b="1" u="sng" dirty="0" err="1">
                <a:solidFill>
                  <a:schemeClr val="tx1"/>
                </a:solidFill>
              </a:rPr>
              <a:t>SubjectIdentifier_</a:t>
            </a:r>
            <a:r>
              <a:rPr lang="en-US" u="sng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SubjID</a:t>
            </a:r>
          </a:p>
          <a:p>
            <a:r>
              <a:rPr lang="en-US" dirty="0" err="1"/>
              <a:t>isUniqueShape-</a:t>
            </a:r>
            <a:r>
              <a:rPr lang="en-US" b="1" dirty="0" err="1"/>
              <a:t>SubjID</a:t>
            </a:r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:Interval_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xxx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224BE6-72F7-4AE8-A204-3798AF08CCE5}"/>
              </a:ext>
            </a:extLst>
          </p:cNvPr>
          <p:cNvSpPr txBox="1"/>
          <p:nvPr/>
        </p:nvSpPr>
        <p:spPr>
          <a:xfrm>
            <a:off x="8100050" y="2777737"/>
            <a:ext cx="11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SD1002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A3FADE-C48C-40D6-A250-73404B030070}"/>
              </a:ext>
            </a:extLst>
          </p:cNvPr>
          <p:cNvSpPr txBox="1"/>
          <p:nvPr/>
        </p:nvSpPr>
        <p:spPr>
          <a:xfrm>
            <a:off x="5160580" y="2777737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54AA4A-4955-45A6-950C-B11D71165AD6}"/>
              </a:ext>
            </a:extLst>
          </p:cNvPr>
          <p:cNvGrpSpPr/>
          <p:nvPr/>
        </p:nvGrpSpPr>
        <p:grpSpPr>
          <a:xfrm>
            <a:off x="1813389" y="4033715"/>
            <a:ext cx="5190773" cy="457001"/>
            <a:chOff x="1813389" y="4044231"/>
            <a:chExt cx="5190773" cy="45700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C5ADABD-A2F6-4C9F-93BC-ED94E5305351}"/>
                </a:ext>
              </a:extLst>
            </p:cNvPr>
            <p:cNvSpPr/>
            <p:nvPr/>
          </p:nvSpPr>
          <p:spPr>
            <a:xfrm>
              <a:off x="1813389" y="4044231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Species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</a:rPr>
                <a:t>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CDEF6C-8ACD-4C64-9691-3B347D187B31}"/>
                </a:ext>
              </a:extLst>
            </p:cNvPr>
            <p:cNvSpPr txBox="1"/>
            <p:nvPr/>
          </p:nvSpPr>
          <p:spPr>
            <a:xfrm>
              <a:off x="5160580" y="4088065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555A0F-6638-4F09-8610-CBBD263F1E5A}"/>
              </a:ext>
            </a:extLst>
          </p:cNvPr>
          <p:cNvGrpSpPr/>
          <p:nvPr/>
        </p:nvGrpSpPr>
        <p:grpSpPr>
          <a:xfrm>
            <a:off x="1813389" y="4683621"/>
            <a:ext cx="5190773" cy="457001"/>
            <a:chOff x="1813389" y="4682072"/>
            <a:chExt cx="5190773" cy="45700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F64002F-F42A-4F15-A63A-C21552CDF952}"/>
                </a:ext>
              </a:extLst>
            </p:cNvPr>
            <p:cNvSpPr/>
            <p:nvPr/>
          </p:nvSpPr>
          <p:spPr>
            <a:xfrm>
              <a:off x="1813389" y="4682072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SexDataCollection_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D47E7F-AFD7-4306-A43A-9F8DA1FD0CD4}"/>
                </a:ext>
              </a:extLst>
            </p:cNvPr>
            <p:cNvSpPr txBox="1"/>
            <p:nvPr/>
          </p:nvSpPr>
          <p:spPr>
            <a:xfrm>
              <a:off x="5160580" y="4725906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3CCF06A-9EA7-441F-B0EE-8FE67B1BE6B9}"/>
              </a:ext>
            </a:extLst>
          </p:cNvPr>
          <p:cNvSpPr/>
          <p:nvPr/>
        </p:nvSpPr>
        <p:spPr>
          <a:xfrm>
            <a:off x="1813389" y="5428192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AgeDataCollection_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F25D90-0557-4EDD-8A98-20605F11B1E6}"/>
              </a:ext>
            </a:extLst>
          </p:cNvPr>
          <p:cNvSpPr txBox="1"/>
          <p:nvPr/>
        </p:nvSpPr>
        <p:spPr>
          <a:xfrm>
            <a:off x="8100050" y="5333527"/>
            <a:ext cx="425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SD0084, SD1129, SD1121, SD2019, SD2023,</a:t>
            </a:r>
          </a:p>
          <a:p>
            <a:r>
              <a:rPr lang="en-US" sz="1600" dirty="0">
                <a:solidFill>
                  <a:srgbClr val="0033CC"/>
                </a:solidFill>
              </a:rPr>
              <a:t>SD2020, SD2012, SD2022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6ED15C-54D6-4E35-813D-0D965E6185AA}"/>
              </a:ext>
            </a:extLst>
          </p:cNvPr>
          <p:cNvSpPr txBox="1"/>
          <p:nvPr/>
        </p:nvSpPr>
        <p:spPr>
          <a:xfrm>
            <a:off x="5160580" y="5472026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AB15E0-DB92-4174-88C3-5E9E56C245CB}"/>
              </a:ext>
            </a:extLst>
          </p:cNvPr>
          <p:cNvGrpSpPr/>
          <p:nvPr/>
        </p:nvGrpSpPr>
        <p:grpSpPr>
          <a:xfrm>
            <a:off x="1813389" y="6172762"/>
            <a:ext cx="5190773" cy="457001"/>
            <a:chOff x="1813389" y="6172762"/>
            <a:chExt cx="5190773" cy="45700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F23C94D-E114-4BD9-9A4C-05D2B7B591B2}"/>
                </a:ext>
              </a:extLst>
            </p:cNvPr>
            <p:cNvSpPr/>
            <p:nvPr/>
          </p:nvSpPr>
          <p:spPr>
            <a:xfrm>
              <a:off x="1813389" y="6172762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Randomization_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6CB266-FF31-4429-958E-840EE8BE2A55}"/>
                </a:ext>
              </a:extLst>
            </p:cNvPr>
            <p:cNvSpPr txBox="1"/>
            <p:nvPr/>
          </p:nvSpPr>
          <p:spPr>
            <a:xfrm>
              <a:off x="5160580" y="6216596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73A411-079F-48E2-AD6C-9DB949A0F839}"/>
              </a:ext>
            </a:extLst>
          </p:cNvPr>
          <p:cNvSpPr/>
          <p:nvPr/>
        </p:nvSpPr>
        <p:spPr>
          <a:xfrm>
            <a:off x="1813389" y="3383809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Set_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203C4D-B611-4A8A-BD66-4B1E38326E02}"/>
              </a:ext>
            </a:extLst>
          </p:cNvPr>
          <p:cNvSpPr txBox="1"/>
          <p:nvPr/>
        </p:nvSpPr>
        <p:spPr>
          <a:xfrm>
            <a:off x="8100050" y="3427643"/>
            <a:ext cx="160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SD1259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C92E35-82EE-42ED-B41A-ED552C39B4B2}"/>
              </a:ext>
            </a:extLst>
          </p:cNvPr>
          <p:cNvSpPr txBox="1"/>
          <p:nvPr/>
        </p:nvSpPr>
        <p:spPr>
          <a:xfrm>
            <a:off x="5160580" y="3427643"/>
            <a:ext cx="179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</p:spTree>
    <p:extLst>
      <p:ext uri="{BB962C8B-B14F-4D97-AF65-F5344CB8AC3E}">
        <p14:creationId xmlns:p14="http://schemas.microsoft.com/office/powerpoint/2010/main" val="414986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6359054" y="800152"/>
            <a:ext cx="246888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01-701-1015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48177" y="2628952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Medical Condition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158066" y="4705104"/>
            <a:ext cx="2468880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AdverseEvent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5" idx="2"/>
            <a:endCxn id="13" idx="0"/>
          </p:cNvCxnSpPr>
          <p:nvPr/>
        </p:nvCxnSpPr>
        <p:spPr>
          <a:xfrm flipH="1">
            <a:off x="8392506" y="3085953"/>
            <a:ext cx="190111" cy="16191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44498" y="739025"/>
            <a:ext cx="1967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afflictedBy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C2A432-EE41-4F21-9AAE-EB569CE224D5}"/>
              </a:ext>
            </a:extLst>
          </p:cNvPr>
          <p:cNvSpPr txBox="1"/>
          <p:nvPr/>
        </p:nvSpPr>
        <p:spPr>
          <a:xfrm>
            <a:off x="8696860" y="1917222"/>
            <a:ext cx="1740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5887" y="3569559"/>
            <a:ext cx="164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03175" y="837054"/>
            <a:ext cx="49757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study:Subject_CJ16050_00M01</a:t>
            </a:r>
          </a:p>
          <a:p>
            <a:r>
              <a:rPr lang="en-US" dirty="0"/>
              <a:t>    a                           </a:t>
            </a:r>
            <a:r>
              <a:rPr lang="en-US" dirty="0" err="1"/>
              <a:t>study:StudySubject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study:rfendtc</a:t>
            </a:r>
            <a:r>
              <a:rPr lang="en-US" dirty="0"/>
              <a:t>      "2016-12-07"^^</a:t>
            </a:r>
            <a:r>
              <a:rPr lang="en-US" dirty="0" err="1"/>
              <a:t>xsd:date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study:rfstdtc</a:t>
            </a:r>
            <a:r>
              <a:rPr lang="en-US" dirty="0"/>
              <a:t>       "2016-12-07"^^</a:t>
            </a:r>
            <a:r>
              <a:rPr lang="en-US" dirty="0" err="1"/>
              <a:t>xsd:date</a:t>
            </a:r>
            <a:r>
              <a:rPr lang="en-US" dirty="0"/>
              <a:t>  ;</a:t>
            </a:r>
          </a:p>
          <a:p>
            <a:r>
              <a:rPr lang="en-US" dirty="0"/>
              <a:t>    </a:t>
            </a:r>
            <a:r>
              <a:rPr lang="en-US" dirty="0" err="1"/>
              <a:t>study:subjid</a:t>
            </a:r>
            <a:r>
              <a:rPr lang="en-US" dirty="0"/>
              <a:t>        “CJ16050_00M01"^^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study:usubjid</a:t>
            </a:r>
            <a:r>
              <a:rPr lang="en-US" dirty="0"/>
              <a:t>     “CJ16050_00M01” 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8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57810" y="648361"/>
            <a:ext cx="9044608" cy="45767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814595" y="1959429"/>
            <a:ext cx="6400800" cy="957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814595" y="3596046"/>
            <a:ext cx="6400800" cy="478998"/>
          </a:xfrm>
          <a:prstGeom prst="roundRect">
            <a:avLst/>
          </a:prstGeom>
          <a:solidFill>
            <a:srgbClr val="E1AD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929941-0200-42D9-8465-064446A2AC2E}"/>
              </a:ext>
            </a:extLst>
          </p:cNvPr>
          <p:cNvSpPr/>
          <p:nvPr/>
        </p:nvSpPr>
        <p:spPr>
          <a:xfrm>
            <a:off x="814595" y="3028094"/>
            <a:ext cx="6400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947EC4-2512-4FDD-A2AE-6E8E1DF5BBDA}"/>
              </a:ext>
            </a:extLst>
          </p:cNvPr>
          <p:cNvSpPr/>
          <p:nvPr/>
        </p:nvSpPr>
        <p:spPr>
          <a:xfrm>
            <a:off x="814595" y="4165889"/>
            <a:ext cx="6400800" cy="4789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7235686" y="2219738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SD1002Shape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70331-5F59-4C46-A0E7-1DE702D8904E}"/>
              </a:ext>
            </a:extLst>
          </p:cNvPr>
          <p:cNvSpPr txBox="1"/>
          <p:nvPr/>
        </p:nvSpPr>
        <p:spPr>
          <a:xfrm>
            <a:off x="7235686" y="4181061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...more shapes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7235686" y="2988364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SD1001Shape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7235686" y="36377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SD0083Shape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60" y="817724"/>
            <a:ext cx="6543266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study:subjid</a:t>
            </a:r>
            <a:r>
              <a:rPr lang="en-US" sz="2400" dirty="0"/>
              <a:t>        “00M01"^^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study:usubjid</a:t>
            </a:r>
            <a:r>
              <a:rPr lang="en-US" sz="2400" dirty="0"/>
              <a:t>     “CJ16050_00M01” 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AA95-FF59-4D21-BCDB-A931A9C8AB84}"/>
              </a:ext>
            </a:extLst>
          </p:cNvPr>
          <p:cNvSpPr txBox="1"/>
          <p:nvPr/>
        </p:nvSpPr>
        <p:spPr>
          <a:xfrm>
            <a:off x="877558" y="4174965"/>
            <a:ext cx="1714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...more data</a:t>
            </a:r>
          </a:p>
        </p:txBody>
      </p:sp>
    </p:spTree>
    <p:extLst>
      <p:ext uri="{BB962C8B-B14F-4D97-AF65-F5344CB8AC3E}">
        <p14:creationId xmlns:p14="http://schemas.microsoft.com/office/powerpoint/2010/main" val="344274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18052" y="1264951"/>
            <a:ext cx="8746435" cy="27504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5690268" y="32158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96699"/>
                </a:solidFill>
              </a:rPr>
              <a:t>SD1002Shape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6950450" y="1971165"/>
            <a:ext cx="1792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rfstdtcShape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5900372" y="854765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AnimalSubjectShape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C2949-0D96-4A00-AB8F-339207DADC4C}"/>
              </a:ext>
            </a:extLst>
          </p:cNvPr>
          <p:cNvSpPr txBox="1"/>
          <p:nvPr/>
        </p:nvSpPr>
        <p:spPr>
          <a:xfrm>
            <a:off x="6950450" y="2513620"/>
            <a:ext cx="188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rfendtcShape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5B69B4-0616-4076-B15C-CB2DDC286FF3}"/>
              </a:ext>
            </a:extLst>
          </p:cNvPr>
          <p:cNvSpPr/>
          <p:nvPr/>
        </p:nvSpPr>
        <p:spPr>
          <a:xfrm>
            <a:off x="876754" y="1965425"/>
            <a:ext cx="6035040" cy="4754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3CBDAE-A66B-4331-9011-2CEB90F3E6B3}"/>
              </a:ext>
            </a:extLst>
          </p:cNvPr>
          <p:cNvSpPr/>
          <p:nvPr/>
        </p:nvSpPr>
        <p:spPr>
          <a:xfrm>
            <a:off x="876754" y="2515390"/>
            <a:ext cx="6035040" cy="4754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43946E1-CE9B-4688-8035-380A1B4A0174}"/>
              </a:ext>
            </a:extLst>
          </p:cNvPr>
          <p:cNvSpPr/>
          <p:nvPr/>
        </p:nvSpPr>
        <p:spPr>
          <a:xfrm>
            <a:off x="834887" y="1888435"/>
            <a:ext cx="5764695" cy="1350066"/>
          </a:xfrm>
          <a:prstGeom prst="roundRect">
            <a:avLst/>
          </a:prstGeom>
          <a:noFill/>
          <a:ln w="57150">
            <a:solidFill>
              <a:srgbClr val="99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59" y="817724"/>
            <a:ext cx="6233055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</a:t>
            </a:r>
            <a:r>
              <a:rPr lang="en-US" sz="2400" dirty="0" err="1">
                <a:solidFill>
                  <a:srgbClr val="0033CC"/>
                </a:solidFill>
              </a:rPr>
              <a:t>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23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Animal_xxx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FE9110-6CB5-42E6-8DEB-418D562B6DF1}"/>
              </a:ext>
            </a:extLst>
          </p:cNvPr>
          <p:cNvCxnSpPr>
            <a:stCxn id="4" idx="2"/>
            <a:endCxn id="46" idx="1"/>
          </p:cNvCxnSpPr>
          <p:nvPr/>
        </p:nvCxnSpPr>
        <p:spPr>
          <a:xfrm rot="16200000" flipH="1">
            <a:off x="246276" y="2045196"/>
            <a:ext cx="2560031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100050" y="1019504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160580" y="115614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AD37C-99D0-4839-8FDA-6C1DE8ED6077}"/>
              </a:ext>
            </a:extLst>
          </p:cNvPr>
          <p:cNvSpPr txBox="1"/>
          <p:nvPr/>
        </p:nvSpPr>
        <p:spPr>
          <a:xfrm>
            <a:off x="5160580" y="60794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AnimalSubjectShape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UniqueSubjectIdentifier_xxx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109989" y="21371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D4099-CC90-4185-8F8A-EA5B20B71FD1}"/>
              </a:ext>
            </a:extLst>
          </p:cNvPr>
          <p:cNvSpPr txBox="1"/>
          <p:nvPr/>
        </p:nvSpPr>
        <p:spPr>
          <a:xfrm>
            <a:off x="5160580" y="1338779"/>
            <a:ext cx="291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USubjID</a:t>
            </a:r>
          </a:p>
          <a:p>
            <a:r>
              <a:rPr lang="en-US" dirty="0" err="1"/>
              <a:t>isUniqueShape</a:t>
            </a:r>
            <a:r>
              <a:rPr lang="en-US" b="1" dirty="0" err="1"/>
              <a:t>-USubjID</a:t>
            </a:r>
            <a:r>
              <a:rPr lang="en-US" b="1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A58D63-D138-4D74-85D3-68642E78BDC5}"/>
              </a:ext>
            </a:extLst>
          </p:cNvPr>
          <p:cNvSpPr txBox="1"/>
          <p:nvPr/>
        </p:nvSpPr>
        <p:spPr>
          <a:xfrm>
            <a:off x="8109989" y="145197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SD0083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SubjectIdentifier_xxx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SubjID</a:t>
            </a:r>
          </a:p>
          <a:p>
            <a:r>
              <a:rPr lang="en-US" dirty="0" err="1"/>
              <a:t>isUniqueShape-</a:t>
            </a:r>
            <a:r>
              <a:rPr lang="en-US" b="1" dirty="0" err="1"/>
              <a:t>SubjID</a:t>
            </a:r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73A411-079F-48E2-AD6C-9DB949A0F839}"/>
              </a:ext>
            </a:extLst>
          </p:cNvPr>
          <p:cNvSpPr/>
          <p:nvPr/>
        </p:nvSpPr>
        <p:spPr>
          <a:xfrm>
            <a:off x="1813389" y="3383809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7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89B4A59-EF56-4504-9607-3D8D9E715D40}"/>
              </a:ext>
            </a:extLst>
          </p:cNvPr>
          <p:cNvSpPr/>
          <p:nvPr/>
        </p:nvSpPr>
        <p:spPr>
          <a:xfrm>
            <a:off x="1083675" y="270309"/>
            <a:ext cx="1554480" cy="274320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sh:</a:t>
            </a:r>
            <a:r>
              <a:rPr lang="en-US" sz="1200" b="1" dirty="0" err="1">
                <a:solidFill>
                  <a:schemeClr val="tx1"/>
                </a:solidFill>
              </a:rPr>
              <a:t>ValidationResult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006A42-0A40-4B83-9BDD-5BC794985ECB}"/>
              </a:ext>
            </a:extLst>
          </p:cNvPr>
          <p:cNvSpPr/>
          <p:nvPr/>
        </p:nvSpPr>
        <p:spPr>
          <a:xfrm>
            <a:off x="1884300" y="1075186"/>
            <a:ext cx="2971800" cy="2743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“Subject --&gt; USUBJID violation [SD0083]"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7E2438-F732-4531-B865-F76DE438ECE0}"/>
              </a:ext>
            </a:extLst>
          </p:cNvPr>
          <p:cNvSpPr/>
          <p:nvPr/>
        </p:nvSpPr>
        <p:spPr>
          <a:xfrm>
            <a:off x="1884300" y="2301670"/>
            <a:ext cx="1645920" cy="274320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cj16050:</a:t>
            </a:r>
            <a:r>
              <a:rPr lang="en-US" sz="1200" b="1" dirty="0">
                <a:solidFill>
                  <a:schemeClr val="tx1"/>
                </a:solidFill>
              </a:rPr>
              <a:t>Animal_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xxxx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7712A8-FB7D-4DFC-9FA6-9D5C6CC9333C}"/>
              </a:ext>
            </a:extLst>
          </p:cNvPr>
          <p:cNvSpPr txBox="1"/>
          <p:nvPr/>
        </p:nvSpPr>
        <p:spPr>
          <a:xfrm flipH="1">
            <a:off x="182880" y="1113038"/>
            <a:ext cx="1645920" cy="182881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sh:resultMessage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56DCD5-EB54-466C-B2D5-6B62C3672278}"/>
              </a:ext>
            </a:extLst>
          </p:cNvPr>
          <p:cNvSpPr txBox="1"/>
          <p:nvPr/>
        </p:nvSpPr>
        <p:spPr>
          <a:xfrm flipH="1">
            <a:off x="640080" y="2335167"/>
            <a:ext cx="118872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00" dirty="0" err="1"/>
              <a:t>sh:focusNode</a:t>
            </a:r>
            <a:endParaRPr lang="en-US" sz="12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D1EB77C-D848-457E-B140-9B6FD4B7BFFA}"/>
              </a:ext>
            </a:extLst>
          </p:cNvPr>
          <p:cNvSpPr/>
          <p:nvPr/>
        </p:nvSpPr>
        <p:spPr>
          <a:xfrm>
            <a:off x="1884300" y="1903983"/>
            <a:ext cx="2377440" cy="274320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study:hasMin1Max1Shape-USubjidID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C64800-CB49-485B-9DB7-5A5C9600321F}"/>
              </a:ext>
            </a:extLst>
          </p:cNvPr>
          <p:cNvSpPr txBox="1"/>
          <p:nvPr/>
        </p:nvSpPr>
        <p:spPr>
          <a:xfrm flipH="1">
            <a:off x="0" y="713040"/>
            <a:ext cx="182880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sh:resultSeverity</a:t>
            </a:r>
            <a:endParaRPr lang="en-US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2CB5CB9-5932-4C22-ABEE-7C56661ED8BE}"/>
              </a:ext>
            </a:extLst>
          </p:cNvPr>
          <p:cNvSpPr/>
          <p:nvPr/>
        </p:nvSpPr>
        <p:spPr>
          <a:xfrm>
            <a:off x="1884300" y="684364"/>
            <a:ext cx="1097280" cy="274320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sh:</a:t>
            </a:r>
            <a:r>
              <a:rPr lang="en-US" sz="1200" b="1" dirty="0" err="1">
                <a:solidFill>
                  <a:schemeClr val="bg1"/>
                </a:solidFill>
              </a:rPr>
              <a:t>Violation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60FF0-8396-481E-B55A-050196B9F28A}"/>
              </a:ext>
            </a:extLst>
          </p:cNvPr>
          <p:cNvSpPr txBox="1"/>
          <p:nvPr/>
        </p:nvSpPr>
        <p:spPr>
          <a:xfrm flipH="1">
            <a:off x="548640" y="1474988"/>
            <a:ext cx="128016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sh:resultPath</a:t>
            </a:r>
            <a:endParaRPr lang="en-US" sz="12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FBC9848-33E0-4963-9F75-8E8F96853B84}"/>
              </a:ext>
            </a:extLst>
          </p:cNvPr>
          <p:cNvSpPr/>
          <p:nvPr/>
        </p:nvSpPr>
        <p:spPr>
          <a:xfrm>
            <a:off x="1884300" y="1463470"/>
            <a:ext cx="1828800" cy="27432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study:hasUniqueSubjectID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9D695F-FE01-4620-9E4E-606CB2867EE9}"/>
              </a:ext>
            </a:extLst>
          </p:cNvPr>
          <p:cNvSpPr txBox="1"/>
          <p:nvPr/>
        </p:nvSpPr>
        <p:spPr>
          <a:xfrm flipH="1">
            <a:off x="457200" y="1932188"/>
            <a:ext cx="137160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sh:sourceShape</a:t>
            </a:r>
            <a:endParaRPr lang="en-US" sz="12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9B80268-A94C-4F55-BF9B-BF13E527D52A}"/>
              </a:ext>
            </a:extLst>
          </p:cNvPr>
          <p:cNvSpPr/>
          <p:nvPr/>
        </p:nvSpPr>
        <p:spPr>
          <a:xfrm>
            <a:off x="3151125" y="3930445"/>
            <a:ext cx="1645920" cy="274320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cj16050:</a:t>
            </a:r>
            <a:r>
              <a:rPr lang="en-US" sz="1200" b="1" dirty="0">
                <a:solidFill>
                  <a:schemeClr val="tx1"/>
                </a:solidFill>
              </a:rPr>
              <a:t>Animal_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xxxx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DC90E1-355E-42B8-A360-1EF2917DA208}"/>
              </a:ext>
            </a:extLst>
          </p:cNvPr>
          <p:cNvSpPr txBox="1"/>
          <p:nvPr/>
        </p:nvSpPr>
        <p:spPr>
          <a:xfrm flipH="1">
            <a:off x="3505200" y="4313490"/>
            <a:ext cx="9144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/>
              <a:t>a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5FF6FBD-D61A-4422-A91B-DF4388D1A66E}"/>
              </a:ext>
            </a:extLst>
          </p:cNvPr>
          <p:cNvSpPr/>
          <p:nvPr/>
        </p:nvSpPr>
        <p:spPr>
          <a:xfrm>
            <a:off x="6503925" y="1949245"/>
            <a:ext cx="1645920" cy="27432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sh:PropertyShape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6AA641-5A72-4230-BF70-B5930B25063E}"/>
              </a:ext>
            </a:extLst>
          </p:cNvPr>
          <p:cNvSpPr txBox="1"/>
          <p:nvPr/>
        </p:nvSpPr>
        <p:spPr>
          <a:xfrm flipH="1">
            <a:off x="1333500" y="4618290"/>
            <a:ext cx="228600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no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study:hasUniqueSubjectID</a:t>
            </a:r>
            <a:endParaRPr lang="en-US" sz="12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82EC43A-225A-4729-AE71-AAB7E2A4B265}"/>
              </a:ext>
            </a:extLst>
          </p:cNvPr>
          <p:cNvSpPr/>
          <p:nvPr/>
        </p:nvSpPr>
        <p:spPr>
          <a:xfrm>
            <a:off x="3827400" y="4673395"/>
            <a:ext cx="1645920" cy="274320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:USUBJID_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xxxx</a:t>
            </a:r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876CAA-68D0-41F4-83A5-A0A8C5E17751}"/>
              </a:ext>
            </a:extLst>
          </p:cNvPr>
          <p:cNvSpPr txBox="1"/>
          <p:nvPr/>
        </p:nvSpPr>
        <p:spPr>
          <a:xfrm flipH="1">
            <a:off x="1362075" y="5351715"/>
            <a:ext cx="228600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no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study:hasUniqueSubjectID</a:t>
            </a:r>
            <a:endParaRPr lang="en-US" sz="12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E1D2887-69B3-4E50-9B76-02B10F50698B}"/>
              </a:ext>
            </a:extLst>
          </p:cNvPr>
          <p:cNvSpPr/>
          <p:nvPr/>
        </p:nvSpPr>
        <p:spPr>
          <a:xfrm>
            <a:off x="3913125" y="5359195"/>
            <a:ext cx="1645920" cy="274320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:USUBJID_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xxxx</a:t>
            </a:r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57E3B87-F3EF-4C3E-970F-28E903C064C5}"/>
              </a:ext>
            </a:extLst>
          </p:cNvPr>
          <p:cNvCxnSpPr>
            <a:stCxn id="54" idx="3"/>
            <a:endCxn id="59" idx="0"/>
          </p:cNvCxnSpPr>
          <p:nvPr/>
        </p:nvCxnSpPr>
        <p:spPr>
          <a:xfrm flipH="1">
            <a:off x="2476500" y="1600630"/>
            <a:ext cx="1236600" cy="3017660"/>
          </a:xfrm>
          <a:prstGeom prst="bentConnector4">
            <a:avLst>
              <a:gd name="adj1" fmla="val -63931"/>
              <a:gd name="adj2" fmla="val 52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5EDD940-D350-4DE5-AEBA-7B0572A3790B}"/>
              </a:ext>
            </a:extLst>
          </p:cNvPr>
          <p:cNvSpPr txBox="1"/>
          <p:nvPr/>
        </p:nvSpPr>
        <p:spPr>
          <a:xfrm flipH="1">
            <a:off x="3686175" y="5027813"/>
            <a:ext cx="137160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skos:prefLabel</a:t>
            </a:r>
            <a:endParaRPr lang="en-US" sz="1200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ECF74E8-E10A-4027-9F3F-E5F82DA41D69}"/>
              </a:ext>
            </a:extLst>
          </p:cNvPr>
          <p:cNvSpPr/>
          <p:nvPr/>
        </p:nvSpPr>
        <p:spPr>
          <a:xfrm>
            <a:off x="5151375" y="5009011"/>
            <a:ext cx="1097280" cy="2743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“CJ16050_99T</a:t>
            </a:r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FC6E14-73D7-464F-A66F-5D92AC59C6BE}"/>
              </a:ext>
            </a:extLst>
          </p:cNvPr>
          <p:cNvSpPr txBox="1"/>
          <p:nvPr/>
        </p:nvSpPr>
        <p:spPr>
          <a:xfrm flipH="1">
            <a:off x="3667125" y="5789813"/>
            <a:ext cx="137160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skos:prefLabel</a:t>
            </a:r>
            <a:endParaRPr lang="en-US" sz="1200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CBF73F8-BD05-4A46-B013-76751CEFD603}"/>
              </a:ext>
            </a:extLst>
          </p:cNvPr>
          <p:cNvSpPr/>
          <p:nvPr/>
        </p:nvSpPr>
        <p:spPr>
          <a:xfrm>
            <a:off x="5132325" y="5771011"/>
            <a:ext cx="1097280" cy="2743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“CJ16050_99T</a:t>
            </a:r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2A14B02-BF7F-4033-86AD-F497F4188F5C}"/>
              </a:ext>
            </a:extLst>
          </p:cNvPr>
          <p:cNvSpPr/>
          <p:nvPr/>
        </p:nvSpPr>
        <p:spPr>
          <a:xfrm>
            <a:off x="5341875" y="1561083"/>
            <a:ext cx="2377440" cy="274320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study:hasMin1Max1Shape-USubjidID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A9E12B-41F1-4F56-8065-3A9D1FCC0CDD}"/>
              </a:ext>
            </a:extLst>
          </p:cNvPr>
          <p:cNvSpPr txBox="1"/>
          <p:nvPr/>
        </p:nvSpPr>
        <p:spPr>
          <a:xfrm flipH="1">
            <a:off x="6334125" y="1951290"/>
            <a:ext cx="9144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/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254B95-6F40-48CE-9290-C054C31527CB}"/>
              </a:ext>
            </a:extLst>
          </p:cNvPr>
          <p:cNvSpPr txBox="1"/>
          <p:nvPr/>
        </p:nvSpPr>
        <p:spPr>
          <a:xfrm flipH="1">
            <a:off x="4962525" y="2313240"/>
            <a:ext cx="146304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no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sh:targetClass</a:t>
            </a:r>
            <a:endParaRPr lang="en-US" sz="12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3D9849-D965-45DE-8A42-82CDB09FD3FF}"/>
              </a:ext>
            </a:extLst>
          </p:cNvPr>
          <p:cNvSpPr/>
          <p:nvPr/>
        </p:nvSpPr>
        <p:spPr>
          <a:xfrm>
            <a:off x="3808350" y="4282870"/>
            <a:ext cx="1645920" cy="27432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study:AnimalSubject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7F23BE1-252F-40DF-B8EC-AB486903F054}"/>
              </a:ext>
            </a:extLst>
          </p:cNvPr>
          <p:cNvSpPr/>
          <p:nvPr/>
        </p:nvSpPr>
        <p:spPr>
          <a:xfrm>
            <a:off x="6503925" y="2282620"/>
            <a:ext cx="1645920" cy="27432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study:AnimalSubject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C49B910-12EF-425D-BE2D-EDB8007FE8EB}"/>
              </a:ext>
            </a:extLst>
          </p:cNvPr>
          <p:cNvSpPr/>
          <p:nvPr/>
        </p:nvSpPr>
        <p:spPr>
          <a:xfrm>
            <a:off x="6503925" y="2646811"/>
            <a:ext cx="2971800" cy="2743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“Subject --&gt; USUBJID violation [SD0083]"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F50897-D141-4A19-9A15-33FB2383F562}"/>
              </a:ext>
            </a:extLst>
          </p:cNvPr>
          <p:cNvSpPr txBox="1"/>
          <p:nvPr/>
        </p:nvSpPr>
        <p:spPr>
          <a:xfrm flipH="1">
            <a:off x="4779645" y="2684663"/>
            <a:ext cx="164592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sh:Message</a:t>
            </a: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BD07F7-52B2-4088-B9D1-358885C37FCC}"/>
              </a:ext>
            </a:extLst>
          </p:cNvPr>
          <p:cNvSpPr txBox="1"/>
          <p:nvPr/>
        </p:nvSpPr>
        <p:spPr>
          <a:xfrm flipH="1">
            <a:off x="5145405" y="3018038"/>
            <a:ext cx="128016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sh:path</a:t>
            </a:r>
            <a:endParaRPr 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8281F4-A0EA-45AE-B5A9-B92DCDD0DD18}"/>
              </a:ext>
            </a:extLst>
          </p:cNvPr>
          <p:cNvSpPr txBox="1"/>
          <p:nvPr/>
        </p:nvSpPr>
        <p:spPr>
          <a:xfrm flipH="1">
            <a:off x="6503925" y="3028164"/>
            <a:ext cx="228600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no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study:hasUniqueSubjectID</a:t>
            </a:r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6995980-CEB2-412F-A75C-DF74CE49999F}"/>
              </a:ext>
            </a:extLst>
          </p:cNvPr>
          <p:cNvSpPr txBox="1"/>
          <p:nvPr/>
        </p:nvSpPr>
        <p:spPr>
          <a:xfrm flipH="1">
            <a:off x="5145405" y="3370463"/>
            <a:ext cx="128016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sh:minCount</a:t>
            </a:r>
            <a:endParaRPr 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04E720-7569-4159-B4AE-B04AB794B042}"/>
              </a:ext>
            </a:extLst>
          </p:cNvPr>
          <p:cNvSpPr txBox="1"/>
          <p:nvPr/>
        </p:nvSpPr>
        <p:spPr>
          <a:xfrm flipH="1">
            <a:off x="5145405" y="3703838"/>
            <a:ext cx="128016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sh:maxCount</a:t>
            </a:r>
            <a:endParaRPr lang="en-US" sz="1200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B3C4CD7-C915-4363-AA9E-E2B0441E8C55}"/>
              </a:ext>
            </a:extLst>
          </p:cNvPr>
          <p:cNvSpPr/>
          <p:nvPr/>
        </p:nvSpPr>
        <p:spPr>
          <a:xfrm>
            <a:off x="6503925" y="3332611"/>
            <a:ext cx="365760" cy="2743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061FCEAE-0AEB-4844-9EB4-35B279E22939}"/>
              </a:ext>
            </a:extLst>
          </p:cNvPr>
          <p:cNvSpPr/>
          <p:nvPr/>
        </p:nvSpPr>
        <p:spPr>
          <a:xfrm>
            <a:off x="6503925" y="3656461"/>
            <a:ext cx="365760" cy="2743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972C5B8B-C712-4CDE-9BAC-D21B6D83B93F}"/>
              </a:ext>
            </a:extLst>
          </p:cNvPr>
          <p:cNvCxnSpPr>
            <a:cxnSpLocks/>
            <a:stCxn id="54" idx="3"/>
            <a:endCxn id="62" idx="0"/>
          </p:cNvCxnSpPr>
          <p:nvPr/>
        </p:nvCxnSpPr>
        <p:spPr>
          <a:xfrm flipH="1">
            <a:off x="2505075" y="1600630"/>
            <a:ext cx="1208025" cy="3751085"/>
          </a:xfrm>
          <a:prstGeom prst="bentConnector4">
            <a:avLst>
              <a:gd name="adj1" fmla="val -18923"/>
              <a:gd name="adj2" fmla="val 51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FCCADC3-3D34-4613-B33B-A1EDAA3689FA}"/>
              </a:ext>
            </a:extLst>
          </p:cNvPr>
          <p:cNvCxnSpPr>
            <a:stCxn id="34" idx="2"/>
            <a:endCxn id="56" idx="0"/>
          </p:cNvCxnSpPr>
          <p:nvPr/>
        </p:nvCxnSpPr>
        <p:spPr>
          <a:xfrm rot="16200000" flipH="1">
            <a:off x="2663445" y="2619804"/>
            <a:ext cx="1354455" cy="12668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5C95A20-B8B0-419A-BAA8-234AA5381B0C}"/>
              </a:ext>
            </a:extLst>
          </p:cNvPr>
          <p:cNvCxnSpPr>
            <a:cxnSpLocks/>
            <a:stCxn id="78" idx="3"/>
            <a:endCxn id="77" idx="3"/>
          </p:cNvCxnSpPr>
          <p:nvPr/>
        </p:nvCxnSpPr>
        <p:spPr>
          <a:xfrm flipH="1">
            <a:off x="5454270" y="2419780"/>
            <a:ext cx="2695575" cy="2000250"/>
          </a:xfrm>
          <a:prstGeom prst="bentConnector3">
            <a:avLst>
              <a:gd name="adj1" fmla="val -720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3008957F-BB4A-4D7A-BB50-8127ED978A40}"/>
              </a:ext>
            </a:extLst>
          </p:cNvPr>
          <p:cNvCxnSpPr>
            <a:cxnSpLocks/>
            <a:stCxn id="84" idx="1"/>
            <a:endCxn id="59" idx="1"/>
          </p:cNvCxnSpPr>
          <p:nvPr/>
        </p:nvCxnSpPr>
        <p:spPr>
          <a:xfrm flipH="1">
            <a:off x="3619500" y="3119604"/>
            <a:ext cx="5170425" cy="1590126"/>
          </a:xfrm>
          <a:prstGeom prst="bentConnector3">
            <a:avLst>
              <a:gd name="adj1" fmla="val -4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A298245-AA2D-406C-8720-09FD188C4281}"/>
              </a:ext>
            </a:extLst>
          </p:cNvPr>
          <p:cNvCxnSpPr>
            <a:cxnSpLocks/>
            <a:stCxn id="84" idx="1"/>
            <a:endCxn id="62" idx="1"/>
          </p:cNvCxnSpPr>
          <p:nvPr/>
        </p:nvCxnSpPr>
        <p:spPr>
          <a:xfrm flipH="1">
            <a:off x="3648075" y="3119604"/>
            <a:ext cx="5141850" cy="2323551"/>
          </a:xfrm>
          <a:prstGeom prst="bentConnector3">
            <a:avLst>
              <a:gd name="adj1" fmla="val -4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95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33513" y="602691"/>
            <a:ext cx="2971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cj16050:Animal_184f16eb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161662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505313" y="390163"/>
            <a:ext cx="2367650" cy="43732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505313" y="2200659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019413" y="2429159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377759" y="1052279"/>
            <a:ext cx="3843362" cy="919879"/>
            <a:chOff x="240958" y="1052279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1052279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1301847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587918" y="2661255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2019413" y="2429159"/>
            <a:ext cx="0" cy="249503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3123648" y="3281224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533513" y="4924196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cj16050:Date_2016-12-06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811472" y="2830120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352700" y="4698445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study:ReferenceEnd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6095448" y="3058621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505313" y="4926946"/>
            <a:ext cx="1847387" cy="2257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6095448" y="3509725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820089" y="40108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405023" y="58686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“2016-12-06”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505313" y="5152697"/>
            <a:ext cx="1899710" cy="94448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533513" y="1972158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cj16050:Interval_ 184f16eb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614859" y="462766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897091" y="3077428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422109" y="4846950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615755" y="5421657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306516" y="3589072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996503" y="3898743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hasEnd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D1156-12EC-4598-9970-0AF968E190D1}"/>
              </a:ext>
            </a:extLst>
          </p:cNvPr>
          <p:cNvSpPr/>
          <p:nvPr/>
        </p:nvSpPr>
        <p:spPr>
          <a:xfrm>
            <a:off x="7811472" y="1250296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99T1”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C26F41-E40F-4000-A4F9-44F51C0FD964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3505313" y="827485"/>
            <a:ext cx="4306159" cy="65131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3A4379-0D39-48A8-9C14-0C0680E24CAD}"/>
              </a:ext>
            </a:extLst>
          </p:cNvPr>
          <p:cNvSpPr txBox="1"/>
          <p:nvPr/>
        </p:nvSpPr>
        <p:spPr>
          <a:xfrm flipH="1">
            <a:off x="4936224" y="923279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ED7B76-A1B7-4025-8D84-7ED1B98DAFCD}"/>
              </a:ext>
            </a:extLst>
          </p:cNvPr>
          <p:cNvSpPr txBox="1"/>
          <p:nvPr/>
        </p:nvSpPr>
        <p:spPr>
          <a:xfrm>
            <a:off x="8810172" y="6488668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RefIntervalStructureDateFail.PNG</a:t>
            </a:r>
          </a:p>
        </p:txBody>
      </p:sp>
    </p:spTree>
    <p:extLst>
      <p:ext uri="{BB962C8B-B14F-4D97-AF65-F5344CB8AC3E}">
        <p14:creationId xmlns:p14="http://schemas.microsoft.com/office/powerpoint/2010/main" val="134302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15798" y="145690"/>
            <a:ext cx="2971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cj16050:Animal_db3c6403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655248" y="141983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287598" y="370484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655248" y="1515157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287598" y="1743658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1801698" y="1972158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160044" y="595278"/>
            <a:ext cx="3843362" cy="919879"/>
            <a:chOff x="240958" y="595278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595278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793854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370203" y="2204254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1801698" y="1972158"/>
            <a:ext cx="0" cy="2495037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2905933" y="2824223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315798" y="4467195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593757" y="2373119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134985" y="4241444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study:ReferenceEnd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5877733" y="2601620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287598" y="4469945"/>
            <a:ext cx="1847387" cy="225751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5877733" y="3052724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602374" y="3553878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187308" y="5411678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287598" y="4695696"/>
            <a:ext cx="1899710" cy="944483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315798" y="1515157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cj16050:Interval_ db3c6403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486596" y="164791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440876" y="1560775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679376" y="2620427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204394" y="4389949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398040" y="4964656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088801" y="3132071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778788" y="3441742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time: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hasEnd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90912-970B-46A9-BB3D-C152420F11A5}"/>
              </a:ext>
            </a:extLst>
          </p:cNvPr>
          <p:cNvSpPr txBox="1"/>
          <p:nvPr/>
        </p:nvSpPr>
        <p:spPr>
          <a:xfrm>
            <a:off x="8287657" y="6387068"/>
            <a:ext cx="410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RefIntervalStructureMissEndDate.PNG</a:t>
            </a:r>
          </a:p>
        </p:txBody>
      </p:sp>
    </p:spTree>
    <p:extLst>
      <p:ext uri="{BB962C8B-B14F-4D97-AF65-F5344CB8AC3E}">
        <p14:creationId xmlns:p14="http://schemas.microsoft.com/office/powerpoint/2010/main" val="293028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676518" y="1486639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478632" y="1486639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676518" y="199862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:Interval_ xxx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3498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hasTypeXsdDateShape</a:t>
            </a:r>
            <a:r>
              <a:rPr lang="en-US" dirty="0"/>
              <a:t>-</a:t>
            </a:r>
            <a:r>
              <a:rPr lang="en-US" b="1" dirty="0"/>
              <a:t>Date</a:t>
            </a:r>
          </a:p>
          <a:p>
            <a:r>
              <a:rPr lang="en-US" dirty="0"/>
              <a:t>hasMin1Max1Shape-</a:t>
            </a:r>
            <a:r>
              <a:rPr lang="en-US" b="1" dirty="0"/>
              <a:t>Interval</a:t>
            </a:r>
            <a:r>
              <a:rPr lang="en-US" dirty="0"/>
              <a:t> </a:t>
            </a:r>
          </a:p>
          <a:p>
            <a:r>
              <a:rPr lang="en-US" dirty="0"/>
              <a:t>hasMin1Max1Shape-</a:t>
            </a:r>
            <a:r>
              <a:rPr lang="en-US" b="1" dirty="0"/>
              <a:t>StartEndDates</a:t>
            </a:r>
          </a:p>
          <a:p>
            <a:r>
              <a:rPr lang="en-US" dirty="0" err="1"/>
              <a:t>hasStartLEEndShape</a:t>
            </a:r>
            <a:r>
              <a:rPr lang="en-US" dirty="0"/>
              <a:t>-</a:t>
            </a:r>
            <a:r>
              <a:rPr lang="en-US" b="1" dirty="0"/>
              <a:t>Interval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1254DF-6E67-4325-968D-CB280B44AA6B}"/>
              </a:ext>
            </a:extLst>
          </p:cNvPr>
          <p:cNvSpPr txBox="1"/>
          <p:nvPr/>
        </p:nvSpPr>
        <p:spPr>
          <a:xfrm>
            <a:off x="9688285" y="6320974"/>
            <a:ext cx="31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IntervalStructure.PNG</a:t>
            </a:r>
          </a:p>
        </p:txBody>
      </p:sp>
    </p:spTree>
    <p:extLst>
      <p:ext uri="{BB962C8B-B14F-4D97-AF65-F5344CB8AC3E}">
        <p14:creationId xmlns:p14="http://schemas.microsoft.com/office/powerpoint/2010/main" val="250640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2C1608-A407-426E-907C-FD5043DF9366}"/>
              </a:ext>
            </a:extLst>
          </p:cNvPr>
          <p:cNvSpPr/>
          <p:nvPr/>
        </p:nvSpPr>
        <p:spPr>
          <a:xfrm>
            <a:off x="2350829" y="2388160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study:HumanSubject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8E85FE-0F55-4A00-B762-C24CE31745D5}"/>
              </a:ext>
            </a:extLst>
          </p:cNvPr>
          <p:cNvSpPr/>
          <p:nvPr/>
        </p:nvSpPr>
        <p:spPr>
          <a:xfrm>
            <a:off x="5392452" y="3403799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study:AnimalStudySubject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009E932-C6B9-49B6-9F6E-27689BA0E87C}"/>
              </a:ext>
            </a:extLst>
          </p:cNvPr>
          <p:cNvCxnSpPr>
            <a:cxnSpLocks/>
            <a:stCxn id="45" idx="1"/>
            <a:endCxn id="19" idx="0"/>
          </p:cNvCxnSpPr>
          <p:nvPr/>
        </p:nvCxnSpPr>
        <p:spPr>
          <a:xfrm rot="10800000" flipV="1">
            <a:off x="3722429" y="1648078"/>
            <a:ext cx="636716" cy="740081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3751D-EA79-403D-849F-F258967C9023}"/>
              </a:ext>
            </a:extLst>
          </p:cNvPr>
          <p:cNvSpPr txBox="1"/>
          <p:nvPr/>
        </p:nvSpPr>
        <p:spPr>
          <a:xfrm>
            <a:off x="391887" y="5934670"/>
            <a:ext cx="5936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for defining a rule around </a:t>
            </a:r>
            <a:r>
              <a:rPr lang="en-US" dirty="0" err="1"/>
              <a:t>AnimalSubject</a:t>
            </a:r>
            <a:r>
              <a:rPr lang="en-US" dirty="0"/>
              <a:t> IRI can use </a:t>
            </a:r>
            <a:r>
              <a:rPr lang="en-US" dirty="0" err="1"/>
              <a:t>study:Subject</a:t>
            </a:r>
            <a:r>
              <a:rPr lang="en-US" dirty="0"/>
              <a:t> for SUBJID, USUBJID because both Animal and Human Study Subjects have these things.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81ED87-517D-4273-8DF9-A282AE1826BC}"/>
              </a:ext>
            </a:extLst>
          </p:cNvPr>
          <p:cNvSpPr txBox="1"/>
          <p:nvPr/>
        </p:nvSpPr>
        <p:spPr>
          <a:xfrm>
            <a:off x="8606972" y="6488668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AnimalSubjectOWLStructure.PNG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223A9CE-8691-436F-8532-CED64FCBD85D}"/>
              </a:ext>
            </a:extLst>
          </p:cNvPr>
          <p:cNvSpPr/>
          <p:nvPr/>
        </p:nvSpPr>
        <p:spPr>
          <a:xfrm>
            <a:off x="2350829" y="3403799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study:HumanStudySubject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59D007-AF0D-4991-87DF-7CF44E478352}"/>
              </a:ext>
            </a:extLst>
          </p:cNvPr>
          <p:cNvSpPr/>
          <p:nvPr/>
        </p:nvSpPr>
        <p:spPr>
          <a:xfrm>
            <a:off x="7591824" y="1419578"/>
            <a:ext cx="1828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6147DE9-6841-45C5-83B0-4D1CAD973F2D}"/>
              </a:ext>
            </a:extLst>
          </p:cNvPr>
          <p:cNvCxnSpPr>
            <a:cxnSpLocks/>
            <a:stCxn id="13" idx="2"/>
            <a:endCxn id="22" idx="3"/>
          </p:cNvCxnSpPr>
          <p:nvPr/>
        </p:nvCxnSpPr>
        <p:spPr>
          <a:xfrm rot="5400000">
            <a:off x="7950897" y="2061334"/>
            <a:ext cx="740082" cy="37057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2963CC-E0B2-429E-A830-F8A8175A644F}"/>
              </a:ext>
            </a:extLst>
          </p:cNvPr>
          <p:cNvSpPr/>
          <p:nvPr/>
        </p:nvSpPr>
        <p:spPr>
          <a:xfrm>
            <a:off x="1058226" y="1419578"/>
            <a:ext cx="18288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study:Person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EF4034D-EB2A-45E3-B3A7-A87D9877D19F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16200000" flipH="1">
            <a:off x="1791686" y="2057518"/>
            <a:ext cx="740082" cy="37820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E643412-7A2A-4722-ACDE-62E0B1C9A8F2}"/>
              </a:ext>
            </a:extLst>
          </p:cNvPr>
          <p:cNvCxnSpPr>
            <a:cxnSpLocks/>
            <a:stCxn id="45" idx="3"/>
            <a:endCxn id="22" idx="0"/>
          </p:cNvCxnSpPr>
          <p:nvPr/>
        </p:nvCxnSpPr>
        <p:spPr>
          <a:xfrm>
            <a:off x="6187945" y="1648079"/>
            <a:ext cx="576107" cy="740081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588316-79CE-4399-918C-582531FCD7AE}"/>
              </a:ext>
            </a:extLst>
          </p:cNvPr>
          <p:cNvCxnSpPr>
            <a:stCxn id="19" idx="2"/>
            <a:endCxn id="48" idx="0"/>
          </p:cNvCxnSpPr>
          <p:nvPr/>
        </p:nvCxnSpPr>
        <p:spPr>
          <a:xfrm>
            <a:off x="3722429" y="2845161"/>
            <a:ext cx="0" cy="55863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AD4FF1-ADAD-48B4-84FF-5F018684A1DC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6764052" y="2845161"/>
            <a:ext cx="0" cy="55863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4359145" y="1419578"/>
            <a:ext cx="1828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study:Subject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C2E2E-7644-4198-9FC8-2000D81E3B1C}"/>
              </a:ext>
            </a:extLst>
          </p:cNvPr>
          <p:cNvSpPr/>
          <p:nvPr/>
        </p:nvSpPr>
        <p:spPr>
          <a:xfrm>
            <a:off x="5392452" y="2388160"/>
            <a:ext cx="27432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89D76B-B4BC-47DC-A225-8FF55D1C25F8}"/>
              </a:ext>
            </a:extLst>
          </p:cNvPr>
          <p:cNvSpPr txBox="1"/>
          <p:nvPr/>
        </p:nvSpPr>
        <p:spPr>
          <a:xfrm>
            <a:off x="8846024" y="241565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subclass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2BDFAE-7126-4CC9-ABEC-2B2A8A0926BB}"/>
              </a:ext>
            </a:extLst>
          </p:cNvPr>
          <p:cNvSpPr txBox="1"/>
          <p:nvPr/>
        </p:nvSpPr>
        <p:spPr>
          <a:xfrm>
            <a:off x="8846024" y="341421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subclass</a:t>
            </a:r>
          </a:p>
        </p:txBody>
      </p:sp>
    </p:spTree>
    <p:extLst>
      <p:ext uri="{BB962C8B-B14F-4D97-AF65-F5344CB8AC3E}">
        <p14:creationId xmlns:p14="http://schemas.microsoft.com/office/powerpoint/2010/main" val="45996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time:Interval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35649" y="1055823"/>
            <a:ext cx="508714" cy="50162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2C1608-A407-426E-907C-FD5043DF9366}"/>
              </a:ext>
            </a:extLst>
          </p:cNvPr>
          <p:cNvSpPr/>
          <p:nvPr/>
        </p:nvSpPr>
        <p:spPr>
          <a:xfrm>
            <a:off x="3802383" y="2779151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study:Lifespan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8E85FE-0F55-4A00-B762-C24CE31745D5}"/>
              </a:ext>
            </a:extLst>
          </p:cNvPr>
          <p:cNvSpPr/>
          <p:nvPr/>
        </p:nvSpPr>
        <p:spPr>
          <a:xfrm>
            <a:off x="3802383" y="3481850"/>
            <a:ext cx="329184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study:MedicalConditionInterval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C2E2E-7644-4198-9FC8-2000D81E3B1C}"/>
              </a:ext>
            </a:extLst>
          </p:cNvPr>
          <p:cNvSpPr/>
          <p:nvPr/>
        </p:nvSpPr>
        <p:spPr>
          <a:xfrm>
            <a:off x="3802383" y="2076452"/>
            <a:ext cx="27432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C2089E-AC68-4D8D-9DB3-C3EA5CBC3B86}"/>
              </a:ext>
            </a:extLst>
          </p:cNvPr>
          <p:cNvSpPr/>
          <p:nvPr/>
        </p:nvSpPr>
        <p:spPr>
          <a:xfrm>
            <a:off x="3802383" y="4184548"/>
            <a:ext cx="329184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study:StudyParticipationInterval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9CA3D01-94AF-4529-8DED-9DF4680EFD89}"/>
              </a:ext>
            </a:extLst>
          </p:cNvPr>
          <p:cNvCxnSpPr>
            <a:cxnSpLocks/>
            <a:stCxn id="45" idx="2"/>
            <a:endCxn id="21" idx="1"/>
          </p:cNvCxnSpPr>
          <p:nvPr/>
        </p:nvCxnSpPr>
        <p:spPr>
          <a:xfrm rot="16200000" flipH="1">
            <a:off x="2382672" y="2290640"/>
            <a:ext cx="1920858" cy="91856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595185C-F242-454F-B004-8D58BB67D373}"/>
              </a:ext>
            </a:extLst>
          </p:cNvPr>
          <p:cNvCxnSpPr>
            <a:cxnSpLocks/>
            <a:stCxn id="45" idx="2"/>
            <a:endCxn id="19" idx="1"/>
          </p:cNvCxnSpPr>
          <p:nvPr/>
        </p:nvCxnSpPr>
        <p:spPr>
          <a:xfrm rot="16200000" flipH="1">
            <a:off x="2734022" y="1939290"/>
            <a:ext cx="1218159" cy="91856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77E5DA3-509A-4D16-841F-AE7F8CEE6CAF}"/>
              </a:ext>
            </a:extLst>
          </p:cNvPr>
          <p:cNvCxnSpPr>
            <a:cxnSpLocks/>
            <a:stCxn id="45" idx="2"/>
            <a:endCxn id="23" idx="1"/>
          </p:cNvCxnSpPr>
          <p:nvPr/>
        </p:nvCxnSpPr>
        <p:spPr>
          <a:xfrm rot="16200000" flipH="1">
            <a:off x="2031323" y="2641989"/>
            <a:ext cx="2623556" cy="91856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009E932-C6B9-49B6-9F6E-27689BA0E87C}"/>
              </a:ext>
            </a:extLst>
          </p:cNvPr>
          <p:cNvCxnSpPr>
            <a:cxnSpLocks/>
            <a:stCxn id="45" idx="2"/>
            <a:endCxn id="22" idx="1"/>
          </p:cNvCxnSpPr>
          <p:nvPr/>
        </p:nvCxnSpPr>
        <p:spPr>
          <a:xfrm rot="16200000" flipH="1">
            <a:off x="3085371" y="1587941"/>
            <a:ext cx="515460" cy="918564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3751D-EA79-403D-849F-F258967C9023}"/>
              </a:ext>
            </a:extLst>
          </p:cNvPr>
          <p:cNvSpPr txBox="1"/>
          <p:nvPr/>
        </p:nvSpPr>
        <p:spPr>
          <a:xfrm>
            <a:off x="406401" y="6023429"/>
            <a:ext cx="593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for defining a rule around Reference Interval can use Entity Interval if all subclasses play by the same rule.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81ED87-517D-4273-8DF9-A282AE1826BC}"/>
              </a:ext>
            </a:extLst>
          </p:cNvPr>
          <p:cNvSpPr txBox="1"/>
          <p:nvPr/>
        </p:nvSpPr>
        <p:spPr>
          <a:xfrm>
            <a:off x="8723086" y="6488668"/>
            <a:ext cx="333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EntityIntervalOWLStructure.PNG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648EF6-03A6-41AC-AC21-D7171E63D88A}"/>
              </a:ext>
            </a:extLst>
          </p:cNvPr>
          <p:cNvSpPr/>
          <p:nvPr/>
        </p:nvSpPr>
        <p:spPr>
          <a:xfrm>
            <a:off x="1906867" y="4896832"/>
            <a:ext cx="22860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study:ActivityInterval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ED2265B-6747-444D-B144-6712137039E9}"/>
              </a:ext>
            </a:extLst>
          </p:cNvPr>
          <p:cNvCxnSpPr>
            <a:cxnSpLocks/>
            <a:stCxn id="4" idx="2"/>
            <a:endCxn id="15" idx="1"/>
          </p:cNvCxnSpPr>
          <p:nvPr/>
        </p:nvCxnSpPr>
        <p:spPr>
          <a:xfrm rot="16200000" flipH="1">
            <a:off x="-463497" y="2754969"/>
            <a:ext cx="4073054" cy="66767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740819" y="1332492"/>
            <a:ext cx="22860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study:EntityInterval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83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957999" y="635348"/>
            <a:ext cx="2971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cj16050:Animal_22218ae1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161662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929799" y="390163"/>
            <a:ext cx="1943164" cy="4699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code:AgeDataCollection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452257" y="2200659"/>
            <a:ext cx="1420706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443899" y="2429159"/>
            <a:ext cx="0" cy="13532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1183302" y="1084936"/>
            <a:ext cx="3843362" cy="887222"/>
            <a:chOff x="1046501" y="1084936"/>
            <a:chExt cx="3843362" cy="88722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2307098" y="1084936"/>
              <a:ext cx="0" cy="887222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46501" y="1323618"/>
              <a:ext cx="38433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sz="1600" dirty="0" err="1"/>
                <a:t>participatesIn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1934776" y="2748340"/>
            <a:ext cx="26058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code:</a:t>
            </a:r>
            <a:r>
              <a:rPr lang="en-US" sz="1600" dirty="0" err="1"/>
              <a:t>outcome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957999" y="3782379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cj16050:Age_8_WEEKS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915994" y="3042828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study:Age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</p:cNvCxnSpPr>
          <p:nvPr/>
        </p:nvCxnSpPr>
        <p:spPr>
          <a:xfrm>
            <a:off x="4559300" y="3271329"/>
            <a:ext cx="334399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915994" y="5765293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“8”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xsd:int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7915994" y="3950316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“P56D”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xsd:duration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435541" y="1972158"/>
            <a:ext cx="4016716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cj16050:AgeDataCollection_22218ae1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614859" y="462766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422109" y="4846950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D1156-12EC-4598-9970-0AF968E190D1}"/>
              </a:ext>
            </a:extLst>
          </p:cNvPr>
          <p:cNvSpPr/>
          <p:nvPr/>
        </p:nvSpPr>
        <p:spPr>
          <a:xfrm>
            <a:off x="7811472" y="1250296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99T1”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C26F41-E40F-4000-A4F9-44F51C0FD964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3929799" y="860142"/>
            <a:ext cx="3881673" cy="618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3A4379-0D39-48A8-9C14-0C0680E24CAD}"/>
              </a:ext>
            </a:extLst>
          </p:cNvPr>
          <p:cNvSpPr txBox="1"/>
          <p:nvPr/>
        </p:nvSpPr>
        <p:spPr>
          <a:xfrm flipH="1">
            <a:off x="4936224" y="923279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ED7B76-A1B7-4025-8D84-7ED1B98DAFCD}"/>
              </a:ext>
            </a:extLst>
          </p:cNvPr>
          <p:cNvSpPr txBox="1"/>
          <p:nvPr/>
        </p:nvSpPr>
        <p:spPr>
          <a:xfrm>
            <a:off x="8810172" y="6488668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AgeStructure.PNG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9EE693F-D44C-4C32-925F-E785365C9E76}"/>
              </a:ext>
            </a:extLst>
          </p:cNvPr>
          <p:cNvSpPr/>
          <p:nvPr/>
        </p:nvSpPr>
        <p:spPr>
          <a:xfrm>
            <a:off x="7915994" y="4857804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time:unitWeek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5850550" y="3084346"/>
            <a:ext cx="329193" cy="231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4B2E44E-B298-4D16-A45C-A8147937A180}"/>
              </a:ext>
            </a:extLst>
          </p:cNvPr>
          <p:cNvCxnSpPr>
            <a:cxnSpLocks/>
          </p:cNvCxnSpPr>
          <p:nvPr/>
        </p:nvCxnSpPr>
        <p:spPr>
          <a:xfrm>
            <a:off x="4572000" y="3245817"/>
            <a:ext cx="0" cy="278861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B47120A-0E13-43B0-85D2-0F5EA53352A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929799" y="4010880"/>
            <a:ext cx="667601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32F40BD-5221-4AB5-88B2-1267E01F0E6E}"/>
              </a:ext>
            </a:extLst>
          </p:cNvPr>
          <p:cNvCxnSpPr>
            <a:cxnSpLocks/>
          </p:cNvCxnSpPr>
          <p:nvPr/>
        </p:nvCxnSpPr>
        <p:spPr>
          <a:xfrm>
            <a:off x="4559300" y="4198429"/>
            <a:ext cx="334399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A07D89E-2701-4D9E-AE09-59275A98E55C}"/>
              </a:ext>
            </a:extLst>
          </p:cNvPr>
          <p:cNvCxnSpPr>
            <a:cxnSpLocks/>
          </p:cNvCxnSpPr>
          <p:nvPr/>
        </p:nvCxnSpPr>
        <p:spPr>
          <a:xfrm>
            <a:off x="4559300" y="5062029"/>
            <a:ext cx="334399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EB79D4F-75AD-404E-8313-3406C5B65DFD}"/>
              </a:ext>
            </a:extLst>
          </p:cNvPr>
          <p:cNvCxnSpPr>
            <a:cxnSpLocks/>
          </p:cNvCxnSpPr>
          <p:nvPr/>
        </p:nvCxnSpPr>
        <p:spPr>
          <a:xfrm>
            <a:off x="4547777" y="6014529"/>
            <a:ext cx="3355517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4659145" y="5799779"/>
            <a:ext cx="29545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time:numericDuration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4755126" y="4000500"/>
            <a:ext cx="2788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time:hasXSDDuration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2AE2373-4CFA-45A2-9BAF-0BE6FE35B084}"/>
              </a:ext>
            </a:extLst>
          </p:cNvPr>
          <p:cNvSpPr/>
          <p:nvPr/>
        </p:nvSpPr>
        <p:spPr>
          <a:xfrm>
            <a:off x="5154445" y="4847278"/>
            <a:ext cx="2021055" cy="3724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time:unitType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95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957999" y="635348"/>
            <a:ext cx="2971800" cy="365760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 21316392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981988" y="257355"/>
            <a:ext cx="2456033" cy="365760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2289791" y="2450623"/>
            <a:ext cx="2971800" cy="365760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code:AgeDataCollection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1183302" y="1001108"/>
            <a:ext cx="3843362" cy="971050"/>
            <a:chOff x="1046501" y="1001108"/>
            <a:chExt cx="3843362" cy="97105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2307098" y="1001108"/>
              <a:ext cx="0" cy="97105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46501" y="1323618"/>
              <a:ext cx="38433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sz="1600" dirty="0" err="1"/>
                <a:t>participatesIn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584441" y="2897195"/>
            <a:ext cx="16590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code:</a:t>
            </a:r>
            <a:r>
              <a:rPr lang="en-US" sz="1600" dirty="0" err="1"/>
              <a:t>outcome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2276436" y="2921142"/>
            <a:ext cx="2971800" cy="365760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cj16050:Age_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3482213" y="3425601"/>
            <a:ext cx="2377440" cy="365760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3482213" y="4797729"/>
            <a:ext cx="2377440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3482213" y="3882150"/>
            <a:ext cx="237744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“P56D”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xsd:duration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435541" y="1972158"/>
            <a:ext cx="4016716" cy="365760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cj16050:AgeDataCollection_21316392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157659" y="271380"/>
            <a:ext cx="3291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1915391" y="2443078"/>
            <a:ext cx="274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D1156-12EC-4598-9970-0AF968E190D1}"/>
              </a:ext>
            </a:extLst>
          </p:cNvPr>
          <p:cNvSpPr/>
          <p:nvPr/>
        </p:nvSpPr>
        <p:spPr>
          <a:xfrm>
            <a:off x="5972034" y="686770"/>
            <a:ext cx="297180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99T1”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3A4379-0D39-48A8-9C14-0C0680E24CAD}"/>
              </a:ext>
            </a:extLst>
          </p:cNvPr>
          <p:cNvSpPr txBox="1"/>
          <p:nvPr/>
        </p:nvSpPr>
        <p:spPr>
          <a:xfrm flipH="1">
            <a:off x="4053718" y="646832"/>
            <a:ext cx="19111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dirty="0" err="1"/>
              <a:t>skos:prefLabel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ED7B76-A1B7-4025-8D84-7ED1B98DAFCD}"/>
              </a:ext>
            </a:extLst>
          </p:cNvPr>
          <p:cNvSpPr txBox="1"/>
          <p:nvPr/>
        </p:nvSpPr>
        <p:spPr>
          <a:xfrm>
            <a:off x="8810172" y="6488668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AgeStructure_AgeMissing.PNG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9EE693F-D44C-4C32-925F-E785365C9E76}"/>
              </a:ext>
            </a:extLst>
          </p:cNvPr>
          <p:cNvSpPr/>
          <p:nvPr/>
        </p:nvSpPr>
        <p:spPr>
          <a:xfrm>
            <a:off x="3482213" y="4340189"/>
            <a:ext cx="2377440" cy="365760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time:unitWeek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3095230" y="3435221"/>
            <a:ext cx="3291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dirty="0"/>
              <a:t>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469918" y="4777765"/>
            <a:ext cx="29545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time:numericDuration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635749" y="3880364"/>
            <a:ext cx="2788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time:hasXSDDuration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2AE2373-4CFA-45A2-9BAF-0BE6FE35B084}"/>
              </a:ext>
            </a:extLst>
          </p:cNvPr>
          <p:cNvSpPr/>
          <p:nvPr/>
        </p:nvSpPr>
        <p:spPr>
          <a:xfrm>
            <a:off x="1444421" y="4336859"/>
            <a:ext cx="1980002" cy="3724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time:unitType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48438F8-1A68-44F9-994D-DEE8D1965A54}"/>
              </a:ext>
            </a:extLst>
          </p:cNvPr>
          <p:cNvSpPr/>
          <p:nvPr/>
        </p:nvSpPr>
        <p:spPr>
          <a:xfrm>
            <a:off x="5656521" y="1763051"/>
            <a:ext cx="3806455" cy="365760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cj16050:Randomization_21316392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3D273F-DE7E-48D6-A13F-641CA4D94AF2}"/>
              </a:ext>
            </a:extLst>
          </p:cNvPr>
          <p:cNvSpPr txBox="1"/>
          <p:nvPr/>
        </p:nvSpPr>
        <p:spPr>
          <a:xfrm>
            <a:off x="6814795" y="2366780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Question out to AO 2020-01-09 on how to show SCRNFAIL, NOTASSGN...</a:t>
            </a:r>
          </a:p>
        </p:txBody>
      </p:sp>
    </p:spTree>
    <p:extLst>
      <p:ext uri="{BB962C8B-B14F-4D97-AF65-F5344CB8AC3E}">
        <p14:creationId xmlns:p14="http://schemas.microsoft.com/office/powerpoint/2010/main" val="61066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7294</TotalTime>
  <Words>872</Words>
  <Application>Microsoft Office PowerPoint</Application>
  <PresentationFormat>Widescreen</PresentationFormat>
  <Paragraphs>242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Outdated Slides follow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102</cp:revision>
  <dcterms:created xsi:type="dcterms:W3CDTF">2018-03-28T23:56:33Z</dcterms:created>
  <dcterms:modified xsi:type="dcterms:W3CDTF">2020-02-10T02:49:20Z</dcterms:modified>
</cp:coreProperties>
</file>