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1" r:id="rId6"/>
    <p:sldId id="266" r:id="rId7"/>
    <p:sldId id="267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BD87C3-F855-4348-B876-2AADA34CFF03}">
          <p14:sldIdLst>
            <p14:sldId id="262"/>
            <p14:sldId id="263"/>
            <p14:sldId id="264"/>
            <p14:sldId id="265"/>
            <p14:sldId id="261"/>
            <p14:sldId id="266"/>
            <p14:sldId id="267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6699"/>
    <a:srgbClr val="E1AD48"/>
    <a:srgbClr val="84AB5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1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8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9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4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4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8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D037-9D82-4436-AC70-ED75D2FE941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9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BD037-9D82-4436-AC70-ED75D2FE9417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B1863-EF79-4509-BF13-A8903A06A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Animal_184f16eb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161662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05313" y="390163"/>
            <a:ext cx="2367650" cy="43732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:Date_2016-12-06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“2016-12-06”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:Interval_ 184f16eb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614859" y="462766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hasEnd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1D1156-12EC-4598-9970-0AF968E190D1}"/>
              </a:ext>
            </a:extLst>
          </p:cNvPr>
          <p:cNvSpPr/>
          <p:nvPr/>
        </p:nvSpPr>
        <p:spPr>
          <a:xfrm>
            <a:off x="7811472" y="1250296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“Animal 99T1”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xsd:string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8C26F41-E40F-4000-A4F9-44F51C0FD964}"/>
              </a:ext>
            </a:extLst>
          </p:cNvPr>
          <p:cNvCxnSpPr>
            <a:cxnSpLocks/>
            <a:stCxn id="4" idx="3"/>
            <a:endCxn id="32" idx="1"/>
          </p:cNvCxnSpPr>
          <p:nvPr/>
        </p:nvCxnSpPr>
        <p:spPr>
          <a:xfrm>
            <a:off x="3505313" y="827485"/>
            <a:ext cx="4306159" cy="651312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33A4379-0D39-48A8-9C14-0C0680E24CAD}"/>
              </a:ext>
            </a:extLst>
          </p:cNvPr>
          <p:cNvSpPr txBox="1"/>
          <p:nvPr/>
        </p:nvSpPr>
        <p:spPr>
          <a:xfrm flipH="1">
            <a:off x="4936224" y="923279"/>
            <a:ext cx="21503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skos:prefLabel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2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533513" y="602691"/>
            <a:ext cx="297180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cj16050:</a:t>
            </a:r>
            <a:r>
              <a:rPr lang="en-US" b="1" dirty="0">
                <a:solidFill>
                  <a:schemeClr val="tx1"/>
                </a:solidFill>
              </a:rPr>
              <a:t>Animal_db3c6403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507A6C-DA4D-4A07-AC87-C4CECFA5297B}"/>
              </a:ext>
            </a:extLst>
          </p:cNvPr>
          <p:cNvSpPr/>
          <p:nvPr/>
        </p:nvSpPr>
        <p:spPr>
          <a:xfrm>
            <a:off x="5872963" y="598984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AnimalSubject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D3BC57-ACA0-4E8B-A760-B1A2EC9E7B2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505313" y="827485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0CEA84-AC4C-4D17-B914-0EB2393DC44E}"/>
              </a:ext>
            </a:extLst>
          </p:cNvPr>
          <p:cNvSpPr/>
          <p:nvPr/>
        </p:nvSpPr>
        <p:spPr>
          <a:xfrm>
            <a:off x="5872963" y="1972158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ReferenceInterval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A770EC-9121-483A-9ECC-050B87E2EE9E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3505313" y="2200659"/>
            <a:ext cx="2367650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9D4B6A-7F30-4FB5-B811-ACFD7653AAE5}"/>
              </a:ext>
            </a:extLst>
          </p:cNvPr>
          <p:cNvCxnSpPr>
            <a:cxnSpLocks/>
            <a:stCxn id="15" idx="2"/>
            <a:endCxn id="47" idx="0"/>
          </p:cNvCxnSpPr>
          <p:nvPr/>
        </p:nvCxnSpPr>
        <p:spPr>
          <a:xfrm>
            <a:off x="2019413" y="2429159"/>
            <a:ext cx="2590135" cy="8520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D57785F-5ED7-49A8-86E0-7E9316E39A31}"/>
              </a:ext>
            </a:extLst>
          </p:cNvPr>
          <p:cNvGrpSpPr/>
          <p:nvPr/>
        </p:nvGrpSpPr>
        <p:grpSpPr>
          <a:xfrm>
            <a:off x="377759" y="1052279"/>
            <a:ext cx="3843362" cy="919879"/>
            <a:chOff x="240958" y="1052279"/>
            <a:chExt cx="3843362" cy="91987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9F0277E-AD84-48E5-9890-328F2C49D080}"/>
                </a:ext>
              </a:extLst>
            </p:cNvPr>
            <p:cNvCxnSpPr>
              <a:cxnSpLocks/>
              <a:stCxn id="4" idx="2"/>
              <a:endCxn id="15" idx="0"/>
            </p:cNvCxnSpPr>
            <p:nvPr/>
          </p:nvCxnSpPr>
          <p:spPr>
            <a:xfrm>
              <a:off x="1882612" y="1052279"/>
              <a:ext cx="0" cy="919879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40958" y="1301847"/>
              <a:ext cx="384336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>
                  <a:solidFill>
                    <a:schemeClr val="accent2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600" b="0" dirty="0" err="1"/>
                <a:t>study:</a:t>
              </a:r>
              <a:r>
                <a:rPr lang="en-US" dirty="0" err="1"/>
                <a:t>hasReferenceInterval</a:t>
              </a:r>
              <a:endParaRPr lang="en-US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44AC35C-D56A-4BA4-9884-CFA2D845B4FA}"/>
              </a:ext>
            </a:extLst>
          </p:cNvPr>
          <p:cNvSpPr txBox="1"/>
          <p:nvPr/>
        </p:nvSpPr>
        <p:spPr>
          <a:xfrm>
            <a:off x="2587918" y="2661255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/>
              <a:t>time:</a:t>
            </a:r>
            <a:r>
              <a:rPr lang="en-US" dirty="0" err="1"/>
              <a:t>hasBeginning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A4C3E1-A7BC-4049-9A3C-CAAB8D4552F6}"/>
              </a:ext>
            </a:extLst>
          </p:cNvPr>
          <p:cNvCxnSpPr>
            <a:cxnSpLocks/>
            <a:stCxn id="15" idx="2"/>
            <a:endCxn id="48" idx="0"/>
          </p:cNvCxnSpPr>
          <p:nvPr/>
        </p:nvCxnSpPr>
        <p:spPr>
          <a:xfrm>
            <a:off x="2019413" y="2429159"/>
            <a:ext cx="0" cy="2495037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3F8A56F-9569-488F-9C72-B2665C87B7BA}"/>
              </a:ext>
            </a:extLst>
          </p:cNvPr>
          <p:cNvSpPr/>
          <p:nvPr/>
        </p:nvSpPr>
        <p:spPr>
          <a:xfrm>
            <a:off x="3123648" y="3281224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:Date_2016-12-07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BC1294-CAA3-49E1-A52E-68753199F3A5}"/>
              </a:ext>
            </a:extLst>
          </p:cNvPr>
          <p:cNvSpPr/>
          <p:nvPr/>
        </p:nvSpPr>
        <p:spPr>
          <a:xfrm>
            <a:off x="533513" y="4924196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3B80F0D-6FEC-490C-B729-BA78FF1A38CA}"/>
              </a:ext>
            </a:extLst>
          </p:cNvPr>
          <p:cNvSpPr/>
          <p:nvPr/>
        </p:nvSpPr>
        <p:spPr>
          <a:xfrm>
            <a:off x="7811472" y="2830120"/>
            <a:ext cx="2971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study:</a:t>
            </a:r>
            <a:r>
              <a:rPr lang="en-US" b="1" dirty="0" err="1">
                <a:solidFill>
                  <a:schemeClr val="tx1"/>
                </a:solidFill>
              </a:rPr>
              <a:t>ReferenceBegin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2ACF014-9FBD-4451-B9FF-FA3B75B0E42D}"/>
              </a:ext>
            </a:extLst>
          </p:cNvPr>
          <p:cNvSpPr/>
          <p:nvPr/>
        </p:nvSpPr>
        <p:spPr>
          <a:xfrm>
            <a:off x="5352700" y="4698445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study:ReferenceEnd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1004DBD-4B82-4578-94CB-FCC9FAAE6D9A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flipV="1">
            <a:off x="6095448" y="3058621"/>
            <a:ext cx="1716024" cy="451104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612BB5-E67E-41BB-A2EF-D5CEF9CED4E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3505313" y="4926946"/>
            <a:ext cx="1847387" cy="225751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9BF0AA-2E99-4EF2-9F6E-111BE8ACD9AA}"/>
              </a:ext>
            </a:extLst>
          </p:cNvPr>
          <p:cNvCxnSpPr>
            <a:cxnSpLocks/>
            <a:stCxn id="47" idx="3"/>
            <a:endCxn id="63" idx="1"/>
          </p:cNvCxnSpPr>
          <p:nvPr/>
        </p:nvCxnSpPr>
        <p:spPr>
          <a:xfrm>
            <a:off x="6095448" y="3509725"/>
            <a:ext cx="1724641" cy="72965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1630B21-91BA-4E9C-B731-9E61ED2AFA72}"/>
              </a:ext>
            </a:extLst>
          </p:cNvPr>
          <p:cNvSpPr/>
          <p:nvPr/>
        </p:nvSpPr>
        <p:spPr>
          <a:xfrm>
            <a:off x="7820089" y="4010879"/>
            <a:ext cx="2971800" cy="4570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“2016-12-07”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^^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xsd:date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35D29D-668C-4B62-879F-808B1E68966A}"/>
              </a:ext>
            </a:extLst>
          </p:cNvPr>
          <p:cNvSpPr/>
          <p:nvPr/>
        </p:nvSpPr>
        <p:spPr>
          <a:xfrm>
            <a:off x="5405023" y="5868679"/>
            <a:ext cx="2971800" cy="4570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7653AA-D7FE-4197-9659-330578AD3397}"/>
              </a:ext>
            </a:extLst>
          </p:cNvPr>
          <p:cNvCxnSpPr>
            <a:cxnSpLocks/>
            <a:stCxn id="48" idx="3"/>
            <a:endCxn id="64" idx="1"/>
          </p:cNvCxnSpPr>
          <p:nvPr/>
        </p:nvCxnSpPr>
        <p:spPr>
          <a:xfrm>
            <a:off x="3505313" y="5152697"/>
            <a:ext cx="1899710" cy="944483"/>
          </a:xfrm>
          <a:prstGeom prst="straightConnector1">
            <a:avLst/>
          </a:prstGeom>
          <a:ln w="50800">
            <a:solidFill>
              <a:schemeClr val="bg2">
                <a:lumMod val="9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533513" y="1972158"/>
            <a:ext cx="2971800" cy="4570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cj16050</a:t>
            </a:r>
            <a:r>
              <a:rPr lang="en-US" b="1" dirty="0">
                <a:solidFill>
                  <a:schemeClr val="tx1"/>
                </a:solidFill>
              </a:rPr>
              <a:t>:Interval_ db3c6403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9F5CFC-6F12-41B9-B15E-3BD12189F043}"/>
              </a:ext>
            </a:extLst>
          </p:cNvPr>
          <p:cNvSpPr txBox="1"/>
          <p:nvPr/>
        </p:nvSpPr>
        <p:spPr>
          <a:xfrm flipH="1">
            <a:off x="4704311" y="621792"/>
            <a:ext cx="3291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31BC81-344F-4327-B4A7-CB6A075FB769}"/>
              </a:ext>
            </a:extLst>
          </p:cNvPr>
          <p:cNvSpPr txBox="1"/>
          <p:nvPr/>
        </p:nvSpPr>
        <p:spPr>
          <a:xfrm flipH="1">
            <a:off x="4658591" y="2017776"/>
            <a:ext cx="3523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75B748-BC68-4CFD-8CCA-7EB9518B465B}"/>
              </a:ext>
            </a:extLst>
          </p:cNvPr>
          <p:cNvSpPr txBox="1"/>
          <p:nvPr/>
        </p:nvSpPr>
        <p:spPr>
          <a:xfrm flipH="1">
            <a:off x="6897091" y="3077428"/>
            <a:ext cx="32057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a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B9BB02-0A20-4035-A314-6500C1A3EFEA}"/>
              </a:ext>
            </a:extLst>
          </p:cNvPr>
          <p:cNvSpPr txBox="1"/>
          <p:nvPr/>
        </p:nvSpPr>
        <p:spPr>
          <a:xfrm flipH="1">
            <a:off x="4422109" y="4846950"/>
            <a:ext cx="327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A756AA-71BD-413D-93C8-BAE6C900E028}"/>
              </a:ext>
            </a:extLst>
          </p:cNvPr>
          <p:cNvSpPr/>
          <p:nvPr/>
        </p:nvSpPr>
        <p:spPr>
          <a:xfrm>
            <a:off x="3615755" y="5421657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753650D-E3D5-4A84-9104-0960BCEF32EC}"/>
              </a:ext>
            </a:extLst>
          </p:cNvPr>
          <p:cNvSpPr/>
          <p:nvPr/>
        </p:nvSpPr>
        <p:spPr>
          <a:xfrm>
            <a:off x="6306516" y="3589072"/>
            <a:ext cx="21146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time:inXSDDate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12A0B4-25D6-4236-9791-8A8C47DACE25}"/>
              </a:ext>
            </a:extLst>
          </p:cNvPr>
          <p:cNvSpPr txBox="1"/>
          <p:nvPr/>
        </p:nvSpPr>
        <p:spPr>
          <a:xfrm>
            <a:off x="996503" y="3898743"/>
            <a:ext cx="26058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6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time: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hasEnd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8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SubjectIdentifier_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676518" y="1486639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478632" y="1486639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676518" y="199862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SD1002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3498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 err="1"/>
              <a:t>hasTypeXsdDateShape</a:t>
            </a:r>
            <a:r>
              <a:rPr lang="en-US" dirty="0"/>
              <a:t>-</a:t>
            </a:r>
            <a:r>
              <a:rPr lang="en-US" b="1" dirty="0"/>
              <a:t>Date</a:t>
            </a:r>
          </a:p>
          <a:p>
            <a:r>
              <a:rPr lang="en-US" dirty="0"/>
              <a:t>hasMin1Max1Shape-</a:t>
            </a:r>
            <a:r>
              <a:rPr lang="en-US" b="1" dirty="0"/>
              <a:t>Interval</a:t>
            </a:r>
            <a:r>
              <a:rPr lang="en-US" dirty="0"/>
              <a:t> </a:t>
            </a:r>
          </a:p>
          <a:p>
            <a:r>
              <a:rPr lang="en-US" dirty="0"/>
              <a:t>hasMin1Max1Shape-</a:t>
            </a:r>
            <a:r>
              <a:rPr lang="en-US" b="1" dirty="0"/>
              <a:t>StartEndDates</a:t>
            </a:r>
          </a:p>
          <a:p>
            <a:r>
              <a:rPr lang="en-US" dirty="0" err="1"/>
              <a:t>hasStartLEEndShape</a:t>
            </a:r>
            <a:r>
              <a:rPr lang="en-US" dirty="0"/>
              <a:t>-</a:t>
            </a:r>
            <a:r>
              <a:rPr lang="en-US" b="1" dirty="0"/>
              <a:t>Interval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4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6359054" y="800152"/>
            <a:ext cx="2468880" cy="4495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Person_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01-701-1015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7348177" y="2628952"/>
            <a:ext cx="24688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Medical Condition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7158066" y="4705104"/>
            <a:ext cx="2468880" cy="4570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AdverseEvent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5" idx="2"/>
            <a:endCxn id="13" idx="0"/>
          </p:cNvCxnSpPr>
          <p:nvPr/>
        </p:nvCxnSpPr>
        <p:spPr>
          <a:xfrm flipH="1">
            <a:off x="8392506" y="3085953"/>
            <a:ext cx="190111" cy="161915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44498" y="739025"/>
            <a:ext cx="19678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afflictedBy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C2A432-EE41-4F21-9AAE-EB569CE224D5}"/>
              </a:ext>
            </a:extLst>
          </p:cNvPr>
          <p:cNvSpPr txBox="1"/>
          <p:nvPr/>
        </p:nvSpPr>
        <p:spPr>
          <a:xfrm>
            <a:off x="8696860" y="1917222"/>
            <a:ext cx="1740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severity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65887" y="3569559"/>
            <a:ext cx="1643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 err="1"/>
              <a:t>subClassOf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03175" y="837054"/>
            <a:ext cx="49757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study:Subject_CJ16050_00M01</a:t>
            </a:r>
          </a:p>
          <a:p>
            <a:r>
              <a:rPr lang="en-US" dirty="0"/>
              <a:t>    a                           </a:t>
            </a:r>
            <a:r>
              <a:rPr lang="en-US" dirty="0" err="1"/>
              <a:t>study:StudySubject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study:rfendtc</a:t>
            </a:r>
            <a:r>
              <a:rPr lang="en-US" dirty="0"/>
              <a:t>      "2016-12-07"^^</a:t>
            </a:r>
            <a:r>
              <a:rPr lang="en-US" dirty="0" err="1"/>
              <a:t>xsd:date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study:rfstdtc</a:t>
            </a:r>
            <a:r>
              <a:rPr lang="en-US" dirty="0"/>
              <a:t>       "2016-12-07"^^</a:t>
            </a:r>
            <a:r>
              <a:rPr lang="en-US" dirty="0" err="1"/>
              <a:t>xsd:date</a:t>
            </a:r>
            <a:r>
              <a:rPr lang="en-US" dirty="0"/>
              <a:t>  ;</a:t>
            </a:r>
          </a:p>
          <a:p>
            <a:r>
              <a:rPr lang="en-US" dirty="0"/>
              <a:t>    </a:t>
            </a:r>
            <a:r>
              <a:rPr lang="en-US" dirty="0" err="1"/>
              <a:t>study:subjid</a:t>
            </a:r>
            <a:r>
              <a:rPr lang="en-US" dirty="0"/>
              <a:t>        “CJ16050_00M01"^^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    </a:t>
            </a:r>
            <a:r>
              <a:rPr lang="en-US" dirty="0" err="1"/>
              <a:t>study:usubjid</a:t>
            </a:r>
            <a:r>
              <a:rPr lang="en-US" dirty="0"/>
              <a:t>     “CJ16050_00M01” ^^</a:t>
            </a:r>
            <a:r>
              <a:rPr lang="en-US" dirty="0" err="1"/>
              <a:t>xsd:string</a:t>
            </a:r>
            <a:r>
              <a:rPr lang="en-US" dirty="0"/>
              <a:t> ;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8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24794" y="602691"/>
            <a:ext cx="1828800" cy="4495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Animal_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F595C-6FA7-487B-8F8B-F2471EB73866}"/>
              </a:ext>
            </a:extLst>
          </p:cNvPr>
          <p:cNvCxnSpPr>
            <a:stCxn id="4" idx="2"/>
            <a:endCxn id="15" idx="1"/>
          </p:cNvCxnSpPr>
          <p:nvPr/>
        </p:nvCxnSpPr>
        <p:spPr>
          <a:xfrm rot="16200000" flipH="1">
            <a:off x="571229" y="1720243"/>
            <a:ext cx="1910125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D6414D9-631D-433C-88C5-FE1C50A9B1CB}"/>
              </a:ext>
            </a:extLst>
          </p:cNvPr>
          <p:cNvCxnSpPr>
            <a:stCxn id="4" idx="2"/>
            <a:endCxn id="41" idx="1"/>
          </p:cNvCxnSpPr>
          <p:nvPr/>
        </p:nvCxnSpPr>
        <p:spPr>
          <a:xfrm rot="16200000" flipH="1">
            <a:off x="896182" y="1395290"/>
            <a:ext cx="1260219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5B8C948-92DD-413C-AF47-55CD80736997}"/>
              </a:ext>
            </a:extLst>
          </p:cNvPr>
          <p:cNvCxnSpPr>
            <a:stCxn id="4" idx="2"/>
            <a:endCxn id="45" idx="1"/>
          </p:cNvCxnSpPr>
          <p:nvPr/>
        </p:nvCxnSpPr>
        <p:spPr>
          <a:xfrm rot="16200000" flipH="1">
            <a:off x="1221135" y="1070337"/>
            <a:ext cx="61031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FFE9110-6CB5-42E6-8DEB-418D562B6DF1}"/>
              </a:ext>
            </a:extLst>
          </p:cNvPr>
          <p:cNvCxnSpPr>
            <a:stCxn id="4" idx="2"/>
            <a:endCxn id="46" idx="1"/>
          </p:cNvCxnSpPr>
          <p:nvPr/>
        </p:nvCxnSpPr>
        <p:spPr>
          <a:xfrm rot="16200000" flipH="1">
            <a:off x="246276" y="2045196"/>
            <a:ext cx="2560031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D8102A-9E78-41F9-AB1B-A42EE1A78BEF}"/>
              </a:ext>
            </a:extLst>
          </p:cNvPr>
          <p:cNvCxnSpPr>
            <a:stCxn id="4" idx="2"/>
            <a:endCxn id="49" idx="1"/>
          </p:cNvCxnSpPr>
          <p:nvPr/>
        </p:nvCxnSpPr>
        <p:spPr>
          <a:xfrm rot="16200000" flipH="1">
            <a:off x="-78677" y="2370149"/>
            <a:ext cx="3209937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ACEB9BC-CE69-4F8C-854D-9AE705A007EC}"/>
              </a:ext>
            </a:extLst>
          </p:cNvPr>
          <p:cNvCxnSpPr>
            <a:stCxn id="4" idx="2"/>
            <a:endCxn id="53" idx="1"/>
          </p:cNvCxnSpPr>
          <p:nvPr/>
        </p:nvCxnSpPr>
        <p:spPr>
          <a:xfrm rot="16200000" flipH="1">
            <a:off x="-403630" y="2695102"/>
            <a:ext cx="3859843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006BFAB-1A04-47C4-9E9C-3D159771D7A3}"/>
              </a:ext>
            </a:extLst>
          </p:cNvPr>
          <p:cNvCxnSpPr>
            <a:stCxn id="4" idx="2"/>
            <a:endCxn id="54" idx="1"/>
          </p:cNvCxnSpPr>
          <p:nvPr/>
        </p:nvCxnSpPr>
        <p:spPr>
          <a:xfrm rot="16200000" flipH="1">
            <a:off x="-775916" y="3067388"/>
            <a:ext cx="460441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95AB819-BF1E-47FD-AD9E-F3CFCE0F9BDE}"/>
              </a:ext>
            </a:extLst>
          </p:cNvPr>
          <p:cNvCxnSpPr>
            <a:stCxn id="4" idx="2"/>
            <a:endCxn id="56" idx="1"/>
          </p:cNvCxnSpPr>
          <p:nvPr/>
        </p:nvCxnSpPr>
        <p:spPr>
          <a:xfrm rot="16200000" flipH="1">
            <a:off x="-1148201" y="3439673"/>
            <a:ext cx="5348984" cy="574195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4D1285C-D475-4761-AB59-AAF30FB04556}"/>
              </a:ext>
            </a:extLst>
          </p:cNvPr>
          <p:cNvSpPr txBox="1"/>
          <p:nvPr/>
        </p:nvSpPr>
        <p:spPr>
          <a:xfrm>
            <a:off x="8100050" y="1019504"/>
            <a:ext cx="3074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0033CC"/>
                </a:solidFill>
              </a:rPr>
              <a:t>SEND RULE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(DM Domain)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8A6F8-EA4B-4D89-829A-5E9E2E668D49}"/>
              </a:ext>
            </a:extLst>
          </p:cNvPr>
          <p:cNvSpPr txBox="1"/>
          <p:nvPr/>
        </p:nvSpPr>
        <p:spPr>
          <a:xfrm>
            <a:off x="5160580" y="115614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Shape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AD37C-99D0-4839-8FDA-6C1DE8ED6077}"/>
              </a:ext>
            </a:extLst>
          </p:cNvPr>
          <p:cNvSpPr txBox="1"/>
          <p:nvPr/>
        </p:nvSpPr>
        <p:spPr>
          <a:xfrm>
            <a:off x="5160580" y="60794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AnimalSubjectShape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A69A35-10B3-4874-B928-C93C5AEC02C5}"/>
              </a:ext>
            </a:extLst>
          </p:cNvPr>
          <p:cNvSpPr/>
          <p:nvPr/>
        </p:nvSpPr>
        <p:spPr>
          <a:xfrm>
            <a:off x="1813389" y="1434091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UniqueSubjectIdentifier_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C7BDF3-D3D9-48BD-9F4F-5AD3A12FEAEA}"/>
              </a:ext>
            </a:extLst>
          </p:cNvPr>
          <p:cNvSpPr txBox="1"/>
          <p:nvPr/>
        </p:nvSpPr>
        <p:spPr>
          <a:xfrm>
            <a:off x="8109989" y="2137123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SD1001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1D4099-CC90-4185-8F8A-EA5B20B71FD1}"/>
              </a:ext>
            </a:extLst>
          </p:cNvPr>
          <p:cNvSpPr txBox="1"/>
          <p:nvPr/>
        </p:nvSpPr>
        <p:spPr>
          <a:xfrm>
            <a:off x="5160580" y="1338779"/>
            <a:ext cx="2915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USubjID</a:t>
            </a:r>
          </a:p>
          <a:p>
            <a:r>
              <a:rPr lang="en-US" dirty="0" err="1"/>
              <a:t>isUniqueShape</a:t>
            </a:r>
            <a:r>
              <a:rPr lang="en-US" b="1" dirty="0" err="1"/>
              <a:t>-USubjID</a:t>
            </a:r>
            <a:r>
              <a:rPr lang="en-US" b="1" dirty="0"/>
              <a:t>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EA58D63-D138-4D74-85D3-68642E78BDC5}"/>
              </a:ext>
            </a:extLst>
          </p:cNvPr>
          <p:cNvSpPr txBox="1"/>
          <p:nvPr/>
        </p:nvSpPr>
        <p:spPr>
          <a:xfrm>
            <a:off x="8109989" y="145197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SD0083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6684C95-C42A-41D0-B366-B571197353D3}"/>
              </a:ext>
            </a:extLst>
          </p:cNvPr>
          <p:cNvSpPr/>
          <p:nvPr/>
        </p:nvSpPr>
        <p:spPr>
          <a:xfrm>
            <a:off x="1813389" y="2083997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:</a:t>
            </a:r>
            <a:r>
              <a:rPr lang="en-US" b="1" u="sng" dirty="0" err="1">
                <a:solidFill>
                  <a:schemeClr val="tx1"/>
                </a:solidFill>
              </a:rPr>
              <a:t>SubjectIdentifier_</a:t>
            </a:r>
            <a:r>
              <a:rPr lang="en-US" u="sng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C1B666-B42B-44A1-BCF0-D388A8A4B86C}"/>
              </a:ext>
            </a:extLst>
          </p:cNvPr>
          <p:cNvSpPr txBox="1"/>
          <p:nvPr/>
        </p:nvSpPr>
        <p:spPr>
          <a:xfrm>
            <a:off x="5160580" y="1998624"/>
            <a:ext cx="2768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hasMin1Max1Shape-</a:t>
            </a:r>
            <a:r>
              <a:rPr lang="en-US" b="1" dirty="0"/>
              <a:t>SubjID</a:t>
            </a:r>
          </a:p>
          <a:p>
            <a:r>
              <a:rPr lang="en-US" dirty="0" err="1"/>
              <a:t>isUniqueShape-</a:t>
            </a:r>
            <a:r>
              <a:rPr lang="en-US" b="1" dirty="0" err="1"/>
              <a:t>SubjID</a:t>
            </a:r>
            <a:r>
              <a:rPr lang="en-US" dirty="0"/>
              <a:t>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2D1CDB2-6DA6-45BF-B57E-8A1B3116DAB8}"/>
              </a:ext>
            </a:extLst>
          </p:cNvPr>
          <p:cNvSpPr/>
          <p:nvPr/>
        </p:nvSpPr>
        <p:spPr>
          <a:xfrm>
            <a:off x="1813389" y="2733903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:Interval_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xxx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224BE6-72F7-4AE8-A204-3798AF08CCE5}"/>
              </a:ext>
            </a:extLst>
          </p:cNvPr>
          <p:cNvSpPr txBox="1"/>
          <p:nvPr/>
        </p:nvSpPr>
        <p:spPr>
          <a:xfrm>
            <a:off x="8100050" y="2777737"/>
            <a:ext cx="118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3FADE-C48C-40D6-A250-73404B030070}"/>
              </a:ext>
            </a:extLst>
          </p:cNvPr>
          <p:cNvSpPr txBox="1"/>
          <p:nvPr/>
        </p:nvSpPr>
        <p:spPr>
          <a:xfrm>
            <a:off x="5160580" y="2777737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54AA4A-4955-45A6-950C-B11D71165AD6}"/>
              </a:ext>
            </a:extLst>
          </p:cNvPr>
          <p:cNvGrpSpPr/>
          <p:nvPr/>
        </p:nvGrpSpPr>
        <p:grpSpPr>
          <a:xfrm>
            <a:off x="1813389" y="4033715"/>
            <a:ext cx="5190773" cy="457001"/>
            <a:chOff x="1813389" y="4044231"/>
            <a:chExt cx="5190773" cy="457001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C5ADABD-A2F6-4C9F-93BC-ED94E5305351}"/>
                </a:ext>
              </a:extLst>
            </p:cNvPr>
            <p:cNvSpPr/>
            <p:nvPr/>
          </p:nvSpPr>
          <p:spPr>
            <a:xfrm>
              <a:off x="1813389" y="4044231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Species</a:t>
              </a:r>
              <a:r>
                <a:rPr lang="en-US" b="1" dirty="0" err="1">
                  <a:solidFill>
                    <a:schemeClr val="bg1">
                      <a:lumMod val="50000"/>
                    </a:schemeClr>
                  </a:solidFill>
                </a:rPr>
                <a:t>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CDEF6C-8ACD-4C64-9691-3B347D187B31}"/>
                </a:ext>
              </a:extLst>
            </p:cNvPr>
            <p:cNvSpPr txBox="1"/>
            <p:nvPr/>
          </p:nvSpPr>
          <p:spPr>
            <a:xfrm>
              <a:off x="5160580" y="4088065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555A0F-6638-4F09-8610-CBBD263F1E5A}"/>
              </a:ext>
            </a:extLst>
          </p:cNvPr>
          <p:cNvGrpSpPr/>
          <p:nvPr/>
        </p:nvGrpSpPr>
        <p:grpSpPr>
          <a:xfrm>
            <a:off x="1813389" y="4683621"/>
            <a:ext cx="5190773" cy="457001"/>
            <a:chOff x="1813389" y="4682072"/>
            <a:chExt cx="5190773" cy="45700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5F64002F-F42A-4F15-A63A-C21552CDF952}"/>
                </a:ext>
              </a:extLst>
            </p:cNvPr>
            <p:cNvSpPr/>
            <p:nvPr/>
          </p:nvSpPr>
          <p:spPr>
            <a:xfrm>
              <a:off x="1813389" y="468207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SexDataCollection_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D47E7F-AFD7-4306-A43A-9F8DA1FD0CD4}"/>
                </a:ext>
              </a:extLst>
            </p:cNvPr>
            <p:cNvSpPr txBox="1"/>
            <p:nvPr/>
          </p:nvSpPr>
          <p:spPr>
            <a:xfrm>
              <a:off x="5160580" y="472590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CCF06A-9EA7-441F-B0EE-8FE67B1BE6B9}"/>
              </a:ext>
            </a:extLst>
          </p:cNvPr>
          <p:cNvSpPr/>
          <p:nvPr/>
        </p:nvSpPr>
        <p:spPr>
          <a:xfrm>
            <a:off x="1813389" y="5428192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AgeDataCollection_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FF25D90-0557-4EDD-8A98-20605F11B1E6}"/>
              </a:ext>
            </a:extLst>
          </p:cNvPr>
          <p:cNvSpPr txBox="1"/>
          <p:nvPr/>
        </p:nvSpPr>
        <p:spPr>
          <a:xfrm>
            <a:off x="8100050" y="5333527"/>
            <a:ext cx="425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33CC"/>
                </a:solidFill>
              </a:rPr>
              <a:t>SD0084, SD1129, SD1121, SD2019, SD2023,</a:t>
            </a:r>
          </a:p>
          <a:p>
            <a:r>
              <a:rPr lang="en-US" sz="1600" dirty="0">
                <a:solidFill>
                  <a:srgbClr val="0033CC"/>
                </a:solidFill>
              </a:rPr>
              <a:t>SD2020, SD2012, SD2022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6ED15C-54D6-4E35-813D-0D965E6185AA}"/>
              </a:ext>
            </a:extLst>
          </p:cNvPr>
          <p:cNvSpPr txBox="1"/>
          <p:nvPr/>
        </p:nvSpPr>
        <p:spPr>
          <a:xfrm>
            <a:off x="5160580" y="5472026"/>
            <a:ext cx="184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AB15E0-DB92-4174-88C3-5E9E56C245CB}"/>
              </a:ext>
            </a:extLst>
          </p:cNvPr>
          <p:cNvGrpSpPr/>
          <p:nvPr/>
        </p:nvGrpSpPr>
        <p:grpSpPr>
          <a:xfrm>
            <a:off x="1813389" y="6172762"/>
            <a:ext cx="5190773" cy="457001"/>
            <a:chOff x="1813389" y="6172762"/>
            <a:chExt cx="5190773" cy="457001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F23C94D-E114-4BD9-9A4C-05D2B7B591B2}"/>
                </a:ext>
              </a:extLst>
            </p:cNvPr>
            <p:cNvSpPr/>
            <p:nvPr/>
          </p:nvSpPr>
          <p:spPr>
            <a:xfrm>
              <a:off x="1813389" y="6172762"/>
              <a:ext cx="3154680" cy="45700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:</a:t>
              </a:r>
              <a:r>
                <a:rPr lang="en-US" b="1" dirty="0" err="1">
                  <a:solidFill>
                    <a:schemeClr val="tx1"/>
                  </a:solidFill>
                </a:rPr>
                <a:t>Randomization_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xxx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6CB266-FF31-4429-958E-840EE8BE2A55}"/>
                </a:ext>
              </a:extLst>
            </p:cNvPr>
            <p:cNvSpPr txBox="1"/>
            <p:nvPr/>
          </p:nvSpPr>
          <p:spPr>
            <a:xfrm>
              <a:off x="5160580" y="6216596"/>
              <a:ext cx="184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accent6">
                      <a:lumMod val="75000"/>
                    </a:schemeClr>
                  </a:solidFill>
                </a:defRPr>
              </a:lvl1pPr>
            </a:lstStyle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To be determined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73A411-079F-48E2-AD6C-9DB949A0F839}"/>
              </a:ext>
            </a:extLst>
          </p:cNvPr>
          <p:cNvSpPr/>
          <p:nvPr/>
        </p:nvSpPr>
        <p:spPr>
          <a:xfrm>
            <a:off x="1813389" y="3383809"/>
            <a:ext cx="315468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:</a:t>
            </a:r>
            <a:r>
              <a:rPr lang="en-US" b="1" dirty="0" err="1">
                <a:solidFill>
                  <a:schemeClr val="tx1"/>
                </a:solidFill>
              </a:rPr>
              <a:t>Set_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xxx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203C4D-B611-4A8A-BD66-4B1E38326E02}"/>
              </a:ext>
            </a:extLst>
          </p:cNvPr>
          <p:cNvSpPr txBox="1"/>
          <p:nvPr/>
        </p:nvSpPr>
        <p:spPr>
          <a:xfrm>
            <a:off x="8100050" y="3427643"/>
            <a:ext cx="160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</a:rPr>
              <a:t>SD1259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C92E35-82EE-42ED-B41A-ED552C39B4B2}"/>
              </a:ext>
            </a:extLst>
          </p:cNvPr>
          <p:cNvSpPr txBox="1"/>
          <p:nvPr/>
        </p:nvSpPr>
        <p:spPr>
          <a:xfrm>
            <a:off x="5160580" y="3427643"/>
            <a:ext cx="1792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To be determined</a:t>
            </a:r>
          </a:p>
        </p:txBody>
      </p:sp>
    </p:spTree>
    <p:extLst>
      <p:ext uri="{BB962C8B-B14F-4D97-AF65-F5344CB8AC3E}">
        <p14:creationId xmlns:p14="http://schemas.microsoft.com/office/powerpoint/2010/main" val="414986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D37D-181E-4532-A042-19859BF3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Outdated Slides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E3E2-B7D2-4B27-962F-9CAB3C206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3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57810" y="648361"/>
            <a:ext cx="9044608" cy="45767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/>
          <p:cNvSpPr/>
          <p:nvPr/>
        </p:nvSpPr>
        <p:spPr>
          <a:xfrm>
            <a:off x="814595" y="1959429"/>
            <a:ext cx="6400800" cy="95794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814595" y="3596046"/>
            <a:ext cx="6400800" cy="478998"/>
          </a:xfrm>
          <a:prstGeom prst="roundRect">
            <a:avLst/>
          </a:prstGeom>
          <a:solidFill>
            <a:srgbClr val="E1AD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929941-0200-42D9-8465-064446A2AC2E}"/>
              </a:ext>
            </a:extLst>
          </p:cNvPr>
          <p:cNvSpPr/>
          <p:nvPr/>
        </p:nvSpPr>
        <p:spPr>
          <a:xfrm>
            <a:off x="814595" y="3028094"/>
            <a:ext cx="6400800" cy="4570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5947EC4-2512-4FDD-A2AE-6E8E1DF5BBDA}"/>
              </a:ext>
            </a:extLst>
          </p:cNvPr>
          <p:cNvSpPr/>
          <p:nvPr/>
        </p:nvSpPr>
        <p:spPr>
          <a:xfrm>
            <a:off x="814595" y="4165889"/>
            <a:ext cx="6400800" cy="47899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7235686" y="2219738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SD1002Shape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70331-5F59-4C46-A0E7-1DE702D8904E}"/>
              </a:ext>
            </a:extLst>
          </p:cNvPr>
          <p:cNvSpPr txBox="1"/>
          <p:nvPr/>
        </p:nvSpPr>
        <p:spPr>
          <a:xfrm>
            <a:off x="7235686" y="4181061"/>
            <a:ext cx="2004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...more shapes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7235686" y="2988364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SD1001Shape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7235686" y="36377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SD0083Shape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60" y="817724"/>
            <a:ext cx="6543266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study:subjid</a:t>
            </a:r>
            <a:r>
              <a:rPr lang="en-US" sz="2400" dirty="0"/>
              <a:t>        “00M01"^^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study:usubjid</a:t>
            </a:r>
            <a:r>
              <a:rPr lang="en-US" sz="2400" dirty="0"/>
              <a:t>     “CJ16050_00M01” ^^</a:t>
            </a:r>
            <a:r>
              <a:rPr lang="en-US" sz="2400" dirty="0" err="1"/>
              <a:t>xsd:string</a:t>
            </a:r>
            <a:r>
              <a:rPr lang="en-US" sz="2400" dirty="0"/>
              <a:t> 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2AA95-FF59-4D21-BCDB-A931A9C8AB84}"/>
              </a:ext>
            </a:extLst>
          </p:cNvPr>
          <p:cNvSpPr txBox="1"/>
          <p:nvPr/>
        </p:nvSpPr>
        <p:spPr>
          <a:xfrm>
            <a:off x="877558" y="4174965"/>
            <a:ext cx="1714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...more data</a:t>
            </a:r>
          </a:p>
        </p:txBody>
      </p:sp>
    </p:spTree>
    <p:extLst>
      <p:ext uri="{BB962C8B-B14F-4D97-AF65-F5344CB8AC3E}">
        <p14:creationId xmlns:p14="http://schemas.microsoft.com/office/powerpoint/2010/main" val="344274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40E339-40A8-448E-A741-015329DCA7D1}"/>
              </a:ext>
            </a:extLst>
          </p:cNvPr>
          <p:cNvSpPr/>
          <p:nvPr/>
        </p:nvSpPr>
        <p:spPr>
          <a:xfrm>
            <a:off x="318052" y="1264951"/>
            <a:ext cx="8746435" cy="275045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329E82-4FE1-4EE2-909E-1739258B41D6}"/>
              </a:ext>
            </a:extLst>
          </p:cNvPr>
          <p:cNvSpPr txBox="1"/>
          <p:nvPr/>
        </p:nvSpPr>
        <p:spPr>
          <a:xfrm>
            <a:off x="5690268" y="3215821"/>
            <a:ext cx="1930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996699"/>
                </a:solidFill>
              </a:rPr>
              <a:t>SD1002Shape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4566B-9473-44E6-A9F0-16B413C2F315}"/>
              </a:ext>
            </a:extLst>
          </p:cNvPr>
          <p:cNvSpPr txBox="1"/>
          <p:nvPr/>
        </p:nvSpPr>
        <p:spPr>
          <a:xfrm>
            <a:off x="6950450" y="1971165"/>
            <a:ext cx="1792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rfstdtcShape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7F6E51-1BA6-4815-8455-7C3C94C69EA6}"/>
              </a:ext>
            </a:extLst>
          </p:cNvPr>
          <p:cNvSpPr txBox="1"/>
          <p:nvPr/>
        </p:nvSpPr>
        <p:spPr>
          <a:xfrm>
            <a:off x="5900372" y="854765"/>
            <a:ext cx="2818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</a:rPr>
              <a:t>AnimalSubjectShape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C2949-0D96-4A00-AB8F-339207DADC4C}"/>
              </a:ext>
            </a:extLst>
          </p:cNvPr>
          <p:cNvSpPr txBox="1"/>
          <p:nvPr/>
        </p:nvSpPr>
        <p:spPr>
          <a:xfrm>
            <a:off x="6950450" y="2513620"/>
            <a:ext cx="188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rfendtcShape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C5B69B4-0616-4076-B15C-CB2DDC286FF3}"/>
              </a:ext>
            </a:extLst>
          </p:cNvPr>
          <p:cNvSpPr/>
          <p:nvPr/>
        </p:nvSpPr>
        <p:spPr>
          <a:xfrm>
            <a:off x="876754" y="1965425"/>
            <a:ext cx="6035040" cy="4754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3CBDAE-A66B-4331-9011-2CEB90F3E6B3}"/>
              </a:ext>
            </a:extLst>
          </p:cNvPr>
          <p:cNvSpPr/>
          <p:nvPr/>
        </p:nvSpPr>
        <p:spPr>
          <a:xfrm>
            <a:off x="876754" y="2515390"/>
            <a:ext cx="6035040" cy="47548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946E1-CE9B-4688-8035-380A1B4A0174}"/>
              </a:ext>
            </a:extLst>
          </p:cNvPr>
          <p:cNvSpPr/>
          <p:nvPr/>
        </p:nvSpPr>
        <p:spPr>
          <a:xfrm>
            <a:off x="834887" y="1888435"/>
            <a:ext cx="5764695" cy="1350066"/>
          </a:xfrm>
          <a:prstGeom prst="roundRect">
            <a:avLst/>
          </a:prstGeom>
          <a:noFill/>
          <a:ln w="57150">
            <a:solidFill>
              <a:srgbClr val="99669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B2144-B3F4-48FC-863E-2B0381C57201}"/>
              </a:ext>
            </a:extLst>
          </p:cNvPr>
          <p:cNvSpPr txBox="1"/>
          <p:nvPr/>
        </p:nvSpPr>
        <p:spPr>
          <a:xfrm>
            <a:off x="690259" y="817724"/>
            <a:ext cx="6233055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study:Subject_CJ16050_00M01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                           </a:t>
            </a:r>
            <a:r>
              <a:rPr lang="en-US" sz="2400" dirty="0" err="1"/>
              <a:t>study:</a:t>
            </a:r>
            <a:r>
              <a:rPr lang="en-US" sz="2400" dirty="0" err="1">
                <a:solidFill>
                  <a:srgbClr val="0033CC"/>
                </a:solidFill>
              </a:rPr>
              <a:t>AnimalSubject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study:rfendtc</a:t>
            </a:r>
            <a:r>
              <a:rPr lang="en-US" sz="2400" dirty="0"/>
              <a:t>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 err="1"/>
              <a:t>study:rfstdtc</a:t>
            </a:r>
            <a:r>
              <a:rPr lang="en-US" sz="2400" dirty="0"/>
              <a:t>       "2016-12-07"^^</a:t>
            </a:r>
            <a:r>
              <a:rPr lang="en-US" sz="2400" dirty="0" err="1"/>
              <a:t>xsd:date</a:t>
            </a:r>
            <a:r>
              <a:rPr lang="en-US" sz="2400" dirty="0"/>
              <a:t> ;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1235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6919</TotalTime>
  <Words>430</Words>
  <Application>Microsoft Office PowerPoint</Application>
  <PresentationFormat>Widescreen</PresentationFormat>
  <Paragraphs>125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Outdated Slides follow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Williams Tim</dc:creator>
  <cp:lastModifiedBy>Williams Tim</cp:lastModifiedBy>
  <cp:revision>70</cp:revision>
  <dcterms:created xsi:type="dcterms:W3CDTF">2018-03-28T23:56:33Z</dcterms:created>
  <dcterms:modified xsi:type="dcterms:W3CDTF">2019-08-16T18:55:55Z</dcterms:modified>
</cp:coreProperties>
</file>