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305" r:id="rId3"/>
    <p:sldId id="307" r:id="rId4"/>
    <p:sldId id="258" r:id="rId5"/>
    <p:sldId id="259" r:id="rId6"/>
    <p:sldId id="306" r:id="rId7"/>
    <p:sldId id="308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Montserrat ExtraBold" panose="00000900000000000000" pitchFamily="2" charset="0"/>
      <p:bold r:id="rId14"/>
      <p:boldItalic r:id="rId15"/>
    </p:embeddedFont>
    <p:embeddedFont>
      <p:font typeface="Montserrat ExtraLight" panose="00000300000000000000" pitchFamily="2" charset="0"/>
      <p:regular r:id="rId16"/>
      <p:bold r:id="rId17"/>
      <p:italic r:id="rId18"/>
      <p:boldItalic r:id="rId19"/>
    </p:embeddedFont>
    <p:embeddedFont>
      <p:font typeface="Montserrat Light" panose="000004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B2B6EE-638F-43F3-AE3E-CC9B47763D16}">
  <a:tblStyle styleId="{55B2B6EE-638F-43F3-AE3E-CC9B47763D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29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583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78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79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RVA 2021/22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Druge vežbe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604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Slojevi troslojne aplikacije</a:t>
            </a:r>
            <a:endParaRPr dirty="0"/>
          </a:p>
        </p:txBody>
      </p:sp>
      <p:cxnSp>
        <p:nvCxnSpPr>
          <p:cNvPr id="172" name="Google Shape;172;p39"/>
          <p:cNvCxnSpPr>
            <a:cxnSpLocks/>
          </p:cNvCxnSpPr>
          <p:nvPr/>
        </p:nvCxnSpPr>
        <p:spPr>
          <a:xfrm>
            <a:off x="1000820" y="945650"/>
            <a:ext cx="481873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2E821-6782-4779-998B-B175234CE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12360"/>
            <a:ext cx="7172100" cy="3039900"/>
          </a:xfrm>
        </p:spPr>
        <p:txBody>
          <a:bodyPr/>
          <a:lstStyle/>
          <a:p>
            <a:pPr lvl="1">
              <a:buFont typeface="+mj-lt"/>
              <a:buAutoNum type="arabicPeriod"/>
            </a:pPr>
            <a:r>
              <a:rPr lang="sr-Latn-RS" dirty="0"/>
              <a:t>Sloj podataka(</a:t>
            </a:r>
            <a:r>
              <a:rPr lang="sr-Latn-RS" i="1" dirty="0"/>
              <a:t>Data tier) </a:t>
            </a:r>
            <a:r>
              <a:rPr lang="sr-Latn-RS" dirty="0"/>
              <a:t>– deo aplikacije u kom su skladišteni podaci.</a:t>
            </a:r>
          </a:p>
          <a:p>
            <a:pPr lvl="1">
              <a:buFont typeface="+mj-lt"/>
              <a:buAutoNum type="arabicPeriod"/>
            </a:pPr>
            <a:r>
              <a:rPr lang="sr-Latn-RS" dirty="0"/>
              <a:t>Sloj perzistencije (</a:t>
            </a:r>
            <a:r>
              <a:rPr lang="sr-Latn-RS" i="1" dirty="0"/>
              <a:t>Persistence tier</a:t>
            </a:r>
            <a:r>
              <a:rPr lang="sr-Latn-RS" dirty="0"/>
              <a:t>) – deo aplikacije koji je zadužen za komunikaciju sa bazom podataka.</a:t>
            </a:r>
          </a:p>
          <a:p>
            <a:pPr lvl="1">
              <a:buFont typeface="+mj-lt"/>
              <a:buAutoNum type="arabicPeriod"/>
            </a:pPr>
            <a:r>
              <a:rPr lang="sr-Latn-RS" dirty="0"/>
              <a:t>Sloj poslovne logike (</a:t>
            </a:r>
            <a:r>
              <a:rPr lang="sr-Latn-RS" i="1" dirty="0"/>
              <a:t>Business logic tier</a:t>
            </a:r>
            <a:r>
              <a:rPr lang="sr-Latn-RS" dirty="0"/>
              <a:t>) – deo aplikacije koji komunicira sa ostalim slojevima u cilju izvršenja postavljenih poslovnih zahteva. Često se naziva i middleware / backEnd.</a:t>
            </a:r>
          </a:p>
          <a:p>
            <a:pPr lvl="1">
              <a:buFont typeface="+mj-lt"/>
              <a:buAutoNum type="arabicPeriod"/>
            </a:pPr>
            <a:r>
              <a:rPr lang="sr-Latn-RS" dirty="0"/>
              <a:t>Prezentacioni sloj (</a:t>
            </a:r>
            <a:r>
              <a:rPr lang="sr-Latn-RS" i="1" dirty="0"/>
              <a:t>Presentation tier</a:t>
            </a:r>
            <a:r>
              <a:rPr lang="sr-Latn-RS" dirty="0"/>
              <a:t>) – deo aplikacije sa kojim korisnik komunicira, često je u pitanju neka vrsta grafičkog interfejsa / web stranice. Često se naziva i frontEnd.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C77E64-3AE2-4CAD-B36D-8892FA3D6F12}"/>
              </a:ext>
            </a:extLst>
          </p:cNvPr>
          <p:cNvSpPr/>
          <p:nvPr/>
        </p:nvSpPr>
        <p:spPr>
          <a:xfrm>
            <a:off x="623945" y="1334554"/>
            <a:ext cx="5735700" cy="43030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  <a:effectLst>
            <a:glow rad="114300">
              <a:srgbClr val="00B050">
                <a:alpha val="40000"/>
              </a:srgb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580C56-9878-4C25-B0B5-665488BE6F73}"/>
              </a:ext>
            </a:extLst>
          </p:cNvPr>
          <p:cNvSpPr/>
          <p:nvPr/>
        </p:nvSpPr>
        <p:spPr>
          <a:xfrm>
            <a:off x="623945" y="1828800"/>
            <a:ext cx="6548155" cy="12046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5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7A40F7F-23A8-4737-A3CF-41916C3B896F}"/>
              </a:ext>
            </a:extLst>
          </p:cNvPr>
          <p:cNvSpPr txBox="1">
            <a:spLocks/>
          </p:cNvSpPr>
          <p:nvPr/>
        </p:nvSpPr>
        <p:spPr>
          <a:xfrm>
            <a:off x="759813" y="1146400"/>
            <a:ext cx="6959176" cy="250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Font typeface="+mj-lt"/>
              <a:buAutoNum type="arabicPeriod"/>
            </a:pPr>
            <a:endParaRPr lang="sr-Latn-RS" dirty="0">
              <a:solidFill>
                <a:schemeClr val="bg1"/>
              </a:solidFill>
            </a:endParaRPr>
          </a:p>
          <a:p>
            <a:pPr algn="l">
              <a:buSzPct val="100000"/>
              <a:buFont typeface="+mj-lt"/>
              <a:buAutoNum type="arabicPeriod"/>
            </a:pPr>
            <a:r>
              <a:rPr lang="sr-Latn-RS" sz="2000" dirty="0">
                <a:solidFill>
                  <a:schemeClr val="bg1"/>
                </a:solidFill>
              </a:rPr>
              <a:t>Upoznavanje sa Spring radnim okruženjem</a:t>
            </a:r>
          </a:p>
          <a:p>
            <a:pPr marL="114300" indent="0" algn="l"/>
            <a:endParaRPr lang="sr-Latn-RS" sz="2000" dirty="0">
              <a:solidFill>
                <a:schemeClr val="bg1"/>
              </a:solidFill>
            </a:endParaRPr>
          </a:p>
          <a:p>
            <a:pPr lvl="1" algn="l">
              <a:buFont typeface="+mj-lt"/>
              <a:buAutoNum type="arabicPeriod"/>
            </a:pPr>
            <a:r>
              <a:rPr lang="sr-Latn-RS" sz="1600" dirty="0">
                <a:solidFill>
                  <a:schemeClr val="bg1"/>
                </a:solidFill>
              </a:rPr>
              <a:t>Spring kontejner, anotacije i </a:t>
            </a:r>
            <a:r>
              <a:rPr lang="sr-Latn-RS" sz="1600" i="1" dirty="0">
                <a:solidFill>
                  <a:schemeClr val="bg1"/>
                </a:solidFill>
              </a:rPr>
              <a:t>bean</a:t>
            </a:r>
            <a:r>
              <a:rPr lang="sr-Latn-RS" sz="1600" dirty="0">
                <a:solidFill>
                  <a:schemeClr val="bg1"/>
                </a:solidFill>
              </a:rPr>
              <a:t>-ovi</a:t>
            </a:r>
          </a:p>
          <a:p>
            <a:pPr lvl="1" algn="l">
              <a:buFont typeface="+mj-lt"/>
              <a:buAutoNum type="arabicPeriod"/>
            </a:pPr>
            <a:r>
              <a:rPr lang="sr-Latn-RS" sz="1600" dirty="0">
                <a:solidFill>
                  <a:schemeClr val="bg1"/>
                </a:solidFill>
              </a:rPr>
              <a:t>Maven, zavisnosti i konfigurisanje Spring projekta</a:t>
            </a:r>
          </a:p>
          <a:p>
            <a:pPr lvl="1" algn="l">
              <a:buFont typeface="+mj-lt"/>
              <a:buAutoNum type="arabicPeriod"/>
            </a:pPr>
            <a:r>
              <a:rPr lang="sr-Latn-RS" sz="1600" dirty="0">
                <a:solidFill>
                  <a:schemeClr val="bg1"/>
                </a:solidFill>
              </a:rPr>
              <a:t>Kreiranja prostog REST kontrolera</a:t>
            </a:r>
          </a:p>
        </p:txBody>
      </p:sp>
      <p:sp>
        <p:nvSpPr>
          <p:cNvPr id="10" name="Google Shape;170;p39">
            <a:extLst>
              <a:ext uri="{FF2B5EF4-FFF2-40B4-BE49-F238E27FC236}">
                <a16:creationId xmlns:a16="http://schemas.microsoft.com/office/drawing/2014/main" id="{21E07332-7F60-40CF-A423-5776D7DEAB0A}"/>
              </a:ext>
            </a:extLst>
          </p:cNvPr>
          <p:cNvSpPr txBox="1">
            <a:spLocks/>
          </p:cNvSpPr>
          <p:nvPr/>
        </p:nvSpPr>
        <p:spPr>
          <a:xfrm>
            <a:off x="2694690" y="684459"/>
            <a:ext cx="3089421" cy="461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Plan </a:t>
            </a:r>
            <a:r>
              <a:rPr lang="sr-Latn-RS" sz="2400" dirty="0">
                <a:solidFill>
                  <a:schemeClr val="accent1">
                    <a:lumMod val="75000"/>
                  </a:schemeClr>
                </a:solidFill>
              </a:rPr>
              <a:t>drugih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ve</a:t>
            </a:r>
            <a:r>
              <a:rPr lang="sr-Latn-RS" sz="2400" dirty="0">
                <a:solidFill>
                  <a:schemeClr val="accent1">
                    <a:lumMod val="75000"/>
                  </a:schemeClr>
                </a:solidFill>
              </a:rPr>
              <a:t>žbi</a:t>
            </a:r>
          </a:p>
        </p:txBody>
      </p:sp>
    </p:spTree>
    <p:extLst>
      <p:ext uri="{BB962C8B-B14F-4D97-AF65-F5344CB8AC3E}">
        <p14:creationId xmlns:p14="http://schemas.microsoft.com/office/powerpoint/2010/main" val="48012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996655" y="1316137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5127416" y="1924239"/>
            <a:ext cx="2490051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Spring Boot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5014768" y="2528602"/>
            <a:ext cx="3599460" cy="748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Pun naziv: Spring Bootstrap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Služi za razvoj REST API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Konfiguracija brža i jednostavnija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Zahteva manje zavisnosti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Moguće je pokrenuti „blank“ aplikaciju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Radi nad Spring </a:t>
            </a:r>
            <a:r>
              <a:rPr lang="sr-Latn-RS" i="1" dirty="0"/>
              <a:t>framework</a:t>
            </a:r>
            <a:r>
              <a:rPr lang="sr-Latn-RS" dirty="0"/>
              <a:t>-om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996655" y="195722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Spring</a:t>
            </a:r>
            <a:endParaRPr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358805" y="2532342"/>
            <a:ext cx="4133366" cy="2134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Odnosi se na Spring Framework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Okruženje za razvoj Java EE aplikacija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Zahteva pisanje velike količine konfiguracionog koda, kao i veliki broj zavisnosti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5338942" y="1316137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1831555" y="1924239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6173842" y="1924239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4" name="Google Shape;170;p39">
            <a:extLst>
              <a:ext uri="{FF2B5EF4-FFF2-40B4-BE49-F238E27FC236}">
                <a16:creationId xmlns:a16="http://schemas.microsoft.com/office/drawing/2014/main" id="{B0147895-5584-48AC-8908-D00EC2D674CA}"/>
              </a:ext>
            </a:extLst>
          </p:cNvPr>
          <p:cNvSpPr txBox="1">
            <a:spLocks/>
          </p:cNvSpPr>
          <p:nvPr/>
        </p:nvSpPr>
        <p:spPr>
          <a:xfrm>
            <a:off x="2621451" y="797387"/>
            <a:ext cx="3376221" cy="63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sr-Latn-RS" dirty="0"/>
              <a:t>Spring vs Spring Boot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0;p39">
            <a:extLst>
              <a:ext uri="{FF2B5EF4-FFF2-40B4-BE49-F238E27FC236}">
                <a16:creationId xmlns:a16="http://schemas.microsoft.com/office/drawing/2014/main" id="{35DCD327-E149-4E59-9B18-22F83934D93F}"/>
              </a:ext>
            </a:extLst>
          </p:cNvPr>
          <p:cNvSpPr txBox="1">
            <a:spLocks/>
          </p:cNvSpPr>
          <p:nvPr/>
        </p:nvSpPr>
        <p:spPr>
          <a:xfrm>
            <a:off x="3650512" y="287024"/>
            <a:ext cx="5054009" cy="63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sr-Latn-RS" sz="2400" dirty="0">
                <a:solidFill>
                  <a:schemeClr val="tx2">
                    <a:lumMod val="75000"/>
                  </a:schemeClr>
                </a:solidFill>
              </a:rPr>
              <a:t>pring kontejner, anotacije i bean-ovi 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9B6EE-552E-4B98-BABB-317A54DC22CF}"/>
              </a:ext>
            </a:extLst>
          </p:cNvPr>
          <p:cNvSpPr/>
          <p:nvPr/>
        </p:nvSpPr>
        <p:spPr>
          <a:xfrm>
            <a:off x="5387163" y="2424223"/>
            <a:ext cx="2495107" cy="836428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E0335-3864-4564-9F81-376374D00875}"/>
              </a:ext>
            </a:extLst>
          </p:cNvPr>
          <p:cNvSpPr/>
          <p:nvPr/>
        </p:nvSpPr>
        <p:spPr>
          <a:xfrm>
            <a:off x="5387163" y="3923135"/>
            <a:ext cx="2495107" cy="836428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98C5CF-598F-411E-BA9C-B44D02D84B9C}"/>
              </a:ext>
            </a:extLst>
          </p:cNvPr>
          <p:cNvCxnSpPr>
            <a:endCxn id="4" idx="1"/>
          </p:cNvCxnSpPr>
          <p:nvPr/>
        </p:nvCxnSpPr>
        <p:spPr>
          <a:xfrm>
            <a:off x="4210493" y="2842437"/>
            <a:ext cx="117667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603B3-E873-43B8-998A-A57883FFDF49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634716" y="1857153"/>
            <a:ext cx="1" cy="5670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39C2C7-A8E7-4B1A-AE92-63AF3D791F8E}"/>
              </a:ext>
            </a:extLst>
          </p:cNvPr>
          <p:cNvSpPr txBox="1"/>
          <p:nvPr/>
        </p:nvSpPr>
        <p:spPr>
          <a:xfrm>
            <a:off x="4210493" y="2534660"/>
            <a:ext cx="1247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Metadata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0865B3-E9FB-4224-B336-3A1195C363DD}"/>
              </a:ext>
            </a:extLst>
          </p:cNvPr>
          <p:cNvSpPr txBox="1"/>
          <p:nvPr/>
        </p:nvSpPr>
        <p:spPr>
          <a:xfrm>
            <a:off x="5769935" y="1549376"/>
            <a:ext cx="198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Java POJO classes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320D05-EED9-4873-8935-D3B3BE25AEC5}"/>
              </a:ext>
            </a:extLst>
          </p:cNvPr>
          <p:cNvCxnSpPr>
            <a:cxnSpLocks/>
          </p:cNvCxnSpPr>
          <p:nvPr/>
        </p:nvCxnSpPr>
        <p:spPr>
          <a:xfrm>
            <a:off x="6634716" y="3308358"/>
            <a:ext cx="1" cy="5670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E08B28-DA3E-4F36-B651-7F95188BB535}"/>
              </a:ext>
            </a:extLst>
          </p:cNvPr>
          <p:cNvSpPr txBox="1"/>
          <p:nvPr/>
        </p:nvSpPr>
        <p:spPr>
          <a:xfrm>
            <a:off x="5833731" y="2688548"/>
            <a:ext cx="154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Spring container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FABA9D-3C30-4FAA-9B1C-E5D3BB35ABDE}"/>
              </a:ext>
            </a:extLst>
          </p:cNvPr>
          <p:cNvSpPr txBox="1"/>
          <p:nvPr/>
        </p:nvSpPr>
        <p:spPr>
          <a:xfrm>
            <a:off x="5628167" y="4187460"/>
            <a:ext cx="218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Functional 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AD427-FC60-4C8A-BDD6-77A2B96511AB}"/>
              </a:ext>
            </a:extLst>
          </p:cNvPr>
          <p:cNvSpPr txBox="1"/>
          <p:nvPr/>
        </p:nvSpPr>
        <p:spPr>
          <a:xfrm>
            <a:off x="6783572" y="3409507"/>
            <a:ext cx="109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AF14D1-BAFB-46EB-A73B-279C41323A36}"/>
              </a:ext>
            </a:extLst>
          </p:cNvPr>
          <p:cNvSpPr txBox="1"/>
          <p:nvPr/>
        </p:nvSpPr>
        <p:spPr>
          <a:xfrm>
            <a:off x="1750829" y="3171797"/>
            <a:ext cx="34874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„Srce“ Spring frejmvorka</a:t>
            </a:r>
          </a:p>
          <a:p>
            <a:pPr marL="285750" indent="-2857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Upravlja </a:t>
            </a:r>
            <a:r>
              <a:rPr lang="sr-Latn-RS" i="1" dirty="0">
                <a:solidFill>
                  <a:schemeClr val="bg1"/>
                </a:solidFill>
              </a:rPr>
              <a:t>bean</a:t>
            </a:r>
            <a:r>
              <a:rPr lang="sr-Latn-RS" dirty="0">
                <a:solidFill>
                  <a:schemeClr val="bg1"/>
                </a:solidFill>
              </a:rPr>
              <a:t>-ovima (Java objektima)</a:t>
            </a:r>
          </a:p>
          <a:p>
            <a:pPr marL="285750" indent="-2857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Kontroliše životni vek objekata, DI, povezivanje </a:t>
            </a:r>
            <a:r>
              <a:rPr lang="sr-Latn-RS" i="1" dirty="0">
                <a:solidFill>
                  <a:schemeClr val="bg1"/>
                </a:solidFill>
              </a:rPr>
              <a:t>bean</a:t>
            </a:r>
            <a:r>
              <a:rPr lang="sr-Latn-RS" dirty="0">
                <a:solidFill>
                  <a:schemeClr val="bg1"/>
                </a:solidFill>
              </a:rPr>
              <a:t>-ova itd.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sr-Latn-R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7A40F7F-23A8-4737-A3CF-41916C3B896F}"/>
              </a:ext>
            </a:extLst>
          </p:cNvPr>
          <p:cNvSpPr txBox="1">
            <a:spLocks/>
          </p:cNvSpPr>
          <p:nvPr/>
        </p:nvSpPr>
        <p:spPr>
          <a:xfrm>
            <a:off x="873227" y="1151572"/>
            <a:ext cx="6959176" cy="250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Font typeface="+mj-lt"/>
              <a:buAutoNum type="arabicPeriod"/>
            </a:pPr>
            <a:endParaRPr lang="sr-Latn-RS" dirty="0">
              <a:solidFill>
                <a:schemeClr val="bg1"/>
              </a:solidFill>
            </a:endParaRPr>
          </a:p>
          <a:p>
            <a:pPr algn="l">
              <a:buSzPct val="100000"/>
              <a:buFont typeface="+mj-lt"/>
              <a:buAutoNum type="arabicPeriod"/>
            </a:pPr>
            <a:r>
              <a:rPr lang="sr-Latn-RS" sz="2000" dirty="0">
                <a:solidFill>
                  <a:schemeClr val="bg1"/>
                </a:solidFill>
              </a:rPr>
              <a:t>Upoznavanje sa Spring radnim okruženjem</a:t>
            </a:r>
          </a:p>
          <a:p>
            <a:pPr marL="114300" indent="0" algn="l"/>
            <a:endParaRPr lang="sr-Latn-RS" sz="2000" dirty="0">
              <a:solidFill>
                <a:schemeClr val="bg1"/>
              </a:solidFill>
            </a:endParaRPr>
          </a:p>
          <a:p>
            <a:pPr lvl="1" algn="l">
              <a:buFont typeface="+mj-lt"/>
              <a:buAutoNum type="arabicPeriod"/>
            </a:pPr>
            <a:r>
              <a:rPr lang="sr-Latn-RS" sz="1600" dirty="0">
                <a:solidFill>
                  <a:schemeClr val="bg1"/>
                </a:solidFill>
              </a:rPr>
              <a:t>Spring kontejner, anotacije i </a:t>
            </a:r>
            <a:r>
              <a:rPr lang="sr-Latn-RS" sz="1600" i="1" dirty="0">
                <a:solidFill>
                  <a:schemeClr val="bg1"/>
                </a:solidFill>
              </a:rPr>
              <a:t>bean</a:t>
            </a:r>
            <a:r>
              <a:rPr lang="sr-Latn-RS" sz="1600" dirty="0">
                <a:solidFill>
                  <a:schemeClr val="bg1"/>
                </a:solidFill>
              </a:rPr>
              <a:t>-ovi</a:t>
            </a:r>
          </a:p>
          <a:p>
            <a:pPr lvl="1" algn="l">
              <a:buFont typeface="+mj-lt"/>
              <a:buAutoNum type="arabicPeriod"/>
            </a:pPr>
            <a:r>
              <a:rPr lang="sr-Latn-RS" sz="1600" dirty="0">
                <a:solidFill>
                  <a:schemeClr val="bg1"/>
                </a:solidFill>
              </a:rPr>
              <a:t>Maven, zavisnosti i konfigurisanje Spring projekta</a:t>
            </a:r>
          </a:p>
          <a:p>
            <a:pPr lvl="1" algn="l">
              <a:buFont typeface="+mj-lt"/>
              <a:buAutoNum type="arabicPeriod"/>
            </a:pPr>
            <a:r>
              <a:rPr lang="sr-Latn-RS" sz="1600" dirty="0">
                <a:solidFill>
                  <a:schemeClr val="bg1"/>
                </a:solidFill>
              </a:rPr>
              <a:t>Kreiranja prostog REST kontrolera</a:t>
            </a:r>
          </a:p>
        </p:txBody>
      </p:sp>
      <p:sp>
        <p:nvSpPr>
          <p:cNvPr id="10" name="Google Shape;170;p39">
            <a:extLst>
              <a:ext uri="{FF2B5EF4-FFF2-40B4-BE49-F238E27FC236}">
                <a16:creationId xmlns:a16="http://schemas.microsoft.com/office/drawing/2014/main" id="{21E07332-7F60-40CF-A423-5776D7DEAB0A}"/>
              </a:ext>
            </a:extLst>
          </p:cNvPr>
          <p:cNvSpPr txBox="1">
            <a:spLocks/>
          </p:cNvSpPr>
          <p:nvPr/>
        </p:nvSpPr>
        <p:spPr>
          <a:xfrm>
            <a:off x="2694690" y="684459"/>
            <a:ext cx="3089421" cy="461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Plan </a:t>
            </a:r>
            <a:r>
              <a:rPr lang="sr-Latn-RS" sz="2400" dirty="0">
                <a:solidFill>
                  <a:schemeClr val="accent1">
                    <a:lumMod val="75000"/>
                  </a:schemeClr>
                </a:solidFill>
              </a:rPr>
              <a:t>drugih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ve</a:t>
            </a:r>
            <a:r>
              <a:rPr lang="sr-Latn-RS" sz="2400" dirty="0">
                <a:solidFill>
                  <a:schemeClr val="accent1">
                    <a:lumMod val="75000"/>
                  </a:schemeClr>
                </a:solidFill>
              </a:rPr>
              <a:t>žbi</a:t>
            </a:r>
          </a:p>
        </p:txBody>
      </p:sp>
    </p:spTree>
    <p:extLst>
      <p:ext uri="{BB962C8B-B14F-4D97-AF65-F5344CB8AC3E}">
        <p14:creationId xmlns:p14="http://schemas.microsoft.com/office/powerpoint/2010/main" val="136217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0;p39">
            <a:extLst>
              <a:ext uri="{FF2B5EF4-FFF2-40B4-BE49-F238E27FC236}">
                <a16:creationId xmlns:a16="http://schemas.microsoft.com/office/drawing/2014/main" id="{35DCD327-E149-4E59-9B18-22F83934D93F}"/>
              </a:ext>
            </a:extLst>
          </p:cNvPr>
          <p:cNvSpPr txBox="1">
            <a:spLocks/>
          </p:cNvSpPr>
          <p:nvPr/>
        </p:nvSpPr>
        <p:spPr>
          <a:xfrm>
            <a:off x="3650512" y="287024"/>
            <a:ext cx="5054009" cy="63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sr-Latn-RS" sz="2400" dirty="0">
                <a:solidFill>
                  <a:schemeClr val="tx2">
                    <a:lumMod val="75000"/>
                  </a:schemeClr>
                </a:solidFill>
              </a:rPr>
              <a:t>Anotacije – Druge vežbe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AF14D1-BAFB-46EB-A73B-279C41323A36}"/>
              </a:ext>
            </a:extLst>
          </p:cNvPr>
          <p:cNvSpPr txBox="1"/>
          <p:nvPr/>
        </p:nvSpPr>
        <p:spPr>
          <a:xfrm>
            <a:off x="3841899" y="1449322"/>
            <a:ext cx="51248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sz="1600" b="1" dirty="0">
                <a:solidFill>
                  <a:schemeClr val="bg1"/>
                </a:solidFill>
                <a:latin typeface="Montserrat Light" panose="00000400000000000000" pitchFamily="2" charset="0"/>
              </a:rPr>
              <a:t>@</a:t>
            </a:r>
            <a:r>
              <a:rPr lang="sr-Latn-RS" sz="1600" b="1" dirty="0">
                <a:solidFill>
                  <a:schemeClr val="bg1"/>
                </a:solidFill>
                <a:latin typeface="Montserrat Light" panose="00000400000000000000" pitchFamily="2" charset="0"/>
              </a:rPr>
              <a:t>SpringBootApplication</a:t>
            </a:r>
            <a:r>
              <a:rPr lang="en-US" sz="1600" b="1" dirty="0">
                <a:solidFill>
                  <a:schemeClr val="bg1"/>
                </a:solidFill>
                <a:latin typeface="Montserrat Light" panose="00000400000000000000" pitchFamily="2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kombinacija</a:t>
            </a:r>
            <a:r>
              <a:rPr lang="en-US" dirty="0">
                <a:solidFill>
                  <a:schemeClr val="bg1"/>
                </a:solidFill>
                <a:latin typeface="Montserrat Light" panose="00000400000000000000" pitchFamily="2" charset="0"/>
              </a:rPr>
              <a:t> tri </a:t>
            </a:r>
            <a:r>
              <a:rPr lang="en-US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anotacije</a:t>
            </a:r>
            <a:r>
              <a:rPr lang="en-US" dirty="0">
                <a:solidFill>
                  <a:schemeClr val="bg1"/>
                </a:solidFill>
                <a:latin typeface="Montserrat Light" panose="00000400000000000000" pitchFamily="2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predstavlja</a:t>
            </a:r>
            <a:r>
              <a:rPr lang="en-US" dirty="0">
                <a:solidFill>
                  <a:schemeClr val="bg1"/>
                </a:solidFill>
                <a:latin typeface="Montserrat Light" panose="00000400000000000000" pitchFamily="2" charset="0"/>
              </a:rPr>
              <a:t> po</a:t>
            </a:r>
            <a:r>
              <a:rPr lang="sr-Latn-RS" dirty="0">
                <a:solidFill>
                  <a:schemeClr val="bg1"/>
                </a:solidFill>
                <a:latin typeface="Montserrat Light" panose="00000400000000000000" pitchFamily="2" charset="0"/>
              </a:rPr>
              <a:t>četnu tačku Spring Boot aplikacije</a:t>
            </a:r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en-US" sz="1600" b="1" dirty="0">
                <a:solidFill>
                  <a:schemeClr val="bg1"/>
                </a:solidFill>
                <a:latin typeface="Montserrat Light" panose="00000400000000000000" pitchFamily="2" charset="0"/>
              </a:rPr>
              <a:t>@</a:t>
            </a:r>
            <a:r>
              <a:rPr lang="sr-Latn-RS" sz="1600" b="1" dirty="0">
                <a:solidFill>
                  <a:schemeClr val="bg1"/>
                </a:solidFill>
                <a:latin typeface="Montserrat Light" panose="00000400000000000000" pitchFamily="2" charset="0"/>
              </a:rPr>
              <a:t>RestController</a:t>
            </a:r>
            <a:r>
              <a:rPr lang="en-US" sz="1600" b="1" dirty="0">
                <a:solidFill>
                  <a:schemeClr val="bg1"/>
                </a:solidFill>
                <a:latin typeface="Montserrat Light" panose="00000400000000000000" pitchFamily="2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Montserrat Light" panose="00000400000000000000" pitchFamily="2" charset="0"/>
              </a:rPr>
              <a:t>–</a:t>
            </a:r>
            <a:r>
              <a:rPr lang="sr-Latn-RS" sz="1400" b="1" dirty="0">
                <a:solidFill>
                  <a:schemeClr val="bg1"/>
                </a:solidFill>
                <a:latin typeface="Montserrat Light" panose="00000400000000000000" pitchFamily="2" charset="0"/>
              </a:rPr>
              <a:t> </a:t>
            </a:r>
            <a:r>
              <a:rPr lang="sr-Latn-RS" dirty="0">
                <a:solidFill>
                  <a:schemeClr val="bg1"/>
                </a:solidFill>
                <a:latin typeface="Montserrat Light" panose="00000400000000000000" pitchFamily="2" charset="0"/>
              </a:rPr>
              <a:t>kombinacija dve anotacije, označava da klasa nad kojom se definiše predstavlja REST kontroler – odnosno endpoint naše aplikacije kojoj se pristupa putem HTTP zahteva 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sr-Latn-RS" sz="1600" b="1" dirty="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sr-Latn-RS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221999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299</Words>
  <Application>Microsoft Office PowerPoint</Application>
  <PresentationFormat>On-screen Show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Montserrat ExtraLight</vt:lpstr>
      <vt:lpstr>Arial</vt:lpstr>
      <vt:lpstr>Montserrat Light</vt:lpstr>
      <vt:lpstr>Montserrat ExtraBold</vt:lpstr>
      <vt:lpstr>Montserrat</vt:lpstr>
      <vt:lpstr>Futuristic Background by Slidesgo</vt:lpstr>
      <vt:lpstr>RVA 2021/22</vt:lpstr>
      <vt:lpstr>Slojevi troslojne aplikacije</vt:lpstr>
      <vt:lpstr>PowerPoint Presentation</vt:lpstr>
      <vt:lpstr>01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RVA 2021/22</dc:title>
  <dc:creator>Vladimir</dc:creator>
  <cp:lastModifiedBy>Vladimir Fabri</cp:lastModifiedBy>
  <cp:revision>4</cp:revision>
  <dcterms:modified xsi:type="dcterms:W3CDTF">2022-03-19T12:36:45Z</dcterms:modified>
</cp:coreProperties>
</file>