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66A5C6F-084C-4CA3-9AC5-17BF133DAB91}">
  <a:tblStyle styleId="{766A5C6F-084C-4CA3-9AC5-17BF133DAB9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5fe1b83c7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5fe1b83c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5fe1b83c7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5fe1b83c7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5fe1b83c7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5fe1b83c7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5fe1b83c7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5fe1b83c7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5fe1b83c7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5fe1b83c7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5fe1b83c7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25fe1b83c7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5fe1b83c7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5fe1b83c7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5fe1b83c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5fe1b83c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5fe1b83c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5fe1b83c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5fe1b83c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5fe1b83c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5fe1b83c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5fe1b83c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5fe1b83c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5fe1b83c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5fe1b83c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5fe1b83c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5fe1b83c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5fe1b83c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5fe1b83c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5fe1b83c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RVA-2020/ITXX-XXXX-Prezime-Ime" TargetMode="External"/><Relationship Id="rId4" Type="http://schemas.openxmlformats.org/officeDocument/2006/relationships/hyperlink" Target="https://github.com/RVA-2020/ITXX-XXXX-Prezime-Ime" TargetMode="External"/><Relationship Id="rId5" Type="http://schemas.openxmlformats.org/officeDocument/2006/relationships/hyperlink" Target="https://github.com/RVA-2020/ITXX-XXXX-Prezime-Ime" TargetMode="External"/><Relationship Id="rId6" Type="http://schemas.openxmlformats.org/officeDocument/2006/relationships/hyperlink" Target="https://github.com/RVA-2020/ITXX-XXXX-Prezime-Ime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nodejs.org/en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192.168.77.100:8080/" TargetMode="External"/><Relationship Id="rId4" Type="http://schemas.openxmlformats.org/officeDocument/2006/relationships/hyperlink" Target="http://192.168.77.100:8080" TargetMode="External"/><Relationship Id="rId5" Type="http://schemas.openxmlformats.org/officeDocument/2006/relationships/hyperlink" Target="http://192.168.77.100:8080/" TargetMode="External"/><Relationship Id="rId6" Type="http://schemas.openxmlformats.org/officeDocument/2006/relationships/hyperlink" Target="http://192.168.77.100:8080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-scm.com/download/win" TargetMode="External"/><Relationship Id="rId4" Type="http://schemas.openxmlformats.org/officeDocument/2006/relationships/hyperlink" Target="https://github.com/Razvoj-viseslojnih-aplikacija-2021-2022/AngularStarterProject" TargetMode="External"/><Relationship Id="rId5" Type="http://schemas.openxmlformats.org/officeDocument/2006/relationships/hyperlink" Target="http://localhost:4200/)" TargetMode="External"/><Relationship Id="rId6" Type="http://schemas.openxmlformats.org/officeDocument/2006/relationships/hyperlink" Target="http://localhost:4200/)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Frontend web development</a:t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450" y="3324925"/>
            <a:ext cx="1598900" cy="195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6150" y="3737675"/>
            <a:ext cx="1787406" cy="199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8950" y="3737675"/>
            <a:ext cx="1667900" cy="18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15174" y="3303775"/>
            <a:ext cx="1901559" cy="199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Korak 6 - komitovanje projekta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63500" marR="76200" rtl="0" algn="l">
              <a:lnSpc>
                <a:spcPct val="106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sr" sz="1200">
                <a:solidFill>
                  <a:srgbClr val="23292D"/>
                </a:solidFill>
              </a:rPr>
              <a:t>Ukoliko je projekat u prethodnom koraku uspešno pokrenut, u integrisanom Terminalu VSC-a izvršiti sledeće naredbe:</a:t>
            </a:r>
            <a:endParaRPr sz="1200">
              <a:solidFill>
                <a:srgbClr val="23292D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sr" sz="1200">
                <a:solidFill>
                  <a:srgbClr val="FF0000"/>
                </a:solidFill>
              </a:rPr>
              <a:t>git init</a:t>
            </a:r>
            <a:r>
              <a:rPr lang="sr" sz="1200">
                <a:solidFill>
                  <a:srgbClr val="23292D"/>
                </a:solidFill>
              </a:rPr>
              <a:t> - samo prvi put potrebno, izvršava se inicijalizacija praznog git repozitorijuma na vašem računaru</a:t>
            </a:r>
            <a:endParaRPr sz="1200">
              <a:solidFill>
                <a:srgbClr val="23292D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3292D"/>
              </a:buClr>
              <a:buSzPts val="1200"/>
              <a:buChar char="●"/>
            </a:pPr>
            <a:r>
              <a:rPr lang="sr" sz="1200">
                <a:solidFill>
                  <a:srgbClr val="FF0000"/>
                </a:solidFill>
              </a:rPr>
              <a:t>git add .</a:t>
            </a:r>
            <a:r>
              <a:rPr lang="sr" sz="1200">
                <a:solidFill>
                  <a:srgbClr val="23292D"/>
                </a:solidFill>
              </a:rPr>
              <a:t> - dodaje modifikovane i nove fajlove na stage</a:t>
            </a:r>
            <a:endParaRPr sz="1200">
              <a:solidFill>
                <a:srgbClr val="23292D"/>
              </a:solidFill>
            </a:endParaRPr>
          </a:p>
          <a:p>
            <a:pPr indent="0" lvl="0" marL="0" marR="635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 sz="1200">
                <a:solidFill>
                  <a:srgbClr val="23292D"/>
                </a:solidFill>
              </a:rPr>
              <a:t>Ukoliko ne prepoznaje korisnika potrebno navesti Vaš e-</a:t>
            </a:r>
            <a:r>
              <a:rPr i="1" lang="sr" sz="1200">
                <a:solidFill>
                  <a:srgbClr val="23292D"/>
                </a:solidFill>
              </a:rPr>
              <a:t>mail</a:t>
            </a:r>
            <a:r>
              <a:rPr lang="sr" sz="1200">
                <a:solidFill>
                  <a:srgbClr val="23292D"/>
                </a:solidFill>
              </a:rPr>
              <a:t>  i </a:t>
            </a:r>
            <a:r>
              <a:rPr i="1" lang="sr" sz="1200">
                <a:solidFill>
                  <a:srgbClr val="23292D"/>
                </a:solidFill>
              </a:rPr>
              <a:t>username</a:t>
            </a:r>
            <a:r>
              <a:rPr lang="sr" sz="1200">
                <a:solidFill>
                  <a:srgbClr val="23292D"/>
                </a:solidFill>
              </a:rPr>
              <a:t>, odnosno kredencijale pomoću kojih ste registrovani na </a:t>
            </a:r>
            <a:r>
              <a:rPr i="1" lang="sr" sz="1200">
                <a:solidFill>
                  <a:srgbClr val="23292D"/>
                </a:solidFill>
              </a:rPr>
              <a:t>GitHub</a:t>
            </a:r>
            <a:r>
              <a:rPr lang="sr" sz="1200">
                <a:solidFill>
                  <a:srgbClr val="23292D"/>
                </a:solidFill>
              </a:rPr>
              <a:t>:</a:t>
            </a:r>
            <a:endParaRPr sz="1200">
              <a:solidFill>
                <a:srgbClr val="23292D"/>
              </a:solidFill>
            </a:endParaRPr>
          </a:p>
          <a:p>
            <a:pPr indent="-304800" lvl="0" marL="457200" marR="635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sr" sz="1200">
                <a:solidFill>
                  <a:srgbClr val="FF0000"/>
                </a:solidFill>
              </a:rPr>
              <a:t>git config --global user.email</a:t>
            </a:r>
            <a:r>
              <a:rPr lang="sr" sz="1200">
                <a:solidFill>
                  <a:srgbClr val="23292D"/>
                </a:solidFill>
              </a:rPr>
              <a:t> "</a:t>
            </a:r>
            <a:r>
              <a:rPr lang="sr" sz="1200">
                <a:solidFill>
                  <a:srgbClr val="0366D5"/>
                </a:solidFill>
              </a:rPr>
              <a:t>email@example.com</a:t>
            </a:r>
            <a:r>
              <a:rPr lang="sr" sz="1200">
                <a:solidFill>
                  <a:srgbClr val="23292D"/>
                </a:solidFill>
              </a:rPr>
              <a:t>"</a:t>
            </a:r>
            <a:endParaRPr sz="1200">
              <a:solidFill>
                <a:srgbClr val="23292D"/>
              </a:solidFill>
            </a:endParaRPr>
          </a:p>
          <a:p>
            <a:pPr indent="-304800" lvl="0" marL="457200" rtl="0" algn="l">
              <a:lnSpc>
                <a:spcPct val="85882"/>
              </a:lnSpc>
              <a:spcBef>
                <a:spcPts val="0"/>
              </a:spcBef>
              <a:spcAft>
                <a:spcPts val="0"/>
              </a:spcAft>
              <a:buClr>
                <a:srgbClr val="23292D"/>
              </a:buClr>
              <a:buSzPts val="1200"/>
              <a:buChar char="●"/>
            </a:pPr>
            <a:r>
              <a:rPr lang="sr" sz="1200">
                <a:solidFill>
                  <a:srgbClr val="FF0000"/>
                </a:solidFill>
              </a:rPr>
              <a:t>git config --global user.name</a:t>
            </a:r>
            <a:r>
              <a:rPr lang="sr" sz="1200">
                <a:solidFill>
                  <a:srgbClr val="23292D"/>
                </a:solidFill>
              </a:rPr>
              <a:t> "username"</a:t>
            </a:r>
            <a:endParaRPr sz="1200">
              <a:solidFill>
                <a:srgbClr val="23292D"/>
              </a:solidFill>
            </a:endParaRPr>
          </a:p>
          <a:p>
            <a:pPr indent="0" lvl="0" marL="0" rtl="0" algn="l">
              <a:lnSpc>
                <a:spcPct val="85882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sr" sz="1200">
                <a:solidFill>
                  <a:srgbClr val="23292D"/>
                </a:solidFill>
              </a:rPr>
              <a:t>Zatim:</a:t>
            </a:r>
            <a:endParaRPr sz="1200">
              <a:solidFill>
                <a:srgbClr val="23292D"/>
              </a:solidFill>
            </a:endParaRPr>
          </a:p>
          <a:p>
            <a:pPr indent="-304800" lvl="0" marL="457200" rtl="0" algn="l">
              <a:lnSpc>
                <a:spcPct val="133181"/>
              </a:lnSpc>
              <a:spcBef>
                <a:spcPts val="400"/>
              </a:spcBef>
              <a:spcAft>
                <a:spcPts val="0"/>
              </a:spcAft>
              <a:buClr>
                <a:srgbClr val="23292D"/>
              </a:buClr>
              <a:buSzPts val="1200"/>
              <a:buChar char="●"/>
            </a:pPr>
            <a:r>
              <a:rPr lang="sr" sz="1200">
                <a:solidFill>
                  <a:srgbClr val="FF0000"/>
                </a:solidFill>
              </a:rPr>
              <a:t>git commit -m "Initial Commit"</a:t>
            </a:r>
            <a:r>
              <a:rPr lang="sr" sz="1200">
                <a:solidFill>
                  <a:srgbClr val="23292D"/>
                </a:solidFill>
              </a:rPr>
              <a:t> - komituje u lokalni repozitorijum sa odgovarajućom porukom</a:t>
            </a:r>
            <a:endParaRPr sz="1200">
              <a:solidFill>
                <a:srgbClr val="23292D"/>
              </a:solidFill>
            </a:endParaRPr>
          </a:p>
          <a:p>
            <a:pPr indent="-304800" lvl="0" marL="457200" rtl="0" algn="l">
              <a:lnSpc>
                <a:spcPct val="133181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sr" sz="1200">
                <a:solidFill>
                  <a:srgbClr val="FF0000"/>
                </a:solidFill>
              </a:rPr>
              <a:t>git remote remove origin</a:t>
            </a:r>
            <a:endParaRPr sz="1200">
              <a:solidFill>
                <a:srgbClr val="FF0000"/>
              </a:solidFill>
            </a:endParaRPr>
          </a:p>
          <a:p>
            <a:pPr indent="-304800" lvl="0" marL="457200" marR="3683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sr" sz="1200">
                <a:solidFill>
                  <a:srgbClr val="FF0000"/>
                </a:solidFill>
              </a:rPr>
              <a:t>git remote add origin</a:t>
            </a:r>
            <a:r>
              <a:rPr lang="sr" sz="1200">
                <a:solidFill>
                  <a:srgbClr val="0366D5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sr" sz="1200" u="sng">
                <a:solidFill>
                  <a:srgbClr val="0366D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</a:t>
            </a:r>
            <a:r>
              <a:rPr lang="sr" sz="1200">
                <a:solidFill>
                  <a:schemeClr val="hlink"/>
                </a:solidFill>
                <a:uFill>
                  <a:noFill/>
                </a:uFill>
                <a:hlinkClick r:id="rId5"/>
              </a:rPr>
              <a:t> </a:t>
            </a:r>
            <a:r>
              <a:rPr lang="sr" sz="1200" u="sng">
                <a:solidFill>
                  <a:srgbClr val="0366D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Razvoj-viseslojnih-aplikacija-2021-2022/ITXX-XXXX-Prezime-Ime</a:t>
            </a:r>
            <a:r>
              <a:rPr lang="sr" sz="1200">
                <a:solidFill>
                  <a:srgbClr val="0366D5"/>
                </a:solidFill>
              </a:rPr>
              <a:t> </a:t>
            </a:r>
            <a:endParaRPr sz="1200">
              <a:solidFill>
                <a:srgbClr val="0366D5"/>
              </a:solidFill>
            </a:endParaRPr>
          </a:p>
          <a:p>
            <a:pPr indent="0" lvl="0" marL="457200" marR="36830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sr" sz="1200">
                <a:solidFill>
                  <a:srgbClr val="23292D"/>
                </a:solidFill>
              </a:rPr>
              <a:t>-  dodaje putanju do </a:t>
            </a:r>
            <a:r>
              <a:rPr i="1" lang="sr" sz="1200">
                <a:solidFill>
                  <a:srgbClr val="23292D"/>
                </a:solidFill>
              </a:rPr>
              <a:t>GitHub</a:t>
            </a:r>
            <a:r>
              <a:rPr lang="sr" sz="1200">
                <a:solidFill>
                  <a:srgbClr val="23292D"/>
                </a:solidFill>
              </a:rPr>
              <a:t> repozitorijuma (zameniti url sa url-om vašeg repozitorijuma u kojem se nalazi i vaš Backend)</a:t>
            </a:r>
            <a:endParaRPr sz="1200">
              <a:solidFill>
                <a:srgbClr val="23292D"/>
              </a:solidFill>
            </a:endParaRPr>
          </a:p>
          <a:p>
            <a:pPr indent="-304800" lvl="0" marL="457200" marR="152400" rtl="0" algn="l">
              <a:spcBef>
                <a:spcPts val="300"/>
              </a:spcBef>
              <a:spcAft>
                <a:spcPts val="0"/>
              </a:spcAft>
              <a:buClr>
                <a:srgbClr val="23292D"/>
              </a:buClr>
              <a:buSzPts val="1200"/>
              <a:buChar char="●"/>
            </a:pPr>
            <a:r>
              <a:rPr lang="sr" sz="1200">
                <a:solidFill>
                  <a:srgbClr val="FF0000"/>
                </a:solidFill>
              </a:rPr>
              <a:t>git pull origin master --allow-unrelated-histories</a:t>
            </a:r>
            <a:r>
              <a:rPr lang="sr" sz="1200">
                <a:solidFill>
                  <a:srgbClr val="23292D"/>
                </a:solidFill>
              </a:rPr>
              <a:t> - sinhronizuje repozitorijum (zbog  </a:t>
            </a:r>
            <a:r>
              <a:rPr i="1" lang="sr" sz="1200">
                <a:solidFill>
                  <a:srgbClr val="23292D"/>
                </a:solidFill>
              </a:rPr>
              <a:t>backend</a:t>
            </a:r>
            <a:r>
              <a:rPr lang="sr" sz="1200">
                <a:solidFill>
                  <a:srgbClr val="23292D"/>
                </a:solidFill>
              </a:rPr>
              <a:t>-a koji se nalazi u istom repozitorijumu)</a:t>
            </a:r>
            <a:endParaRPr sz="1200">
              <a:solidFill>
                <a:srgbClr val="23292D"/>
              </a:solidFill>
            </a:endParaRPr>
          </a:p>
          <a:p>
            <a:pPr indent="-304800" lvl="0" marL="457200" marR="660400" rtl="0" algn="l">
              <a:spcBef>
                <a:spcPts val="0"/>
              </a:spcBef>
              <a:spcAft>
                <a:spcPts val="0"/>
              </a:spcAft>
              <a:buClr>
                <a:srgbClr val="23292D"/>
              </a:buClr>
              <a:buSzPts val="1200"/>
              <a:buChar char="●"/>
            </a:pPr>
            <a:r>
              <a:rPr lang="sr" sz="1200">
                <a:solidFill>
                  <a:srgbClr val="FF0000"/>
                </a:solidFill>
              </a:rPr>
              <a:t>git push -u origin master</a:t>
            </a:r>
            <a:r>
              <a:rPr lang="sr" sz="1200">
                <a:solidFill>
                  <a:srgbClr val="23292D"/>
                </a:solidFill>
              </a:rPr>
              <a:t> - "šalje" u </a:t>
            </a:r>
            <a:r>
              <a:rPr i="1" lang="sr" sz="1200">
                <a:solidFill>
                  <a:srgbClr val="23292D"/>
                </a:solidFill>
              </a:rPr>
              <a:t>GitHub</a:t>
            </a:r>
            <a:r>
              <a:rPr lang="sr" sz="1200">
                <a:solidFill>
                  <a:srgbClr val="23292D"/>
                </a:solidFill>
              </a:rPr>
              <a:t> repozitorijum (uneti username i token za </a:t>
            </a:r>
            <a:r>
              <a:rPr i="1" lang="sr" sz="1200">
                <a:solidFill>
                  <a:srgbClr val="23292D"/>
                </a:solidFill>
              </a:rPr>
              <a:t>GitHub</a:t>
            </a:r>
            <a:r>
              <a:rPr lang="sr" sz="1200">
                <a:solidFill>
                  <a:srgbClr val="23292D"/>
                </a:solidFill>
              </a:rPr>
              <a:t> ukoliko zatraži)</a:t>
            </a:r>
            <a:endParaRPr sz="1200">
              <a:solidFill>
                <a:srgbClr val="23292D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95250" lvl="0" marL="85725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sr" sz="1400">
                <a:solidFill>
                  <a:srgbClr val="000000"/>
                </a:solidFill>
              </a:rPr>
              <a:t>Prilikom kloniranja projekta sa </a:t>
            </a:r>
            <a:r>
              <a:rPr i="1" lang="sr" sz="1400">
                <a:solidFill>
                  <a:srgbClr val="000000"/>
                </a:solidFill>
              </a:rPr>
              <a:t>GitHub</a:t>
            </a:r>
            <a:r>
              <a:rPr lang="sr" sz="1400">
                <a:solidFill>
                  <a:srgbClr val="000000"/>
                </a:solidFill>
              </a:rPr>
              <a:t>-a, neće biti preuzet node_modules folder, u kojem se nalaze različite biblioteke koje ćemo koristiti, zbog veličine ovog foldera (oko 320 mb). Automatski, ovo je obezbeđeno u .gitignore fajlu. To znači da prilikom preuzimanja projekta  mora biti izvršena komanda npm install kako bi one bile instalirane lokalno, kao što je naznačeno u koraku br 5.</a:t>
            </a:r>
            <a:endParaRPr sz="1400">
              <a:solidFill>
                <a:srgbClr val="000000"/>
              </a:solidFill>
            </a:endParaRPr>
          </a:p>
          <a:p>
            <a:pPr indent="0" lvl="0" marL="63500" marR="165100" rtl="0" algn="just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r" sz="1400">
                <a:solidFill>
                  <a:srgbClr val="000000"/>
                </a:solidFill>
              </a:rPr>
              <a:t>Što se tiče studentskih projekata i Backend i Frontend će se nalaziti u istom repozitorijumu zbog preglednosti projekata. Što se tiče projekata koji se rade na vežbama, programski kod </a:t>
            </a:r>
            <a:r>
              <a:rPr i="1" lang="sr" sz="1400">
                <a:solidFill>
                  <a:srgbClr val="000000"/>
                </a:solidFill>
              </a:rPr>
              <a:t>Angular</a:t>
            </a:r>
            <a:r>
              <a:rPr lang="sr" sz="1400">
                <a:solidFill>
                  <a:srgbClr val="000000"/>
                </a:solidFill>
              </a:rPr>
              <a:t> aplikacija će biti postavljen u posebne repozitorijume – FrontendRVA1, FrontendRVA2, FrontendRVA3, FrontendRVA4, FrontendRVA5 i FrontendRVA6.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Korak 7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Ukoliko u </a:t>
            </a:r>
            <a:r>
              <a:rPr i="1" lang="sr"/>
              <a:t>Web</a:t>
            </a:r>
            <a:r>
              <a:rPr lang="sr"/>
              <a:t> </a:t>
            </a:r>
            <a:r>
              <a:rPr i="1" lang="sr"/>
              <a:t>Browser</a:t>
            </a:r>
            <a:r>
              <a:rPr lang="sr"/>
              <a:t>-u ukucate </a:t>
            </a:r>
            <a:r>
              <a:rPr i="1" lang="sr"/>
              <a:t>localhost:4200</a:t>
            </a:r>
            <a:r>
              <a:rPr lang="sr"/>
              <a:t>, rezultat prikaza je sledeći: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0063" y="1652875"/>
            <a:ext cx="6503875" cy="327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Kreiranje novog projekta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700"/>
              </a:spcBef>
              <a:spcAft>
                <a:spcPts val="0"/>
              </a:spcAft>
              <a:buSzPct val="100000"/>
              <a:buChar char="●"/>
            </a:pPr>
            <a:r>
              <a:rPr lang="sr"/>
              <a:t>Ovaj korak nije potrebno izvršiti, s obzirom na to da je u prethodnim koracima preuzet inicijalni projekat sa GitHub-a.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r"/>
              <a:t>Generisanje novog projekta i skeleta aplikacije izvršavanjem sledeće naredbe u okviru terminala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sr"/>
              <a:t>    			</a:t>
            </a:r>
            <a:r>
              <a:rPr i="1" lang="sr">
                <a:solidFill>
                  <a:srgbClr val="FF0000"/>
                </a:solidFill>
              </a:rPr>
              <a:t>ng new TestProjekat</a:t>
            </a:r>
            <a:endParaRPr i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accent5"/>
              </a:solidFill>
            </a:endParaRPr>
          </a:p>
          <a:p>
            <a:pPr indent="-334327" lvl="0" marL="457200" rtl="0" algn="l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sr">
                <a:solidFill>
                  <a:srgbClr val="3F3F3F"/>
                </a:solidFill>
              </a:rPr>
              <a:t>Pozicioniranje u direktorijum projekta i pokretanje servera pomoću sledećih komandi u okviru terminala:</a:t>
            </a:r>
            <a:endParaRPr>
              <a:solidFill>
                <a:srgbClr val="3F3F3F"/>
              </a:solidFill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sr">
                <a:solidFill>
                  <a:srgbClr val="FF0000"/>
                </a:solidFill>
              </a:rPr>
              <a:t>cd TestProjekat</a:t>
            </a:r>
            <a:endParaRPr i="1">
              <a:solidFill>
                <a:srgbClr val="FF0000"/>
              </a:solidFill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sr">
                <a:solidFill>
                  <a:srgbClr val="FF0000"/>
                </a:solidFill>
              </a:rPr>
              <a:t>ng serve</a:t>
            </a:r>
            <a:endParaRPr i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Opis komponenti u okviru projekta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52475"/>
            <a:ext cx="440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sr" sz="1600" u="sng">
                <a:solidFill>
                  <a:srgbClr val="3F3F3F"/>
                </a:solidFill>
              </a:rPr>
              <a:t>Folder src</a:t>
            </a:r>
            <a:endParaRPr sz="1600" u="sng">
              <a:solidFill>
                <a:srgbClr val="3F3F3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sr" sz="1600">
                <a:solidFill>
                  <a:srgbClr val="3F3F3F"/>
                </a:solidFill>
              </a:rPr>
              <a:t>Izvorni kod nalazi se u folderu src. Sve Angular komponente, </a:t>
            </a:r>
            <a:r>
              <a:rPr i="1" lang="sr" sz="1600">
                <a:solidFill>
                  <a:srgbClr val="3F3F3F"/>
                </a:solidFill>
              </a:rPr>
              <a:t>template</a:t>
            </a:r>
            <a:r>
              <a:rPr lang="sr" sz="1600">
                <a:solidFill>
                  <a:srgbClr val="3F3F3F"/>
                </a:solidFill>
              </a:rPr>
              <a:t>-i, stilovi, slike i sve ostalo što je aplikaciji potrebno nalazi se u okviru ovog foldera.</a:t>
            </a:r>
            <a:endParaRPr sz="1600">
              <a:solidFill>
                <a:srgbClr val="3F3F3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sr" sz="1600">
                <a:solidFill>
                  <a:srgbClr val="3F3F3F"/>
                </a:solidFill>
              </a:rPr>
              <a:t>Svaki fajl izvan ovog foldera ima za cilj da podrži izgradnju aplikacije.</a:t>
            </a:r>
            <a:endParaRPr sz="1600">
              <a:solidFill>
                <a:srgbClr val="3F3F3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6616" y="1152475"/>
            <a:ext cx="317183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" name="Google Shape;149;p27"/>
          <p:cNvGraphicFramePr/>
          <p:nvPr/>
        </p:nvGraphicFramePr>
        <p:xfrm>
          <a:off x="192300" y="11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{766A5C6F-084C-4CA3-9AC5-17BF133DAB91}</a:tableStyleId>
              </a:tblPr>
              <a:tblGrid>
                <a:gridCol w="1532400"/>
                <a:gridCol w="6988200"/>
              </a:tblGrid>
              <a:tr h="368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sr" sz="1300">
                          <a:solidFill>
                            <a:schemeClr val="dk1"/>
                          </a:solidFill>
                        </a:rPr>
                        <a:t>File 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sr" sz="1300">
                          <a:solidFill>
                            <a:schemeClr val="dk1"/>
                          </a:solidFill>
                        </a:rPr>
                        <a:t>Namena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89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sr" sz="800">
                          <a:solidFill>
                            <a:schemeClr val="dk1"/>
                          </a:solidFill>
                        </a:rPr>
                        <a:t>app / app.component. {ts, html, css, spec.ts} 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" sz="800">
                          <a:solidFill>
                            <a:schemeClr val="dk1"/>
                          </a:solidFill>
                        </a:rPr>
                        <a:t>Definiše AppComponent zajedno sa HTML template-om, CSS stilovima i Unit testom. To je osnovna komponenta onoga što će postati drvo ugneženih komponenti kako se aplikacija bude razvijala.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8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sr" sz="800">
                          <a:solidFill>
                            <a:schemeClr val="dk1"/>
                          </a:solidFill>
                        </a:rPr>
                        <a:t>app / app.module.ts 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" sz="800">
                          <a:solidFill>
                            <a:schemeClr val="dk1"/>
                          </a:solidFill>
                        </a:rPr>
                        <a:t>Definiše AppModule, korenski modul koji govori Angularu kako da sastavi aplikaciju. 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8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sr" sz="800">
                          <a:solidFill>
                            <a:schemeClr val="dk1"/>
                          </a:solidFill>
                        </a:rPr>
                        <a:t>assets/*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" sz="800">
                          <a:solidFill>
                            <a:schemeClr val="dk1"/>
                          </a:solidFill>
                        </a:rPr>
                        <a:t>Folder u koji možete staviti slike i bilo šta drugo za veći broj kopiranja kada napravite aplikaciju.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73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sr" sz="800">
                          <a:solidFill>
                            <a:schemeClr val="dk1"/>
                          </a:solidFill>
                        </a:rPr>
                        <a:t>environments/*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" sz="800">
                          <a:solidFill>
                            <a:schemeClr val="dk1"/>
                          </a:solidFill>
                        </a:rPr>
                        <a:t>Ovaj folder sadrži jednu datoteku za svaku od odredišnih okruženja, svaka od njih izvozi jednostavne varijable konfiguracije koje će se koristiti u vašoj aplikaciji.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2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sr" sz="800">
                          <a:solidFill>
                            <a:schemeClr val="dk1"/>
                          </a:solidFill>
                        </a:rPr>
                        <a:t>favicon.ico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" sz="800">
                          <a:solidFill>
                            <a:schemeClr val="dk1"/>
                          </a:solidFill>
                        </a:rPr>
                        <a:t>Angular ikona naše veb stranice na bookmark bar-u.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8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sr" sz="800">
                          <a:solidFill>
                            <a:schemeClr val="dk1"/>
                          </a:solidFill>
                        </a:rPr>
                        <a:t>index.html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" sz="800">
                          <a:solidFill>
                            <a:schemeClr val="dk1"/>
                          </a:solidFill>
                        </a:rPr>
                        <a:t>Glavna HTML stranica koja se prikazuje kada neko poseti našu veb stranicu.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73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sr" sz="800">
                          <a:solidFill>
                            <a:schemeClr val="dk1"/>
                          </a:solidFill>
                        </a:rPr>
                        <a:t>main.ts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" sz="800">
                          <a:solidFill>
                            <a:schemeClr val="dk1"/>
                          </a:solidFill>
                        </a:rPr>
                        <a:t>Glavna ulazna tačka aplikacije. Kompajlira aplikaciju pomoću JIT kompajlera i pokreće aplikacioni root module (AppModule) kako bi se prikazao u Browser-u.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45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sr" sz="800">
                          <a:solidFill>
                            <a:schemeClr val="dk1"/>
                          </a:solidFill>
                        </a:rPr>
                        <a:t>polyfills.ts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" sz="800">
                          <a:solidFill>
                            <a:schemeClr val="dk1"/>
                          </a:solidFill>
                        </a:rPr>
                        <a:t>Različiti veb browser-i imaju različite nivoe podrške veb standarda. Polifills pomažu u normalizaciji tih razlika.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33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sr" sz="800">
                          <a:solidFill>
                            <a:schemeClr val="dk1"/>
                          </a:solidFill>
                        </a:rPr>
                        <a:t>styles.css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" sz="800">
                          <a:solidFill>
                            <a:schemeClr val="dk1"/>
                          </a:solidFill>
                        </a:rPr>
                        <a:t>Vaši globalni stilovi se nalaze ovde. Uglavnom se prave lokalni stilovi u svojim komponentama, radi lakšeg održavanja, ali stilovi koji utiču na sve u okviru naše aplikacije moraju biti na centralnom mestu.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2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sr" sz="800">
                          <a:solidFill>
                            <a:schemeClr val="dk1"/>
                          </a:solidFill>
                        </a:rPr>
                        <a:t>test.ts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" sz="800">
                          <a:solidFill>
                            <a:schemeClr val="dk1"/>
                          </a:solidFill>
                        </a:rPr>
                        <a:t>Glavna ulazna tačka za sve jedinične testove (Unit Testing).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8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sr" sz="800">
                          <a:solidFill>
                            <a:schemeClr val="dk1"/>
                          </a:solidFill>
                        </a:rPr>
                        <a:t>tsconfig.{app|spec}.json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" sz="800">
                          <a:solidFill>
                            <a:schemeClr val="dk1"/>
                          </a:solidFill>
                        </a:rPr>
                        <a:t>TypeScript kompajler konfiguracija za Angular app (tsconfig.app.json) i za unit testing (tsconfig.spec.json).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" name="Google Shape;154;p28"/>
          <p:cNvGraphicFramePr/>
          <p:nvPr/>
        </p:nvGraphicFramePr>
        <p:xfrm>
          <a:off x="138600" y="173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{766A5C6F-084C-4CA3-9AC5-17BF133DAB91}</a:tableStyleId>
              </a:tblPr>
              <a:tblGrid>
                <a:gridCol w="1471300"/>
                <a:gridCol w="7294450"/>
              </a:tblGrid>
              <a:tr h="314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sr" sz="1200">
                          <a:solidFill>
                            <a:schemeClr val="dk1"/>
                          </a:solidFill>
                        </a:rPr>
                        <a:t>Folder / File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sr" sz="1200">
                          <a:solidFill>
                            <a:schemeClr val="dk1"/>
                          </a:solidFill>
                        </a:rPr>
                        <a:t>Namena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4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sr" sz="800">
                          <a:solidFill>
                            <a:schemeClr val="dk1"/>
                          </a:solidFill>
                        </a:rPr>
                        <a:t>e2e/ folder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" sz="800">
                          <a:solidFill>
                            <a:srgbClr val="3F3F3F"/>
                          </a:solidFill>
                        </a:rPr>
                        <a:t>U okviru ovog foldera nalaze se end-to-end testovi</a:t>
                      </a:r>
                      <a:endParaRPr sz="800">
                        <a:solidFill>
                          <a:srgbClr val="3F3F3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41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sr" sz="800">
                          <a:solidFill>
                            <a:schemeClr val="dk1"/>
                          </a:solidFill>
                        </a:rPr>
                        <a:t>node_modules/ folder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" sz="800">
                          <a:solidFill>
                            <a:schemeClr val="dk1"/>
                          </a:solidFill>
                        </a:rPr>
                        <a:t>Node.js kreira ovaj folder  i stavlja sve module treće strane navedene u package.json unutar njega. 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4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sr" sz="800">
                          <a:solidFill>
                            <a:schemeClr val="dk1"/>
                          </a:solidFill>
                        </a:rPr>
                        <a:t>.angular-cli.json  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" sz="800">
                          <a:solidFill>
                            <a:schemeClr val="dk1"/>
                          </a:solidFill>
                        </a:rPr>
                        <a:t>Konfiguracija za Angular CLI. 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76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sr" sz="800">
                          <a:solidFill>
                            <a:schemeClr val="dk1"/>
                          </a:solidFill>
                        </a:rPr>
                        <a:t>.editorconfig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" sz="800">
                          <a:solidFill>
                            <a:schemeClr val="dk1"/>
                          </a:solidFill>
                        </a:rPr>
                        <a:t>Jednostavna konfiguracija za vaš Editor kako bi se osiguralo da svi koji koriste vaš projekat imaju istu osnovnu konfiguraciju. 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41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sr" sz="800">
                          <a:solidFill>
                            <a:schemeClr val="dk1"/>
                          </a:solidFill>
                        </a:rPr>
                        <a:t>.gitignore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" sz="800">
                          <a:solidFill>
                            <a:schemeClr val="dk1"/>
                          </a:solidFill>
                        </a:rPr>
                        <a:t>Konfiguracija Git-a da bi se uverili da autogenerisane datoteke nisu namenjene za kontrolu izvora. 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4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sr" sz="800">
                          <a:solidFill>
                            <a:schemeClr val="dk1"/>
                          </a:solidFill>
                        </a:rPr>
                        <a:t>karma.conf.js  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" sz="800">
                          <a:solidFill>
                            <a:schemeClr val="dk1"/>
                          </a:solidFill>
                        </a:rPr>
                        <a:t>Unit test konfiguracija za Karma test runner, koja se koristi tokom testiranja. 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52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sr" sz="800">
                          <a:solidFill>
                            <a:schemeClr val="dk1"/>
                          </a:solidFill>
                        </a:rPr>
                        <a:t>package.json 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" sz="800">
                          <a:solidFill>
                            <a:schemeClr val="dk1"/>
                          </a:solidFill>
                        </a:rPr>
                        <a:t>npm konfiguracija koja prikazuje pakete trećih strana koje vaš projekat koristi. Takođe možete dodati sopstvene skripte ovde.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36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sr" sz="800">
                          <a:solidFill>
                            <a:schemeClr val="dk1"/>
                          </a:solidFill>
                        </a:rPr>
                        <a:t>protractor.conf.js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" sz="800">
                          <a:solidFill>
                            <a:schemeClr val="dk1"/>
                          </a:solidFill>
                        </a:rPr>
                        <a:t>End-to-end testna konfiguracija za Protractor, koja se koristi pri pokretanju ng e2e.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20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sr" sz="800">
                          <a:solidFill>
                            <a:schemeClr val="dk1"/>
                          </a:solidFill>
                        </a:rPr>
                        <a:t>README.md 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" sz="800">
                          <a:solidFill>
                            <a:schemeClr val="dk1"/>
                          </a:solidFill>
                        </a:rPr>
                        <a:t>Osnovna dokumentacija za vaš projekat, unapred popunjena sa CLI komandnim informacijama. Obavezno ga unapredite projektnom dokumentacijom  tako da svako ko proverava repo može pokrenuti vašu aplikaciju!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4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sr" sz="800">
                          <a:solidFill>
                            <a:schemeClr val="dk1"/>
                          </a:solidFill>
                        </a:rPr>
                        <a:t>tsconfig.json 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" sz="800">
                          <a:solidFill>
                            <a:schemeClr val="dk1"/>
                          </a:solidFill>
                        </a:rPr>
                        <a:t>TypeScript kompajler konfiguracija za vaš IDE koji vam može pružiti korisne alate.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4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sr" sz="800">
                          <a:solidFill>
                            <a:schemeClr val="dk1"/>
                          </a:solidFill>
                        </a:rPr>
                        <a:t>tslint.json 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" sz="800">
                          <a:solidFill>
                            <a:schemeClr val="dk1"/>
                          </a:solidFill>
                        </a:rPr>
                        <a:t>Linting pomaže da vaš stil koda bude konzistentan.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Osnovni pojmovi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Angular - </a:t>
            </a:r>
            <a:r>
              <a:rPr i="1" lang="sr"/>
              <a:t>framework </a:t>
            </a:r>
            <a:r>
              <a:rPr lang="sr"/>
              <a:t>otvorenog koda za izradu jednostraničnih veb aplikacija.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r"/>
              <a:t>Single page application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Visual Studio Code - </a:t>
            </a:r>
            <a:r>
              <a:rPr i="1" lang="sr"/>
              <a:t>editor </a:t>
            </a:r>
            <a:r>
              <a:rPr lang="sr"/>
              <a:t>izvornog (</a:t>
            </a:r>
            <a:r>
              <a:rPr i="1" lang="sr"/>
              <a:t>source</a:t>
            </a:r>
            <a:r>
              <a:rPr lang="sr"/>
              <a:t>) koda.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Node.js - JavaScript radno okruženje otvorenog koda za izvršavanje JavaScript-a na serverskoj strani.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TypeScript - programski jezik koji predstavlja proširenje JavaScript-a. Dodaje jeziku opcionu statičku tipizaciju i objektnu orijentisanost.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CSS</a:t>
            </a:r>
            <a:r>
              <a:rPr b="1" lang="sr" sz="22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ode.js</a:t>
            </a:r>
            <a:r>
              <a:rPr lang="sr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je višeplatformsko </a:t>
            </a:r>
            <a:r>
              <a:rPr i="1" lang="sr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JavaSkript</a:t>
            </a:r>
            <a:r>
              <a:rPr lang="sr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radno okruženje vanje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Angular CLI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41947" lvl="0" marL="457200" rtl="0" algn="l">
              <a:spcBef>
                <a:spcPts val="600"/>
              </a:spcBef>
              <a:spcAft>
                <a:spcPts val="0"/>
              </a:spcAft>
              <a:buSzPct val="100000"/>
              <a:buChar char="●"/>
            </a:pPr>
            <a:r>
              <a:rPr lang="sr" sz="2100"/>
              <a:t>Cilj ovog kursa je pravljenje i pokretanje Angular aplikacije u </a:t>
            </a:r>
            <a:r>
              <a:rPr i="1" lang="sr" sz="2100"/>
              <a:t>TypeScript</a:t>
            </a:r>
            <a:r>
              <a:rPr lang="sr" sz="2100"/>
              <a:t>-u, koristeći CLI.</a:t>
            </a:r>
            <a:endParaRPr sz="2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14960" lvl="0" marL="457200" rtl="0" algn="l">
              <a:spcBef>
                <a:spcPts val="600"/>
              </a:spcBef>
              <a:spcAft>
                <a:spcPts val="0"/>
              </a:spcAft>
              <a:buSzPct val="76190"/>
              <a:buChar char="●"/>
            </a:pPr>
            <a:r>
              <a:rPr lang="sr" sz="2100" u="sng"/>
              <a:t>Angular CLI (</a:t>
            </a:r>
            <a:r>
              <a:rPr i="1" lang="sr" sz="2100" u="sng"/>
              <a:t>Command-line interface</a:t>
            </a:r>
            <a:r>
              <a:rPr lang="sr" sz="2100" u="sng"/>
              <a:t>)</a:t>
            </a:r>
            <a:r>
              <a:rPr lang="sr" sz="2100"/>
              <a:t> je alat komandne linije koji može kreirati projekat, dodati datoteke i izvesti razne razvojne zadatke kao što su testiranje, povezivanje i raspoređivanje.</a:t>
            </a:r>
            <a:endParaRPr sz="2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297454" lvl="0" marL="457200" rtl="0" algn="l">
              <a:spcBef>
                <a:spcPts val="600"/>
              </a:spcBef>
              <a:spcAft>
                <a:spcPts val="0"/>
              </a:spcAft>
              <a:buSzPct val="56057"/>
              <a:buChar char="●"/>
            </a:pPr>
            <a:r>
              <a:rPr lang="sr" sz="2275"/>
              <a:t>Inicijalni korak u razvoju aplikacije je postavljanje razvojnog okruženja.</a:t>
            </a:r>
            <a:endParaRPr sz="2275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Korak 1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sr" sz="2200"/>
              <a:t>Instaliranje </a:t>
            </a:r>
            <a:r>
              <a:rPr lang="sr" sz="2200" u="sng"/>
              <a:t>Node.js</a:t>
            </a:r>
            <a:r>
              <a:rPr lang="sr" sz="2200"/>
              <a:t> i </a:t>
            </a:r>
            <a:r>
              <a:rPr lang="sr" sz="2200" u="sng"/>
              <a:t>npm (</a:t>
            </a:r>
            <a:r>
              <a:rPr i="1" lang="sr" sz="2200" u="sng"/>
              <a:t>node package manager</a:t>
            </a:r>
            <a:r>
              <a:rPr lang="sr" sz="2200" u="sng"/>
              <a:t>) </a:t>
            </a:r>
            <a:r>
              <a:rPr lang="sr" sz="2200"/>
              <a:t>ukoliko ne postoje na računaru.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sr" sz="2200"/>
              <a:t>Link za preuzimanje Node.js i npm-a</a:t>
            </a:r>
            <a:r>
              <a:rPr i="1" lang="sr" sz="2200"/>
              <a:t> </a:t>
            </a:r>
            <a:r>
              <a:rPr i="1" lang="sr" sz="2200" u="sng">
                <a:solidFill>
                  <a:schemeClr val="hlink"/>
                </a:solidFill>
                <a:hlinkClick r:id="rId3"/>
              </a:rPr>
              <a:t> https://nodejs.org/en/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i="1" lang="sr" sz="2200"/>
              <a:t>npm --version</a:t>
            </a:r>
            <a:endParaRPr i="1" sz="22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Korak 2 (fakultetski računari)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8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Pozicionirati se na lokaciju </a:t>
            </a:r>
            <a:r>
              <a:rPr lang="sr">
                <a:solidFill>
                  <a:schemeClr val="accent5"/>
                </a:solidFill>
              </a:rPr>
              <a:t>C:\Temp</a:t>
            </a:r>
            <a:r>
              <a:rPr lang="sr"/>
              <a:t> i kreirati novi direktorijum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		</a:t>
            </a:r>
            <a:r>
              <a:rPr lang="sr" sz="1500">
                <a:solidFill>
                  <a:srgbClr val="FF0000"/>
                </a:solidFill>
              </a:rPr>
              <a:t>md </a:t>
            </a:r>
            <a:r>
              <a:rPr i="1" lang="sr" sz="1500">
                <a:solidFill>
                  <a:srgbClr val="FF0000"/>
                </a:solidFill>
              </a:rPr>
              <a:t>broj_indeksa</a:t>
            </a:r>
            <a:br>
              <a:rPr i="1" lang="sr" sz="1500">
                <a:solidFill>
                  <a:srgbClr val="FF0000"/>
                </a:solidFill>
              </a:rPr>
            </a:br>
            <a:r>
              <a:rPr i="1" lang="sr" sz="1500">
                <a:solidFill>
                  <a:srgbClr val="FF0000"/>
                </a:solidFill>
              </a:rPr>
              <a:t>		</a:t>
            </a:r>
            <a:r>
              <a:rPr lang="sr" sz="1500">
                <a:solidFill>
                  <a:srgbClr val="FF0000"/>
                </a:solidFill>
              </a:rPr>
              <a:t>cd</a:t>
            </a:r>
            <a:r>
              <a:rPr i="1" lang="sr" sz="1500">
                <a:solidFill>
                  <a:srgbClr val="FF0000"/>
                </a:solidFill>
              </a:rPr>
              <a:t> broj_indeksa</a:t>
            </a:r>
            <a:endParaRPr i="1" sz="1500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Pokrenuti slede naredbe za podešavanje proxy-ja: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		</a:t>
            </a:r>
            <a:r>
              <a:rPr lang="sr" sz="1500">
                <a:solidFill>
                  <a:srgbClr val="FF0000"/>
                </a:solidFill>
              </a:rPr>
              <a:t>npm config set proxy</a:t>
            </a:r>
            <a:r>
              <a:rPr lang="sr" sz="1500">
                <a:solidFill>
                  <a:srgbClr val="FF0000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sr" sz="1500" u="sng">
                <a:solidFill>
                  <a:schemeClr val="hlink"/>
                </a:solidFill>
                <a:hlinkClick r:id="rId4"/>
              </a:rPr>
              <a:t>http://192.168.77.100:8080</a:t>
            </a:r>
            <a:endParaRPr sz="1500" u="sng">
              <a:solidFill>
                <a:schemeClr val="hlink"/>
              </a:solidFill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 sz="1500">
                <a:solidFill>
                  <a:srgbClr val="FF0000"/>
                </a:solidFill>
              </a:rPr>
              <a:t>npm config set https-proxy</a:t>
            </a:r>
            <a:r>
              <a:rPr lang="sr" sz="1500">
                <a:solidFill>
                  <a:srgbClr val="FF0000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sr" sz="1500" u="sng">
                <a:solidFill>
                  <a:schemeClr val="hlink"/>
                </a:solidFill>
                <a:hlinkClick r:id="rId6"/>
              </a:rPr>
              <a:t>http://192.168.77.100:8080</a:t>
            </a:r>
            <a:endParaRPr sz="1500" u="sng">
              <a:solidFill>
                <a:schemeClr val="hlink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sr" sz="1500"/>
              <a:t>Podesiti path varijablu: </a:t>
            </a:r>
            <a:endParaRPr sz="1500"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 sz="1400">
                <a:solidFill>
                  <a:srgbClr val="FF0000"/>
                </a:solidFill>
              </a:rPr>
              <a:t>$Env:PATH += ";C:\Users\</a:t>
            </a:r>
            <a:r>
              <a:rPr lang="sr" sz="1400"/>
              <a:t>xxxx</a:t>
            </a:r>
            <a:r>
              <a:rPr lang="sr" sz="1400">
                <a:solidFill>
                  <a:srgbClr val="FF0000"/>
                </a:solidFill>
              </a:rPr>
              <a:t>\AppData\Roaming\npm"</a:t>
            </a:r>
            <a:r>
              <a:rPr lang="sr" sz="1400"/>
              <a:t> (iz PowerShell-a)</a:t>
            </a:r>
            <a:endParaRPr sz="1400"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Korak 2 (lični računari)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12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Na željenoj lokaciji kreirati direktorijum: 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 sz="1500">
                <a:solidFill>
                  <a:srgbClr val="FF0000"/>
                </a:solidFill>
              </a:rPr>
              <a:t>md FrontendRVA_Prezime_Ime</a:t>
            </a:r>
            <a:br>
              <a:rPr lang="sr" sz="1500">
                <a:solidFill>
                  <a:srgbClr val="FF0000"/>
                </a:solidFill>
              </a:rPr>
            </a:br>
            <a:r>
              <a:rPr lang="sr" sz="1500">
                <a:solidFill>
                  <a:srgbClr val="FF0000"/>
                </a:solidFill>
              </a:rPr>
              <a:t>cd FrontendRVA_Prezime_Ime</a:t>
            </a:r>
            <a:endParaRPr sz="1500">
              <a:solidFill>
                <a:srgbClr val="FF0000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Korak 3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Instaliranje Angular CLI globalno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sr" sz="2000">
                <a:solidFill>
                  <a:srgbClr val="FF0000"/>
                </a:solidFill>
              </a:rPr>
              <a:t>npm install –g @angular/cli  </a:t>
            </a:r>
            <a:r>
              <a:rPr lang="sr" sz="2000"/>
              <a:t>(na ličnim računarima)</a:t>
            </a:r>
            <a:endParaRPr sz="2000"/>
          </a:p>
          <a:p>
            <a:pPr indent="4572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sr" sz="2000">
                <a:solidFill>
                  <a:srgbClr val="FF0000"/>
                </a:solidFill>
              </a:rPr>
              <a:t>npm install –g @angular/cli@7.3.10 </a:t>
            </a:r>
            <a:r>
              <a:rPr lang="sr" sz="2000"/>
              <a:t>(na fakultetskim računarima)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Korak 4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sr" sz="1600"/>
              <a:t>Otvaranje prozora integrisanog terminala u okviru VSC-a.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06" name="Google Shape;106;p20"/>
          <p:cNvPicPr preferRelativeResize="0"/>
          <p:nvPr/>
        </p:nvPicPr>
        <p:blipFill rotWithShape="1">
          <a:blip r:embed="rId3">
            <a:alphaModFix/>
          </a:blip>
          <a:srcRect b="57195" l="0" r="24161" t="0"/>
          <a:stretch/>
        </p:blipFill>
        <p:spPr>
          <a:xfrm>
            <a:off x="1019525" y="1910975"/>
            <a:ext cx="6934550" cy="218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/>
          <p:nvPr/>
        </p:nvSpPr>
        <p:spPr>
          <a:xfrm>
            <a:off x="2048225" y="3774950"/>
            <a:ext cx="2158500" cy="312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Korak 5 - preuzimanje inicijalnog projekta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927100" rtl="0" algn="l">
              <a:lnSpc>
                <a:spcPct val="107000"/>
              </a:lnSpc>
              <a:spcBef>
                <a:spcPts val="900"/>
              </a:spcBef>
              <a:spcAft>
                <a:spcPts val="0"/>
              </a:spcAft>
              <a:buSzPts val="1500"/>
              <a:buChar char="●"/>
            </a:pPr>
            <a:r>
              <a:rPr lang="sr" sz="1500"/>
              <a:t>Pre svega, potrebno je instalirati GIT na računaru, preuzeti sa linka: </a:t>
            </a:r>
            <a:r>
              <a:rPr lang="sr" sz="1500" u="sng">
                <a:solidFill>
                  <a:schemeClr val="hlink"/>
                </a:solidFill>
                <a:hlinkClick r:id="rId3"/>
              </a:rPr>
              <a:t>https://git- scm.com/download/win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sr" sz="1500"/>
              <a:t>U </a:t>
            </a:r>
            <a:r>
              <a:rPr lang="sr" sz="1500"/>
              <a:t>integrisanom terminalu VSC-a </a:t>
            </a:r>
            <a:r>
              <a:rPr lang="sr" sz="1500"/>
              <a:t>se pozicionirati u prethodno kreiran direktorijum FrontendRVA.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sr" sz="1500"/>
              <a:t>Naredbom 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 sz="1500">
                <a:solidFill>
                  <a:srgbClr val="FF0000"/>
                </a:solidFill>
              </a:rPr>
              <a:t>git clone</a:t>
            </a:r>
            <a:r>
              <a:rPr lang="sr" sz="1500">
                <a:solidFill>
                  <a:schemeClr val="accent5"/>
                </a:solidFill>
              </a:rPr>
              <a:t> </a:t>
            </a:r>
            <a:r>
              <a:rPr lang="sr" sz="1500" u="sng">
                <a:solidFill>
                  <a:schemeClr val="hlink"/>
                </a:solidFill>
                <a:hlinkClick r:id="rId4"/>
              </a:rPr>
              <a:t>https://github.com/Razvoj-viseslojnih-aplikacija-2021-2022/AngularStarterProject 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 sz="1500"/>
              <a:t>projekat je kloniran sa GitHub-a.</a:t>
            </a:r>
            <a:endParaRPr sz="1500"/>
          </a:p>
          <a:p>
            <a:pPr indent="0" lvl="0" marL="635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 sz="1500"/>
              <a:t>Pozicionirati se unutar kloniranog projekta i izvršiti sledeće naredbe:</a:t>
            </a:r>
            <a:endParaRPr sz="1500"/>
          </a:p>
          <a:p>
            <a:pPr indent="-355600" lvl="0" marL="457200" rtl="0" algn="l">
              <a:spcBef>
                <a:spcPts val="900"/>
              </a:spcBef>
              <a:spcAft>
                <a:spcPts val="0"/>
              </a:spcAft>
              <a:buSzPts val="2000"/>
              <a:buChar char="●"/>
            </a:pPr>
            <a:r>
              <a:rPr lang="sr" sz="1400">
                <a:solidFill>
                  <a:srgbClr val="FF0000"/>
                </a:solidFill>
              </a:rPr>
              <a:t>npm install</a:t>
            </a:r>
            <a:r>
              <a:rPr lang="sr" sz="1400">
                <a:solidFill>
                  <a:schemeClr val="accent5"/>
                </a:solidFill>
              </a:rPr>
              <a:t> </a:t>
            </a:r>
            <a:r>
              <a:rPr lang="sr" sz="1400"/>
              <a:t>- za preuzimanje node-modules (modula potrebnih za pokretanje aplikacije)</a:t>
            </a:r>
            <a:endParaRPr sz="1400"/>
          </a:p>
          <a:p>
            <a:pPr indent="-355600" lvl="0" marL="457200" marR="3175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sr" sz="1400">
                <a:solidFill>
                  <a:srgbClr val="FF0000"/>
                </a:solidFill>
              </a:rPr>
              <a:t>ng serve -o</a:t>
            </a:r>
            <a:r>
              <a:rPr lang="sr" sz="1400"/>
              <a:t> - pokretanje aplikacije (aplikacija je pokrenuta na portu 4200 i automatski se otvara default browser na linku:</a:t>
            </a:r>
            <a:r>
              <a:rPr lang="sr" sz="1400">
                <a:uFill>
                  <a:noFill/>
                </a:uFill>
                <a:hlinkClick r:id="rId5"/>
              </a:rPr>
              <a:t> </a:t>
            </a:r>
            <a:r>
              <a:rPr lang="sr" sz="1400" u="sng">
                <a:hlinkClick r:id="rId6"/>
              </a:rPr>
              <a:t>http://localhost:4200/)</a:t>
            </a:r>
            <a:endParaRPr sz="1400" u="sng"/>
          </a:p>
          <a:p>
            <a:pPr indent="0" lvl="0" marL="4572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