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305" r:id="rId6"/>
    <p:sldId id="260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ExtraBold" panose="00000900000000000000" pitchFamily="2" charset="0"/>
      <p:bold r:id="rId13"/>
      <p:boldItalic r:id="rId14"/>
    </p:embeddedFont>
    <p:embeddedFont>
      <p:font typeface="Montserrat ExtraLight" panose="000003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B2B6EE-638F-43F3-AE3E-CC9B47763D16}">
  <a:tblStyle styleId="{55B2B6EE-638F-43F3-AE3E-CC9B47763D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29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lenapetrovacki@uns.ac.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vfficial98@gmail.com" TargetMode="External"/><Relationship Id="rId5" Type="http://schemas.openxmlformats.org/officeDocument/2006/relationships/hyperlink" Target="mailto:vladimir_fabri98@uns.ac.rs" TargetMode="External"/><Relationship Id="rId4" Type="http://schemas.openxmlformats.org/officeDocument/2006/relationships/hyperlink" Target="mailto:jpetrovacki3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pring.io/tools" TargetMode="External"/><Relationship Id="rId4" Type="http://schemas.openxmlformats.org/officeDocument/2006/relationships/hyperlink" Target="https://www.pgadmin.org/downloa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edispitni%20zadaci%202021-2022%20RVA%20II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RVA 2021/22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Prve vežbe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630354" y="188557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5127417" y="2644401"/>
            <a:ext cx="2490051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Jelena Petrovački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5062626" y="3192801"/>
            <a:ext cx="2628258" cy="748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jelenapetrovacki@uns.ac.rs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4"/>
              </a:rPr>
              <a:t>jpetrovacki3@gmail.com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ITC 206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559471" y="264440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Vladimir Fabri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859548" y="3185214"/>
            <a:ext cx="3466846" cy="1033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hlinkClick r:id="rId5"/>
              </a:rPr>
              <a:t>vladimir_fabri98</a:t>
            </a:r>
            <a:r>
              <a:rPr lang="en-US" dirty="0">
                <a:hlinkClick r:id="rId5"/>
              </a:rPr>
              <a:t>@uns.ac.rs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6"/>
              </a:rPr>
              <a:t>vfficial98@gmail.com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ITC 201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5338942" y="188557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87" name="Google Shape;187;p40"/>
          <p:cNvCxnSpPr/>
          <p:nvPr/>
        </p:nvCxnSpPr>
        <p:spPr>
          <a:xfrm>
            <a:off x="2458168" y="246131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6173847" y="2454011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4" name="Google Shape;170;p39">
            <a:extLst>
              <a:ext uri="{FF2B5EF4-FFF2-40B4-BE49-F238E27FC236}">
                <a16:creationId xmlns:a16="http://schemas.microsoft.com/office/drawing/2014/main" id="{B0147895-5584-48AC-8908-D00EC2D674CA}"/>
              </a:ext>
            </a:extLst>
          </p:cNvPr>
          <p:cNvSpPr txBox="1">
            <a:spLocks/>
          </p:cNvSpPr>
          <p:nvPr/>
        </p:nvSpPr>
        <p:spPr>
          <a:xfrm>
            <a:off x="2621451" y="797387"/>
            <a:ext cx="3376221" cy="63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sr-Latn-RS" dirty="0"/>
              <a:t>Asistenti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F6C431-7F84-47D1-AB9B-5DD091844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03574"/>
              </p:ext>
            </p:extLst>
          </p:nvPr>
        </p:nvGraphicFramePr>
        <p:xfrm>
          <a:off x="2736111" y="2857648"/>
          <a:ext cx="6096000" cy="1483360"/>
        </p:xfrm>
        <a:graphic>
          <a:graphicData uri="http://schemas.openxmlformats.org/drawingml/2006/table">
            <a:tbl>
              <a:tblPr firstRow="1" bandRow="1">
                <a:tableStyleId>{55B2B6EE-638F-43F3-AE3E-CC9B47763D16}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231696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9496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Prisustvo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ve</a:t>
                      </a:r>
                      <a:r>
                        <a:rPr lang="sr-Latn-RS" dirty="0">
                          <a:solidFill>
                            <a:schemeClr val="bg1"/>
                          </a:solidFill>
                        </a:rPr>
                        <a:t>žbama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9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bg1"/>
                          </a:solidFill>
                        </a:rPr>
                        <a:t>Test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4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bg1"/>
                          </a:solidFill>
                        </a:rPr>
                        <a:t>Test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bg1"/>
                          </a:solidFill>
                        </a:rPr>
                        <a:t>Projekat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71069"/>
                  </a:ext>
                </a:extLst>
              </a:tr>
            </a:tbl>
          </a:graphicData>
        </a:graphic>
      </p:graphicFrame>
      <p:sp>
        <p:nvSpPr>
          <p:cNvPr id="9" name="Google Shape;170;p39">
            <a:extLst>
              <a:ext uri="{FF2B5EF4-FFF2-40B4-BE49-F238E27FC236}">
                <a16:creationId xmlns:a16="http://schemas.microsoft.com/office/drawing/2014/main" id="{35DCD327-E149-4E59-9B18-22F83934D93F}"/>
              </a:ext>
            </a:extLst>
          </p:cNvPr>
          <p:cNvSpPr txBox="1">
            <a:spLocks/>
          </p:cNvSpPr>
          <p:nvPr/>
        </p:nvSpPr>
        <p:spPr>
          <a:xfrm>
            <a:off x="4308483" y="1754317"/>
            <a:ext cx="3376221" cy="63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bodova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Neophodne tehnologije za prva dva termina vežbi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491932" y="1565002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sr-Latn-RS" dirty="0"/>
              <a:t>PostgreSQL – BP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https://www.postgresql.org/ </a:t>
            </a:r>
            <a:r>
              <a:rPr lang="sr-Latn-RS" dirty="0">
                <a:solidFill>
                  <a:schemeClr val="hlink"/>
                </a:solidFill>
              </a:rPr>
              <a:t>  - Prilikom instalacije se od vas traži da postavite lozinku za defaultni nalog postgres, preporuka je da koristite lozinku postgres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sr-Latn-RS" dirty="0">
                <a:solidFill>
                  <a:schemeClr val="hlink"/>
                </a:solidFill>
              </a:rPr>
              <a:t>pgAdmin 4v6 – Korisnički interfejs za korišćenje PostgreSQL BP - </a:t>
            </a:r>
            <a:r>
              <a:rPr lang="sr-Latn-RS" dirty="0">
                <a:solidFill>
                  <a:schemeClr val="hlink"/>
                </a:solidFill>
                <a:hlinkClick r:id="rId4"/>
              </a:rPr>
              <a:t>https://www.pgadmin.org/download/</a:t>
            </a:r>
            <a:endParaRPr lang="sr-Latn-RS" dirty="0">
              <a:solidFill>
                <a:schemeClr val="hlink"/>
              </a:solidFill>
            </a:endParaRP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sr-Latn-RS" dirty="0">
                <a:solidFill>
                  <a:schemeClr val="hlink"/>
                </a:solidFill>
              </a:rPr>
              <a:t>Spring Tool Suite – IDE za pisanje backEnd-a - </a:t>
            </a:r>
            <a:r>
              <a:rPr lang="sr-Latn-RS" dirty="0">
                <a:solidFill>
                  <a:schemeClr val="hlink"/>
                </a:solidFill>
                <a:hlinkClick r:id="rId5"/>
              </a:rPr>
              <a:t>https://spring.io/tools</a:t>
            </a:r>
            <a:endParaRPr lang="sr-Latn-RS" dirty="0">
              <a:solidFill>
                <a:schemeClr val="hlink"/>
              </a:solidFill>
            </a:endParaRP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endParaRPr lang="sr-Latn-RS" dirty="0">
              <a:solidFill>
                <a:schemeClr val="hlink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sr-Latn-RS" dirty="0">
                <a:solidFill>
                  <a:schemeClr val="hlink"/>
                </a:solidFill>
              </a:rPr>
              <a:t>Proverite da li je na vašem računaru instaliran pgAdmin i STS!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sr-Latn-RS" dirty="0"/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043350" y="1271715"/>
            <a:ext cx="28765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Šta su to višeslojne aplikacije</a:t>
            </a:r>
            <a:endParaRPr dirty="0"/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000820" y="945650"/>
            <a:ext cx="481873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2E821-6782-4779-998B-B175234C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00" y="1446276"/>
            <a:ext cx="7172100" cy="3039900"/>
          </a:xfrm>
        </p:spPr>
        <p:txBody>
          <a:bodyPr/>
          <a:lstStyle/>
          <a:p>
            <a:r>
              <a:rPr lang="sr-Latn-RS" dirty="0"/>
              <a:t>Aplikacije koje se sastoje od dva ili više „sloja“ koji se mogu razvijati,testirati i pokretati nezavisno od ostalih slojeva.</a:t>
            </a:r>
          </a:p>
          <a:p>
            <a:r>
              <a:rPr lang="sr-Latn-RS" dirty="0"/>
              <a:t>Najčešće zastupljena arhitektura višeslojne aplikacije je 3-slojna aplikacija koja tipično sadrži:</a:t>
            </a:r>
          </a:p>
          <a:p>
            <a:pPr lvl="1">
              <a:buFont typeface="+mj-lt"/>
              <a:buAutoNum type="arabicPeriod"/>
            </a:pPr>
            <a:r>
              <a:rPr lang="sr-Latn-RS" dirty="0"/>
              <a:t>Sloj podataka(</a:t>
            </a:r>
            <a:r>
              <a:rPr lang="sr-Latn-RS" i="1" dirty="0"/>
              <a:t>Data tier) </a:t>
            </a:r>
            <a:r>
              <a:rPr lang="sr-Latn-RS" dirty="0"/>
              <a:t>– deo aplikacije u kom su skladišteni podaci.</a:t>
            </a:r>
          </a:p>
          <a:p>
            <a:pPr lvl="1">
              <a:buFont typeface="+mj-lt"/>
              <a:buAutoNum type="arabicPeriod"/>
            </a:pPr>
            <a:r>
              <a:rPr lang="sr-Latn-RS" dirty="0"/>
              <a:t>Sloj perzistencije (</a:t>
            </a:r>
            <a:r>
              <a:rPr lang="sr-Latn-RS" i="1" dirty="0"/>
              <a:t>Persistence tier</a:t>
            </a:r>
            <a:r>
              <a:rPr lang="sr-Latn-RS" dirty="0"/>
              <a:t>) – deo aplikacije koji je zadužen za komunikaciju sa bazom podataka.</a:t>
            </a:r>
          </a:p>
          <a:p>
            <a:pPr lvl="1">
              <a:buFont typeface="+mj-lt"/>
              <a:buAutoNum type="arabicPeriod"/>
            </a:pPr>
            <a:r>
              <a:rPr lang="sr-Latn-RS" dirty="0"/>
              <a:t>Sloj poslovne logike (</a:t>
            </a:r>
            <a:r>
              <a:rPr lang="sr-Latn-RS" i="1" dirty="0"/>
              <a:t>Business logic tier</a:t>
            </a:r>
            <a:r>
              <a:rPr lang="sr-Latn-RS" dirty="0"/>
              <a:t>) – deo aplikacije koji komunicira sa ostalim slojevima u cilju izvršenja postavljenih poslovnih zahteva. Često se naziva i middleware / backEnd.</a:t>
            </a:r>
          </a:p>
          <a:p>
            <a:pPr lvl="1">
              <a:buFont typeface="+mj-lt"/>
              <a:buAutoNum type="arabicPeriod"/>
            </a:pPr>
            <a:r>
              <a:rPr lang="sr-Latn-RS" dirty="0"/>
              <a:t>Prezentacioni sloj (</a:t>
            </a:r>
            <a:r>
              <a:rPr lang="sr-Latn-RS" i="1" dirty="0"/>
              <a:t>Presentation tier</a:t>
            </a:r>
            <a:r>
              <a:rPr lang="sr-Latn-RS" dirty="0"/>
              <a:t>) – deo aplikacije sa kojim korisnik komunicira, često je u pitanju neka vrsta grafičkog interfejsa / web stranice. Često se naziva i frontEnd.</a:t>
            </a:r>
          </a:p>
        </p:txBody>
      </p:sp>
    </p:spTree>
    <p:extLst>
      <p:ext uri="{BB962C8B-B14F-4D97-AF65-F5344CB8AC3E}">
        <p14:creationId xmlns:p14="http://schemas.microsoft.com/office/powerpoint/2010/main" val="285815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0;p39">
            <a:extLst>
              <a:ext uri="{FF2B5EF4-FFF2-40B4-BE49-F238E27FC236}">
                <a16:creationId xmlns:a16="http://schemas.microsoft.com/office/drawing/2014/main" id="{66C9A0DB-F938-4F1A-BD05-D357FF8718D3}"/>
              </a:ext>
            </a:extLst>
          </p:cNvPr>
          <p:cNvSpPr txBox="1">
            <a:spLocks/>
          </p:cNvSpPr>
          <p:nvPr/>
        </p:nvSpPr>
        <p:spPr>
          <a:xfrm>
            <a:off x="2255212" y="0"/>
            <a:ext cx="5735700" cy="46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Plan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prvih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ve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žbi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231DE0-1ED3-4988-84DD-036A18809E01}"/>
              </a:ext>
            </a:extLst>
          </p:cNvPr>
          <p:cNvSpPr txBox="1">
            <a:spLocks/>
          </p:cNvSpPr>
          <p:nvPr/>
        </p:nvSpPr>
        <p:spPr>
          <a:xfrm>
            <a:off x="66092" y="263299"/>
            <a:ext cx="6959176" cy="250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+mj-lt"/>
              <a:buAutoNum type="arabicPeriod"/>
            </a:pPr>
            <a:endParaRPr lang="sr-Latn-RS" dirty="0">
              <a:solidFill>
                <a:schemeClr val="bg1"/>
              </a:solidFill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sr-Latn-RS" sz="2000" dirty="0">
                <a:solidFill>
                  <a:schemeClr val="bg1"/>
                </a:solidFill>
              </a:rPr>
              <a:t>Kreiranje sloja podataka za našu aplikaciju</a:t>
            </a:r>
          </a:p>
          <a:p>
            <a:pPr marL="114300" indent="0" algn="l"/>
            <a:endParaRPr lang="sr-Latn-RS" sz="2000" dirty="0">
              <a:solidFill>
                <a:schemeClr val="bg1"/>
              </a:solidFill>
            </a:endParaRPr>
          </a:p>
          <a:p>
            <a:pPr lvl="1" algn="l">
              <a:buFont typeface="+mj-lt"/>
              <a:buAutoNum type="arabicPeriod"/>
            </a:pPr>
            <a:r>
              <a:rPr lang="sr-Latn-RS" sz="1600" dirty="0">
                <a:solidFill>
                  <a:schemeClr val="bg1"/>
                </a:solidFill>
              </a:rPr>
              <a:t>Utvrdjivanje postojećih entiteta na osnovu zadatog dijagrama klasa - </a:t>
            </a:r>
            <a:r>
              <a:rPr lang="sr-Latn-RS" sz="1600" dirty="0">
                <a:solidFill>
                  <a:schemeClr val="bg1"/>
                </a:solidFill>
                <a:hlinkClick r:id="rId3" action="ppaction://hlinkfile"/>
              </a:rPr>
              <a:t>ovde</a:t>
            </a:r>
            <a:endParaRPr lang="sr-Latn-RS" sz="1600" dirty="0">
              <a:solidFill>
                <a:schemeClr val="bg1"/>
              </a:solidFill>
            </a:endParaRPr>
          </a:p>
          <a:p>
            <a:pPr lvl="1" algn="l">
              <a:buFont typeface="+mj-lt"/>
              <a:buAutoNum type="arabicPeriod"/>
            </a:pPr>
            <a:r>
              <a:rPr lang="sr-Latn-RS" sz="1600" dirty="0">
                <a:solidFill>
                  <a:schemeClr val="bg1"/>
                </a:solidFill>
              </a:rPr>
              <a:t>Kreiranje relacija u PostgreSQL bazi uz prateća ograničenja</a:t>
            </a:r>
          </a:p>
          <a:p>
            <a:pPr lvl="1" algn="l">
              <a:buFont typeface="+mj-lt"/>
              <a:buAutoNum type="arabicPeriod"/>
            </a:pPr>
            <a:r>
              <a:rPr lang="sr-Latn-RS" sz="1600" dirty="0">
                <a:solidFill>
                  <a:schemeClr val="bg1"/>
                </a:solidFill>
              </a:rPr>
              <a:t>Popunjavanje torki svake relacije sa odgovarajućim podacima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74FE92-2013-47CF-A1AD-7A322CDE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204" y="2512277"/>
            <a:ext cx="3992778" cy="250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316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ExtraBold</vt:lpstr>
      <vt:lpstr>Montserrat</vt:lpstr>
      <vt:lpstr>Arial</vt:lpstr>
      <vt:lpstr>Montserrat ExtraLight</vt:lpstr>
      <vt:lpstr>Futuristic Background by Slidesgo</vt:lpstr>
      <vt:lpstr>RVA 2021/22</vt:lpstr>
      <vt:lpstr>01</vt:lpstr>
      <vt:lpstr>PowerPoint Presentation</vt:lpstr>
      <vt:lpstr>Neophodne tehnologije za prva dva termina vežbi</vt:lpstr>
      <vt:lpstr>Šta su to višeslojne aplikacije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RVA 2021/22</dc:title>
  <dc:creator>Vladimir</dc:creator>
  <cp:lastModifiedBy>Vladimir Fabri</cp:lastModifiedBy>
  <cp:revision>3</cp:revision>
  <dcterms:modified xsi:type="dcterms:W3CDTF">2022-03-06T11:31:15Z</dcterms:modified>
</cp:coreProperties>
</file>