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61" r:id="rId5"/>
    <p:sldId id="274" r:id="rId6"/>
    <p:sldId id="266" r:id="rId7"/>
    <p:sldId id="267" r:id="rId8"/>
    <p:sldId id="278" r:id="rId9"/>
    <p:sldId id="275" r:id="rId10"/>
    <p:sldId id="276" r:id="rId11"/>
    <p:sldId id="279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5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67F715A1-4ADC-44E0-9587-804FF39D6B22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o pavadinimas kort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rba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lp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aveikslėlis skilty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@b.dk" TargetMode="External"/><Relationship Id="rId2" Type="http://schemas.openxmlformats.org/officeDocument/2006/relationships/hyperlink" Target="mailto:c@d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g@k.d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8996963" cy="3329581"/>
          </a:xfrm>
        </p:spPr>
        <p:txBody>
          <a:bodyPr/>
          <a:lstStyle/>
          <a:p>
            <a:r>
              <a:rPr lang="en-US" noProof="1" smtClean="0"/>
              <a:t>Workshop Persistens</a:t>
            </a:r>
            <a:endParaRPr lang="lt-LT" noProof="1"/>
          </a:p>
        </p:txBody>
      </p:sp>
      <p:sp>
        <p:nvSpPr>
          <p:cNvPr id="3" name="2 paantraštė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Developed by group 6</a:t>
            </a:r>
            <a:endParaRPr lang="lt-LT" noProof="1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lt-LT" dirty="0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85502"/>
              </p:ext>
            </p:extLst>
          </p:nvPr>
        </p:nvGraphicFramePr>
        <p:xfrm>
          <a:off x="1073582" y="2990201"/>
          <a:ext cx="20447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227"/>
                <a:gridCol w="608655"/>
                <a:gridCol w="76081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size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colour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product_id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red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7777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60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blue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8788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45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green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9997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Lentelė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66277"/>
              </p:ext>
            </p:extLst>
          </p:nvPr>
        </p:nvGraphicFramePr>
        <p:xfrm>
          <a:off x="4005694" y="2987531"/>
          <a:ext cx="2789959" cy="761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52"/>
                <a:gridCol w="1105455"/>
                <a:gridCol w="84225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type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description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product_id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182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belts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pistol belts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2221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flags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western flags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2222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boxes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gift boxes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2233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Lentelė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7444"/>
              </p:ext>
            </p:extLst>
          </p:nvPr>
        </p:nvGraphicFramePr>
        <p:xfrm>
          <a:off x="7756236" y="2961407"/>
          <a:ext cx="2707408" cy="883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584"/>
                <a:gridCol w="792412"/>
                <a:gridCol w="792412"/>
              </a:tblGrid>
              <a:tr h="220807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fabric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calibre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product_id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807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plastic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12mm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807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metal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9mm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0807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plastic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6mm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333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46909" y="2587336"/>
            <a:ext cx="16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Clothing</a:t>
            </a:r>
            <a:endParaRPr lang="lt-LT" dirty="0"/>
          </a:p>
        </p:txBody>
      </p:sp>
      <p:sp>
        <p:nvSpPr>
          <p:cNvPr id="8" name="TextBox 7"/>
          <p:cNvSpPr txBox="1"/>
          <p:nvPr/>
        </p:nvSpPr>
        <p:spPr>
          <a:xfrm>
            <a:off x="4177145" y="2587336"/>
            <a:ext cx="21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Equipment</a:t>
            </a:r>
            <a:endParaRPr lang="lt-LT" dirty="0"/>
          </a:p>
        </p:txBody>
      </p:sp>
      <p:sp>
        <p:nvSpPr>
          <p:cNvPr id="9" name="TextBox 8"/>
          <p:cNvSpPr txBox="1"/>
          <p:nvPr/>
        </p:nvSpPr>
        <p:spPr>
          <a:xfrm>
            <a:off x="7969827" y="2587336"/>
            <a:ext cx="20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GunReplicas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771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Western Style Ltd.</a:t>
            </a:r>
            <a:endParaRPr lang="lt-LT" noProof="1"/>
          </a:p>
        </p:txBody>
      </p:sp>
      <p:sp>
        <p:nvSpPr>
          <p:cNvPr id="3" name="2 Turinio vietos rezervavimo ženklas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</a:t>
            </a:r>
            <a:r>
              <a:rPr lang="en-US" noProof="1" smtClean="0"/>
              <a:t>ompany established in 1983 by </a:t>
            </a:r>
            <a:r>
              <a:rPr lang="lt-LT" dirty="0" err="1"/>
              <a:t>Hanne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Børge</a:t>
            </a:r>
            <a:r>
              <a:rPr lang="lt-LT" dirty="0"/>
              <a:t> </a:t>
            </a:r>
            <a:r>
              <a:rPr lang="lt-LT" dirty="0" err="1" smtClean="0"/>
              <a:t>Pedersen</a:t>
            </a:r>
            <a:r>
              <a:rPr lang="en-US" dirty="0" smtClean="0"/>
              <a:t>. </a:t>
            </a:r>
            <a:r>
              <a:rPr lang="en-US" noProof="1" smtClean="0"/>
              <a:t>Over the last 26 years it has grown to a fully functioning company with 8 employees. Still only uses MS Office and Business Solution C5, but are ready for implementation of new system.</a:t>
            </a:r>
            <a:endParaRPr lang="lt-LT" noProof="1"/>
          </a:p>
        </p:txBody>
      </p:sp>
      <p:sp>
        <p:nvSpPr>
          <p:cNvPr id="4" name="3 Turinio vietos rezervavimo ženklas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idea of this business arose when there was difficulties finding stylish cowboy costumes for the dancers.</a:t>
            </a:r>
            <a:endParaRPr lang="lt-LT" noProof="1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Mock-up</a:t>
            </a:r>
            <a:endParaRPr lang="lt-LT" noProof="1"/>
          </a:p>
        </p:txBody>
      </p:sp>
      <p:pic>
        <p:nvPicPr>
          <p:cNvPr id="7" name="Turinio vietos rezervavimo ženklas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14" y="1853248"/>
            <a:ext cx="5850115" cy="3521540"/>
          </a:xfrm>
        </p:spPr>
      </p:pic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Domain model</a:t>
            </a:r>
            <a:endParaRPr lang="lt-LT" noProof="1"/>
          </a:p>
        </p:txBody>
      </p:sp>
      <p:pic>
        <p:nvPicPr>
          <p:cNvPr id="5" name="Turinio vietos rezervavimo ženklas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61" y="1395803"/>
            <a:ext cx="8260773" cy="5044189"/>
          </a:xfr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Fully dressed use case</a:t>
            </a:r>
            <a:endParaRPr lang="lt-LT" noProof="1"/>
          </a:p>
        </p:txBody>
      </p:sp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067952"/>
              </p:ext>
            </p:extLst>
          </p:nvPr>
        </p:nvGraphicFramePr>
        <p:xfrm>
          <a:off x="2576917" y="1853248"/>
          <a:ext cx="6172227" cy="4057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6955"/>
                <a:gridCol w="2057636"/>
                <a:gridCol w="2057636"/>
              </a:tblGrid>
              <a:tr h="213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 case name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Order processing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213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Actors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Employee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400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Pre-conditions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Customer is registered;</a:t>
                      </a:r>
                      <a:endParaRPr lang="lt-L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Products exist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200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Post-conditions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Order accepted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213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Frequency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Approx. 10 times per day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200663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Main Success scenario</a:t>
                      </a:r>
                      <a:endParaRPr lang="lt-LT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(Flow of events)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Actor (Action)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System (Response)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1015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 Employee enters customer ID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 Checks whether customer exists, shows customer information and system creates order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0237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 Enters items ID and their amount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 System adds items to the order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11015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 Employee ends the order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6. System saves the order, creates an invoice, calculates the total price and shows information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02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Alternative flows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2.A) Customer does not exist. Employee creates customer.</a:t>
                      </a:r>
                      <a:endParaRPr lang="lt-L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  <a:tr h="194847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3. &amp; 4. Action will be repeated for each item</a:t>
                      </a:r>
                      <a:endParaRPr lang="lt-L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n-US" noProof="1" smtClean="0"/>
              <a:t>System sequence diagram</a:t>
            </a:r>
            <a:endParaRPr lang="lt-LT" noProof="1"/>
          </a:p>
        </p:txBody>
      </p:sp>
      <p:pic>
        <p:nvPicPr>
          <p:cNvPr id="5" name="Turinio vietos rezervavimo ženklas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0" y="1853248"/>
            <a:ext cx="4059011" cy="4163088"/>
          </a:xfr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Interaction diagrams</a:t>
            </a:r>
            <a:endParaRPr lang="lt-LT" noProof="1"/>
          </a:p>
        </p:txBody>
      </p:sp>
      <p:pic>
        <p:nvPicPr>
          <p:cNvPr id="5" name="Turinio vietos rezervavimo ženklas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705802"/>
            <a:ext cx="1892206" cy="4195763"/>
          </a:xfrm>
        </p:spPr>
      </p:pic>
      <p:pic>
        <p:nvPicPr>
          <p:cNvPr id="6" name="Paveikslėlis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79" y="1458117"/>
            <a:ext cx="2302921" cy="4691135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46" y="1403998"/>
            <a:ext cx="3476396" cy="47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Relational model</a:t>
            </a:r>
            <a:endParaRPr lang="lt-LT" noProof="1"/>
          </a:p>
        </p:txBody>
      </p:sp>
      <p:graphicFrame>
        <p:nvGraphicFramePr>
          <p:cNvPr id="5" name="Turinio vietos rezervavimo ženklas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60021"/>
              </p:ext>
            </p:extLst>
          </p:nvPr>
        </p:nvGraphicFramePr>
        <p:xfrm>
          <a:off x="476684" y="2106974"/>
          <a:ext cx="4542128" cy="906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003"/>
                <a:gridCol w="705003"/>
                <a:gridCol w="705003"/>
                <a:gridCol w="782112"/>
                <a:gridCol w="705003"/>
                <a:gridCol w="940004"/>
              </a:tblGrid>
              <a:tr h="226598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cname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caddress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czip_code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ccity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cphone_no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659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3579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Karolis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vesterbro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9000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aalborg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52346422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659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1596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Aistis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vesterbro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9000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aalborg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52365489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659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9865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Alex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vesterbro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9000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aalborg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52624289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Lentelė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32345"/>
              </p:ext>
            </p:extLst>
          </p:nvPr>
        </p:nvGraphicFramePr>
        <p:xfrm>
          <a:off x="5796973" y="2075007"/>
          <a:ext cx="4552371" cy="97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061"/>
                <a:gridCol w="751671"/>
                <a:gridCol w="677562"/>
                <a:gridCol w="846953"/>
                <a:gridCol w="677562"/>
                <a:gridCol w="677562"/>
              </a:tblGrid>
              <a:tr h="244980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odate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oDelStatus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oDelDate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inNO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98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1234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2015-05-13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3579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98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2015-05-14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1596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980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2015-05-15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9865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3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Lentelė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29417"/>
              </p:ext>
            </p:extLst>
          </p:nvPr>
        </p:nvGraphicFramePr>
        <p:xfrm>
          <a:off x="646111" y="3865418"/>
          <a:ext cx="2824452" cy="872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319"/>
                <a:gridCol w="687319"/>
                <a:gridCol w="687319"/>
                <a:gridCol w="762495"/>
              </a:tblGrid>
              <a:tr h="218209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inNo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inPayDay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price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8209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8209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8209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null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400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1234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Lentelė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33763"/>
              </p:ext>
            </p:extLst>
          </p:nvPr>
        </p:nvGraphicFramePr>
        <p:xfrm>
          <a:off x="3391476" y="5385955"/>
          <a:ext cx="2437823" cy="890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012"/>
                <a:gridCol w="690357"/>
                <a:gridCol w="938454"/>
              </a:tblGrid>
              <a:tr h="222538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amount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order_id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253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7777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1234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253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2538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2222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1236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Lentelė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84961"/>
              </p:ext>
            </p:extLst>
          </p:nvPr>
        </p:nvGraphicFramePr>
        <p:xfrm>
          <a:off x="6288233" y="3883023"/>
          <a:ext cx="4559875" cy="1146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548"/>
                <a:gridCol w="694838"/>
                <a:gridCol w="694838"/>
                <a:gridCol w="911975"/>
                <a:gridCol w="694838"/>
                <a:gridCol w="694838"/>
              </a:tblGrid>
              <a:tr h="286544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sName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sAddress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sCountry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sPhone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sEmail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544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Patrick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Hobrovej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Denmark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123456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sng" strike="noStrike">
                          <a:effectLst/>
                          <a:hlinkClick r:id="rId2"/>
                        </a:rPr>
                        <a:t>c@d.dk</a:t>
                      </a:r>
                      <a:endParaRPr lang="lt-LT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544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Anthony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Nibevej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Germany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654321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sng" strike="noStrike">
                          <a:effectLst/>
                          <a:hlinkClick r:id="rId3"/>
                        </a:rPr>
                        <a:t>a@b.dk</a:t>
                      </a:r>
                      <a:endParaRPr lang="lt-LT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544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George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Letvadvej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Norway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987654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sng" strike="noStrike">
                          <a:effectLst/>
                          <a:hlinkClick r:id="rId4"/>
                        </a:rPr>
                        <a:t>fg@k.dk</a:t>
                      </a:r>
                      <a:endParaRPr lang="lt-LT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503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8764" y="1537855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lt-LT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1631373"/>
            <a:ext cx="231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SalesOrder</a:t>
            </a:r>
            <a:endParaRPr lang="lt-LT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1" y="3418609"/>
            <a:ext cx="197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Invoice</a:t>
            </a:r>
            <a:endParaRPr lang="lt-LT" dirty="0"/>
          </a:p>
        </p:txBody>
      </p:sp>
      <p:sp>
        <p:nvSpPr>
          <p:cNvPr id="13" name="TextBox 12"/>
          <p:cNvSpPr txBox="1"/>
          <p:nvPr/>
        </p:nvSpPr>
        <p:spPr>
          <a:xfrm>
            <a:off x="3532909" y="489411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 Amount</a:t>
            </a:r>
            <a:endParaRPr lang="lt-LT" dirty="0"/>
          </a:p>
        </p:txBody>
      </p:sp>
      <p:sp>
        <p:nvSpPr>
          <p:cNvPr id="14" name="TextBox 13"/>
          <p:cNvSpPr txBox="1"/>
          <p:nvPr/>
        </p:nvSpPr>
        <p:spPr>
          <a:xfrm>
            <a:off x="6577445" y="3418609"/>
            <a:ext cx="247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ntraštė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Relational Model</a:t>
            </a:r>
            <a:endParaRPr lang="lt-LT" noProof="1"/>
          </a:p>
        </p:txBody>
      </p:sp>
      <p:graphicFrame>
        <p:nvGraphicFramePr>
          <p:cNvPr id="5" name="Turinio vietos rezervavimo ženklas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273641"/>
              </p:ext>
            </p:extLst>
          </p:nvPr>
        </p:nvGraphicFramePr>
        <p:xfrm>
          <a:off x="1672787" y="2464941"/>
          <a:ext cx="8499912" cy="2543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065"/>
                <a:gridCol w="884065"/>
                <a:gridCol w="884065"/>
                <a:gridCol w="884065"/>
                <a:gridCol w="980757"/>
                <a:gridCol w="884065"/>
                <a:gridCol w="1178752"/>
                <a:gridCol w="1036013"/>
                <a:gridCol w="884065"/>
              </a:tblGrid>
              <a:tr h="248094"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 dirty="0" err="1">
                          <a:effectLst/>
                        </a:rPr>
                        <a:t>pid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pName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purchaseP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sellP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rentP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pCountry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pMinStock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supplier_id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type 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7777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shirts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 dirty="0">
                          <a:effectLst/>
                        </a:rPr>
                        <a:t>5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USA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Clothing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0053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shotgun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175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India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GunReplicas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2222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flags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40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China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Equipment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8788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vest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110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China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Clothing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9997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jacket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India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Clothing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2221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belt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40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8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Vietnam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Equipment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094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2233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box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66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220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24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Korea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25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502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Equipment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993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revolver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60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China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65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GunReplicas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333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pistol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120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300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>
                          <a:effectLst/>
                        </a:rPr>
                        <a:t>USA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100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100" u="none" strike="noStrike">
                          <a:effectLst/>
                        </a:rPr>
                        <a:t>501</a:t>
                      </a:r>
                      <a:endParaRPr lang="lt-L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100" u="none" strike="noStrike" dirty="0" err="1">
                          <a:effectLst/>
                        </a:rPr>
                        <a:t>GunReplicas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7564" y="1932709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as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FCF75AC9-AEAF-4882-AD33-42AC50EC6E8A}" vid="{6944B0A0-3788-4932-8B8B-3ADE7B3B0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Akademinių kursų apžvalga</Template>
  <TotalTime>0</TotalTime>
  <Words>457</Words>
  <Application>Microsoft Office PowerPoint</Application>
  <PresentationFormat>Plačiaekranė</PresentationFormat>
  <Paragraphs>273</Paragraphs>
  <Slides>10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Jonas</vt:lpstr>
      <vt:lpstr>Workshop Persistens</vt:lpstr>
      <vt:lpstr>Western Style Ltd.</vt:lpstr>
      <vt:lpstr>Mock-up</vt:lpstr>
      <vt:lpstr>Domain model</vt:lpstr>
      <vt:lpstr>Fully dressed use case</vt:lpstr>
      <vt:lpstr>System sequence diagram</vt:lpstr>
      <vt:lpstr>Interaction diagrams</vt:lpstr>
      <vt:lpstr>Relational model</vt:lpstr>
      <vt:lpstr>Relational Model</vt:lpstr>
      <vt:lpstr>Relational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2015-03-25T17:22:43Z</dcterms:created>
  <dcterms:modified xsi:type="dcterms:W3CDTF">2015-03-25T18:53:40Z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