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61" r:id="rId5"/>
    <p:sldId id="266" r:id="rId6"/>
    <p:sldId id="263" r:id="rId7"/>
    <p:sldId id="265" r:id="rId8"/>
    <p:sldId id="262" r:id="rId9"/>
    <p:sldId id="259" r:id="rId10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>
        <p:scale>
          <a:sx n="81" d="100"/>
          <a:sy n="81" d="100"/>
        </p:scale>
        <p:origin x="-864" y="72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07CAC-202E-44A0-BAD0-362C37704B9E}" type="datetimeFigureOut">
              <a:rPr lang="en-US" smtClean="0"/>
              <a:pPr/>
              <a:t>6/14/2012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FFAB-C008-4166-B3D7-4D90DCE716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753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07CAC-202E-44A0-BAD0-362C37704B9E}" type="datetimeFigureOut">
              <a:rPr lang="en-US" smtClean="0"/>
              <a:pPr/>
              <a:t>6/14/2012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FFAB-C008-4166-B3D7-4D90DCE716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656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07CAC-202E-44A0-BAD0-362C37704B9E}" type="datetimeFigureOut">
              <a:rPr lang="en-US" smtClean="0"/>
              <a:pPr/>
              <a:t>6/14/2012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FFAB-C008-4166-B3D7-4D90DCE716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917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07CAC-202E-44A0-BAD0-362C37704B9E}" type="datetimeFigureOut">
              <a:rPr lang="en-US" smtClean="0"/>
              <a:pPr/>
              <a:t>6/14/2012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FFAB-C008-4166-B3D7-4D90DCE716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639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07CAC-202E-44A0-BAD0-362C37704B9E}" type="datetimeFigureOut">
              <a:rPr lang="en-US" smtClean="0"/>
              <a:pPr/>
              <a:t>6/14/2012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FFAB-C008-4166-B3D7-4D90DCE716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200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07CAC-202E-44A0-BAD0-362C37704B9E}" type="datetimeFigureOut">
              <a:rPr lang="en-US" smtClean="0"/>
              <a:pPr/>
              <a:t>6/14/2012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FFAB-C008-4166-B3D7-4D90DCE716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532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07CAC-202E-44A0-BAD0-362C37704B9E}" type="datetimeFigureOut">
              <a:rPr lang="en-US" smtClean="0"/>
              <a:pPr/>
              <a:t>6/14/2012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FFAB-C008-4166-B3D7-4D90DCE716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274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07CAC-202E-44A0-BAD0-362C37704B9E}" type="datetimeFigureOut">
              <a:rPr lang="en-US" smtClean="0"/>
              <a:pPr/>
              <a:t>6/14/2012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FFAB-C008-4166-B3D7-4D90DCE716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577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07CAC-202E-44A0-BAD0-362C37704B9E}" type="datetimeFigureOut">
              <a:rPr lang="en-US" smtClean="0"/>
              <a:pPr/>
              <a:t>6/14/2012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FFAB-C008-4166-B3D7-4D90DCE716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635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07CAC-202E-44A0-BAD0-362C37704B9E}" type="datetimeFigureOut">
              <a:rPr lang="en-US" smtClean="0"/>
              <a:pPr/>
              <a:t>6/14/2012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FFAB-C008-4166-B3D7-4D90DCE716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747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07CAC-202E-44A0-BAD0-362C37704B9E}" type="datetimeFigureOut">
              <a:rPr lang="en-US" smtClean="0"/>
              <a:pPr/>
              <a:t>6/14/2012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FFAB-C008-4166-B3D7-4D90DCE716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495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07CAC-202E-44A0-BAD0-362C37704B9E}" type="datetimeFigureOut">
              <a:rPr lang="en-US" smtClean="0"/>
              <a:pPr/>
              <a:t>6/14/2012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48FFAB-C008-4166-B3D7-4D90DCE716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393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ITresources_capacity_building_ppt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-27596"/>
            <a:ext cx="9906000" cy="68855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600" b="1" dirty="0" smtClean="0">
                <a:latin typeface="Myriad Pro" pitchFamily="34" charset="0"/>
              </a:rPr>
              <a:t>Select Statement</a:t>
            </a:r>
            <a:r>
              <a:rPr lang="en-US" sz="3600" b="1" dirty="0" smtClean="0">
                <a:latin typeface="Myriad Pro" pitchFamily="34" charset="0"/>
              </a:rPr>
              <a:t/>
            </a:r>
            <a:br>
              <a:rPr lang="en-US" sz="3600" b="1" dirty="0" smtClean="0">
                <a:latin typeface="Myriad Pro" pitchFamily="34" charset="0"/>
              </a:rPr>
            </a:br>
            <a:r>
              <a:rPr lang="en-US" sz="2000" dirty="0" smtClean="0">
                <a:solidFill>
                  <a:schemeClr val="tx2"/>
                </a:solidFill>
                <a:latin typeface="Myriad Pro" pitchFamily="34" charset="0"/>
              </a:rPr>
              <a:t>4 June – 30 June 2012</a:t>
            </a:r>
            <a:endParaRPr lang="en-US" sz="3200" b="1" dirty="0">
              <a:latin typeface="Myriad Pr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3463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Tresources_capacity_building_ppt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850" y="0"/>
            <a:ext cx="9866299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b="1" dirty="0" smtClean="0">
                <a:solidFill>
                  <a:schemeClr val="tx2"/>
                </a:solidFill>
                <a:latin typeface="Myriad Pro" pitchFamily="34" charset="0"/>
              </a:rPr>
              <a:t>Select</a:t>
            </a:r>
            <a:endParaRPr lang="en-US" sz="3200" b="1" dirty="0">
              <a:solidFill>
                <a:schemeClr val="tx2"/>
              </a:solidFill>
              <a:latin typeface="Myriad Pro" pitchFamily="34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854" y="2519065"/>
            <a:ext cx="7574692" cy="2286000"/>
          </a:xfrm>
        </p:spPr>
      </p:pic>
      <p:sp>
        <p:nvSpPr>
          <p:cNvPr id="7" name="TextBox 6"/>
          <p:cNvSpPr txBox="1"/>
          <p:nvPr/>
        </p:nvSpPr>
        <p:spPr>
          <a:xfrm>
            <a:off x="1447800" y="2057399"/>
            <a:ext cx="3429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Basic Select statement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37657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Tresources_capacity_building_ppt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850" y="0"/>
            <a:ext cx="9866299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b="1" dirty="0" smtClean="0">
                <a:solidFill>
                  <a:schemeClr val="tx2"/>
                </a:solidFill>
                <a:latin typeface="Myriad Pro" pitchFamily="34" charset="0"/>
              </a:rPr>
              <a:t>Select</a:t>
            </a:r>
            <a:endParaRPr lang="en-US" sz="3200" b="1" dirty="0">
              <a:solidFill>
                <a:schemeClr val="tx2"/>
              </a:solidFill>
              <a:latin typeface="Myriad Pro" pitchFamily="34" charset="0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990600" y="1600200"/>
            <a:ext cx="8648700" cy="4525963"/>
          </a:xfrm>
        </p:spPr>
        <p:txBody>
          <a:bodyPr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US" sz="2800" dirty="0"/>
              <a:t>Demo: simple college admissions database</a:t>
            </a:r>
          </a:p>
          <a:p>
            <a:pPr>
              <a:spcAft>
                <a:spcPts val="600"/>
              </a:spcAft>
              <a:buClr>
                <a:schemeClr val="tx2"/>
              </a:buClr>
            </a:pPr>
            <a:r>
              <a:rPr lang="en-US" sz="2400" b="1" dirty="0">
                <a:solidFill>
                  <a:srgbClr val="0000FF"/>
                </a:solidFill>
                <a:latin typeface="Lucida Console" pitchFamily="49" charset="0"/>
              </a:rPr>
              <a:t>  </a:t>
            </a:r>
            <a:r>
              <a:rPr lang="en-US" sz="2400" b="1" dirty="0">
                <a:solidFill>
                  <a:schemeClr val="tx2"/>
                </a:solidFill>
                <a:latin typeface="Lucida Console" pitchFamily="49" charset="0"/>
              </a:rPr>
              <a:t>College</a:t>
            </a:r>
            <a:r>
              <a:rPr lang="en-US" sz="2400" dirty="0">
                <a:latin typeface="Lucida Console" pitchFamily="49" charset="0"/>
              </a:rPr>
              <a:t>(</a:t>
            </a:r>
            <a:r>
              <a:rPr lang="en-US" sz="2400" b="1" u="sng" dirty="0" err="1">
                <a:solidFill>
                  <a:srgbClr val="990000"/>
                </a:solidFill>
                <a:latin typeface="Lucida Console" pitchFamily="49" charset="0"/>
              </a:rPr>
              <a:t>cName</a:t>
            </a:r>
            <a:r>
              <a:rPr lang="en-US" sz="2400" dirty="0" err="1">
                <a:latin typeface="Lucida Console" pitchFamily="49" charset="0"/>
              </a:rPr>
              <a:t>,</a:t>
            </a:r>
            <a:r>
              <a:rPr lang="en-US" sz="2400" b="1" dirty="0" err="1">
                <a:solidFill>
                  <a:srgbClr val="990000"/>
                </a:solidFill>
                <a:latin typeface="Lucida Console" pitchFamily="49" charset="0"/>
              </a:rPr>
              <a:t>state</a:t>
            </a:r>
            <a:r>
              <a:rPr lang="en-US" sz="2400" dirty="0" err="1">
                <a:latin typeface="Lucida Console" pitchFamily="49" charset="0"/>
              </a:rPr>
              <a:t>,</a:t>
            </a:r>
            <a:r>
              <a:rPr lang="en-US" sz="2400" b="1" dirty="0" err="1">
                <a:solidFill>
                  <a:srgbClr val="990000"/>
                </a:solidFill>
                <a:latin typeface="Lucida Console" pitchFamily="49" charset="0"/>
              </a:rPr>
              <a:t>enrollment</a:t>
            </a:r>
            <a:r>
              <a:rPr lang="en-US" sz="2400" dirty="0">
                <a:latin typeface="Lucida Console" pitchFamily="49" charset="0"/>
              </a:rPr>
              <a:t>) </a:t>
            </a:r>
          </a:p>
          <a:p>
            <a:pPr>
              <a:spcAft>
                <a:spcPts val="600"/>
              </a:spcAft>
              <a:buClr>
                <a:schemeClr val="tx2"/>
              </a:buClr>
            </a:pPr>
            <a:r>
              <a:rPr lang="en-US" sz="2400" b="1" dirty="0">
                <a:solidFill>
                  <a:srgbClr val="0000FF"/>
                </a:solidFill>
                <a:latin typeface="Lucida Console" pitchFamily="49" charset="0"/>
              </a:rPr>
              <a:t>  </a:t>
            </a:r>
            <a:r>
              <a:rPr lang="en-US" sz="2400" b="1" dirty="0">
                <a:solidFill>
                  <a:schemeClr val="tx2"/>
                </a:solidFill>
                <a:latin typeface="Lucida Console" pitchFamily="49" charset="0"/>
              </a:rPr>
              <a:t>Student</a:t>
            </a:r>
            <a:r>
              <a:rPr lang="en-US" sz="2400" dirty="0">
                <a:latin typeface="Lucida Console" pitchFamily="49" charset="0"/>
              </a:rPr>
              <a:t>(</a:t>
            </a:r>
            <a:r>
              <a:rPr lang="en-US" sz="2400" b="1" u="sng" dirty="0" err="1">
                <a:solidFill>
                  <a:srgbClr val="990000"/>
                </a:solidFill>
                <a:latin typeface="Lucida Console" pitchFamily="49" charset="0"/>
              </a:rPr>
              <a:t>sID</a:t>
            </a:r>
            <a:r>
              <a:rPr lang="en-US" sz="2400" dirty="0" err="1">
                <a:latin typeface="Lucida Console" pitchFamily="49" charset="0"/>
              </a:rPr>
              <a:t>,</a:t>
            </a:r>
            <a:r>
              <a:rPr lang="en-US" sz="2400" b="1" dirty="0" err="1">
                <a:solidFill>
                  <a:srgbClr val="990000"/>
                </a:solidFill>
                <a:latin typeface="Lucida Console" pitchFamily="49" charset="0"/>
              </a:rPr>
              <a:t>sName</a:t>
            </a:r>
            <a:r>
              <a:rPr lang="en-US" sz="2400" dirty="0" err="1">
                <a:latin typeface="Lucida Console" pitchFamily="49" charset="0"/>
              </a:rPr>
              <a:t>,</a:t>
            </a:r>
            <a:r>
              <a:rPr lang="en-US" sz="2400" b="1" dirty="0" err="1">
                <a:solidFill>
                  <a:srgbClr val="990000"/>
                </a:solidFill>
                <a:latin typeface="Lucida Console" pitchFamily="49" charset="0"/>
              </a:rPr>
              <a:t>GPA</a:t>
            </a:r>
            <a:r>
              <a:rPr lang="en-US" sz="2400" dirty="0" err="1">
                <a:latin typeface="Lucida Console" pitchFamily="49" charset="0"/>
              </a:rPr>
              <a:t>,</a:t>
            </a:r>
            <a:r>
              <a:rPr lang="en-US" sz="2400" b="1" dirty="0" err="1">
                <a:solidFill>
                  <a:srgbClr val="990000"/>
                </a:solidFill>
                <a:latin typeface="Lucida Console" pitchFamily="49" charset="0"/>
              </a:rPr>
              <a:t>sizeHS</a:t>
            </a:r>
            <a:r>
              <a:rPr lang="en-US" sz="2400" dirty="0">
                <a:latin typeface="Lucida Console" pitchFamily="49" charset="0"/>
              </a:rPr>
              <a:t>)</a:t>
            </a:r>
          </a:p>
          <a:p>
            <a:pPr>
              <a:spcAft>
                <a:spcPts val="600"/>
              </a:spcAft>
              <a:buClr>
                <a:schemeClr val="tx2"/>
              </a:buClr>
            </a:pPr>
            <a:r>
              <a:rPr lang="en-US" sz="2400" b="1" dirty="0">
                <a:solidFill>
                  <a:srgbClr val="0000FF"/>
                </a:solidFill>
                <a:latin typeface="Lucida Console" pitchFamily="49" charset="0"/>
              </a:rPr>
              <a:t>  </a:t>
            </a:r>
            <a:r>
              <a:rPr lang="en-US" sz="2400" b="1" dirty="0">
                <a:solidFill>
                  <a:schemeClr val="tx2"/>
                </a:solidFill>
                <a:latin typeface="Lucida Console" pitchFamily="49" charset="0"/>
              </a:rPr>
              <a:t>Apply</a:t>
            </a:r>
            <a:r>
              <a:rPr lang="en-US" sz="2400" dirty="0">
                <a:latin typeface="Lucida Console" pitchFamily="49" charset="0"/>
              </a:rPr>
              <a:t>(</a:t>
            </a:r>
            <a:r>
              <a:rPr lang="en-US" sz="2400" b="1" u="sng" dirty="0" err="1">
                <a:solidFill>
                  <a:srgbClr val="990000"/>
                </a:solidFill>
                <a:latin typeface="Lucida Console" pitchFamily="49" charset="0"/>
              </a:rPr>
              <a:t>sID</a:t>
            </a:r>
            <a:r>
              <a:rPr lang="en-US" sz="2400" dirty="0" err="1">
                <a:latin typeface="Lucida Console" pitchFamily="49" charset="0"/>
              </a:rPr>
              <a:t>,</a:t>
            </a:r>
            <a:r>
              <a:rPr lang="en-US" sz="2400" b="1" u="sng" dirty="0" err="1">
                <a:solidFill>
                  <a:srgbClr val="990000"/>
                </a:solidFill>
                <a:latin typeface="Lucida Console" pitchFamily="49" charset="0"/>
              </a:rPr>
              <a:t>cName</a:t>
            </a:r>
            <a:r>
              <a:rPr lang="en-US" sz="2400" dirty="0" err="1">
                <a:latin typeface="Lucida Console" pitchFamily="49" charset="0"/>
              </a:rPr>
              <a:t>,</a:t>
            </a:r>
            <a:r>
              <a:rPr lang="en-US" sz="2400" b="1" u="sng" dirty="0" err="1">
                <a:solidFill>
                  <a:srgbClr val="990000"/>
                </a:solidFill>
                <a:latin typeface="Lucida Console" pitchFamily="49" charset="0"/>
              </a:rPr>
              <a:t>major</a:t>
            </a:r>
            <a:r>
              <a:rPr lang="en-US" sz="2400" dirty="0" err="1">
                <a:latin typeface="Lucida Console" pitchFamily="49" charset="0"/>
              </a:rPr>
              <a:t>,</a:t>
            </a:r>
            <a:r>
              <a:rPr lang="en-US" sz="2400" b="1" dirty="0" err="1">
                <a:solidFill>
                  <a:srgbClr val="990000"/>
                </a:solidFill>
                <a:latin typeface="Lucida Console" pitchFamily="49" charset="0"/>
              </a:rPr>
              <a:t>decision</a:t>
            </a:r>
            <a:r>
              <a:rPr lang="en-US" sz="2400" dirty="0">
                <a:latin typeface="Lucida Console" pitchFamily="49" charset="0"/>
              </a:rPr>
              <a:t>)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Demo: </a:t>
            </a:r>
            <a:r>
              <a:rPr lang="en-US" sz="2400" i="1" dirty="0" smtClean="0"/>
              <a:t>1-BasicSelect.sql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61827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Tresources_capacity_building_ppt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850" y="0"/>
            <a:ext cx="9866299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b="1" dirty="0" smtClean="0">
                <a:solidFill>
                  <a:schemeClr val="tx2"/>
                </a:solidFill>
                <a:latin typeface="Myriad Pro" pitchFamily="34" charset="0"/>
              </a:rPr>
              <a:t>Select</a:t>
            </a:r>
            <a:endParaRPr lang="en-US" sz="3200" b="1" dirty="0">
              <a:solidFill>
                <a:schemeClr val="tx2"/>
              </a:solidFill>
              <a:latin typeface="Myriad Pro" pitchFamily="34" charset="0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838200" y="1600201"/>
            <a:ext cx="86487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Table Variables and Set operators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633663"/>
            <a:ext cx="8255000" cy="1987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4462463"/>
            <a:ext cx="3322637" cy="31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7133" y="3135312"/>
            <a:ext cx="1006475" cy="328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990600" y="5193323"/>
            <a:ext cx="38336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Demo: </a:t>
            </a:r>
            <a:r>
              <a:rPr lang="en-US" sz="2400" dirty="0" smtClean="0"/>
              <a:t>2-</a:t>
            </a:r>
            <a:r>
              <a:rPr lang="en-US" sz="2400" i="1" dirty="0" smtClean="0"/>
              <a:t>TableVarsSetOps.sql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2427142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Tresources_capacity_building_ppt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850" y="0"/>
            <a:ext cx="9866299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b="1" dirty="0" smtClean="0">
                <a:solidFill>
                  <a:schemeClr val="tx2"/>
                </a:solidFill>
                <a:latin typeface="Myriad Pro" pitchFamily="34" charset="0"/>
              </a:rPr>
              <a:t>Select</a:t>
            </a:r>
            <a:endParaRPr lang="en-US" sz="3200" b="1" dirty="0">
              <a:solidFill>
                <a:schemeClr val="tx2"/>
              </a:solidFill>
              <a:latin typeface="Myriad Pro" pitchFamily="34" charset="0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838200" y="1600201"/>
            <a:ext cx="86487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SQL Sub-queries in WHERE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500" y="2682875"/>
            <a:ext cx="7493000" cy="1890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990600" y="4800600"/>
            <a:ext cx="39613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Demo: </a:t>
            </a:r>
            <a:r>
              <a:rPr lang="en-US" sz="2400" dirty="0" smtClean="0"/>
              <a:t>3-</a:t>
            </a:r>
            <a:r>
              <a:rPr lang="en-US" sz="2400" i="1" dirty="0" smtClean="0"/>
              <a:t>SubqueriesWhere.sql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691407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Tresources_capacity_building_ppt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850" y="0"/>
            <a:ext cx="9866299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b="1" dirty="0" smtClean="0">
                <a:solidFill>
                  <a:schemeClr val="tx2"/>
                </a:solidFill>
                <a:latin typeface="Myriad Pro" pitchFamily="34" charset="0"/>
              </a:rPr>
              <a:t>Select</a:t>
            </a:r>
            <a:endParaRPr lang="en-US" sz="3200" b="1" dirty="0">
              <a:solidFill>
                <a:schemeClr val="tx2"/>
              </a:solidFill>
              <a:latin typeface="Myriad Pro" pitchFamily="34" charset="0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838200" y="1600201"/>
            <a:ext cx="86487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Sub-queries </a:t>
            </a:r>
            <a:r>
              <a:rPr lang="en-US" sz="2400" dirty="0"/>
              <a:t>in FROM and </a:t>
            </a:r>
            <a:r>
              <a:rPr lang="en-US" sz="2400" dirty="0" smtClean="0"/>
              <a:t>SELECT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399" y="2667000"/>
            <a:ext cx="7724775" cy="172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990600" y="4800600"/>
            <a:ext cx="45087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Demo: </a:t>
            </a:r>
            <a:r>
              <a:rPr lang="en-US" sz="2400" i="1" dirty="0" smtClean="0"/>
              <a:t>4-SubqueriesFromSelect.sql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2221050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Tresources_capacity_building_ppt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850" y="0"/>
            <a:ext cx="9866299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b="1" dirty="0" smtClean="0">
                <a:solidFill>
                  <a:schemeClr val="tx2"/>
                </a:solidFill>
                <a:latin typeface="Myriad Pro" pitchFamily="34" charset="0"/>
              </a:rPr>
              <a:t>Select</a:t>
            </a:r>
            <a:endParaRPr lang="en-US" sz="3200" b="1" dirty="0">
              <a:solidFill>
                <a:schemeClr val="tx2"/>
              </a:solidFill>
              <a:latin typeface="Myriad Pro" pitchFamily="34" charset="0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838200" y="1600201"/>
            <a:ext cx="86487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Aggregation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650" y="2386013"/>
            <a:ext cx="8139113" cy="2109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990600" y="4800600"/>
            <a:ext cx="37464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Demo: 5-SQLAggregation</a:t>
            </a:r>
            <a:r>
              <a:rPr lang="en-US" sz="2400" i="1" dirty="0" smtClean="0"/>
              <a:t>.sql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4124115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Tresources_capacity_building_ppt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850" y="0"/>
            <a:ext cx="9866299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b="1" dirty="0" smtClean="0">
                <a:solidFill>
                  <a:schemeClr val="tx2"/>
                </a:solidFill>
                <a:latin typeface="Myriad Pro" pitchFamily="34" charset="0"/>
              </a:rPr>
              <a:t>Select</a:t>
            </a:r>
            <a:endParaRPr lang="en-US" sz="3200" b="1" dirty="0">
              <a:solidFill>
                <a:schemeClr val="tx2"/>
              </a:solidFill>
              <a:latin typeface="Myriad Pro" pitchFamily="34" charset="0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838200" y="1600201"/>
            <a:ext cx="86487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NULLs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1752600" y="2202114"/>
            <a:ext cx="3505200" cy="13716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Font typeface="Arial" pitchFamily="34" charset="0"/>
              <a:buNone/>
            </a:pPr>
            <a:r>
              <a:rPr lang="en-US" sz="2400" b="1" dirty="0" smtClean="0">
                <a:latin typeface="Lucida Console" pitchFamily="49" charset="0"/>
              </a:rPr>
              <a:t>Select </a:t>
            </a:r>
            <a:r>
              <a:rPr lang="en-US" sz="2400" b="1" dirty="0" smtClean="0">
                <a:solidFill>
                  <a:srgbClr val="0000FF"/>
                </a:solidFill>
                <a:latin typeface="Lucida Console" pitchFamily="49" charset="0"/>
              </a:rPr>
              <a:t>A</a:t>
            </a:r>
            <a:r>
              <a:rPr lang="en-US" sz="2400" b="1" baseline="-25000" dirty="0" smtClean="0">
                <a:solidFill>
                  <a:srgbClr val="0000FF"/>
                </a:solidFill>
                <a:latin typeface="Lucida Console" pitchFamily="49" charset="0"/>
              </a:rPr>
              <a:t>1</a:t>
            </a:r>
            <a:r>
              <a:rPr lang="en-US" sz="2400" b="1" dirty="0" smtClean="0">
                <a:latin typeface="Lucida Console" pitchFamily="49" charset="0"/>
              </a:rPr>
              <a:t>,</a:t>
            </a:r>
            <a:r>
              <a:rPr lang="en-US" sz="2400" b="1" dirty="0" smtClean="0">
                <a:solidFill>
                  <a:srgbClr val="0000FF"/>
                </a:solidFill>
                <a:latin typeface="Lucida Console" pitchFamily="49" charset="0"/>
              </a:rPr>
              <a:t>A</a:t>
            </a:r>
            <a:r>
              <a:rPr lang="en-US" sz="2400" b="1" baseline="-25000" dirty="0" smtClean="0">
                <a:solidFill>
                  <a:srgbClr val="0000FF"/>
                </a:solidFill>
                <a:latin typeface="Lucida Console" pitchFamily="49" charset="0"/>
              </a:rPr>
              <a:t>2</a:t>
            </a:r>
            <a:r>
              <a:rPr lang="en-US" sz="2400" b="1" dirty="0" smtClean="0">
                <a:latin typeface="Lucida Console" pitchFamily="49" charset="0"/>
              </a:rPr>
              <a:t>,…,</a:t>
            </a:r>
            <a:r>
              <a:rPr lang="en-US" sz="2400" b="1" dirty="0" smtClean="0">
                <a:solidFill>
                  <a:srgbClr val="0000FF"/>
                </a:solidFill>
                <a:latin typeface="Lucida Console" pitchFamily="49" charset="0"/>
              </a:rPr>
              <a:t>A</a:t>
            </a:r>
            <a:r>
              <a:rPr lang="en-US" sz="2400" b="1" baseline="-25000" dirty="0" smtClean="0">
                <a:solidFill>
                  <a:srgbClr val="0000FF"/>
                </a:solidFill>
                <a:latin typeface="Lucida Console" pitchFamily="49" charset="0"/>
              </a:rPr>
              <a:t>n</a:t>
            </a:r>
          </a:p>
          <a:p>
            <a:pPr>
              <a:buFont typeface="Arial" pitchFamily="34" charset="0"/>
              <a:buNone/>
            </a:pPr>
            <a:r>
              <a:rPr lang="en-US" sz="2400" b="1" dirty="0" smtClean="0">
                <a:latin typeface="Lucida Console" pitchFamily="49" charset="0"/>
              </a:rPr>
              <a:t>From   </a:t>
            </a:r>
            <a:r>
              <a:rPr lang="en-US" sz="2400" b="1" dirty="0" smtClean="0">
                <a:solidFill>
                  <a:srgbClr val="0000FF"/>
                </a:solidFill>
                <a:latin typeface="Lucida Console" pitchFamily="49" charset="0"/>
              </a:rPr>
              <a:t>R</a:t>
            </a:r>
            <a:r>
              <a:rPr lang="en-US" sz="2400" b="1" baseline="-25000" dirty="0" smtClean="0">
                <a:solidFill>
                  <a:srgbClr val="0000FF"/>
                </a:solidFill>
                <a:latin typeface="Lucida Console" pitchFamily="49" charset="0"/>
              </a:rPr>
              <a:t>1</a:t>
            </a:r>
            <a:r>
              <a:rPr lang="en-US" sz="2400" b="1" dirty="0" smtClean="0">
                <a:latin typeface="Lucida Console" pitchFamily="49" charset="0"/>
              </a:rPr>
              <a:t>,</a:t>
            </a:r>
            <a:r>
              <a:rPr lang="en-US" sz="2400" b="1" dirty="0" smtClean="0">
                <a:solidFill>
                  <a:srgbClr val="0000FF"/>
                </a:solidFill>
                <a:latin typeface="Lucida Console" pitchFamily="49" charset="0"/>
              </a:rPr>
              <a:t>R</a:t>
            </a:r>
            <a:r>
              <a:rPr lang="en-US" sz="2400" b="1" baseline="-25000" dirty="0" smtClean="0">
                <a:solidFill>
                  <a:srgbClr val="0000FF"/>
                </a:solidFill>
                <a:latin typeface="Lucida Console" pitchFamily="49" charset="0"/>
              </a:rPr>
              <a:t>2</a:t>
            </a:r>
            <a:r>
              <a:rPr lang="en-US" sz="2400" b="1" dirty="0" smtClean="0">
                <a:latin typeface="Lucida Console" pitchFamily="49" charset="0"/>
              </a:rPr>
              <a:t>, …,</a:t>
            </a:r>
            <a:r>
              <a:rPr lang="en-US" sz="2400" b="1" dirty="0" err="1" smtClean="0">
                <a:solidFill>
                  <a:srgbClr val="0000FF"/>
                </a:solidFill>
                <a:latin typeface="Lucida Console" pitchFamily="49" charset="0"/>
              </a:rPr>
              <a:t>R</a:t>
            </a:r>
            <a:r>
              <a:rPr lang="en-US" sz="2400" b="1" baseline="-25000" dirty="0" err="1" smtClean="0">
                <a:solidFill>
                  <a:srgbClr val="0000FF"/>
                </a:solidFill>
                <a:latin typeface="Lucida Console" pitchFamily="49" charset="0"/>
              </a:rPr>
              <a:t>m</a:t>
            </a:r>
            <a:endParaRPr lang="en-US" sz="2400" b="1" baseline="-25000" dirty="0" smtClean="0">
              <a:solidFill>
                <a:srgbClr val="0000FF"/>
              </a:solidFill>
              <a:latin typeface="Lucida Console" pitchFamily="49" charset="0"/>
            </a:endParaRPr>
          </a:p>
          <a:p>
            <a:pPr>
              <a:buFont typeface="Arial" pitchFamily="34" charset="0"/>
              <a:buNone/>
            </a:pPr>
            <a:r>
              <a:rPr lang="en-US" sz="2400" b="1" dirty="0" smtClean="0">
                <a:latin typeface="Lucida Console" pitchFamily="49" charset="0"/>
              </a:rPr>
              <a:t>Where  </a:t>
            </a:r>
            <a:r>
              <a:rPr lang="en-US" sz="2400" b="1" dirty="0" smtClean="0">
                <a:solidFill>
                  <a:srgbClr val="0000FF"/>
                </a:solidFill>
                <a:latin typeface="Lucida Console" pitchFamily="49" charset="0"/>
              </a:rPr>
              <a:t>condition</a:t>
            </a:r>
            <a:endParaRPr lang="en-US" sz="2400" b="1" dirty="0" smtClean="0">
              <a:solidFill>
                <a:srgbClr val="0000FF"/>
              </a:solidFill>
              <a:latin typeface="Lucida Console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90600" y="4118479"/>
            <a:ext cx="6400800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b="1" dirty="0" smtClean="0">
                <a:solidFill>
                  <a:srgbClr val="0000FF"/>
                </a:solidFill>
                <a:latin typeface="Lucida Console" pitchFamily="49" charset="0"/>
              </a:rPr>
              <a:t>College</a:t>
            </a:r>
            <a:r>
              <a:rPr lang="en-US" sz="2400" dirty="0" smtClean="0">
                <a:latin typeface="Lucida Console" pitchFamily="49" charset="0"/>
              </a:rPr>
              <a:t>(</a:t>
            </a:r>
            <a:r>
              <a:rPr lang="en-US" sz="2400" b="1" u="sng" dirty="0" err="1" smtClean="0">
                <a:solidFill>
                  <a:srgbClr val="990000"/>
                </a:solidFill>
                <a:latin typeface="Lucida Console" pitchFamily="49" charset="0"/>
              </a:rPr>
              <a:t>cName</a:t>
            </a:r>
            <a:r>
              <a:rPr lang="en-US" sz="2400" dirty="0" err="1" smtClean="0">
                <a:latin typeface="Lucida Console" pitchFamily="49" charset="0"/>
              </a:rPr>
              <a:t>,</a:t>
            </a:r>
            <a:r>
              <a:rPr lang="en-US" sz="2400" b="1" dirty="0" err="1" smtClean="0">
                <a:solidFill>
                  <a:srgbClr val="990000"/>
                </a:solidFill>
                <a:latin typeface="Lucida Console" pitchFamily="49" charset="0"/>
              </a:rPr>
              <a:t>state</a:t>
            </a:r>
            <a:r>
              <a:rPr lang="en-US" sz="2400" dirty="0" err="1" smtClean="0">
                <a:latin typeface="Lucida Console" pitchFamily="49" charset="0"/>
              </a:rPr>
              <a:t>,</a:t>
            </a:r>
            <a:r>
              <a:rPr lang="en-US" sz="2400" b="1" dirty="0" err="1" smtClean="0">
                <a:solidFill>
                  <a:srgbClr val="990000"/>
                </a:solidFill>
                <a:latin typeface="Lucida Console" pitchFamily="49" charset="0"/>
              </a:rPr>
              <a:t>enrollment</a:t>
            </a:r>
            <a:r>
              <a:rPr lang="en-US" sz="2400" dirty="0" smtClean="0">
                <a:latin typeface="Lucida Console" pitchFamily="49" charset="0"/>
              </a:rPr>
              <a:t>) </a:t>
            </a:r>
          </a:p>
          <a:p>
            <a:pPr>
              <a:spcAft>
                <a:spcPts val="600"/>
              </a:spcAft>
            </a:pPr>
            <a:r>
              <a:rPr lang="en-US" sz="2400" b="1" dirty="0" smtClean="0">
                <a:solidFill>
                  <a:srgbClr val="0000FF"/>
                </a:solidFill>
                <a:latin typeface="Lucida Console" pitchFamily="49" charset="0"/>
              </a:rPr>
              <a:t>Student</a:t>
            </a:r>
            <a:r>
              <a:rPr lang="en-US" sz="2400" dirty="0" smtClean="0">
                <a:latin typeface="Lucida Console" pitchFamily="49" charset="0"/>
              </a:rPr>
              <a:t>(</a:t>
            </a:r>
            <a:r>
              <a:rPr lang="en-US" sz="2400" b="1" u="sng" dirty="0" err="1" smtClean="0">
                <a:solidFill>
                  <a:srgbClr val="990000"/>
                </a:solidFill>
                <a:latin typeface="Lucida Console" pitchFamily="49" charset="0"/>
              </a:rPr>
              <a:t>sID</a:t>
            </a:r>
            <a:r>
              <a:rPr lang="en-US" sz="2400" dirty="0" err="1" smtClean="0">
                <a:latin typeface="Lucida Console" pitchFamily="49" charset="0"/>
              </a:rPr>
              <a:t>,</a:t>
            </a:r>
            <a:r>
              <a:rPr lang="en-US" sz="2400" b="1" dirty="0" err="1" smtClean="0">
                <a:solidFill>
                  <a:srgbClr val="990000"/>
                </a:solidFill>
                <a:latin typeface="Lucida Console" pitchFamily="49" charset="0"/>
              </a:rPr>
              <a:t>sName</a:t>
            </a:r>
            <a:r>
              <a:rPr lang="en-US" sz="2400" dirty="0" err="1" smtClean="0">
                <a:latin typeface="Lucida Console" pitchFamily="49" charset="0"/>
              </a:rPr>
              <a:t>,</a:t>
            </a:r>
            <a:r>
              <a:rPr lang="en-US" sz="2400" b="1" dirty="0" err="1" smtClean="0">
                <a:solidFill>
                  <a:srgbClr val="990000"/>
                </a:solidFill>
                <a:latin typeface="Lucida Console" pitchFamily="49" charset="0"/>
              </a:rPr>
              <a:t>GPA</a:t>
            </a:r>
            <a:r>
              <a:rPr lang="en-US" sz="2400" dirty="0" err="1" smtClean="0">
                <a:latin typeface="Lucida Console" pitchFamily="49" charset="0"/>
              </a:rPr>
              <a:t>,</a:t>
            </a:r>
            <a:r>
              <a:rPr lang="en-US" sz="2400" b="1" dirty="0" err="1" smtClean="0">
                <a:solidFill>
                  <a:srgbClr val="990000"/>
                </a:solidFill>
                <a:latin typeface="Lucida Console" pitchFamily="49" charset="0"/>
              </a:rPr>
              <a:t>sizeHS</a:t>
            </a:r>
            <a:r>
              <a:rPr lang="en-US" sz="2400" dirty="0" smtClean="0">
                <a:latin typeface="Lucida Console" pitchFamily="49" charset="0"/>
              </a:rPr>
              <a:t>)</a:t>
            </a:r>
          </a:p>
          <a:p>
            <a:pPr>
              <a:spcAft>
                <a:spcPts val="600"/>
              </a:spcAft>
            </a:pPr>
            <a:r>
              <a:rPr lang="en-US" sz="2400" b="1" dirty="0" smtClean="0">
                <a:solidFill>
                  <a:srgbClr val="0000FF"/>
                </a:solidFill>
                <a:latin typeface="Lucida Console" pitchFamily="49" charset="0"/>
              </a:rPr>
              <a:t>Apply</a:t>
            </a:r>
            <a:r>
              <a:rPr lang="en-US" sz="2400" dirty="0" smtClean="0">
                <a:latin typeface="Lucida Console" pitchFamily="49" charset="0"/>
              </a:rPr>
              <a:t>(</a:t>
            </a:r>
            <a:r>
              <a:rPr lang="en-US" sz="2400" b="1" u="sng" dirty="0" err="1" smtClean="0">
                <a:solidFill>
                  <a:srgbClr val="990000"/>
                </a:solidFill>
                <a:latin typeface="Lucida Console" pitchFamily="49" charset="0"/>
              </a:rPr>
              <a:t>sID</a:t>
            </a:r>
            <a:r>
              <a:rPr lang="en-US" sz="2400" dirty="0" err="1" smtClean="0">
                <a:latin typeface="Lucida Console" pitchFamily="49" charset="0"/>
              </a:rPr>
              <a:t>,</a:t>
            </a:r>
            <a:r>
              <a:rPr lang="en-US" sz="2400" b="1" u="sng" dirty="0" err="1" smtClean="0">
                <a:solidFill>
                  <a:srgbClr val="990000"/>
                </a:solidFill>
                <a:latin typeface="Lucida Console" pitchFamily="49" charset="0"/>
              </a:rPr>
              <a:t>cName</a:t>
            </a:r>
            <a:r>
              <a:rPr lang="en-US" sz="2400" dirty="0" err="1" smtClean="0">
                <a:latin typeface="Lucida Console" pitchFamily="49" charset="0"/>
              </a:rPr>
              <a:t>,</a:t>
            </a:r>
            <a:r>
              <a:rPr lang="en-US" sz="2400" b="1" u="sng" dirty="0" err="1" smtClean="0">
                <a:solidFill>
                  <a:srgbClr val="990000"/>
                </a:solidFill>
                <a:latin typeface="Lucida Console" pitchFamily="49" charset="0"/>
              </a:rPr>
              <a:t>major</a:t>
            </a:r>
            <a:r>
              <a:rPr lang="en-US" sz="2400" dirty="0" err="1" smtClean="0">
                <a:latin typeface="Lucida Console" pitchFamily="49" charset="0"/>
              </a:rPr>
              <a:t>,</a:t>
            </a:r>
            <a:r>
              <a:rPr lang="en-US" sz="2400" b="1" dirty="0" err="1" smtClean="0">
                <a:solidFill>
                  <a:srgbClr val="990000"/>
                </a:solidFill>
                <a:latin typeface="Lucida Console" pitchFamily="49" charset="0"/>
              </a:rPr>
              <a:t>decision</a:t>
            </a:r>
            <a:r>
              <a:rPr lang="en-US" sz="2400" dirty="0" smtClean="0">
                <a:latin typeface="Lucida Console" pitchFamily="49" charset="0"/>
              </a:rPr>
              <a:t>)</a:t>
            </a:r>
            <a:endParaRPr lang="en-US" sz="2400" dirty="0">
              <a:latin typeface="Lucida Console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367954" y="4359862"/>
            <a:ext cx="1868140" cy="10895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400" b="1" dirty="0" smtClean="0">
                <a:solidFill>
                  <a:srgbClr val="0000FF"/>
                </a:solidFill>
                <a:latin typeface="Lucida Console" pitchFamily="49" charset="0"/>
              </a:rPr>
              <a:t>NULL</a:t>
            </a:r>
            <a:r>
              <a:rPr lang="en-US" sz="2400" dirty="0" smtClean="0">
                <a:solidFill>
                  <a:srgbClr val="990000"/>
                </a:solidFill>
                <a:latin typeface="+mj-lt"/>
              </a:rPr>
              <a:t> values:</a:t>
            </a:r>
          </a:p>
          <a:p>
            <a:pPr algn="ctr">
              <a:lnSpc>
                <a:spcPct val="90000"/>
              </a:lnSpc>
            </a:pPr>
            <a:r>
              <a:rPr lang="en-US" sz="2400" dirty="0" smtClean="0">
                <a:solidFill>
                  <a:srgbClr val="990000"/>
                </a:solidFill>
                <a:latin typeface="+mj-lt"/>
              </a:rPr>
              <a:t>undefined</a:t>
            </a:r>
          </a:p>
          <a:p>
            <a:pPr algn="ctr">
              <a:lnSpc>
                <a:spcPct val="90000"/>
              </a:lnSpc>
            </a:pPr>
            <a:r>
              <a:rPr lang="en-US" sz="2400" dirty="0" smtClean="0">
                <a:solidFill>
                  <a:srgbClr val="990000"/>
                </a:solidFill>
                <a:latin typeface="+mj-lt"/>
              </a:rPr>
              <a:t>or unknown</a:t>
            </a:r>
            <a:endParaRPr lang="en-US" sz="2400" dirty="0">
              <a:solidFill>
                <a:srgbClr val="990000"/>
              </a:solidFill>
              <a:latin typeface="+mj-lt"/>
            </a:endParaRPr>
          </a:p>
        </p:txBody>
      </p:sp>
      <p:sp>
        <p:nvSpPr>
          <p:cNvPr id="14" name="Left Arrow 13"/>
          <p:cNvSpPr/>
          <p:nvPr/>
        </p:nvSpPr>
        <p:spPr>
          <a:xfrm>
            <a:off x="6858000" y="4534890"/>
            <a:ext cx="533400" cy="598337"/>
          </a:xfrm>
          <a:prstGeom prst="leftArrow">
            <a:avLst/>
          </a:prstGeom>
          <a:solidFill>
            <a:schemeClr val="bg1">
              <a:lumMod val="85000"/>
              <a:alpha val="60000"/>
            </a:schemeClr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346331" y="4676027"/>
            <a:ext cx="685800" cy="457200"/>
          </a:xfrm>
          <a:prstGeom prst="ellipse">
            <a:avLst/>
          </a:prstGeom>
          <a:noFill/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5032131" y="5026498"/>
            <a:ext cx="1676400" cy="533400"/>
          </a:xfrm>
          <a:prstGeom prst="ellipse">
            <a:avLst/>
          </a:prstGeom>
          <a:noFill/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019908" y="5791200"/>
            <a:ext cx="37464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Demo: 5-SQLAggregation</a:t>
            </a:r>
            <a:r>
              <a:rPr lang="en-US" sz="2400" i="1" dirty="0"/>
              <a:t>.sql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234096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Tresources_capacity_building_ppt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850" y="0"/>
            <a:ext cx="98662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563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593</TotalTime>
  <Words>84</Words>
  <Application>Microsoft Office PowerPoint</Application>
  <PresentationFormat>A4 Paper (210x297 mm)</PresentationFormat>
  <Paragraphs>34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Select Statement 4 June – 30 June 2012</vt:lpstr>
      <vt:lpstr>Select</vt:lpstr>
      <vt:lpstr>Select</vt:lpstr>
      <vt:lpstr>Select</vt:lpstr>
      <vt:lpstr>Select</vt:lpstr>
      <vt:lpstr>Select</vt:lpstr>
      <vt:lpstr>Select</vt:lpstr>
      <vt:lpstr>Select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Irena Chaushevska</dc:creator>
  <cp:lastModifiedBy>Vasko Jovanovski</cp:lastModifiedBy>
  <cp:revision>16</cp:revision>
  <dcterms:created xsi:type="dcterms:W3CDTF">2012-05-28T20:23:01Z</dcterms:created>
  <dcterms:modified xsi:type="dcterms:W3CDTF">2012-06-14T18:24:39Z</dcterms:modified>
</cp:coreProperties>
</file>