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8" r:id="rId10"/>
    <p:sldId id="267" r:id="rId11"/>
    <p:sldId id="260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86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3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Tresources_capacity_building_pp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596"/>
            <a:ext cx="9906000" cy="6885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latin typeface="Myriad Pro" pitchFamily="34" charset="0"/>
              </a:rPr>
              <a:t>Indexes</a:t>
            </a:r>
            <a:r>
              <a:rPr lang="en-US" sz="3600" b="1" dirty="0" smtClean="0">
                <a:latin typeface="Myriad Pro" pitchFamily="34" charset="0"/>
              </a:rPr>
              <a:t/>
            </a:r>
            <a:br>
              <a:rPr lang="en-US" sz="3600" b="1" dirty="0" smtClean="0">
                <a:latin typeface="Myriad Pro" pitchFamily="34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4 June – 30 June 2012</a:t>
            </a:r>
            <a:endParaRPr lang="en-US" sz="32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Indexes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365760" lvl="1" indent="0">
              <a:lnSpc>
                <a:spcPct val="90000"/>
              </a:lnSpc>
              <a:spcBef>
                <a:spcPts val="1200"/>
              </a:spcBef>
              <a:buNone/>
            </a:pPr>
            <a:endParaRPr lang="en-US" dirty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/>
              <a:t>SQL Syntax</a:t>
            </a:r>
            <a:endParaRPr lang="en-US" sz="2400" dirty="0"/>
          </a:p>
          <a:p>
            <a:pPr marL="274320" indent="-18288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b="1" dirty="0">
                <a:latin typeface="Lucida Console" pitchFamily="49" charset="0"/>
              </a:rPr>
              <a:t>Create Index </a:t>
            </a:r>
            <a:r>
              <a:rPr lang="en-US" sz="2400" b="1" dirty="0" err="1">
                <a:solidFill>
                  <a:srgbClr val="0000FF"/>
                </a:solidFill>
                <a:latin typeface="Lucida Console" pitchFamily="49" charset="0"/>
              </a:rPr>
              <a:t>IndexName</a:t>
            </a:r>
            <a:r>
              <a:rPr lang="en-US" sz="2400" b="1" dirty="0">
                <a:latin typeface="Lucida Console" pitchFamily="49" charset="0"/>
              </a:rPr>
              <a:t> on </a:t>
            </a: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T(A)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b="1" dirty="0">
                <a:latin typeface="Lucida Console" pitchFamily="49" charset="0"/>
              </a:rPr>
              <a:t>Create Index </a:t>
            </a:r>
            <a:r>
              <a:rPr lang="en-US" sz="2400" b="1" dirty="0" err="1">
                <a:solidFill>
                  <a:srgbClr val="0000FF"/>
                </a:solidFill>
                <a:latin typeface="Lucida Console" pitchFamily="49" charset="0"/>
              </a:rPr>
              <a:t>IndexName</a:t>
            </a:r>
            <a:r>
              <a:rPr lang="en-US" sz="2400" b="1" dirty="0">
                <a:latin typeface="Lucida Console" pitchFamily="49" charset="0"/>
              </a:rPr>
              <a:t> on </a:t>
            </a: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T(A1,A2,…,An)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b="1" dirty="0">
                <a:latin typeface="Lucida Console" pitchFamily="49" charset="0"/>
              </a:rPr>
              <a:t>Create Unique Index </a:t>
            </a:r>
            <a:r>
              <a:rPr lang="en-US" sz="2400" b="1" dirty="0" err="1">
                <a:solidFill>
                  <a:srgbClr val="0000FF"/>
                </a:solidFill>
                <a:latin typeface="Lucida Console" pitchFamily="49" charset="0"/>
              </a:rPr>
              <a:t>IndexName</a:t>
            </a:r>
            <a:r>
              <a:rPr lang="en-US" sz="2400" b="1" dirty="0">
                <a:latin typeface="Lucida Console" pitchFamily="49" charset="0"/>
              </a:rPr>
              <a:t> on </a:t>
            </a: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T(A)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b="1" dirty="0">
                <a:latin typeface="Lucida Console" pitchFamily="49" charset="0"/>
              </a:rPr>
              <a:t>Drop Index </a:t>
            </a:r>
            <a:r>
              <a:rPr lang="en-US" sz="2400" b="1" dirty="0" err="1">
                <a:solidFill>
                  <a:srgbClr val="0000FF"/>
                </a:solidFill>
                <a:latin typeface="Lucida Console" pitchFamily="49" charset="0"/>
              </a:rPr>
              <a:t>IndexName</a:t>
            </a:r>
            <a:endParaRPr lang="en-US" sz="24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75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01" y="0"/>
            <a:ext cx="986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Indexes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822960" lvl="1" indent="-457200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 Primary mechanism to get improved performance </a:t>
            </a:r>
          </a:p>
          <a:p>
            <a:pPr marL="36576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/>
              <a:t>       </a:t>
            </a:r>
            <a:r>
              <a:rPr lang="en-US" dirty="0"/>
              <a:t>on a database</a:t>
            </a:r>
          </a:p>
          <a:p>
            <a:pPr marL="822960" lvl="1" indent="-45720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822960" lvl="1" indent="-45720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Persistent data structure, stored in </a:t>
            </a:r>
            <a:r>
              <a:rPr lang="en-US" dirty="0" smtClean="0"/>
              <a:t>database</a:t>
            </a:r>
          </a:p>
          <a:p>
            <a:pPr marL="365760" lvl="1" indent="0">
              <a:lnSpc>
                <a:spcPct val="90000"/>
              </a:lnSpc>
              <a:spcBef>
                <a:spcPts val="1200"/>
              </a:spcBef>
              <a:buNone/>
            </a:pPr>
            <a:endParaRPr lang="en-US" dirty="0"/>
          </a:p>
          <a:p>
            <a:pPr marL="822960" lvl="1" indent="-45720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/>
              <a:t> Many interesting implementation </a:t>
            </a:r>
            <a:r>
              <a:rPr lang="en-US" dirty="0" smtClean="0"/>
              <a:t>issues</a:t>
            </a:r>
          </a:p>
          <a:p>
            <a:pPr marL="365760" lvl="1" indent="0">
              <a:lnSpc>
                <a:spcPct val="90000"/>
              </a:lnSpc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Indexes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365760" lvl="1" indent="0">
              <a:lnSpc>
                <a:spcPct val="90000"/>
              </a:lnSpc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6151563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7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Indexes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365760" lvl="1" indent="0">
              <a:lnSpc>
                <a:spcPct val="90000"/>
              </a:lnSpc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1150"/>
            <a:ext cx="6248400" cy="37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9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Indexes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365760" lvl="1" indent="0">
              <a:lnSpc>
                <a:spcPct val="90000"/>
              </a:lnSpc>
              <a:spcBef>
                <a:spcPts val="1200"/>
              </a:spcBef>
              <a:buNone/>
            </a:pPr>
            <a:endParaRPr lang="en-US" dirty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/>
              <a:t>Utility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 Index = difference between full table scans and 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/>
              <a:t>   immediate location of tuples</a:t>
            </a:r>
          </a:p>
          <a:p>
            <a:pPr marL="948690" lvl="2" indent="-182880">
              <a:lnSpc>
                <a:spcPct val="90000"/>
              </a:lnSpc>
              <a:spcBef>
                <a:spcPts val="600"/>
              </a:spcBef>
              <a:buFont typeface="Wingdings 2" pitchFamily="18" charset="2"/>
              <a:buChar char="â"/>
            </a:pPr>
            <a:r>
              <a:rPr lang="en-US" dirty="0"/>
              <a:t> </a:t>
            </a:r>
            <a:r>
              <a:rPr lang="en-US" b="1" dirty="0"/>
              <a:t>Orders of magnitude performance difference</a:t>
            </a:r>
          </a:p>
          <a:p>
            <a:pPr marL="548640" lvl="1" indent="-182880"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/>
              <a:t> Underlying data structures</a:t>
            </a:r>
          </a:p>
          <a:p>
            <a:pPr marL="948690" lvl="2" indent="-18288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</a:pPr>
            <a:r>
              <a:rPr lang="en-US" dirty="0"/>
              <a:t> Balanced trees (B trees, B+ trees)</a:t>
            </a:r>
          </a:p>
          <a:p>
            <a:pPr marL="948690" lvl="2" indent="-182880">
              <a:lnSpc>
                <a:spcPct val="90000"/>
              </a:lnSpc>
              <a:spcBef>
                <a:spcPts val="1200"/>
              </a:spcBef>
              <a:buFont typeface="Calibri" pitchFamily="34" charset="0"/>
              <a:buChar char="–"/>
            </a:pPr>
            <a:r>
              <a:rPr lang="en-US" dirty="0"/>
              <a:t> Hash tables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4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5169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Indexes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365760" lvl="1" indent="0">
              <a:lnSpc>
                <a:spcPct val="90000"/>
              </a:lnSpc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34512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4365625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0" y="4716570"/>
            <a:ext cx="71628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/>
              <a:t>Many DBMS’s build indexes automatically on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b="1" dirty="0"/>
              <a:t>PRIMARY</a:t>
            </a:r>
            <a:r>
              <a:rPr lang="en-US" sz="2400" b="1" dirty="0"/>
              <a:t> </a:t>
            </a:r>
            <a:r>
              <a:rPr lang="en-US" sz="2400" b="1" dirty="0"/>
              <a:t>KEY </a:t>
            </a:r>
            <a:r>
              <a:rPr lang="en-US" sz="2400" dirty="0"/>
              <a:t>(and sometimes </a:t>
            </a:r>
            <a:r>
              <a:rPr lang="en-US" sz="2400" b="1" dirty="0"/>
              <a:t>UNIQUE</a:t>
            </a:r>
            <a:r>
              <a:rPr lang="en-US" sz="2400" dirty="0"/>
              <a:t>) attributes</a:t>
            </a:r>
          </a:p>
        </p:txBody>
      </p:sp>
    </p:spTree>
    <p:extLst>
      <p:ext uri="{BB962C8B-B14F-4D97-AF65-F5344CB8AC3E}">
        <p14:creationId xmlns:p14="http://schemas.microsoft.com/office/powerpoint/2010/main" val="3358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585" y="-29308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Indexes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365760" lvl="1" indent="0">
              <a:lnSpc>
                <a:spcPct val="90000"/>
              </a:lnSpc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2017713"/>
            <a:ext cx="6175375" cy="284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0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Indexes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365760" lvl="1" indent="0">
              <a:lnSpc>
                <a:spcPct val="90000"/>
              </a:lnSpc>
              <a:spcBef>
                <a:spcPts val="1200"/>
              </a:spcBef>
              <a:buNone/>
            </a:pPr>
            <a:endParaRPr lang="en-US" dirty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400" dirty="0"/>
              <a:t>Downsides of Indexes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dirty="0"/>
              <a:t>1</a:t>
            </a:r>
            <a:r>
              <a:rPr lang="en-US" sz="2400" dirty="0" smtClean="0"/>
              <a:t>) Extra space - marginal</a:t>
            </a:r>
            <a:endParaRPr lang="en-US" sz="2400" dirty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dirty="0"/>
              <a:t>2</a:t>
            </a:r>
            <a:r>
              <a:rPr lang="en-US" sz="2400" dirty="0" smtClean="0"/>
              <a:t>) Index creation – medium</a:t>
            </a:r>
            <a:endParaRPr lang="en-US" sz="2400" dirty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dirty="0"/>
              <a:t>3</a:t>
            </a:r>
            <a:r>
              <a:rPr lang="en-US" sz="2400" dirty="0" smtClean="0"/>
              <a:t>) Index maintenance – can offset benefit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90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Indexes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365760" lvl="1" indent="0">
              <a:lnSpc>
                <a:spcPct val="90000"/>
              </a:lnSpc>
              <a:spcBef>
                <a:spcPts val="1200"/>
              </a:spcBef>
              <a:buNone/>
            </a:pPr>
            <a:endParaRPr lang="en-US" dirty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/>
              <a:t>Picking which indexes to create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/>
              <a:t>Benefit of an index depends on: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 Size of table </a:t>
            </a:r>
            <a:r>
              <a:rPr lang="en-US" sz="2000" dirty="0"/>
              <a:t>(and possibly layout)</a:t>
            </a:r>
            <a:endParaRPr lang="en-US" sz="2400" dirty="0"/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 Data distributions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 Query vs. update load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27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541</TotalTime>
  <Words>166</Words>
  <Application>Microsoft Office PowerPoint</Application>
  <PresentationFormat>A4 Paper (210x297 mm)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Indexes 4 June – 30 June 2012</vt:lpstr>
      <vt:lpstr>Indexes</vt:lpstr>
      <vt:lpstr>Indexes</vt:lpstr>
      <vt:lpstr>Indexes</vt:lpstr>
      <vt:lpstr>Indexes</vt:lpstr>
      <vt:lpstr>Indexes</vt:lpstr>
      <vt:lpstr>Indexes</vt:lpstr>
      <vt:lpstr>Indexes</vt:lpstr>
      <vt:lpstr>Indexes</vt:lpstr>
      <vt:lpstr>Indexes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Irena Chaushevska</dc:creator>
  <cp:lastModifiedBy>Vasko Jovanovski</cp:lastModifiedBy>
  <cp:revision>13</cp:revision>
  <dcterms:created xsi:type="dcterms:W3CDTF">2012-05-28T20:23:01Z</dcterms:created>
  <dcterms:modified xsi:type="dcterms:W3CDTF">2012-06-15T10:16:28Z</dcterms:modified>
</cp:coreProperties>
</file>