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73" r:id="rId3"/>
    <p:sldId id="274" r:id="rId4"/>
    <p:sldId id="275" r:id="rId5"/>
    <p:sldId id="279" r:id="rId6"/>
    <p:sldId id="281" r:id="rId7"/>
    <p:sldId id="285" r:id="rId8"/>
    <p:sldId id="282" r:id="rId9"/>
    <p:sldId id="284" r:id="rId10"/>
    <p:sldId id="283" r:id="rId11"/>
    <p:sldId id="280" r:id="rId12"/>
    <p:sldId id="286" r:id="rId13"/>
    <p:sldId id="287" r:id="rId14"/>
    <p:sldId id="288" r:id="rId15"/>
    <p:sldId id="289" r:id="rId16"/>
    <p:sldId id="292" r:id="rId17"/>
    <p:sldId id="269" r:id="rId18"/>
    <p:sldId id="270" r:id="rId19"/>
    <p:sldId id="271" r:id="rId20"/>
    <p:sldId id="276" r:id="rId21"/>
    <p:sldId id="272" r:id="rId22"/>
    <p:sldId id="294" r:id="rId23"/>
    <p:sldId id="291"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1" d="100"/>
          <a:sy n="81" d="100"/>
        </p:scale>
        <p:origin x="-174" y="270"/>
      </p:cViewPr>
      <p:guideLst>
        <p:guide orient="horz" pos="2160"/>
        <p:guide pos="384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4/15/2015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4/15/2015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4/15/2015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4/15/2015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4/15/2015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4/15/2015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4/15/2015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www.codeproject.com/Articles/703634/SOLID-Architecture-principles-using-simple-Cshar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SOLID principles</a:t>
            </a:r>
            <a:endParaRPr lang="en-US" dirty="0"/>
          </a:p>
        </p:txBody>
      </p:sp>
    </p:spTree>
    <p:extLst>
      <p:ext uri="{BB962C8B-B14F-4D97-AF65-F5344CB8AC3E}">
        <p14:creationId xmlns:p14="http://schemas.microsoft.com/office/powerpoint/2010/main" val="73304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Single Responsibility Principle</a:t>
            </a:r>
            <a:endParaRPr lang="en-US" dirty="0"/>
          </a:p>
        </p:txBody>
      </p:sp>
    </p:spTree>
    <p:extLst>
      <p:ext uri="{BB962C8B-B14F-4D97-AF65-F5344CB8AC3E}">
        <p14:creationId xmlns:p14="http://schemas.microsoft.com/office/powerpoint/2010/main" val="2000296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Classes tend to have many responsibilities. In a class that has more than one responsibility, the responsibilities become coupled. Changes to one responsibility may impair or inhibit the class's ability to meet the others. This kind of coupling leads to fragile designs that break in unexpected ways when changed.</a:t>
            </a:r>
          </a:p>
          <a:p>
            <a:pPr marL="0" indent="0">
              <a:buNone/>
            </a:pPr>
            <a:r>
              <a:rPr lang="en-US" dirty="0" smtClean="0"/>
              <a:t>A </a:t>
            </a:r>
            <a:r>
              <a:rPr lang="en-US" dirty="0"/>
              <a:t>responsibility is defined as an axis of change. A class has multiple responsibilities if it has more than one reason for change.</a:t>
            </a:r>
          </a:p>
          <a:p>
            <a:pPr marL="0" indent="0">
              <a:buNone/>
            </a:pPr>
            <a:endParaRPr lang="en-US" dirty="0"/>
          </a:p>
        </p:txBody>
      </p:sp>
    </p:spTree>
    <p:extLst>
      <p:ext uri="{BB962C8B-B14F-4D97-AF65-F5344CB8AC3E}">
        <p14:creationId xmlns:p14="http://schemas.microsoft.com/office/powerpoint/2010/main" val="2753659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CarAlmighty</a:t>
            </a:r>
            <a:endParaRPr lang="en-US" dirty="0"/>
          </a:p>
        </p:txBody>
      </p:sp>
      <p:sp>
        <p:nvSpPr>
          <p:cNvPr id="3" name="Content Placeholder 2"/>
          <p:cNvSpPr>
            <a:spLocks noGrp="1"/>
          </p:cNvSpPr>
          <p:nvPr>
            <p:ph idx="1"/>
          </p:nvPr>
        </p:nvSpPr>
        <p:spPr>
          <a:xfrm>
            <a:off x="1295400" y="4081806"/>
            <a:ext cx="9601200" cy="1709394"/>
          </a:xfrm>
        </p:spPr>
        <p:txBody>
          <a:bodyPr/>
          <a:lstStyle/>
          <a:p>
            <a:pPr marL="0" indent="0">
              <a:buNone/>
            </a:pPr>
            <a:r>
              <a:rPr lang="en-US" dirty="0"/>
              <a:t>Problems:</a:t>
            </a:r>
          </a:p>
          <a:p>
            <a:pPr lvl="1" fontAlgn="ctr"/>
            <a:r>
              <a:rPr lang="en-US" dirty="0"/>
              <a:t>The </a:t>
            </a:r>
            <a:r>
              <a:rPr lang="en-US" dirty="0" smtClean="0"/>
              <a:t>GUI functionalities needs to be separated.</a:t>
            </a:r>
          </a:p>
          <a:p>
            <a:pPr lvl="1" fontAlgn="ctr"/>
            <a:r>
              <a:rPr lang="en-US" dirty="0" smtClean="0"/>
              <a:t>The logging functionalities needs to be separated.</a:t>
            </a:r>
            <a:endParaRPr lang="en-US" dirty="0"/>
          </a:p>
          <a:p>
            <a:pPr lvl="1" fontAlgn="ctr"/>
            <a:r>
              <a:rPr lang="en-US" dirty="0"/>
              <a:t>Changes to the </a:t>
            </a:r>
            <a:r>
              <a:rPr lang="en-US" dirty="0" smtClean="0"/>
              <a:t>GUI or logging will force changes to the car.</a:t>
            </a:r>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231" y="1851880"/>
            <a:ext cx="25908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34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defined</a:t>
            </a:r>
            <a:endParaRPr lang="en-US" dirty="0"/>
          </a:p>
        </p:txBody>
      </p:sp>
      <p:sp>
        <p:nvSpPr>
          <p:cNvPr id="3" name="Content Placeholder 2"/>
          <p:cNvSpPr>
            <a:spLocks noGrp="1"/>
          </p:cNvSpPr>
          <p:nvPr>
            <p:ph idx="1"/>
          </p:nvPr>
        </p:nvSpPr>
        <p:spPr/>
        <p:txBody>
          <a:bodyPr/>
          <a:lstStyle/>
          <a:p>
            <a:pPr marL="0" indent="0">
              <a:buNone/>
            </a:pPr>
            <a:r>
              <a:rPr lang="en-US" dirty="0"/>
              <a:t>A class should have only one reason to change.</a:t>
            </a:r>
          </a:p>
          <a:p>
            <a:pPr marL="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531" y="2614246"/>
            <a:ext cx="28194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2103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CarAlmighty</a:t>
            </a:r>
            <a:endParaRPr lang="en-US" sz="1800" dirty="0"/>
          </a:p>
        </p:txBody>
      </p:sp>
    </p:spTree>
    <p:extLst>
      <p:ext uri="{BB962C8B-B14F-4D97-AF65-F5344CB8AC3E}">
        <p14:creationId xmlns:p14="http://schemas.microsoft.com/office/powerpoint/2010/main" val="258868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AcmeCar</a:t>
            </a:r>
            <a:endParaRPr lang="en-US" sz="1800" dirty="0"/>
          </a:p>
        </p:txBody>
      </p:sp>
      <p:sp>
        <p:nvSpPr>
          <p:cNvPr id="3" name="Rectangle 2"/>
          <p:cNvSpPr/>
          <p:nvPr/>
        </p:nvSpPr>
        <p:spPr>
          <a:xfrm>
            <a:off x="973015" y="1582341"/>
            <a:ext cx="10621108" cy="3416320"/>
          </a:xfrm>
          <a:prstGeom prst="rect">
            <a:avLst/>
          </a:prstGeom>
        </p:spPr>
        <p:txBody>
          <a:bodyPr wrap="square">
            <a:spAutoFit/>
          </a:bodyPr>
          <a:lstStyle/>
          <a:p>
            <a:r>
              <a:rPr lang="en-US" dirty="0"/>
              <a:t>The story:</a:t>
            </a:r>
          </a:p>
          <a:p>
            <a:r>
              <a:rPr lang="en-US" dirty="0"/>
              <a:t>There is </a:t>
            </a:r>
            <a:r>
              <a:rPr lang="en-US" dirty="0" smtClean="0"/>
              <a:t>an </a:t>
            </a:r>
            <a:r>
              <a:rPr lang="en-US" dirty="0" err="1" smtClean="0"/>
              <a:t>AcmeCar</a:t>
            </a:r>
            <a:r>
              <a:rPr lang="en-US" dirty="0" smtClean="0"/>
              <a:t> with basic functionalities Lock/Unlock but as the implementation progressed this class included logging of exceptions and logging of state.</a:t>
            </a:r>
          </a:p>
          <a:p>
            <a:r>
              <a:rPr lang="en-US" dirty="0" smtClean="0"/>
              <a:t>Now the client wants to change the computer and the logger that should log the messages in:</a:t>
            </a:r>
          </a:p>
          <a:p>
            <a:r>
              <a:rPr lang="en-US" dirty="0" smtClean="0"/>
              <a:t>-Exception messages should be logged on the cloud</a:t>
            </a:r>
          </a:p>
          <a:p>
            <a:r>
              <a:rPr lang="en-US" dirty="0" smtClean="0"/>
              <a:t>-Status messages should be logged in the clients phone</a:t>
            </a:r>
          </a:p>
          <a:p>
            <a:endParaRPr lang="en-US" dirty="0"/>
          </a:p>
          <a:p>
            <a:r>
              <a:rPr lang="en-US" dirty="0"/>
              <a:t>Task</a:t>
            </a:r>
            <a:r>
              <a:rPr lang="en-US" dirty="0" smtClean="0"/>
              <a:t>:</a:t>
            </a:r>
            <a:endParaRPr lang="en-US" dirty="0"/>
          </a:p>
          <a:p>
            <a:r>
              <a:rPr lang="en-US" dirty="0"/>
              <a:t>Refactor the </a:t>
            </a:r>
            <a:r>
              <a:rPr lang="en-US" dirty="0" err="1" smtClean="0"/>
              <a:t>AcmeCar</a:t>
            </a:r>
            <a:r>
              <a:rPr lang="en-US" dirty="0" smtClean="0"/>
              <a:t> to be responsible only for Lock/Unlock and export the logging functionalities in separate classes.</a:t>
            </a:r>
          </a:p>
          <a:p>
            <a:endParaRPr lang="en-US" dirty="0" smtClean="0"/>
          </a:p>
          <a:p>
            <a:endParaRPr lang="en-US" dirty="0"/>
          </a:p>
        </p:txBody>
      </p:sp>
    </p:spTree>
    <p:extLst>
      <p:ext uri="{BB962C8B-B14F-4D97-AF65-F5344CB8AC3E}">
        <p14:creationId xmlns:p14="http://schemas.microsoft.com/office/powerpoint/2010/main" val="3130038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dirty="0" smtClean="0"/>
              <a:t>Dependency Inversion Principle</a:t>
            </a:r>
            <a:endParaRPr lang="en-US" sz="5400"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sz="half" idx="1"/>
          </p:nvPr>
        </p:nvSpPr>
        <p:spPr>
          <a:xfrm>
            <a:off x="1295399" y="1981199"/>
            <a:ext cx="5371843" cy="3810001"/>
          </a:xfrm>
        </p:spPr>
        <p:txBody>
          <a:bodyPr/>
          <a:lstStyle/>
          <a:p>
            <a:pPr marL="0" indent="0">
              <a:buNone/>
            </a:pPr>
            <a:r>
              <a:rPr lang="en-US" dirty="0"/>
              <a:t>Traditionally high-level modules have been dependent on low-level modules</a:t>
            </a:r>
            <a:r>
              <a:rPr lang="en-US" dirty="0" smtClean="0"/>
              <a:t>.</a:t>
            </a:r>
          </a:p>
          <a:p>
            <a:pPr marL="0" indent="0">
              <a:buNone/>
            </a:pPr>
            <a:r>
              <a:rPr lang="en-US" dirty="0" smtClean="0"/>
              <a:t>Examples:</a:t>
            </a:r>
          </a:p>
          <a:p>
            <a:pPr lvl="1" fontAlgn="ctr"/>
            <a:r>
              <a:rPr lang="en-US" dirty="0"/>
              <a:t>User management module </a:t>
            </a:r>
            <a:r>
              <a:rPr lang="en-US" dirty="0" smtClean="0"/>
              <a:t>would depend on </a:t>
            </a:r>
            <a:r>
              <a:rPr lang="en-US" dirty="0"/>
              <a:t>a DAO module that persists the user data in a relational database.</a:t>
            </a:r>
          </a:p>
          <a:p>
            <a:pPr lvl="1" fontAlgn="ctr"/>
            <a:r>
              <a:rPr lang="en-US" dirty="0"/>
              <a:t>Checkout module </a:t>
            </a:r>
            <a:r>
              <a:rPr lang="en-US" dirty="0" smtClean="0"/>
              <a:t>would depend on </a:t>
            </a:r>
            <a:r>
              <a:rPr lang="en-US" dirty="0"/>
              <a:t>a payment gateway such as PayPal.</a:t>
            </a:r>
          </a:p>
          <a:p>
            <a:pPr lvl="1" fontAlgn="ctr"/>
            <a:r>
              <a:rPr lang="en-US" dirty="0"/>
              <a:t>The password management </a:t>
            </a:r>
            <a:r>
              <a:rPr lang="en-US" dirty="0" smtClean="0"/>
              <a:t>module would depend on </a:t>
            </a:r>
            <a:r>
              <a:rPr lang="en-US" dirty="0"/>
              <a:t>a SMTP server for sending the "forgot password" email.</a:t>
            </a:r>
          </a:p>
          <a:p>
            <a:pPr marL="0" indent="0">
              <a:buNone/>
            </a:pPr>
            <a:endParaRPr lang="en-US" dirty="0"/>
          </a:p>
        </p:txBody>
      </p:sp>
      <p:pic>
        <p:nvPicPr>
          <p:cNvPr id="9" name="Picture 8"/>
          <p:cNvPicPr>
            <a:picLocks noChangeAspect="1"/>
          </p:cNvPicPr>
          <p:nvPr/>
        </p:nvPicPr>
        <p:blipFill>
          <a:blip r:embed="rId2"/>
          <a:stretch>
            <a:fillRect/>
          </a:stretch>
        </p:blipFill>
        <p:spPr>
          <a:xfrm>
            <a:off x="6915150" y="3033711"/>
            <a:ext cx="3981450" cy="1704975"/>
          </a:xfrm>
          <a:prstGeom prst="rect">
            <a:avLst/>
          </a:prstGeom>
        </p:spPr>
      </p:pic>
    </p:spTree>
    <p:extLst>
      <p:ext uri="{BB962C8B-B14F-4D97-AF65-F5344CB8AC3E}">
        <p14:creationId xmlns:p14="http://schemas.microsoft.com/office/powerpoint/2010/main" val="691847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Hence the problems</a:t>
            </a:r>
            <a:endParaRPr lang="en-US" dirty="0"/>
          </a:p>
        </p:txBody>
      </p:sp>
      <p:sp>
        <p:nvSpPr>
          <p:cNvPr id="6" name="Content Placeholder 5"/>
          <p:cNvSpPr>
            <a:spLocks noGrp="1"/>
          </p:cNvSpPr>
          <p:nvPr>
            <p:ph idx="1"/>
          </p:nvPr>
        </p:nvSpPr>
        <p:spPr/>
        <p:txBody>
          <a:bodyPr>
            <a:normAutofit/>
          </a:bodyPr>
          <a:lstStyle/>
          <a:p>
            <a:pPr fontAlgn="ctr"/>
            <a:r>
              <a:rPr lang="en-US" dirty="0"/>
              <a:t>Changes to low-level modules have direct effects on the high-level </a:t>
            </a:r>
            <a:r>
              <a:rPr lang="en-US" dirty="0" smtClean="0"/>
              <a:t>modules.</a:t>
            </a:r>
            <a:endParaRPr lang="en-US" dirty="0"/>
          </a:p>
          <a:p>
            <a:pPr lvl="1" fontAlgn="ctr"/>
            <a:r>
              <a:rPr lang="en-US" dirty="0" smtClean="0"/>
              <a:t>Change </a:t>
            </a:r>
            <a:r>
              <a:rPr lang="en-US" dirty="0"/>
              <a:t>to the API of a low-level module would require changes in the code of a high-level module that depends on it.</a:t>
            </a:r>
          </a:p>
          <a:p>
            <a:pPr fontAlgn="ctr"/>
            <a:r>
              <a:rPr lang="en-US" dirty="0"/>
              <a:t>The tight coupling between modules makes it very hard to replace low-level modules with alternatives. The same is problem when it comes to reusing high-level modules in different contexts</a:t>
            </a:r>
            <a:r>
              <a:rPr lang="en-US" dirty="0" smtClean="0"/>
              <a:t>.</a:t>
            </a:r>
            <a:endParaRPr lang="en-US" dirty="0"/>
          </a:p>
          <a:p>
            <a:pPr lvl="1" fontAlgn="ctr"/>
            <a:r>
              <a:rPr lang="en-US" dirty="0"/>
              <a:t>Replacing the DAO module that stores the data in a relational database with one that stores it in a </a:t>
            </a:r>
            <a:r>
              <a:rPr lang="en-US" dirty="0" err="1"/>
              <a:t>NoSQL</a:t>
            </a:r>
            <a:r>
              <a:rPr lang="en-US" dirty="0"/>
              <a:t> database.</a:t>
            </a:r>
          </a:p>
          <a:p>
            <a:pPr lvl="1" fontAlgn="ctr"/>
            <a:r>
              <a:rPr lang="en-US" dirty="0"/>
              <a:t>Replacing PayPal with Google Wallet.</a:t>
            </a:r>
          </a:p>
          <a:p>
            <a:pPr lvl="1" fontAlgn="ctr"/>
            <a:r>
              <a:rPr lang="en-US" dirty="0"/>
              <a:t>Opting for an SMS "forgot password" notification rather than an email based one.</a:t>
            </a:r>
          </a:p>
          <a:p>
            <a:endParaRPr lang="en-US" dirty="0"/>
          </a:p>
        </p:txBody>
      </p:sp>
    </p:spTree>
    <p:extLst>
      <p:ext uri="{BB962C8B-B14F-4D97-AF65-F5344CB8AC3E}">
        <p14:creationId xmlns:p14="http://schemas.microsoft.com/office/powerpoint/2010/main" val="42912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www.codeproject.com/KB/architecture/SOLIDPrinciplesInOOD/dggn8fwf_36gttf6dtd_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24649" y="2081664"/>
            <a:ext cx="4942702" cy="3657600"/>
          </a:xfrm>
          <a:effectLst/>
        </p:spPr>
      </p:pic>
    </p:spTree>
    <p:extLst>
      <p:ext uri="{BB962C8B-B14F-4D97-AF65-F5344CB8AC3E}">
        <p14:creationId xmlns:p14="http://schemas.microsoft.com/office/powerpoint/2010/main" val="301626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first five principles of Object Oriented Design (OOD)</a:t>
            </a:r>
          </a:p>
          <a:p>
            <a:r>
              <a:rPr lang="en-US" dirty="0" smtClean="0"/>
              <a:t>Defined by Robert C. Martin in the early 2000s</a:t>
            </a:r>
          </a:p>
          <a:p>
            <a:r>
              <a:rPr lang="en-US" dirty="0" smtClean="0"/>
              <a:t>Creating a system that is easy to maintain and extend over time</a:t>
            </a:r>
            <a:endParaRPr lang="en-US" dirty="0"/>
          </a:p>
        </p:txBody>
      </p:sp>
    </p:spTree>
    <p:extLst>
      <p:ext uri="{BB962C8B-B14F-4D97-AF65-F5344CB8AC3E}">
        <p14:creationId xmlns:p14="http://schemas.microsoft.com/office/powerpoint/2010/main" val="381119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defined</a:t>
            </a:r>
            <a:endParaRPr lang="en-US" dirty="0"/>
          </a:p>
        </p:txBody>
      </p:sp>
      <p:sp>
        <p:nvSpPr>
          <p:cNvPr id="6" name="Content Placeholder 5"/>
          <p:cNvSpPr>
            <a:spLocks noGrp="1"/>
          </p:cNvSpPr>
          <p:nvPr>
            <p:ph sz="half" idx="1"/>
          </p:nvPr>
        </p:nvSpPr>
        <p:spPr>
          <a:xfrm>
            <a:off x="1295400" y="1981199"/>
            <a:ext cx="4935718" cy="3810001"/>
          </a:xfrm>
        </p:spPr>
        <p:txBody>
          <a:bodyPr/>
          <a:lstStyle/>
          <a:p>
            <a:r>
              <a:rPr lang="en-US" dirty="0" smtClean="0"/>
              <a:t>High-level </a:t>
            </a:r>
            <a:r>
              <a:rPr lang="en-US" dirty="0"/>
              <a:t>modules should not depend on low-level modules. Both should depend on abstractions</a:t>
            </a:r>
            <a:r>
              <a:rPr lang="en-US" dirty="0" smtClean="0"/>
              <a:t>.</a:t>
            </a:r>
          </a:p>
          <a:p>
            <a:r>
              <a:rPr lang="en-US" dirty="0"/>
              <a:t>Abstractions should not depend upon details. Details should depend upon abstractions.</a:t>
            </a:r>
          </a:p>
        </p:txBody>
      </p:sp>
      <p:pic>
        <p:nvPicPr>
          <p:cNvPr id="5" name="Picture 4"/>
          <p:cNvPicPr>
            <a:picLocks noChangeAspect="1"/>
          </p:cNvPicPr>
          <p:nvPr/>
        </p:nvPicPr>
        <p:blipFill>
          <a:blip r:embed="rId2"/>
          <a:stretch>
            <a:fillRect/>
          </a:stretch>
        </p:blipFill>
        <p:spPr>
          <a:xfrm>
            <a:off x="6902884" y="1872055"/>
            <a:ext cx="3993716" cy="3919145"/>
          </a:xfrm>
          <a:prstGeom prst="rect">
            <a:avLst/>
          </a:prstGeom>
        </p:spPr>
      </p:pic>
    </p:spTree>
    <p:extLst>
      <p:ext uri="{BB962C8B-B14F-4D97-AF65-F5344CB8AC3E}">
        <p14:creationId xmlns:p14="http://schemas.microsoft.com/office/powerpoint/2010/main" val="132089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AcmeDipCar</a:t>
            </a:r>
            <a:endParaRPr lang="en-US" sz="1800" dirty="0"/>
          </a:p>
        </p:txBody>
      </p:sp>
      <p:sp>
        <p:nvSpPr>
          <p:cNvPr id="3" name="Rectangle 2"/>
          <p:cNvSpPr/>
          <p:nvPr/>
        </p:nvSpPr>
        <p:spPr>
          <a:xfrm>
            <a:off x="973015" y="1582341"/>
            <a:ext cx="10621108" cy="2862322"/>
          </a:xfrm>
          <a:prstGeom prst="rect">
            <a:avLst/>
          </a:prstGeom>
        </p:spPr>
        <p:txBody>
          <a:bodyPr wrap="square">
            <a:spAutoFit/>
          </a:bodyPr>
          <a:lstStyle/>
          <a:p>
            <a:r>
              <a:rPr lang="en-US" dirty="0"/>
              <a:t>The story:</a:t>
            </a:r>
          </a:p>
          <a:p>
            <a:r>
              <a:rPr lang="en-US" dirty="0" smtClean="0"/>
              <a:t>The </a:t>
            </a:r>
            <a:r>
              <a:rPr lang="en-US" dirty="0" err="1" smtClean="0"/>
              <a:t>AcmeCar</a:t>
            </a:r>
            <a:r>
              <a:rPr lang="en-US" dirty="0" smtClean="0"/>
              <a:t> from the previous example is required to change once more. When the car is sold the client should be able to specify the logger and the computer where the messages should be logged.</a:t>
            </a:r>
          </a:p>
          <a:p>
            <a:endParaRPr lang="en-US" dirty="0"/>
          </a:p>
          <a:p>
            <a:r>
              <a:rPr lang="en-US" dirty="0"/>
              <a:t>Task</a:t>
            </a:r>
            <a:r>
              <a:rPr lang="en-US" dirty="0" smtClean="0"/>
              <a:t>:</a:t>
            </a:r>
            <a:endParaRPr lang="en-US" dirty="0"/>
          </a:p>
          <a:p>
            <a:r>
              <a:rPr lang="en-US" dirty="0"/>
              <a:t>Refactor the </a:t>
            </a:r>
            <a:r>
              <a:rPr lang="en-US" dirty="0" err="1" smtClean="0"/>
              <a:t>AcmeCar</a:t>
            </a:r>
            <a:r>
              <a:rPr lang="en-US" dirty="0" smtClean="0"/>
              <a:t> to be able to accept the loggers from the outside and depend only on interfaces.</a:t>
            </a:r>
          </a:p>
          <a:p>
            <a:r>
              <a:rPr lang="en-US" dirty="0" smtClean="0"/>
              <a:t>Consider using the Singleton principle.</a:t>
            </a:r>
          </a:p>
          <a:p>
            <a:r>
              <a:rPr lang="en-US" dirty="0" smtClean="0"/>
              <a:t>Consider using events to further decouple the car implementation from the logging.</a:t>
            </a:r>
          </a:p>
          <a:p>
            <a:endParaRPr lang="en-US" dirty="0" smtClean="0"/>
          </a:p>
          <a:p>
            <a:endParaRPr lang="en-US" dirty="0"/>
          </a:p>
        </p:txBody>
      </p:sp>
    </p:spTree>
    <p:extLst>
      <p:ext uri="{BB962C8B-B14F-4D97-AF65-F5344CB8AC3E}">
        <p14:creationId xmlns:p14="http://schemas.microsoft.com/office/powerpoint/2010/main" val="90353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300914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HomeWork</a:t>
            </a:r>
            <a:r>
              <a:rPr lang="en-US" dirty="0" smtClean="0"/>
              <a:t> SOLID: OCP and LSP</a:t>
            </a:r>
            <a:endParaRPr lang="en-US" sz="1800" dirty="0"/>
          </a:p>
        </p:txBody>
      </p:sp>
      <p:sp>
        <p:nvSpPr>
          <p:cNvPr id="3" name="Content Placeholder 2"/>
          <p:cNvSpPr>
            <a:spLocks noGrp="1"/>
          </p:cNvSpPr>
          <p:nvPr>
            <p:ph idx="1"/>
          </p:nvPr>
        </p:nvSpPr>
        <p:spPr/>
        <p:txBody>
          <a:bodyPr/>
          <a:lstStyle/>
          <a:p>
            <a:pPr marL="0" indent="0">
              <a:buNone/>
            </a:pPr>
            <a:r>
              <a:rPr lang="en-US" dirty="0" smtClean="0"/>
              <a:t>Create a project that will have:</a:t>
            </a:r>
          </a:p>
          <a:p>
            <a:pPr marL="0" indent="0">
              <a:buNone/>
            </a:pPr>
            <a:r>
              <a:rPr lang="en-US" dirty="0" smtClean="0"/>
              <a:t>-Bad example for Open/Closed principle</a:t>
            </a:r>
          </a:p>
          <a:p>
            <a:pPr marL="0" indent="0">
              <a:buNone/>
            </a:pPr>
            <a:r>
              <a:rPr lang="en-US" dirty="0" smtClean="0"/>
              <a:t>-Good exampl</a:t>
            </a:r>
            <a:r>
              <a:rPr lang="en-US" dirty="0" smtClean="0"/>
              <a:t>e for Open/Closed principle</a:t>
            </a:r>
          </a:p>
          <a:p>
            <a:pPr marL="0" indent="0">
              <a:buNone/>
            </a:pPr>
            <a:r>
              <a:rPr lang="en-US" dirty="0" smtClean="0"/>
              <a:t>-Bad example </a:t>
            </a:r>
            <a:r>
              <a:rPr lang="en-US" dirty="0"/>
              <a:t>for </a:t>
            </a:r>
            <a:r>
              <a:rPr lang="en-US" dirty="0" err="1"/>
              <a:t>Liskov</a:t>
            </a:r>
            <a:r>
              <a:rPr lang="en-US" dirty="0"/>
              <a:t> Substitution Principle</a:t>
            </a:r>
          </a:p>
          <a:p>
            <a:pPr marL="0" indent="0">
              <a:buNone/>
            </a:pPr>
            <a:r>
              <a:rPr lang="en-US" dirty="0" smtClean="0"/>
              <a:t>-</a:t>
            </a:r>
            <a:r>
              <a:rPr lang="en-US" dirty="0"/>
              <a:t>Good example for </a:t>
            </a:r>
            <a:r>
              <a:rPr lang="en-US" dirty="0" err="1"/>
              <a:t>Liskov</a:t>
            </a:r>
            <a:r>
              <a:rPr lang="en-US" dirty="0"/>
              <a:t> Substitution </a:t>
            </a:r>
            <a:r>
              <a:rPr lang="en-US" dirty="0" smtClean="0"/>
              <a:t>Principle</a:t>
            </a:r>
          </a:p>
          <a:p>
            <a:pPr marL="0" indent="0">
              <a:buNone/>
            </a:pPr>
            <a:endParaRPr lang="en-US" dirty="0"/>
          </a:p>
          <a:p>
            <a:pPr marL="0" indent="0">
              <a:buNone/>
            </a:pPr>
            <a:r>
              <a:rPr lang="en-US" dirty="0"/>
              <a:t>Ref: </a:t>
            </a:r>
            <a:r>
              <a:rPr lang="en-US" dirty="0">
                <a:hlinkClick r:id="rId2"/>
              </a:rPr>
              <a:t>http://</a:t>
            </a:r>
            <a:r>
              <a:rPr lang="en-US" dirty="0" smtClean="0">
                <a:hlinkClick r:id="rId2"/>
              </a:rPr>
              <a:t>www.codeproject.com/Articles/703634/SOLID-Architecture-principles-using-simple-Csharp</a:t>
            </a:r>
            <a:r>
              <a:rPr lang="en-US" dirty="0" smtClean="0"/>
              <a:t> </a:t>
            </a: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2165471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principles</a:t>
            </a:r>
            <a:endParaRPr lang="en-US" dirty="0"/>
          </a:p>
        </p:txBody>
      </p:sp>
      <p:sp>
        <p:nvSpPr>
          <p:cNvPr id="3" name="Content Placeholder 2"/>
          <p:cNvSpPr>
            <a:spLocks noGrp="1"/>
          </p:cNvSpPr>
          <p:nvPr>
            <p:ph idx="1"/>
          </p:nvPr>
        </p:nvSpPr>
        <p:spPr/>
        <p:txBody>
          <a:bodyPr/>
          <a:lstStyle/>
          <a:p>
            <a:r>
              <a:rPr lang="en-US" b="1" dirty="0" smtClean="0">
                <a:latin typeface="Consolas" panose="020B0609020204030204" pitchFamily="49" charset="0"/>
                <a:cs typeface="Consolas" panose="020B0609020204030204" pitchFamily="49" charset="0"/>
              </a:rPr>
              <a:t>(S) SRP - </a:t>
            </a:r>
            <a:r>
              <a:rPr lang="en-US" b="1" dirty="0" smtClean="0"/>
              <a:t>Single Responsibility Principle</a:t>
            </a:r>
          </a:p>
          <a:p>
            <a:r>
              <a:rPr lang="en-US" dirty="0" smtClean="0">
                <a:latin typeface="Consolas" panose="020B0609020204030204" pitchFamily="49" charset="0"/>
                <a:cs typeface="Consolas" panose="020B0609020204030204" pitchFamily="49" charset="0"/>
              </a:rPr>
              <a:t>(O) OCP - </a:t>
            </a:r>
            <a:r>
              <a:rPr lang="en-US" dirty="0" smtClean="0"/>
              <a:t>Open/Closed Principle</a:t>
            </a:r>
          </a:p>
          <a:p>
            <a:r>
              <a:rPr lang="en-US" dirty="0" smtClean="0">
                <a:latin typeface="Consolas" panose="020B0609020204030204" pitchFamily="49" charset="0"/>
                <a:cs typeface="Consolas" panose="020B0609020204030204" pitchFamily="49" charset="0"/>
              </a:rPr>
              <a:t>(L) LSP - </a:t>
            </a:r>
            <a:r>
              <a:rPr lang="en-US" dirty="0" err="1" smtClean="0"/>
              <a:t>Liskov</a:t>
            </a:r>
            <a:r>
              <a:rPr lang="en-US" dirty="0" smtClean="0"/>
              <a:t> Substitution Principle</a:t>
            </a:r>
          </a:p>
          <a:p>
            <a:r>
              <a:rPr lang="en-US" b="1" dirty="0" smtClean="0">
                <a:latin typeface="Consolas" panose="020B0609020204030204" pitchFamily="49" charset="0"/>
                <a:cs typeface="Consolas" panose="020B0609020204030204" pitchFamily="49" charset="0"/>
              </a:rPr>
              <a:t>(I) ISP - </a:t>
            </a:r>
            <a:r>
              <a:rPr lang="en-US" b="1" dirty="0" smtClean="0"/>
              <a:t>Interface Segregation Principle</a:t>
            </a:r>
          </a:p>
          <a:p>
            <a:r>
              <a:rPr lang="en-US" b="1" dirty="0" smtClean="0">
                <a:latin typeface="Consolas" panose="020B0609020204030204" pitchFamily="49" charset="0"/>
                <a:cs typeface="Consolas" panose="020B0609020204030204" pitchFamily="49" charset="0"/>
              </a:rPr>
              <a:t>(D) DIP - </a:t>
            </a:r>
            <a:r>
              <a:rPr lang="en-US" b="1" dirty="0" smtClean="0"/>
              <a:t>Dependency Inversion Principle</a:t>
            </a:r>
            <a:endParaRPr lang="en-US" b="1" dirty="0"/>
          </a:p>
        </p:txBody>
      </p:sp>
    </p:spTree>
    <p:extLst>
      <p:ext uri="{BB962C8B-B14F-4D97-AF65-F5344CB8AC3E}">
        <p14:creationId xmlns:p14="http://schemas.microsoft.com/office/powerpoint/2010/main" val="193576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smtClean="0"/>
              <a:t>Interface Segregation Principle</a:t>
            </a:r>
            <a:endParaRPr lang="en-US" sz="5400" dirty="0"/>
          </a:p>
        </p:txBody>
      </p:sp>
    </p:spTree>
    <p:extLst>
      <p:ext uri="{BB962C8B-B14F-4D97-AF65-F5344CB8AC3E}">
        <p14:creationId xmlns:p14="http://schemas.microsoft.com/office/powerpoint/2010/main" val="3782324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Low-level module is used by many different high-level modules (clients), all of them having a specific way of working the low-level module.</a:t>
            </a:r>
          </a:p>
          <a:p>
            <a:pPr marL="0" indent="0">
              <a:buNone/>
            </a:pPr>
            <a:r>
              <a:rPr lang="en-US" dirty="0" smtClean="0"/>
              <a:t>This leads to problems:</a:t>
            </a:r>
          </a:p>
          <a:p>
            <a:pPr lvl="1" fontAlgn="ctr"/>
            <a:r>
              <a:rPr lang="en-US" sz="2000" b="1" dirty="0"/>
              <a:t>Interface pollution </a:t>
            </a:r>
            <a:r>
              <a:rPr lang="en-US" sz="2000" dirty="0"/>
              <a:t>- an interface is being polluted with methods that it doesn't require making it "</a:t>
            </a:r>
            <a:r>
              <a:rPr lang="en-US" sz="2000" dirty="0" smtClean="0"/>
              <a:t>fat“ and non-cohesive.</a:t>
            </a:r>
            <a:endParaRPr lang="en-US" sz="2000" dirty="0"/>
          </a:p>
          <a:p>
            <a:pPr lvl="1" fontAlgn="ctr"/>
            <a:r>
              <a:rPr lang="en-US" sz="2000" b="1" dirty="0" smtClean="0"/>
              <a:t>Degenerate method </a:t>
            </a:r>
            <a:r>
              <a:rPr lang="en-US" sz="2000" dirty="0" smtClean="0"/>
              <a:t>implementations in implementing classes.</a:t>
            </a:r>
            <a:endParaRPr lang="en-US" sz="2000" dirty="0"/>
          </a:p>
          <a:p>
            <a:pPr marL="0" indent="0">
              <a:buNone/>
            </a:pPr>
            <a:endParaRPr lang="en-US" dirty="0"/>
          </a:p>
        </p:txBody>
      </p:sp>
    </p:spTree>
    <p:extLst>
      <p:ext uri="{BB962C8B-B14F-4D97-AF65-F5344CB8AC3E}">
        <p14:creationId xmlns:p14="http://schemas.microsoft.com/office/powerpoint/2010/main" val="34771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lostechies.com/derickbailey/files/2011/03/InterfaceSegregationPrinciple_6021646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0" y="2126377"/>
            <a:ext cx="4572000" cy="3657600"/>
          </a:xfrm>
        </p:spPr>
      </p:pic>
    </p:spTree>
    <p:extLst>
      <p:ext uri="{BB962C8B-B14F-4D97-AF65-F5344CB8AC3E}">
        <p14:creationId xmlns:p14="http://schemas.microsoft.com/office/powerpoint/2010/main" val="314918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defined</a:t>
            </a:r>
            <a:endParaRPr lang="en-US" dirty="0"/>
          </a:p>
        </p:txBody>
      </p:sp>
      <p:sp>
        <p:nvSpPr>
          <p:cNvPr id="3" name="Content Placeholder 2"/>
          <p:cNvSpPr>
            <a:spLocks noGrp="1"/>
          </p:cNvSpPr>
          <p:nvPr>
            <p:ph idx="1"/>
          </p:nvPr>
        </p:nvSpPr>
        <p:spPr/>
        <p:txBody>
          <a:bodyPr/>
          <a:lstStyle/>
          <a:p>
            <a:pPr marL="0" indent="0">
              <a:buNone/>
            </a:pPr>
            <a:r>
              <a:rPr lang="en-US" dirty="0"/>
              <a:t>Clients should not be forced to depend on methods they do not use.</a:t>
            </a:r>
          </a:p>
        </p:txBody>
      </p:sp>
    </p:spTree>
    <p:extLst>
      <p:ext uri="{BB962C8B-B14F-4D97-AF65-F5344CB8AC3E}">
        <p14:creationId xmlns:p14="http://schemas.microsoft.com/office/powerpoint/2010/main" val="3379600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Car</a:t>
            </a:r>
            <a:endParaRPr lang="en-US" sz="1800" dirty="0"/>
          </a:p>
        </p:txBody>
      </p:sp>
    </p:spTree>
    <p:extLst>
      <p:ext uri="{BB962C8B-B14F-4D97-AF65-F5344CB8AC3E}">
        <p14:creationId xmlns:p14="http://schemas.microsoft.com/office/powerpoint/2010/main" val="58435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Factory</a:t>
            </a:r>
            <a:endParaRPr lang="en-US" sz="1800" dirty="0"/>
          </a:p>
        </p:txBody>
      </p:sp>
      <p:sp>
        <p:nvSpPr>
          <p:cNvPr id="3" name="Content Placeholder 2"/>
          <p:cNvSpPr>
            <a:spLocks noGrp="1"/>
          </p:cNvSpPr>
          <p:nvPr>
            <p:ph idx="1"/>
          </p:nvPr>
        </p:nvSpPr>
        <p:spPr/>
        <p:txBody>
          <a:bodyPr/>
          <a:lstStyle/>
          <a:p>
            <a:pPr marL="0" indent="0">
              <a:buNone/>
            </a:pPr>
            <a:r>
              <a:rPr lang="en-US" dirty="0" smtClean="0"/>
              <a:t>The story:</a:t>
            </a:r>
          </a:p>
          <a:p>
            <a:pPr marL="0" indent="0">
              <a:buNone/>
            </a:pPr>
            <a:r>
              <a:rPr lang="en-US" dirty="0" smtClean="0"/>
              <a:t>There is a Factory that was first specialized in production of car parts but quickly moved to production of formula one and motorcycle parts.</a:t>
            </a:r>
            <a:endParaRPr lang="en-US" dirty="0" smtClean="0"/>
          </a:p>
          <a:p>
            <a:pPr marL="0" indent="0">
              <a:buNone/>
            </a:pPr>
            <a:r>
              <a:rPr lang="en-US" dirty="0" smtClean="0"/>
              <a:t>Task:</a:t>
            </a:r>
          </a:p>
          <a:p>
            <a:pPr marL="0" indent="0">
              <a:buNone/>
            </a:pPr>
            <a:r>
              <a:rPr lang="en-US" dirty="0" smtClean="0"/>
              <a:t>Refactor </a:t>
            </a:r>
            <a:r>
              <a:rPr lang="en-US" dirty="0" smtClean="0"/>
              <a:t>the Factory application to be compliant with the interface segregation principle</a:t>
            </a:r>
            <a:r>
              <a:rPr lang="en-US" dirty="0" smtClean="0"/>
              <a:t>.</a:t>
            </a:r>
            <a:br>
              <a:rPr lang="en-US" dirty="0" smtClean="0"/>
            </a:br>
            <a:r>
              <a:rPr lang="en-US" dirty="0" smtClean="0"/>
              <a:t>Implement factories that can produce one type of parts and one with all part types.</a:t>
            </a:r>
          </a:p>
          <a:p>
            <a:pPr marL="0" indent="0">
              <a:buNone/>
            </a:pPr>
            <a:r>
              <a:rPr lang="en-US" dirty="0" smtClean="0"/>
              <a:t>Hint:</a:t>
            </a:r>
          </a:p>
          <a:p>
            <a:pPr marL="0" indent="0">
              <a:buNone/>
            </a:pPr>
            <a:r>
              <a:rPr lang="en-US" dirty="0" smtClean="0"/>
              <a:t>Consider moving methods in different interfaces and implement multiple Factories.</a:t>
            </a:r>
            <a:r>
              <a:rPr lang="en-US" dirty="0"/>
              <a:t/>
            </a:r>
            <a:br>
              <a:rPr lang="en-US" dirty="0"/>
            </a:br>
            <a:r>
              <a:rPr lang="en-US" dirty="0" smtClean="0"/>
              <a:t>Rename the methods if necessary.</a:t>
            </a:r>
          </a:p>
        </p:txBody>
      </p:sp>
    </p:spTree>
    <p:extLst>
      <p:ext uri="{BB962C8B-B14F-4D97-AF65-F5344CB8AC3E}">
        <p14:creationId xmlns:p14="http://schemas.microsoft.com/office/powerpoint/2010/main" val="66407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773</Words>
  <Application>Microsoft Office PowerPoint</Application>
  <PresentationFormat>Custom</PresentationFormat>
  <Paragraphs>84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Diamond Grid 16x9</vt:lpstr>
      <vt:lpstr>SOLID principles</vt:lpstr>
      <vt:lpstr>Overview</vt:lpstr>
      <vt:lpstr>The principles</vt:lpstr>
      <vt:lpstr>Interface Segregation Principle</vt:lpstr>
      <vt:lpstr>The common approach</vt:lpstr>
      <vt:lpstr>The problem illustrated</vt:lpstr>
      <vt:lpstr>ISP defined</vt:lpstr>
      <vt:lpstr>Example: Car</vt:lpstr>
      <vt:lpstr>Exercise: Factory</vt:lpstr>
      <vt:lpstr>Single Responsibility Principle</vt:lpstr>
      <vt:lpstr>The common approach</vt:lpstr>
      <vt:lpstr>Example: CarAlmighty</vt:lpstr>
      <vt:lpstr>SRP defined</vt:lpstr>
      <vt:lpstr>Example: CarAlmighty</vt:lpstr>
      <vt:lpstr>Exercise: AcmeCar</vt:lpstr>
      <vt:lpstr>Dependency Inversion Principle</vt:lpstr>
      <vt:lpstr>The common approach</vt:lpstr>
      <vt:lpstr>Hence the problems</vt:lpstr>
      <vt:lpstr>The problem illustrated</vt:lpstr>
      <vt:lpstr>DIP defined</vt:lpstr>
      <vt:lpstr>Exercise: AcmeDipCar</vt:lpstr>
      <vt:lpstr>Homework</vt:lpstr>
      <vt:lpstr>HomeWork SOLID: OCP and LSP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2014-03-27T09:26:06Z</dcterms:created>
  <dcterms:modified xsi:type="dcterms:W3CDTF">2015-04-15T11:50:13Z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