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9" r:id="rId24"/>
    <p:sldId id="280" r:id="rId25"/>
    <p:sldId id="278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0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oce Kalamadevski" initials="GK" lastIdx="2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8508" autoAdjust="0"/>
  </p:normalViewPr>
  <p:slideViewPr>
    <p:cSldViewPr>
      <p:cViewPr varScale="1">
        <p:scale>
          <a:sx n="95" d="100"/>
          <a:sy n="95" d="100"/>
        </p:scale>
        <p:origin x="-209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1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4-23T11:08:20.153" idx="19">
    <p:pos x="3467" y="1988"/>
    <p:text>Change the name of the part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4-23T11:53:10.401" idx="22">
    <p:pos x="2473" y="429"/>
    <p:text>in practise for editor window display the option to edit project properties as well as define different editors for different types, etc.</p:tex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56DEB-6130-43A1-91CD-E22A36052CF6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Seavus-Software Design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AA3AB-FB06-4B24-A31E-AC103EA9C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925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F21A6-E682-4797-BAD5-E4C4B1BF55D6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Seavus-Software Design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B254E-2409-43F6-9230-CEF51434B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96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96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254E-2409-43F6-9230-CEF51434B8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0" y="5715000"/>
            <a:ext cx="9144000" cy="1143000"/>
          </a:xfrm>
          <a:custGeom>
            <a:avLst/>
            <a:gdLst>
              <a:gd name="connsiteX0" fmla="*/ 0 w 9144000"/>
              <a:gd name="connsiteY0" fmla="*/ 0 h 609600"/>
              <a:gd name="connsiteX1" fmla="*/ 9144000 w 9144000"/>
              <a:gd name="connsiteY1" fmla="*/ 0 h 609600"/>
              <a:gd name="connsiteX2" fmla="*/ 9144000 w 9144000"/>
              <a:gd name="connsiteY2" fmla="*/ 609600 h 609600"/>
              <a:gd name="connsiteX3" fmla="*/ 0 w 9144000"/>
              <a:gd name="connsiteY3" fmla="*/ 609600 h 609600"/>
              <a:gd name="connsiteX4" fmla="*/ 0 w 9144000"/>
              <a:gd name="connsiteY4" fmla="*/ 0 h 609600"/>
              <a:gd name="connsiteX0" fmla="*/ 0 w 9144000"/>
              <a:gd name="connsiteY0" fmla="*/ 0 h 609600"/>
              <a:gd name="connsiteX1" fmla="*/ 8382000 w 9144000"/>
              <a:gd name="connsiteY1" fmla="*/ 0 h 609600"/>
              <a:gd name="connsiteX2" fmla="*/ 9144000 w 9144000"/>
              <a:gd name="connsiteY2" fmla="*/ 0 h 609600"/>
              <a:gd name="connsiteX3" fmla="*/ 9144000 w 9144000"/>
              <a:gd name="connsiteY3" fmla="*/ 609600 h 609600"/>
              <a:gd name="connsiteX4" fmla="*/ 0 w 9144000"/>
              <a:gd name="connsiteY4" fmla="*/ 609600 h 609600"/>
              <a:gd name="connsiteX5" fmla="*/ 0 w 9144000"/>
              <a:gd name="connsiteY5" fmla="*/ 0 h 609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0772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143000">
                <a:moveTo>
                  <a:pt x="0" y="533400"/>
                </a:moveTo>
                <a:lnTo>
                  <a:pt x="8077200" y="533400"/>
                </a:lnTo>
                <a:cubicBezTo>
                  <a:pt x="8778875" y="520700"/>
                  <a:pt x="9032875" y="479425"/>
                  <a:pt x="9144000" y="0"/>
                </a:cubicBezTo>
                <a:lnTo>
                  <a:pt x="9144000" y="1143000"/>
                </a:lnTo>
                <a:lnTo>
                  <a:pt x="0" y="1143000"/>
                </a:lnTo>
                <a:lnTo>
                  <a:pt x="0" y="533400"/>
                </a:lnTo>
                <a:close/>
              </a:path>
            </a:pathLst>
          </a:custGeom>
          <a:solidFill>
            <a:srgbClr val="8A8C8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>
              <a:lnSpc>
                <a:spcPct val="80000"/>
              </a:lnSpc>
              <a:buClr>
                <a:srgbClr val="000000"/>
              </a:buClr>
              <a:buSzPct val="80000"/>
              <a:buFont typeface="Wingdings 2" pitchFamily="18" charset="2"/>
              <a:buNone/>
              <a:defRPr/>
            </a:pPr>
            <a:endParaRPr lang="mk-MK" sz="1600" dirty="0">
              <a:solidFill>
                <a:srgbClr val="FFFFFF"/>
              </a:solidFill>
              <a:latin typeface="SeavusSans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2488" y="6400800"/>
            <a:ext cx="1865312" cy="314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buClr>
                <a:srgbClr val="000000"/>
              </a:buClr>
              <a:buSzPct val="80000"/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FFFFFF"/>
                </a:solidFill>
                <a:latin typeface="SeavusSans" pitchFamily="50" charset="-52"/>
              </a:rPr>
              <a:t>www.seavus.com</a:t>
            </a:r>
            <a:endParaRPr lang="mk-MK" dirty="0">
              <a:solidFill>
                <a:srgbClr val="FFFFFF"/>
              </a:solidFill>
              <a:latin typeface="SeavusSans" pitchFamily="50" charset="-5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990600"/>
            <a:ext cx="4557713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454150" y="3598863"/>
            <a:ext cx="6592888" cy="343547"/>
          </a:xfrm>
        </p:spPr>
        <p:txBody>
          <a:bodyPr tIns="72000">
            <a:spAutoFit/>
          </a:bodyPr>
          <a:lstStyle>
            <a:lvl1pPr marL="0" indent="0" algn="ctr">
              <a:buFont typeface="Wingdings" pitchFamily="2" charset="2"/>
              <a:buNone/>
              <a:defRPr>
                <a:solidFill>
                  <a:srgbClr val="8A8C8E"/>
                </a:solidFill>
                <a:latin typeface="SeavusSans" pitchFamily="50" charset="-52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311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457325" y="3041400"/>
            <a:ext cx="6592888" cy="425629"/>
          </a:xfrm>
          <a:ln/>
        </p:spPr>
        <p:txBody>
          <a:bodyPr anchor="b">
            <a:spAutoFit/>
          </a:bodyPr>
          <a:lstStyle>
            <a:lvl1pPr algn="ctr">
              <a:lnSpc>
                <a:spcPct val="75000"/>
              </a:lnSpc>
              <a:defRPr sz="3600" b="1">
                <a:solidFill>
                  <a:srgbClr val="005B37"/>
                </a:solidFill>
                <a:latin typeface="SeavusSans" pitchFamily="50" charset="-5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dt" sz="quarter" idx="10"/>
          </p:nvPr>
        </p:nvSpPr>
        <p:spPr>
          <a:xfrm>
            <a:off x="3200400" y="5410200"/>
            <a:ext cx="2973388" cy="187325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rgbClr val="8A8C8E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26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5175250"/>
            <a:ext cx="2973388" cy="187325"/>
          </a:xfrm>
          <a:prstGeom prst="rect">
            <a:avLst/>
          </a:prstGeom>
          <a:ln w="3175"/>
        </p:spPr>
        <p:txBody>
          <a:bodyPr/>
          <a:lstStyle>
            <a:lvl1pPr algn="ctr">
              <a:defRPr sz="1600" b="1">
                <a:solidFill>
                  <a:srgbClr val="8A8C8E"/>
                </a:solidFill>
              </a:defRPr>
            </a:lvl1pPr>
          </a:lstStyle>
          <a:p>
            <a:r>
              <a:rPr lang="en-US" smtClean="0"/>
              <a:t>C# Programming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4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0" y="5715000"/>
            <a:ext cx="9144000" cy="1143000"/>
          </a:xfrm>
          <a:custGeom>
            <a:avLst/>
            <a:gdLst>
              <a:gd name="connsiteX0" fmla="*/ 0 w 9144000"/>
              <a:gd name="connsiteY0" fmla="*/ 0 h 609600"/>
              <a:gd name="connsiteX1" fmla="*/ 9144000 w 9144000"/>
              <a:gd name="connsiteY1" fmla="*/ 0 h 609600"/>
              <a:gd name="connsiteX2" fmla="*/ 9144000 w 9144000"/>
              <a:gd name="connsiteY2" fmla="*/ 609600 h 609600"/>
              <a:gd name="connsiteX3" fmla="*/ 0 w 9144000"/>
              <a:gd name="connsiteY3" fmla="*/ 609600 h 609600"/>
              <a:gd name="connsiteX4" fmla="*/ 0 w 9144000"/>
              <a:gd name="connsiteY4" fmla="*/ 0 h 609600"/>
              <a:gd name="connsiteX0" fmla="*/ 0 w 9144000"/>
              <a:gd name="connsiteY0" fmla="*/ 0 h 609600"/>
              <a:gd name="connsiteX1" fmla="*/ 8382000 w 9144000"/>
              <a:gd name="connsiteY1" fmla="*/ 0 h 609600"/>
              <a:gd name="connsiteX2" fmla="*/ 9144000 w 9144000"/>
              <a:gd name="connsiteY2" fmla="*/ 0 h 609600"/>
              <a:gd name="connsiteX3" fmla="*/ 9144000 w 9144000"/>
              <a:gd name="connsiteY3" fmla="*/ 609600 h 609600"/>
              <a:gd name="connsiteX4" fmla="*/ 0 w 9144000"/>
              <a:gd name="connsiteY4" fmla="*/ 609600 h 609600"/>
              <a:gd name="connsiteX5" fmla="*/ 0 w 9144000"/>
              <a:gd name="connsiteY5" fmla="*/ 0 h 609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0772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143000">
                <a:moveTo>
                  <a:pt x="0" y="533400"/>
                </a:moveTo>
                <a:lnTo>
                  <a:pt x="8077200" y="533400"/>
                </a:lnTo>
                <a:cubicBezTo>
                  <a:pt x="8778875" y="520700"/>
                  <a:pt x="9032875" y="479425"/>
                  <a:pt x="9144000" y="0"/>
                </a:cubicBezTo>
                <a:lnTo>
                  <a:pt x="9144000" y="1143000"/>
                </a:lnTo>
                <a:lnTo>
                  <a:pt x="0" y="1143000"/>
                </a:lnTo>
                <a:lnTo>
                  <a:pt x="0" y="533400"/>
                </a:lnTo>
                <a:close/>
              </a:path>
            </a:pathLst>
          </a:custGeom>
          <a:solidFill>
            <a:srgbClr val="8A8C8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>
              <a:lnSpc>
                <a:spcPct val="80000"/>
              </a:lnSpc>
              <a:buClr>
                <a:srgbClr val="000000"/>
              </a:buClr>
              <a:buSzPct val="80000"/>
              <a:buFont typeface="Wingdings 2" pitchFamily="18" charset="2"/>
              <a:buNone/>
              <a:defRPr/>
            </a:pPr>
            <a:endParaRPr lang="mk-MK" sz="1600" dirty="0">
              <a:solidFill>
                <a:srgbClr val="FFFFFF"/>
              </a:solidFill>
              <a:latin typeface="SeavusSans" pitchFamily="50" charset="-5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0" y="279400"/>
            <a:ext cx="7386638" cy="1019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460500" y="1565275"/>
            <a:ext cx="7386638" cy="451802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mk-MK" noProof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94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99313" y="6391275"/>
            <a:ext cx="1865312" cy="315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buClr>
                <a:srgbClr val="000000"/>
              </a:buClr>
              <a:buSzPct val="80000"/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FFFFFF"/>
                </a:solidFill>
                <a:latin typeface="SeavusSans" pitchFamily="50" charset="-52"/>
              </a:rPr>
              <a:t>www.seavus.com</a:t>
            </a:r>
            <a:endParaRPr lang="mk-MK" dirty="0">
              <a:solidFill>
                <a:srgbClr val="FFFFFF"/>
              </a:solidFill>
              <a:latin typeface="SeavusSans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800" y="2209800"/>
            <a:ext cx="3319463" cy="7572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buClr>
                <a:srgbClr val="000000"/>
              </a:buClr>
              <a:buSzPct val="80000"/>
              <a:buFont typeface="Wingdings 2" pitchFamily="18" charset="2"/>
              <a:buNone/>
              <a:defRPr/>
            </a:pPr>
            <a:r>
              <a:rPr lang="en-US" sz="5400" b="1" dirty="0">
                <a:solidFill>
                  <a:srgbClr val="005B37"/>
                </a:solidFill>
                <a:latin typeface="SeavusSans" pitchFamily="50" charset="-52"/>
              </a:rPr>
              <a:t>Thank You</a:t>
            </a:r>
            <a:endParaRPr lang="mk-MK" sz="5400" b="1" dirty="0">
              <a:solidFill>
                <a:srgbClr val="005B37"/>
              </a:solidFill>
              <a:latin typeface="SeavusSans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60306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Z:\plateni sliki\NEW\shutterstock_668886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0" y="5715000"/>
            <a:ext cx="9144000" cy="1143000"/>
          </a:xfrm>
          <a:custGeom>
            <a:avLst/>
            <a:gdLst>
              <a:gd name="connsiteX0" fmla="*/ 0 w 9144000"/>
              <a:gd name="connsiteY0" fmla="*/ 0 h 609600"/>
              <a:gd name="connsiteX1" fmla="*/ 9144000 w 9144000"/>
              <a:gd name="connsiteY1" fmla="*/ 0 h 609600"/>
              <a:gd name="connsiteX2" fmla="*/ 9144000 w 9144000"/>
              <a:gd name="connsiteY2" fmla="*/ 609600 h 609600"/>
              <a:gd name="connsiteX3" fmla="*/ 0 w 9144000"/>
              <a:gd name="connsiteY3" fmla="*/ 609600 h 609600"/>
              <a:gd name="connsiteX4" fmla="*/ 0 w 9144000"/>
              <a:gd name="connsiteY4" fmla="*/ 0 h 609600"/>
              <a:gd name="connsiteX0" fmla="*/ 0 w 9144000"/>
              <a:gd name="connsiteY0" fmla="*/ 0 h 609600"/>
              <a:gd name="connsiteX1" fmla="*/ 8382000 w 9144000"/>
              <a:gd name="connsiteY1" fmla="*/ 0 h 609600"/>
              <a:gd name="connsiteX2" fmla="*/ 9144000 w 9144000"/>
              <a:gd name="connsiteY2" fmla="*/ 0 h 609600"/>
              <a:gd name="connsiteX3" fmla="*/ 9144000 w 9144000"/>
              <a:gd name="connsiteY3" fmla="*/ 609600 h 609600"/>
              <a:gd name="connsiteX4" fmla="*/ 0 w 9144000"/>
              <a:gd name="connsiteY4" fmla="*/ 609600 h 609600"/>
              <a:gd name="connsiteX5" fmla="*/ 0 w 9144000"/>
              <a:gd name="connsiteY5" fmla="*/ 0 h 609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0772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143000">
                <a:moveTo>
                  <a:pt x="0" y="533400"/>
                </a:moveTo>
                <a:lnTo>
                  <a:pt x="8077200" y="533400"/>
                </a:lnTo>
                <a:cubicBezTo>
                  <a:pt x="8778875" y="520700"/>
                  <a:pt x="9032875" y="479425"/>
                  <a:pt x="9144000" y="0"/>
                </a:cubicBezTo>
                <a:lnTo>
                  <a:pt x="9144000" y="1143000"/>
                </a:lnTo>
                <a:lnTo>
                  <a:pt x="0" y="1143000"/>
                </a:lnTo>
                <a:lnTo>
                  <a:pt x="0" y="533400"/>
                </a:lnTo>
                <a:close/>
              </a:path>
            </a:pathLst>
          </a:custGeom>
          <a:solidFill>
            <a:srgbClr val="8A8C8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>
              <a:lnSpc>
                <a:spcPct val="80000"/>
              </a:lnSpc>
              <a:buClr>
                <a:srgbClr val="000000"/>
              </a:buClr>
              <a:buSzPct val="80000"/>
              <a:buFont typeface="Wingdings 2" pitchFamily="18" charset="2"/>
              <a:buNone/>
              <a:defRPr/>
            </a:pPr>
            <a:endParaRPr lang="mk-MK" sz="1600" dirty="0">
              <a:solidFill>
                <a:srgbClr val="FFFFFF"/>
              </a:solidFill>
              <a:latin typeface="SeavusSans" pitchFamily="50" charset="-5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667000" y="4724400"/>
            <a:ext cx="6477000" cy="9144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36000" rIns="0" bIns="0"/>
          <a:lstStyle/>
          <a:p>
            <a:pPr eaLnBrk="0" hangingPunct="0">
              <a:lnSpc>
                <a:spcPct val="80000"/>
              </a:lnSpc>
              <a:buClr>
                <a:srgbClr val="000000"/>
              </a:buClr>
              <a:buSzPct val="80000"/>
              <a:buFont typeface="Wingdings 2" pitchFamily="18" charset="2"/>
              <a:buNone/>
              <a:defRPr/>
            </a:pPr>
            <a:endParaRPr lang="mk-MK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14600" y="4724400"/>
            <a:ext cx="152400" cy="914400"/>
          </a:xfrm>
          <a:prstGeom prst="rect">
            <a:avLst/>
          </a:prstGeom>
          <a:solidFill>
            <a:srgbClr val="005B3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36000" rIns="0" bIns="0"/>
          <a:lstStyle/>
          <a:p>
            <a:pPr eaLnBrk="0" hangingPunct="0">
              <a:lnSpc>
                <a:spcPct val="80000"/>
              </a:lnSpc>
              <a:buClr>
                <a:srgbClr val="000000"/>
              </a:buClr>
              <a:buSzPct val="80000"/>
              <a:buFont typeface="Wingdings 2" pitchFamily="18" charset="2"/>
              <a:buNone/>
              <a:defRPr/>
            </a:pPr>
            <a:endParaRPr lang="mk-MK">
              <a:solidFill>
                <a:srgbClr val="000000"/>
              </a:solidFill>
            </a:endParaRPr>
          </a:p>
        </p:txBody>
      </p:sp>
      <p:pic>
        <p:nvPicPr>
          <p:cNvPr id="7" name="Picture 3" descr="C:\Documents and Settings\riste.lazoroski\Desktop\Seavus elipse V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2092325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2743200" y="5221720"/>
            <a:ext cx="6248400" cy="415498"/>
          </a:xfrm>
          <a:noFill/>
          <a:ln/>
        </p:spPr>
        <p:txBody>
          <a:bodyPr anchor="b">
            <a:spAutoFit/>
          </a:bodyPr>
          <a:lstStyle>
            <a:lvl1pPr algn="l">
              <a:lnSpc>
                <a:spcPct val="75000"/>
              </a:lnSpc>
              <a:defRPr sz="3600" b="1">
                <a:solidFill>
                  <a:srgbClr val="005B37"/>
                </a:solidFill>
                <a:latin typeface="SeavusSans" pitchFamily="50" charset="-5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52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Z:\plateni sliki\NEW\shutterstock_221238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0" y="5715000"/>
            <a:ext cx="9144000" cy="1143000"/>
          </a:xfrm>
          <a:custGeom>
            <a:avLst/>
            <a:gdLst>
              <a:gd name="connsiteX0" fmla="*/ 0 w 9144000"/>
              <a:gd name="connsiteY0" fmla="*/ 0 h 609600"/>
              <a:gd name="connsiteX1" fmla="*/ 9144000 w 9144000"/>
              <a:gd name="connsiteY1" fmla="*/ 0 h 609600"/>
              <a:gd name="connsiteX2" fmla="*/ 9144000 w 9144000"/>
              <a:gd name="connsiteY2" fmla="*/ 609600 h 609600"/>
              <a:gd name="connsiteX3" fmla="*/ 0 w 9144000"/>
              <a:gd name="connsiteY3" fmla="*/ 609600 h 609600"/>
              <a:gd name="connsiteX4" fmla="*/ 0 w 9144000"/>
              <a:gd name="connsiteY4" fmla="*/ 0 h 609600"/>
              <a:gd name="connsiteX0" fmla="*/ 0 w 9144000"/>
              <a:gd name="connsiteY0" fmla="*/ 0 h 609600"/>
              <a:gd name="connsiteX1" fmla="*/ 8382000 w 9144000"/>
              <a:gd name="connsiteY1" fmla="*/ 0 h 609600"/>
              <a:gd name="connsiteX2" fmla="*/ 9144000 w 9144000"/>
              <a:gd name="connsiteY2" fmla="*/ 0 h 609600"/>
              <a:gd name="connsiteX3" fmla="*/ 9144000 w 9144000"/>
              <a:gd name="connsiteY3" fmla="*/ 609600 h 609600"/>
              <a:gd name="connsiteX4" fmla="*/ 0 w 9144000"/>
              <a:gd name="connsiteY4" fmla="*/ 609600 h 609600"/>
              <a:gd name="connsiteX5" fmla="*/ 0 w 9144000"/>
              <a:gd name="connsiteY5" fmla="*/ 0 h 609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0772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143000">
                <a:moveTo>
                  <a:pt x="0" y="533400"/>
                </a:moveTo>
                <a:lnTo>
                  <a:pt x="8077200" y="533400"/>
                </a:lnTo>
                <a:cubicBezTo>
                  <a:pt x="8778875" y="520700"/>
                  <a:pt x="9032875" y="479425"/>
                  <a:pt x="9144000" y="0"/>
                </a:cubicBezTo>
                <a:lnTo>
                  <a:pt x="9144000" y="1143000"/>
                </a:lnTo>
                <a:lnTo>
                  <a:pt x="0" y="1143000"/>
                </a:lnTo>
                <a:lnTo>
                  <a:pt x="0" y="533400"/>
                </a:lnTo>
                <a:close/>
              </a:path>
            </a:pathLst>
          </a:custGeom>
          <a:solidFill>
            <a:srgbClr val="8A8C8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>
              <a:lnSpc>
                <a:spcPct val="80000"/>
              </a:lnSpc>
              <a:buClr>
                <a:srgbClr val="000000"/>
              </a:buClr>
              <a:buSzPct val="80000"/>
              <a:buFont typeface="Wingdings 2" pitchFamily="18" charset="2"/>
              <a:buNone/>
              <a:defRPr/>
            </a:pPr>
            <a:endParaRPr lang="mk-MK" sz="1600" dirty="0">
              <a:solidFill>
                <a:srgbClr val="FFFFFF"/>
              </a:solidFill>
              <a:latin typeface="SeavusSans" pitchFamily="50" charset="-5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667000" y="4724400"/>
            <a:ext cx="6477000" cy="9144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36000" rIns="0" bIns="0"/>
          <a:lstStyle/>
          <a:p>
            <a:pPr eaLnBrk="0" hangingPunct="0">
              <a:lnSpc>
                <a:spcPct val="80000"/>
              </a:lnSpc>
              <a:buClr>
                <a:srgbClr val="000000"/>
              </a:buClr>
              <a:buSzPct val="80000"/>
              <a:buFont typeface="Wingdings 2" pitchFamily="18" charset="2"/>
              <a:buNone/>
              <a:defRPr/>
            </a:pPr>
            <a:endParaRPr lang="mk-MK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14600" y="4724400"/>
            <a:ext cx="152400" cy="914400"/>
          </a:xfrm>
          <a:prstGeom prst="rect">
            <a:avLst/>
          </a:prstGeom>
          <a:solidFill>
            <a:srgbClr val="005B3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36000" rIns="0" bIns="0"/>
          <a:lstStyle/>
          <a:p>
            <a:pPr eaLnBrk="0" hangingPunct="0">
              <a:lnSpc>
                <a:spcPct val="80000"/>
              </a:lnSpc>
              <a:buClr>
                <a:srgbClr val="000000"/>
              </a:buClr>
              <a:buSzPct val="80000"/>
              <a:buFont typeface="Wingdings 2" pitchFamily="18" charset="2"/>
              <a:buNone/>
              <a:defRPr/>
            </a:pPr>
            <a:endParaRPr lang="mk-MK">
              <a:solidFill>
                <a:srgbClr val="000000"/>
              </a:solidFill>
            </a:endParaRPr>
          </a:p>
        </p:txBody>
      </p:sp>
      <p:pic>
        <p:nvPicPr>
          <p:cNvPr id="7" name="Picture 3" descr="C:\Documents and Settings\riste.lazoroski\Desktop\Seavus elipse V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2092325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2743200" y="5209688"/>
            <a:ext cx="6248400" cy="415498"/>
          </a:xfrm>
          <a:noFill/>
          <a:ln/>
        </p:spPr>
        <p:txBody>
          <a:bodyPr anchor="b">
            <a:spAutoFit/>
          </a:bodyPr>
          <a:lstStyle>
            <a:lvl1pPr algn="l">
              <a:lnSpc>
                <a:spcPct val="75000"/>
              </a:lnSpc>
              <a:defRPr sz="3600" b="1">
                <a:solidFill>
                  <a:srgbClr val="005B37"/>
                </a:solidFill>
                <a:latin typeface="SeavusSans" pitchFamily="50" charset="-5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dt" sz="quarter" idx="10"/>
          </p:nvPr>
        </p:nvSpPr>
        <p:spPr>
          <a:xfrm>
            <a:off x="152400" y="6553200"/>
            <a:ext cx="2973388" cy="187325"/>
          </a:xfrm>
          <a:prstGeom prst="rect">
            <a:avLst/>
          </a:prstGeom>
        </p:spPr>
        <p:txBody>
          <a:bodyPr/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26"/>
          <p:cNvSpPr>
            <a:spLocks noGrp="1" noChangeArrowheads="1"/>
          </p:cNvSpPr>
          <p:nvPr>
            <p:ph type="ftr" sz="quarter" idx="11"/>
          </p:nvPr>
        </p:nvSpPr>
        <p:spPr>
          <a:xfrm>
            <a:off x="152400" y="6318250"/>
            <a:ext cx="2973388" cy="187325"/>
          </a:xfrm>
          <a:prstGeom prst="rect">
            <a:avLst/>
          </a:prstGeom>
          <a:ln w="3175"/>
        </p:spPr>
        <p:txBody>
          <a:bodyPr/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C# Programming Basics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40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Z:\plateni sliki\04.12.2007\shutterstock_689835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0" y="5715000"/>
            <a:ext cx="9144000" cy="1143000"/>
          </a:xfrm>
          <a:custGeom>
            <a:avLst/>
            <a:gdLst>
              <a:gd name="connsiteX0" fmla="*/ 0 w 9144000"/>
              <a:gd name="connsiteY0" fmla="*/ 0 h 609600"/>
              <a:gd name="connsiteX1" fmla="*/ 9144000 w 9144000"/>
              <a:gd name="connsiteY1" fmla="*/ 0 h 609600"/>
              <a:gd name="connsiteX2" fmla="*/ 9144000 w 9144000"/>
              <a:gd name="connsiteY2" fmla="*/ 609600 h 609600"/>
              <a:gd name="connsiteX3" fmla="*/ 0 w 9144000"/>
              <a:gd name="connsiteY3" fmla="*/ 609600 h 609600"/>
              <a:gd name="connsiteX4" fmla="*/ 0 w 9144000"/>
              <a:gd name="connsiteY4" fmla="*/ 0 h 609600"/>
              <a:gd name="connsiteX0" fmla="*/ 0 w 9144000"/>
              <a:gd name="connsiteY0" fmla="*/ 0 h 609600"/>
              <a:gd name="connsiteX1" fmla="*/ 8382000 w 9144000"/>
              <a:gd name="connsiteY1" fmla="*/ 0 h 609600"/>
              <a:gd name="connsiteX2" fmla="*/ 9144000 w 9144000"/>
              <a:gd name="connsiteY2" fmla="*/ 0 h 609600"/>
              <a:gd name="connsiteX3" fmla="*/ 9144000 w 9144000"/>
              <a:gd name="connsiteY3" fmla="*/ 609600 h 609600"/>
              <a:gd name="connsiteX4" fmla="*/ 0 w 9144000"/>
              <a:gd name="connsiteY4" fmla="*/ 609600 h 609600"/>
              <a:gd name="connsiteX5" fmla="*/ 0 w 9144000"/>
              <a:gd name="connsiteY5" fmla="*/ 0 h 609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0772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143000">
                <a:moveTo>
                  <a:pt x="0" y="533400"/>
                </a:moveTo>
                <a:lnTo>
                  <a:pt x="8077200" y="533400"/>
                </a:lnTo>
                <a:cubicBezTo>
                  <a:pt x="8778875" y="520700"/>
                  <a:pt x="9032875" y="479425"/>
                  <a:pt x="9144000" y="0"/>
                </a:cubicBezTo>
                <a:lnTo>
                  <a:pt x="9144000" y="1143000"/>
                </a:lnTo>
                <a:lnTo>
                  <a:pt x="0" y="1143000"/>
                </a:lnTo>
                <a:lnTo>
                  <a:pt x="0" y="533400"/>
                </a:lnTo>
                <a:close/>
              </a:path>
            </a:pathLst>
          </a:custGeom>
          <a:solidFill>
            <a:srgbClr val="8A8C8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>
              <a:lnSpc>
                <a:spcPct val="80000"/>
              </a:lnSpc>
              <a:buClr>
                <a:srgbClr val="000000"/>
              </a:buClr>
              <a:buSzPct val="80000"/>
              <a:buFont typeface="Wingdings 2" pitchFamily="18" charset="2"/>
              <a:buNone/>
              <a:defRPr/>
            </a:pPr>
            <a:endParaRPr lang="mk-MK" sz="1600" dirty="0">
              <a:solidFill>
                <a:srgbClr val="FFFFFF"/>
              </a:solidFill>
              <a:latin typeface="SeavusSans" pitchFamily="50" charset="-5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667000" y="4724400"/>
            <a:ext cx="6477000" cy="9144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36000" rIns="0" bIns="0"/>
          <a:lstStyle/>
          <a:p>
            <a:pPr eaLnBrk="0" hangingPunct="0">
              <a:lnSpc>
                <a:spcPct val="80000"/>
              </a:lnSpc>
              <a:buClr>
                <a:srgbClr val="000000"/>
              </a:buClr>
              <a:buSzPct val="80000"/>
              <a:buFont typeface="Wingdings 2" pitchFamily="18" charset="2"/>
              <a:buNone/>
              <a:defRPr/>
            </a:pPr>
            <a:endParaRPr lang="mk-MK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14600" y="4724400"/>
            <a:ext cx="152400" cy="914400"/>
          </a:xfrm>
          <a:prstGeom prst="rect">
            <a:avLst/>
          </a:prstGeom>
          <a:solidFill>
            <a:srgbClr val="005B3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36000" rIns="0" bIns="0"/>
          <a:lstStyle/>
          <a:p>
            <a:pPr eaLnBrk="0" hangingPunct="0">
              <a:lnSpc>
                <a:spcPct val="80000"/>
              </a:lnSpc>
              <a:buClr>
                <a:srgbClr val="000000"/>
              </a:buClr>
              <a:buSzPct val="80000"/>
              <a:buFont typeface="Wingdings 2" pitchFamily="18" charset="2"/>
              <a:buNone/>
              <a:defRPr/>
            </a:pPr>
            <a:endParaRPr lang="mk-MK">
              <a:solidFill>
                <a:srgbClr val="000000"/>
              </a:solidFill>
            </a:endParaRPr>
          </a:p>
        </p:txBody>
      </p:sp>
      <p:pic>
        <p:nvPicPr>
          <p:cNvPr id="7" name="Picture 3" descr="C:\Documents and Settings\riste.lazoroski\Desktop\Seavus elipse V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2092325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2743200" y="5209688"/>
            <a:ext cx="6248400" cy="415498"/>
          </a:xfrm>
          <a:noFill/>
          <a:ln/>
        </p:spPr>
        <p:txBody>
          <a:bodyPr anchor="b">
            <a:spAutoFit/>
          </a:bodyPr>
          <a:lstStyle>
            <a:lvl1pPr algn="l">
              <a:lnSpc>
                <a:spcPct val="75000"/>
              </a:lnSpc>
              <a:defRPr sz="3600" b="1">
                <a:solidFill>
                  <a:srgbClr val="005B37"/>
                </a:solidFill>
                <a:latin typeface="SeavusSans" pitchFamily="50" charset="-5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dt" sz="quarter" idx="10"/>
          </p:nvPr>
        </p:nvSpPr>
        <p:spPr>
          <a:xfrm>
            <a:off x="152400" y="6553200"/>
            <a:ext cx="2973388" cy="187325"/>
          </a:xfrm>
          <a:prstGeom prst="rect">
            <a:avLst/>
          </a:prstGeom>
        </p:spPr>
        <p:txBody>
          <a:bodyPr/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26"/>
          <p:cNvSpPr>
            <a:spLocks noGrp="1" noChangeArrowheads="1"/>
          </p:cNvSpPr>
          <p:nvPr>
            <p:ph type="ftr" sz="quarter" idx="11"/>
          </p:nvPr>
        </p:nvSpPr>
        <p:spPr>
          <a:xfrm>
            <a:off x="152400" y="6318250"/>
            <a:ext cx="2973388" cy="187325"/>
          </a:xfrm>
          <a:prstGeom prst="rect">
            <a:avLst/>
          </a:prstGeom>
          <a:ln w="3175"/>
        </p:spPr>
        <p:txBody>
          <a:bodyPr/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C# Programming Basics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367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Z:\plateni sliki\NEW\shutterstock_560168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0" y="5715000"/>
            <a:ext cx="9144000" cy="1143000"/>
          </a:xfrm>
          <a:custGeom>
            <a:avLst/>
            <a:gdLst>
              <a:gd name="connsiteX0" fmla="*/ 0 w 9144000"/>
              <a:gd name="connsiteY0" fmla="*/ 0 h 609600"/>
              <a:gd name="connsiteX1" fmla="*/ 9144000 w 9144000"/>
              <a:gd name="connsiteY1" fmla="*/ 0 h 609600"/>
              <a:gd name="connsiteX2" fmla="*/ 9144000 w 9144000"/>
              <a:gd name="connsiteY2" fmla="*/ 609600 h 609600"/>
              <a:gd name="connsiteX3" fmla="*/ 0 w 9144000"/>
              <a:gd name="connsiteY3" fmla="*/ 609600 h 609600"/>
              <a:gd name="connsiteX4" fmla="*/ 0 w 9144000"/>
              <a:gd name="connsiteY4" fmla="*/ 0 h 609600"/>
              <a:gd name="connsiteX0" fmla="*/ 0 w 9144000"/>
              <a:gd name="connsiteY0" fmla="*/ 0 h 609600"/>
              <a:gd name="connsiteX1" fmla="*/ 8382000 w 9144000"/>
              <a:gd name="connsiteY1" fmla="*/ 0 h 609600"/>
              <a:gd name="connsiteX2" fmla="*/ 9144000 w 9144000"/>
              <a:gd name="connsiteY2" fmla="*/ 0 h 609600"/>
              <a:gd name="connsiteX3" fmla="*/ 9144000 w 9144000"/>
              <a:gd name="connsiteY3" fmla="*/ 609600 h 609600"/>
              <a:gd name="connsiteX4" fmla="*/ 0 w 9144000"/>
              <a:gd name="connsiteY4" fmla="*/ 609600 h 609600"/>
              <a:gd name="connsiteX5" fmla="*/ 0 w 9144000"/>
              <a:gd name="connsiteY5" fmla="*/ 0 h 609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0772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143000">
                <a:moveTo>
                  <a:pt x="0" y="533400"/>
                </a:moveTo>
                <a:lnTo>
                  <a:pt x="8077200" y="533400"/>
                </a:lnTo>
                <a:cubicBezTo>
                  <a:pt x="8778875" y="520700"/>
                  <a:pt x="9032875" y="479425"/>
                  <a:pt x="9144000" y="0"/>
                </a:cubicBezTo>
                <a:lnTo>
                  <a:pt x="9144000" y="1143000"/>
                </a:lnTo>
                <a:lnTo>
                  <a:pt x="0" y="1143000"/>
                </a:lnTo>
                <a:lnTo>
                  <a:pt x="0" y="533400"/>
                </a:lnTo>
                <a:close/>
              </a:path>
            </a:pathLst>
          </a:custGeom>
          <a:solidFill>
            <a:srgbClr val="8A8C8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>
              <a:lnSpc>
                <a:spcPct val="80000"/>
              </a:lnSpc>
              <a:buClr>
                <a:srgbClr val="000000"/>
              </a:buClr>
              <a:buSzPct val="80000"/>
              <a:buFont typeface="Wingdings 2" pitchFamily="18" charset="2"/>
              <a:buNone/>
              <a:defRPr/>
            </a:pPr>
            <a:endParaRPr lang="mk-MK" sz="1600" dirty="0">
              <a:solidFill>
                <a:srgbClr val="FFFFFF"/>
              </a:solidFill>
              <a:latin typeface="SeavusSans" pitchFamily="50" charset="-5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667000" y="4724400"/>
            <a:ext cx="6477000" cy="9144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36000" rIns="0" bIns="0"/>
          <a:lstStyle/>
          <a:p>
            <a:pPr eaLnBrk="0" hangingPunct="0">
              <a:lnSpc>
                <a:spcPct val="80000"/>
              </a:lnSpc>
              <a:buClr>
                <a:srgbClr val="000000"/>
              </a:buClr>
              <a:buSzPct val="80000"/>
              <a:buFont typeface="Wingdings 2" pitchFamily="18" charset="2"/>
              <a:buNone/>
              <a:defRPr/>
            </a:pPr>
            <a:endParaRPr lang="mk-MK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14600" y="4724400"/>
            <a:ext cx="152400" cy="914400"/>
          </a:xfrm>
          <a:prstGeom prst="rect">
            <a:avLst/>
          </a:prstGeom>
          <a:solidFill>
            <a:srgbClr val="005B3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36000" rIns="0" bIns="0"/>
          <a:lstStyle/>
          <a:p>
            <a:pPr eaLnBrk="0" hangingPunct="0">
              <a:lnSpc>
                <a:spcPct val="80000"/>
              </a:lnSpc>
              <a:buClr>
                <a:srgbClr val="000000"/>
              </a:buClr>
              <a:buSzPct val="80000"/>
              <a:buFont typeface="Wingdings 2" pitchFamily="18" charset="2"/>
              <a:buNone/>
              <a:defRPr/>
            </a:pPr>
            <a:endParaRPr lang="mk-MK">
              <a:solidFill>
                <a:srgbClr val="000000"/>
              </a:solidFill>
            </a:endParaRPr>
          </a:p>
        </p:txBody>
      </p:sp>
      <p:pic>
        <p:nvPicPr>
          <p:cNvPr id="7" name="Picture 3" descr="C:\Documents and Settings\riste.lazoroski\Desktop\Seavus elipse V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2092325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2743200" y="5209688"/>
            <a:ext cx="6248400" cy="415498"/>
          </a:xfrm>
          <a:noFill/>
          <a:ln/>
        </p:spPr>
        <p:txBody>
          <a:bodyPr anchor="b">
            <a:spAutoFit/>
          </a:bodyPr>
          <a:lstStyle>
            <a:lvl1pPr algn="l">
              <a:lnSpc>
                <a:spcPct val="75000"/>
              </a:lnSpc>
              <a:defRPr sz="3600" b="1">
                <a:solidFill>
                  <a:srgbClr val="005B37"/>
                </a:solidFill>
                <a:latin typeface="SeavusSans" pitchFamily="50" charset="-5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dt" sz="quarter" idx="10"/>
          </p:nvPr>
        </p:nvSpPr>
        <p:spPr>
          <a:xfrm>
            <a:off x="152400" y="6553200"/>
            <a:ext cx="2973388" cy="187325"/>
          </a:xfrm>
          <a:prstGeom prst="rect">
            <a:avLst/>
          </a:prstGeom>
        </p:spPr>
        <p:txBody>
          <a:bodyPr/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26"/>
          <p:cNvSpPr>
            <a:spLocks noGrp="1" noChangeArrowheads="1"/>
          </p:cNvSpPr>
          <p:nvPr>
            <p:ph type="ftr" sz="quarter" idx="11"/>
          </p:nvPr>
        </p:nvSpPr>
        <p:spPr>
          <a:xfrm>
            <a:off x="152400" y="6318250"/>
            <a:ext cx="2973388" cy="187325"/>
          </a:xfrm>
          <a:prstGeom prst="rect">
            <a:avLst/>
          </a:prstGeom>
          <a:ln w="3175"/>
        </p:spPr>
        <p:txBody>
          <a:bodyPr/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C# Programming Basics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78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Z:\plateni sliki\NEW\shutterstock_55115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0" y="5715000"/>
            <a:ext cx="9144000" cy="1143000"/>
          </a:xfrm>
          <a:custGeom>
            <a:avLst/>
            <a:gdLst>
              <a:gd name="connsiteX0" fmla="*/ 0 w 9144000"/>
              <a:gd name="connsiteY0" fmla="*/ 0 h 609600"/>
              <a:gd name="connsiteX1" fmla="*/ 9144000 w 9144000"/>
              <a:gd name="connsiteY1" fmla="*/ 0 h 609600"/>
              <a:gd name="connsiteX2" fmla="*/ 9144000 w 9144000"/>
              <a:gd name="connsiteY2" fmla="*/ 609600 h 609600"/>
              <a:gd name="connsiteX3" fmla="*/ 0 w 9144000"/>
              <a:gd name="connsiteY3" fmla="*/ 609600 h 609600"/>
              <a:gd name="connsiteX4" fmla="*/ 0 w 9144000"/>
              <a:gd name="connsiteY4" fmla="*/ 0 h 609600"/>
              <a:gd name="connsiteX0" fmla="*/ 0 w 9144000"/>
              <a:gd name="connsiteY0" fmla="*/ 0 h 609600"/>
              <a:gd name="connsiteX1" fmla="*/ 8382000 w 9144000"/>
              <a:gd name="connsiteY1" fmla="*/ 0 h 609600"/>
              <a:gd name="connsiteX2" fmla="*/ 9144000 w 9144000"/>
              <a:gd name="connsiteY2" fmla="*/ 0 h 609600"/>
              <a:gd name="connsiteX3" fmla="*/ 9144000 w 9144000"/>
              <a:gd name="connsiteY3" fmla="*/ 609600 h 609600"/>
              <a:gd name="connsiteX4" fmla="*/ 0 w 9144000"/>
              <a:gd name="connsiteY4" fmla="*/ 609600 h 609600"/>
              <a:gd name="connsiteX5" fmla="*/ 0 w 9144000"/>
              <a:gd name="connsiteY5" fmla="*/ 0 h 609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0772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143000">
                <a:moveTo>
                  <a:pt x="0" y="533400"/>
                </a:moveTo>
                <a:lnTo>
                  <a:pt x="8077200" y="533400"/>
                </a:lnTo>
                <a:cubicBezTo>
                  <a:pt x="8778875" y="520700"/>
                  <a:pt x="9032875" y="479425"/>
                  <a:pt x="9144000" y="0"/>
                </a:cubicBezTo>
                <a:lnTo>
                  <a:pt x="9144000" y="1143000"/>
                </a:lnTo>
                <a:lnTo>
                  <a:pt x="0" y="1143000"/>
                </a:lnTo>
                <a:lnTo>
                  <a:pt x="0" y="533400"/>
                </a:lnTo>
                <a:close/>
              </a:path>
            </a:pathLst>
          </a:custGeom>
          <a:solidFill>
            <a:srgbClr val="8A8C8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>
              <a:lnSpc>
                <a:spcPct val="80000"/>
              </a:lnSpc>
              <a:buClr>
                <a:srgbClr val="000000"/>
              </a:buClr>
              <a:buSzPct val="80000"/>
              <a:buFont typeface="Wingdings 2" pitchFamily="18" charset="2"/>
              <a:buNone/>
              <a:defRPr/>
            </a:pPr>
            <a:endParaRPr lang="mk-MK" sz="1600" dirty="0">
              <a:solidFill>
                <a:srgbClr val="FFFFFF"/>
              </a:solidFill>
              <a:latin typeface="SeavusSans" pitchFamily="50" charset="-5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667000" y="4724400"/>
            <a:ext cx="6477000" cy="9144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36000" rIns="0" bIns="0"/>
          <a:lstStyle/>
          <a:p>
            <a:pPr eaLnBrk="0" hangingPunct="0">
              <a:lnSpc>
                <a:spcPct val="80000"/>
              </a:lnSpc>
              <a:buClr>
                <a:srgbClr val="000000"/>
              </a:buClr>
              <a:buSzPct val="80000"/>
              <a:buFont typeface="Wingdings 2" pitchFamily="18" charset="2"/>
              <a:buNone/>
              <a:defRPr/>
            </a:pPr>
            <a:endParaRPr lang="mk-MK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14600" y="4724400"/>
            <a:ext cx="152400" cy="914400"/>
          </a:xfrm>
          <a:prstGeom prst="rect">
            <a:avLst/>
          </a:prstGeom>
          <a:solidFill>
            <a:srgbClr val="005B3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36000" rIns="0" bIns="0"/>
          <a:lstStyle/>
          <a:p>
            <a:pPr eaLnBrk="0" hangingPunct="0">
              <a:lnSpc>
                <a:spcPct val="80000"/>
              </a:lnSpc>
              <a:buClr>
                <a:srgbClr val="000000"/>
              </a:buClr>
              <a:buSzPct val="80000"/>
              <a:buFont typeface="Wingdings 2" pitchFamily="18" charset="2"/>
              <a:buNone/>
              <a:defRPr/>
            </a:pPr>
            <a:endParaRPr lang="mk-MK">
              <a:solidFill>
                <a:srgbClr val="000000"/>
              </a:solidFill>
            </a:endParaRPr>
          </a:p>
        </p:txBody>
      </p:sp>
      <p:pic>
        <p:nvPicPr>
          <p:cNvPr id="7" name="Picture 3" descr="C:\Documents and Settings\riste.lazoroski\Desktop\Seavus elipse V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2092325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2743200" y="5209688"/>
            <a:ext cx="6248400" cy="415498"/>
          </a:xfrm>
          <a:noFill/>
          <a:ln/>
        </p:spPr>
        <p:txBody>
          <a:bodyPr anchor="b">
            <a:spAutoFit/>
          </a:bodyPr>
          <a:lstStyle>
            <a:lvl1pPr algn="l">
              <a:lnSpc>
                <a:spcPct val="75000"/>
              </a:lnSpc>
              <a:defRPr sz="3600" b="1">
                <a:solidFill>
                  <a:srgbClr val="005B37"/>
                </a:solidFill>
                <a:latin typeface="SeavusSans" pitchFamily="50" charset="-5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dt" sz="quarter" idx="10"/>
          </p:nvPr>
        </p:nvSpPr>
        <p:spPr>
          <a:xfrm>
            <a:off x="152400" y="6553200"/>
            <a:ext cx="2973388" cy="187325"/>
          </a:xfrm>
          <a:prstGeom prst="rect">
            <a:avLst/>
          </a:prstGeom>
        </p:spPr>
        <p:txBody>
          <a:bodyPr/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26"/>
          <p:cNvSpPr>
            <a:spLocks noGrp="1" noChangeArrowheads="1"/>
          </p:cNvSpPr>
          <p:nvPr>
            <p:ph type="ftr" sz="quarter" idx="11"/>
          </p:nvPr>
        </p:nvSpPr>
        <p:spPr>
          <a:xfrm>
            <a:off x="152400" y="6318250"/>
            <a:ext cx="2973388" cy="187325"/>
          </a:xfrm>
          <a:prstGeom prst="rect">
            <a:avLst/>
          </a:prstGeom>
          <a:ln w="3175"/>
        </p:spPr>
        <p:txBody>
          <a:bodyPr/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C# Programming Basics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3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0" y="5715000"/>
            <a:ext cx="9144000" cy="1143000"/>
          </a:xfrm>
          <a:custGeom>
            <a:avLst/>
            <a:gdLst>
              <a:gd name="connsiteX0" fmla="*/ 0 w 9144000"/>
              <a:gd name="connsiteY0" fmla="*/ 0 h 609600"/>
              <a:gd name="connsiteX1" fmla="*/ 9144000 w 9144000"/>
              <a:gd name="connsiteY1" fmla="*/ 0 h 609600"/>
              <a:gd name="connsiteX2" fmla="*/ 9144000 w 9144000"/>
              <a:gd name="connsiteY2" fmla="*/ 609600 h 609600"/>
              <a:gd name="connsiteX3" fmla="*/ 0 w 9144000"/>
              <a:gd name="connsiteY3" fmla="*/ 609600 h 609600"/>
              <a:gd name="connsiteX4" fmla="*/ 0 w 9144000"/>
              <a:gd name="connsiteY4" fmla="*/ 0 h 609600"/>
              <a:gd name="connsiteX0" fmla="*/ 0 w 9144000"/>
              <a:gd name="connsiteY0" fmla="*/ 0 h 609600"/>
              <a:gd name="connsiteX1" fmla="*/ 8382000 w 9144000"/>
              <a:gd name="connsiteY1" fmla="*/ 0 h 609600"/>
              <a:gd name="connsiteX2" fmla="*/ 9144000 w 9144000"/>
              <a:gd name="connsiteY2" fmla="*/ 0 h 609600"/>
              <a:gd name="connsiteX3" fmla="*/ 9144000 w 9144000"/>
              <a:gd name="connsiteY3" fmla="*/ 609600 h 609600"/>
              <a:gd name="connsiteX4" fmla="*/ 0 w 9144000"/>
              <a:gd name="connsiteY4" fmla="*/ 609600 h 609600"/>
              <a:gd name="connsiteX5" fmla="*/ 0 w 9144000"/>
              <a:gd name="connsiteY5" fmla="*/ 0 h 609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0772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143000">
                <a:moveTo>
                  <a:pt x="0" y="533400"/>
                </a:moveTo>
                <a:lnTo>
                  <a:pt x="8077200" y="533400"/>
                </a:lnTo>
                <a:cubicBezTo>
                  <a:pt x="8778875" y="520700"/>
                  <a:pt x="9032875" y="479425"/>
                  <a:pt x="9144000" y="0"/>
                </a:cubicBezTo>
                <a:lnTo>
                  <a:pt x="9144000" y="1143000"/>
                </a:lnTo>
                <a:lnTo>
                  <a:pt x="0" y="1143000"/>
                </a:lnTo>
                <a:lnTo>
                  <a:pt x="0" y="533400"/>
                </a:lnTo>
                <a:close/>
              </a:path>
            </a:pathLst>
          </a:custGeom>
          <a:solidFill>
            <a:srgbClr val="8A8C8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>
              <a:lnSpc>
                <a:spcPct val="80000"/>
              </a:lnSpc>
              <a:buClr>
                <a:srgbClr val="000000"/>
              </a:buClr>
              <a:buSzPct val="80000"/>
              <a:buFont typeface="Wingdings 2" pitchFamily="18" charset="2"/>
              <a:buNone/>
              <a:defRPr/>
            </a:pPr>
            <a:endParaRPr lang="mk-MK" sz="1600" dirty="0">
              <a:solidFill>
                <a:srgbClr val="FFFFFF"/>
              </a:solidFill>
              <a:latin typeface="SeavusSans" pitchFamily="50" charset="-5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2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9"/>
          <p:cNvSpPr>
            <a:spLocks noChangeArrowheads="1"/>
          </p:cNvSpPr>
          <p:nvPr/>
        </p:nvSpPr>
        <p:spPr bwMode="auto">
          <a:xfrm>
            <a:off x="0" y="5715000"/>
            <a:ext cx="9144000" cy="1143000"/>
          </a:xfrm>
          <a:custGeom>
            <a:avLst/>
            <a:gdLst>
              <a:gd name="connsiteX0" fmla="*/ 0 w 9144000"/>
              <a:gd name="connsiteY0" fmla="*/ 0 h 609600"/>
              <a:gd name="connsiteX1" fmla="*/ 9144000 w 9144000"/>
              <a:gd name="connsiteY1" fmla="*/ 0 h 609600"/>
              <a:gd name="connsiteX2" fmla="*/ 9144000 w 9144000"/>
              <a:gd name="connsiteY2" fmla="*/ 609600 h 609600"/>
              <a:gd name="connsiteX3" fmla="*/ 0 w 9144000"/>
              <a:gd name="connsiteY3" fmla="*/ 609600 h 609600"/>
              <a:gd name="connsiteX4" fmla="*/ 0 w 9144000"/>
              <a:gd name="connsiteY4" fmla="*/ 0 h 609600"/>
              <a:gd name="connsiteX0" fmla="*/ 0 w 9144000"/>
              <a:gd name="connsiteY0" fmla="*/ 0 h 609600"/>
              <a:gd name="connsiteX1" fmla="*/ 8382000 w 9144000"/>
              <a:gd name="connsiteY1" fmla="*/ 0 h 609600"/>
              <a:gd name="connsiteX2" fmla="*/ 9144000 w 9144000"/>
              <a:gd name="connsiteY2" fmla="*/ 0 h 609600"/>
              <a:gd name="connsiteX3" fmla="*/ 9144000 w 9144000"/>
              <a:gd name="connsiteY3" fmla="*/ 609600 h 609600"/>
              <a:gd name="connsiteX4" fmla="*/ 0 w 9144000"/>
              <a:gd name="connsiteY4" fmla="*/ 609600 h 609600"/>
              <a:gd name="connsiteX5" fmla="*/ 0 w 9144000"/>
              <a:gd name="connsiteY5" fmla="*/ 0 h 609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0772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143000">
                <a:moveTo>
                  <a:pt x="0" y="533400"/>
                </a:moveTo>
                <a:lnTo>
                  <a:pt x="8077200" y="533400"/>
                </a:lnTo>
                <a:cubicBezTo>
                  <a:pt x="8778875" y="520700"/>
                  <a:pt x="9032875" y="479425"/>
                  <a:pt x="9144000" y="0"/>
                </a:cubicBezTo>
                <a:lnTo>
                  <a:pt x="9144000" y="1143000"/>
                </a:lnTo>
                <a:lnTo>
                  <a:pt x="0" y="1143000"/>
                </a:lnTo>
                <a:lnTo>
                  <a:pt x="0" y="533400"/>
                </a:lnTo>
                <a:close/>
              </a:path>
            </a:pathLst>
          </a:custGeom>
          <a:solidFill>
            <a:srgbClr val="8A8C8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>
              <a:lnSpc>
                <a:spcPct val="80000"/>
              </a:lnSpc>
              <a:buClr>
                <a:srgbClr val="000000"/>
              </a:buClr>
              <a:buSzPct val="80000"/>
              <a:buFont typeface="Wingdings 2" pitchFamily="18" charset="2"/>
              <a:buNone/>
              <a:defRPr/>
            </a:pPr>
            <a:endParaRPr lang="mk-MK" sz="1600" dirty="0">
              <a:solidFill>
                <a:srgbClr val="FFFFFF"/>
              </a:solidFill>
              <a:latin typeface="SeavusSans" pitchFamily="50" charset="-52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14400" y="4876800"/>
            <a:ext cx="304800" cy="304800"/>
          </a:xfrm>
          <a:prstGeom prst="ellipse">
            <a:avLst/>
          </a:prstGeom>
          <a:solidFill>
            <a:srgbClr val="8A8C8E"/>
          </a:solidFill>
          <a:ln w="12700" cap="flat" cmpd="sng" algn="ctr">
            <a:solidFill>
              <a:srgbClr val="8A8C8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36000" rIns="0" bIns="0"/>
          <a:lstStyle/>
          <a:p>
            <a:pPr eaLnBrk="0" hangingPunct="0">
              <a:lnSpc>
                <a:spcPct val="80000"/>
              </a:lnSpc>
              <a:buClr>
                <a:srgbClr val="000000"/>
              </a:buClr>
              <a:buSzPct val="80000"/>
              <a:buFont typeface="Wingdings 2" pitchFamily="18" charset="2"/>
              <a:buNone/>
              <a:defRPr/>
            </a:pPr>
            <a:endParaRPr lang="mk-MK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876800"/>
            <a:ext cx="6973887" cy="304800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 smtClean="0"/>
              <a:t>Click to edit Master title style</a:t>
            </a:r>
            <a:endParaRPr lang="mk-MK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39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0" y="5715000"/>
            <a:ext cx="9144000" cy="1143000"/>
          </a:xfrm>
          <a:custGeom>
            <a:avLst/>
            <a:gdLst>
              <a:gd name="connsiteX0" fmla="*/ 0 w 9144000"/>
              <a:gd name="connsiteY0" fmla="*/ 0 h 609600"/>
              <a:gd name="connsiteX1" fmla="*/ 9144000 w 9144000"/>
              <a:gd name="connsiteY1" fmla="*/ 0 h 609600"/>
              <a:gd name="connsiteX2" fmla="*/ 9144000 w 9144000"/>
              <a:gd name="connsiteY2" fmla="*/ 609600 h 609600"/>
              <a:gd name="connsiteX3" fmla="*/ 0 w 9144000"/>
              <a:gd name="connsiteY3" fmla="*/ 609600 h 609600"/>
              <a:gd name="connsiteX4" fmla="*/ 0 w 9144000"/>
              <a:gd name="connsiteY4" fmla="*/ 0 h 609600"/>
              <a:gd name="connsiteX0" fmla="*/ 0 w 9144000"/>
              <a:gd name="connsiteY0" fmla="*/ 0 h 609600"/>
              <a:gd name="connsiteX1" fmla="*/ 8382000 w 9144000"/>
              <a:gd name="connsiteY1" fmla="*/ 0 h 609600"/>
              <a:gd name="connsiteX2" fmla="*/ 9144000 w 9144000"/>
              <a:gd name="connsiteY2" fmla="*/ 0 h 609600"/>
              <a:gd name="connsiteX3" fmla="*/ 9144000 w 9144000"/>
              <a:gd name="connsiteY3" fmla="*/ 609600 h 609600"/>
              <a:gd name="connsiteX4" fmla="*/ 0 w 9144000"/>
              <a:gd name="connsiteY4" fmla="*/ 609600 h 609600"/>
              <a:gd name="connsiteX5" fmla="*/ 0 w 9144000"/>
              <a:gd name="connsiteY5" fmla="*/ 0 h 609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0772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143000">
                <a:moveTo>
                  <a:pt x="0" y="533400"/>
                </a:moveTo>
                <a:lnTo>
                  <a:pt x="8077200" y="533400"/>
                </a:lnTo>
                <a:cubicBezTo>
                  <a:pt x="8778875" y="520700"/>
                  <a:pt x="9032875" y="479425"/>
                  <a:pt x="9144000" y="0"/>
                </a:cubicBezTo>
                <a:lnTo>
                  <a:pt x="9144000" y="1143000"/>
                </a:lnTo>
                <a:lnTo>
                  <a:pt x="0" y="1143000"/>
                </a:lnTo>
                <a:lnTo>
                  <a:pt x="0" y="533400"/>
                </a:lnTo>
                <a:close/>
              </a:path>
            </a:pathLst>
          </a:custGeom>
          <a:solidFill>
            <a:srgbClr val="8A8C8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>
              <a:lnSpc>
                <a:spcPct val="80000"/>
              </a:lnSpc>
              <a:buClr>
                <a:srgbClr val="000000"/>
              </a:buClr>
              <a:buSzPct val="80000"/>
              <a:buFont typeface="Wingdings 2" pitchFamily="18" charset="2"/>
              <a:buNone/>
              <a:defRPr/>
            </a:pPr>
            <a:endParaRPr lang="mk-MK" sz="1600" dirty="0">
              <a:solidFill>
                <a:srgbClr val="FFFFFF"/>
              </a:solidFill>
              <a:latin typeface="SeavusSans" pitchFamily="50" charset="-5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500" y="1565275"/>
            <a:ext cx="3616325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565275"/>
            <a:ext cx="3617913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81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0" y="5715000"/>
            <a:ext cx="9144000" cy="1143000"/>
          </a:xfrm>
          <a:custGeom>
            <a:avLst/>
            <a:gdLst>
              <a:gd name="connsiteX0" fmla="*/ 0 w 9144000"/>
              <a:gd name="connsiteY0" fmla="*/ 0 h 609600"/>
              <a:gd name="connsiteX1" fmla="*/ 9144000 w 9144000"/>
              <a:gd name="connsiteY1" fmla="*/ 0 h 609600"/>
              <a:gd name="connsiteX2" fmla="*/ 9144000 w 9144000"/>
              <a:gd name="connsiteY2" fmla="*/ 609600 h 609600"/>
              <a:gd name="connsiteX3" fmla="*/ 0 w 9144000"/>
              <a:gd name="connsiteY3" fmla="*/ 609600 h 609600"/>
              <a:gd name="connsiteX4" fmla="*/ 0 w 9144000"/>
              <a:gd name="connsiteY4" fmla="*/ 0 h 609600"/>
              <a:gd name="connsiteX0" fmla="*/ 0 w 9144000"/>
              <a:gd name="connsiteY0" fmla="*/ 0 h 609600"/>
              <a:gd name="connsiteX1" fmla="*/ 8382000 w 9144000"/>
              <a:gd name="connsiteY1" fmla="*/ 0 h 609600"/>
              <a:gd name="connsiteX2" fmla="*/ 9144000 w 9144000"/>
              <a:gd name="connsiteY2" fmla="*/ 0 h 609600"/>
              <a:gd name="connsiteX3" fmla="*/ 9144000 w 9144000"/>
              <a:gd name="connsiteY3" fmla="*/ 609600 h 609600"/>
              <a:gd name="connsiteX4" fmla="*/ 0 w 9144000"/>
              <a:gd name="connsiteY4" fmla="*/ 609600 h 609600"/>
              <a:gd name="connsiteX5" fmla="*/ 0 w 9144000"/>
              <a:gd name="connsiteY5" fmla="*/ 0 h 609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0772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143000">
                <a:moveTo>
                  <a:pt x="0" y="533400"/>
                </a:moveTo>
                <a:lnTo>
                  <a:pt x="8077200" y="533400"/>
                </a:lnTo>
                <a:cubicBezTo>
                  <a:pt x="8778875" y="520700"/>
                  <a:pt x="9032875" y="479425"/>
                  <a:pt x="9144000" y="0"/>
                </a:cubicBezTo>
                <a:lnTo>
                  <a:pt x="9144000" y="1143000"/>
                </a:lnTo>
                <a:lnTo>
                  <a:pt x="0" y="1143000"/>
                </a:lnTo>
                <a:lnTo>
                  <a:pt x="0" y="533400"/>
                </a:lnTo>
                <a:close/>
              </a:path>
            </a:pathLst>
          </a:custGeom>
          <a:solidFill>
            <a:srgbClr val="8A8C8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>
              <a:lnSpc>
                <a:spcPct val="80000"/>
              </a:lnSpc>
              <a:buClr>
                <a:srgbClr val="000000"/>
              </a:buClr>
              <a:buSzPct val="80000"/>
              <a:buFont typeface="Wingdings 2" pitchFamily="18" charset="2"/>
              <a:buNone/>
              <a:defRPr/>
            </a:pPr>
            <a:endParaRPr lang="mk-MK" sz="1600" dirty="0">
              <a:solidFill>
                <a:srgbClr val="FFFFFF"/>
              </a:solidFill>
              <a:latin typeface="SeavusSans" pitchFamily="50" charset="-5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27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9"/>
          <p:cNvSpPr>
            <a:spLocks noChangeArrowheads="1"/>
          </p:cNvSpPr>
          <p:nvPr/>
        </p:nvSpPr>
        <p:spPr bwMode="auto">
          <a:xfrm>
            <a:off x="0" y="5715000"/>
            <a:ext cx="9144000" cy="1143000"/>
          </a:xfrm>
          <a:custGeom>
            <a:avLst/>
            <a:gdLst>
              <a:gd name="connsiteX0" fmla="*/ 0 w 9144000"/>
              <a:gd name="connsiteY0" fmla="*/ 0 h 609600"/>
              <a:gd name="connsiteX1" fmla="*/ 9144000 w 9144000"/>
              <a:gd name="connsiteY1" fmla="*/ 0 h 609600"/>
              <a:gd name="connsiteX2" fmla="*/ 9144000 w 9144000"/>
              <a:gd name="connsiteY2" fmla="*/ 609600 h 609600"/>
              <a:gd name="connsiteX3" fmla="*/ 0 w 9144000"/>
              <a:gd name="connsiteY3" fmla="*/ 609600 h 609600"/>
              <a:gd name="connsiteX4" fmla="*/ 0 w 9144000"/>
              <a:gd name="connsiteY4" fmla="*/ 0 h 609600"/>
              <a:gd name="connsiteX0" fmla="*/ 0 w 9144000"/>
              <a:gd name="connsiteY0" fmla="*/ 0 h 609600"/>
              <a:gd name="connsiteX1" fmla="*/ 8382000 w 9144000"/>
              <a:gd name="connsiteY1" fmla="*/ 0 h 609600"/>
              <a:gd name="connsiteX2" fmla="*/ 9144000 w 9144000"/>
              <a:gd name="connsiteY2" fmla="*/ 0 h 609600"/>
              <a:gd name="connsiteX3" fmla="*/ 9144000 w 9144000"/>
              <a:gd name="connsiteY3" fmla="*/ 609600 h 609600"/>
              <a:gd name="connsiteX4" fmla="*/ 0 w 9144000"/>
              <a:gd name="connsiteY4" fmla="*/ 609600 h 609600"/>
              <a:gd name="connsiteX5" fmla="*/ 0 w 9144000"/>
              <a:gd name="connsiteY5" fmla="*/ 0 h 609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0772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143000">
                <a:moveTo>
                  <a:pt x="0" y="533400"/>
                </a:moveTo>
                <a:lnTo>
                  <a:pt x="8077200" y="533400"/>
                </a:lnTo>
                <a:cubicBezTo>
                  <a:pt x="8778875" y="520700"/>
                  <a:pt x="9032875" y="479425"/>
                  <a:pt x="9144000" y="0"/>
                </a:cubicBezTo>
                <a:lnTo>
                  <a:pt x="9144000" y="1143000"/>
                </a:lnTo>
                <a:lnTo>
                  <a:pt x="0" y="1143000"/>
                </a:lnTo>
                <a:lnTo>
                  <a:pt x="0" y="533400"/>
                </a:lnTo>
                <a:close/>
              </a:path>
            </a:pathLst>
          </a:custGeom>
          <a:solidFill>
            <a:srgbClr val="8A8C8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>
              <a:lnSpc>
                <a:spcPct val="80000"/>
              </a:lnSpc>
              <a:buClr>
                <a:srgbClr val="000000"/>
              </a:buClr>
              <a:buSzPct val="80000"/>
              <a:buFont typeface="Wingdings 2" pitchFamily="18" charset="2"/>
              <a:buNone/>
              <a:defRPr/>
            </a:pPr>
            <a:endParaRPr lang="mk-MK" sz="1600" dirty="0">
              <a:solidFill>
                <a:srgbClr val="FFFFFF"/>
              </a:solidFill>
              <a:latin typeface="SeavusSans" pitchFamily="50" charset="-5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30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solidFill>
                  <a:srgbClr val="005B37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5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0" y="5715000"/>
            <a:ext cx="9144000" cy="1143000"/>
          </a:xfrm>
          <a:custGeom>
            <a:avLst/>
            <a:gdLst>
              <a:gd name="connsiteX0" fmla="*/ 0 w 9144000"/>
              <a:gd name="connsiteY0" fmla="*/ 0 h 609600"/>
              <a:gd name="connsiteX1" fmla="*/ 9144000 w 9144000"/>
              <a:gd name="connsiteY1" fmla="*/ 0 h 609600"/>
              <a:gd name="connsiteX2" fmla="*/ 9144000 w 9144000"/>
              <a:gd name="connsiteY2" fmla="*/ 609600 h 609600"/>
              <a:gd name="connsiteX3" fmla="*/ 0 w 9144000"/>
              <a:gd name="connsiteY3" fmla="*/ 609600 h 609600"/>
              <a:gd name="connsiteX4" fmla="*/ 0 w 9144000"/>
              <a:gd name="connsiteY4" fmla="*/ 0 h 609600"/>
              <a:gd name="connsiteX0" fmla="*/ 0 w 9144000"/>
              <a:gd name="connsiteY0" fmla="*/ 0 h 609600"/>
              <a:gd name="connsiteX1" fmla="*/ 8382000 w 9144000"/>
              <a:gd name="connsiteY1" fmla="*/ 0 h 609600"/>
              <a:gd name="connsiteX2" fmla="*/ 9144000 w 9144000"/>
              <a:gd name="connsiteY2" fmla="*/ 0 h 609600"/>
              <a:gd name="connsiteX3" fmla="*/ 9144000 w 9144000"/>
              <a:gd name="connsiteY3" fmla="*/ 609600 h 609600"/>
              <a:gd name="connsiteX4" fmla="*/ 0 w 9144000"/>
              <a:gd name="connsiteY4" fmla="*/ 609600 h 609600"/>
              <a:gd name="connsiteX5" fmla="*/ 0 w 9144000"/>
              <a:gd name="connsiteY5" fmla="*/ 0 h 609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0772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143000">
                <a:moveTo>
                  <a:pt x="0" y="533400"/>
                </a:moveTo>
                <a:lnTo>
                  <a:pt x="8077200" y="533400"/>
                </a:lnTo>
                <a:cubicBezTo>
                  <a:pt x="8778875" y="520700"/>
                  <a:pt x="9032875" y="479425"/>
                  <a:pt x="9144000" y="0"/>
                </a:cubicBezTo>
                <a:lnTo>
                  <a:pt x="9144000" y="1143000"/>
                </a:lnTo>
                <a:lnTo>
                  <a:pt x="0" y="1143000"/>
                </a:lnTo>
                <a:lnTo>
                  <a:pt x="0" y="533400"/>
                </a:lnTo>
                <a:close/>
              </a:path>
            </a:pathLst>
          </a:custGeom>
          <a:solidFill>
            <a:srgbClr val="8A8C8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>
              <a:lnSpc>
                <a:spcPct val="80000"/>
              </a:lnSpc>
              <a:buClr>
                <a:srgbClr val="000000"/>
              </a:buClr>
              <a:buSzPct val="80000"/>
              <a:buFont typeface="Wingdings 2" pitchFamily="18" charset="2"/>
              <a:buNone/>
              <a:defRPr/>
            </a:pPr>
            <a:endParaRPr lang="mk-MK" sz="1600" dirty="0">
              <a:solidFill>
                <a:srgbClr val="FFFFFF"/>
              </a:solidFill>
              <a:latin typeface="SeavusSans" pitchFamily="50" charset="-5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62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0" y="5715000"/>
            <a:ext cx="9144000" cy="1143000"/>
          </a:xfrm>
          <a:custGeom>
            <a:avLst/>
            <a:gdLst>
              <a:gd name="connsiteX0" fmla="*/ 0 w 9144000"/>
              <a:gd name="connsiteY0" fmla="*/ 0 h 609600"/>
              <a:gd name="connsiteX1" fmla="*/ 9144000 w 9144000"/>
              <a:gd name="connsiteY1" fmla="*/ 0 h 609600"/>
              <a:gd name="connsiteX2" fmla="*/ 9144000 w 9144000"/>
              <a:gd name="connsiteY2" fmla="*/ 609600 h 609600"/>
              <a:gd name="connsiteX3" fmla="*/ 0 w 9144000"/>
              <a:gd name="connsiteY3" fmla="*/ 609600 h 609600"/>
              <a:gd name="connsiteX4" fmla="*/ 0 w 9144000"/>
              <a:gd name="connsiteY4" fmla="*/ 0 h 609600"/>
              <a:gd name="connsiteX0" fmla="*/ 0 w 9144000"/>
              <a:gd name="connsiteY0" fmla="*/ 0 h 609600"/>
              <a:gd name="connsiteX1" fmla="*/ 8382000 w 9144000"/>
              <a:gd name="connsiteY1" fmla="*/ 0 h 609600"/>
              <a:gd name="connsiteX2" fmla="*/ 9144000 w 9144000"/>
              <a:gd name="connsiteY2" fmla="*/ 0 h 609600"/>
              <a:gd name="connsiteX3" fmla="*/ 9144000 w 9144000"/>
              <a:gd name="connsiteY3" fmla="*/ 609600 h 609600"/>
              <a:gd name="connsiteX4" fmla="*/ 0 w 9144000"/>
              <a:gd name="connsiteY4" fmla="*/ 609600 h 609600"/>
              <a:gd name="connsiteX5" fmla="*/ 0 w 9144000"/>
              <a:gd name="connsiteY5" fmla="*/ 0 h 609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0772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143000">
                <a:moveTo>
                  <a:pt x="0" y="533400"/>
                </a:moveTo>
                <a:lnTo>
                  <a:pt x="8077200" y="533400"/>
                </a:lnTo>
                <a:cubicBezTo>
                  <a:pt x="8778875" y="520700"/>
                  <a:pt x="9032875" y="479425"/>
                  <a:pt x="9144000" y="0"/>
                </a:cubicBezTo>
                <a:lnTo>
                  <a:pt x="9144000" y="1143000"/>
                </a:lnTo>
                <a:lnTo>
                  <a:pt x="0" y="1143000"/>
                </a:lnTo>
                <a:lnTo>
                  <a:pt x="0" y="533400"/>
                </a:lnTo>
                <a:close/>
              </a:path>
            </a:pathLst>
          </a:custGeom>
          <a:solidFill>
            <a:srgbClr val="8A8C8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>
              <a:lnSpc>
                <a:spcPct val="80000"/>
              </a:lnSpc>
              <a:buClr>
                <a:srgbClr val="000000"/>
              </a:buClr>
              <a:buSzPct val="80000"/>
              <a:buFont typeface="Wingdings 2" pitchFamily="18" charset="2"/>
              <a:buNone/>
              <a:defRPr/>
            </a:pPr>
            <a:endParaRPr lang="mk-MK" sz="1600" dirty="0">
              <a:solidFill>
                <a:srgbClr val="FFFFFF"/>
              </a:solidFill>
              <a:latin typeface="SeavusSans" pitchFamily="50" charset="-5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mk-M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0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0" y="5715000"/>
            <a:ext cx="9144000" cy="1143000"/>
          </a:xfrm>
          <a:custGeom>
            <a:avLst/>
            <a:gdLst>
              <a:gd name="connsiteX0" fmla="*/ 0 w 9144000"/>
              <a:gd name="connsiteY0" fmla="*/ 0 h 609600"/>
              <a:gd name="connsiteX1" fmla="*/ 9144000 w 9144000"/>
              <a:gd name="connsiteY1" fmla="*/ 0 h 609600"/>
              <a:gd name="connsiteX2" fmla="*/ 9144000 w 9144000"/>
              <a:gd name="connsiteY2" fmla="*/ 609600 h 609600"/>
              <a:gd name="connsiteX3" fmla="*/ 0 w 9144000"/>
              <a:gd name="connsiteY3" fmla="*/ 609600 h 609600"/>
              <a:gd name="connsiteX4" fmla="*/ 0 w 9144000"/>
              <a:gd name="connsiteY4" fmla="*/ 0 h 609600"/>
              <a:gd name="connsiteX0" fmla="*/ 0 w 9144000"/>
              <a:gd name="connsiteY0" fmla="*/ 0 h 609600"/>
              <a:gd name="connsiteX1" fmla="*/ 8382000 w 9144000"/>
              <a:gd name="connsiteY1" fmla="*/ 0 h 609600"/>
              <a:gd name="connsiteX2" fmla="*/ 9144000 w 9144000"/>
              <a:gd name="connsiteY2" fmla="*/ 0 h 609600"/>
              <a:gd name="connsiteX3" fmla="*/ 9144000 w 9144000"/>
              <a:gd name="connsiteY3" fmla="*/ 609600 h 609600"/>
              <a:gd name="connsiteX4" fmla="*/ 0 w 9144000"/>
              <a:gd name="connsiteY4" fmla="*/ 609600 h 609600"/>
              <a:gd name="connsiteX5" fmla="*/ 0 w 9144000"/>
              <a:gd name="connsiteY5" fmla="*/ 0 h 609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3820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381000 h 990600"/>
              <a:gd name="connsiteX1" fmla="*/ 8077200 w 9144000"/>
              <a:gd name="connsiteY1" fmla="*/ 381000 h 990600"/>
              <a:gd name="connsiteX2" fmla="*/ 9144000 w 9144000"/>
              <a:gd name="connsiteY2" fmla="*/ 0 h 990600"/>
              <a:gd name="connsiteX3" fmla="*/ 9144000 w 9144000"/>
              <a:gd name="connsiteY3" fmla="*/ 990600 h 990600"/>
              <a:gd name="connsiteX4" fmla="*/ 0 w 9144000"/>
              <a:gd name="connsiteY4" fmla="*/ 990600 h 990600"/>
              <a:gd name="connsiteX5" fmla="*/ 0 w 9144000"/>
              <a:gd name="connsiteY5" fmla="*/ 381000 h 9906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  <a:gd name="connsiteX0" fmla="*/ 0 w 9144000"/>
              <a:gd name="connsiteY0" fmla="*/ 533400 h 1143000"/>
              <a:gd name="connsiteX1" fmla="*/ 8077200 w 9144000"/>
              <a:gd name="connsiteY1" fmla="*/ 533400 h 1143000"/>
              <a:gd name="connsiteX2" fmla="*/ 9144000 w 9144000"/>
              <a:gd name="connsiteY2" fmla="*/ 0 h 1143000"/>
              <a:gd name="connsiteX3" fmla="*/ 9144000 w 9144000"/>
              <a:gd name="connsiteY3" fmla="*/ 1143000 h 1143000"/>
              <a:gd name="connsiteX4" fmla="*/ 0 w 9144000"/>
              <a:gd name="connsiteY4" fmla="*/ 1143000 h 1143000"/>
              <a:gd name="connsiteX5" fmla="*/ 0 w 9144000"/>
              <a:gd name="connsiteY5" fmla="*/ 5334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143000">
                <a:moveTo>
                  <a:pt x="0" y="533400"/>
                </a:moveTo>
                <a:lnTo>
                  <a:pt x="8077200" y="533400"/>
                </a:lnTo>
                <a:cubicBezTo>
                  <a:pt x="8778875" y="520700"/>
                  <a:pt x="9032875" y="479425"/>
                  <a:pt x="9144000" y="0"/>
                </a:cubicBezTo>
                <a:lnTo>
                  <a:pt x="9144000" y="1143000"/>
                </a:lnTo>
                <a:lnTo>
                  <a:pt x="0" y="1143000"/>
                </a:lnTo>
                <a:lnTo>
                  <a:pt x="0" y="533400"/>
                </a:lnTo>
                <a:close/>
              </a:path>
            </a:pathLst>
          </a:custGeom>
          <a:solidFill>
            <a:srgbClr val="8A8C8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>
              <a:lnSpc>
                <a:spcPct val="80000"/>
              </a:lnSpc>
              <a:buClr>
                <a:srgbClr val="000000"/>
              </a:buClr>
              <a:buSzPct val="80000"/>
              <a:buFont typeface="Wingdings 2" pitchFamily="18" charset="2"/>
              <a:buNone/>
              <a:defRPr/>
            </a:pPr>
            <a:endParaRPr lang="mk-MK" sz="1600" dirty="0">
              <a:solidFill>
                <a:srgbClr val="FFFFFF"/>
              </a:solidFill>
              <a:latin typeface="SeavusSans" pitchFamily="50" charset="-5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60500" y="1565275"/>
            <a:ext cx="7386638" cy="451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1460500" y="279400"/>
            <a:ext cx="7386638" cy="1019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63" name="Rectangle 3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02400" y="6423025"/>
            <a:ext cx="233997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Tx/>
              <a:buSzTx/>
              <a:buFontTx/>
              <a:buNone/>
              <a:defRPr sz="1100" b="0" i="1">
                <a:solidFill>
                  <a:schemeClr val="bg1"/>
                </a:solidFill>
                <a:latin typeface="SeavusSans" pitchFamily="50" charset="-52"/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4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0" b="1">
          <a:solidFill>
            <a:srgbClr val="005B37"/>
          </a:solidFill>
          <a:latin typeface="SeavusSans" pitchFamily="50" charset="-52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0" b="1">
          <a:solidFill>
            <a:srgbClr val="005B37"/>
          </a:solidFill>
          <a:latin typeface="SeavusSans" pitchFamily="50" charset="-52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0" b="1">
          <a:solidFill>
            <a:srgbClr val="005B37"/>
          </a:solidFill>
          <a:latin typeface="SeavusSans" pitchFamily="50" charset="-52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0" b="1">
          <a:solidFill>
            <a:srgbClr val="005B37"/>
          </a:solidFill>
          <a:latin typeface="SeavusSans" pitchFamily="50" charset="-52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0" b="1">
          <a:solidFill>
            <a:srgbClr val="005B37"/>
          </a:solidFill>
          <a:latin typeface="SeavusSans" pitchFamily="50" charset="-52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Tele-Antiqua" pitchFamily="2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Tele-Antiqua" pitchFamily="2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Tele-Antiqua" pitchFamily="2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Tele-Antiqua" pitchFamily="2" charset="0"/>
        </a:defRPr>
      </a:lvl9pPr>
    </p:titleStyle>
    <p:bodyStyle>
      <a:lvl1pPr marL="142875" indent="-215900" algn="l" rtl="0" eaLnBrk="1" fontAlgn="base" hangingPunct="1">
        <a:lnSpc>
          <a:spcPct val="80000"/>
        </a:lnSpc>
        <a:spcBef>
          <a:spcPct val="0"/>
        </a:spcBef>
        <a:spcAft>
          <a:spcPts val="600"/>
        </a:spcAft>
        <a:buClr>
          <a:srgbClr val="8A8C8E"/>
        </a:buClr>
        <a:buFont typeface="SeavusSans" pitchFamily="2" charset="-52"/>
        <a:buChar char="•"/>
        <a:defRPr sz="2200">
          <a:solidFill>
            <a:schemeClr val="tx1"/>
          </a:solidFill>
          <a:latin typeface="SeavusSans" pitchFamily="50" charset="-52"/>
          <a:ea typeface="+mn-ea"/>
          <a:cs typeface="+mn-cs"/>
        </a:defRPr>
      </a:lvl1pPr>
      <a:lvl2pPr marL="420688" indent="-215900" algn="l" rtl="0" eaLnBrk="1" fontAlgn="base" hangingPunct="1">
        <a:lnSpc>
          <a:spcPct val="80000"/>
        </a:lnSpc>
        <a:spcBef>
          <a:spcPct val="0"/>
        </a:spcBef>
        <a:spcAft>
          <a:spcPts val="600"/>
        </a:spcAft>
        <a:buClr>
          <a:srgbClr val="8A8C8E"/>
        </a:buClr>
        <a:buFont typeface="SeavusSans" pitchFamily="2" charset="-52"/>
        <a:buChar char="•"/>
        <a:defRPr sz="2200">
          <a:solidFill>
            <a:schemeClr val="tx1"/>
          </a:solidFill>
          <a:latin typeface="SeavusSans" pitchFamily="50" charset="-52"/>
        </a:defRPr>
      </a:lvl2pPr>
      <a:lvl3pPr marL="676275" indent="-179388" algn="l" rtl="0" eaLnBrk="1" fontAlgn="base" hangingPunct="1">
        <a:lnSpc>
          <a:spcPct val="80000"/>
        </a:lnSpc>
        <a:spcBef>
          <a:spcPct val="0"/>
        </a:spcBef>
        <a:spcAft>
          <a:spcPts val="600"/>
        </a:spcAft>
        <a:buClr>
          <a:srgbClr val="8A8C8E"/>
        </a:buClr>
        <a:buFont typeface="SeavusSans" pitchFamily="2" charset="-52"/>
        <a:buChar char="•"/>
        <a:defRPr sz="2000">
          <a:solidFill>
            <a:schemeClr val="tx1"/>
          </a:solidFill>
          <a:latin typeface="SeavusSans" pitchFamily="50" charset="-52"/>
        </a:defRPr>
      </a:lvl3pPr>
      <a:lvl4pPr marL="939800" indent="-179388" algn="l" rtl="0" eaLnBrk="1" fontAlgn="base" hangingPunct="1">
        <a:lnSpc>
          <a:spcPct val="80000"/>
        </a:lnSpc>
        <a:spcBef>
          <a:spcPct val="0"/>
        </a:spcBef>
        <a:spcAft>
          <a:spcPts val="600"/>
        </a:spcAft>
        <a:buClr>
          <a:srgbClr val="8A8C8E"/>
        </a:buClr>
        <a:buFont typeface="SeavusSans" pitchFamily="2" charset="-52"/>
        <a:buChar char="•"/>
        <a:defRPr sz="2000">
          <a:solidFill>
            <a:schemeClr val="tx1"/>
          </a:solidFill>
          <a:latin typeface="SeavusSans" pitchFamily="50" charset="-52"/>
        </a:defRPr>
      </a:lvl4pPr>
      <a:lvl5pPr marL="1193800" indent="-179388" algn="l" rtl="0" eaLnBrk="1" fontAlgn="base" hangingPunct="1">
        <a:lnSpc>
          <a:spcPct val="80000"/>
        </a:lnSpc>
        <a:spcBef>
          <a:spcPct val="0"/>
        </a:spcBef>
        <a:spcAft>
          <a:spcPts val="600"/>
        </a:spcAft>
        <a:buClr>
          <a:srgbClr val="8A8C8E"/>
        </a:buClr>
        <a:buFont typeface="SeavusSans" pitchFamily="2" charset="-52"/>
        <a:buChar char="•"/>
        <a:defRPr sz="1600">
          <a:solidFill>
            <a:schemeClr val="tx1"/>
          </a:solidFill>
          <a:latin typeface="SeavusSans" pitchFamily="50" charset="-52"/>
        </a:defRPr>
      </a:lvl5pPr>
      <a:lvl6pPr marL="1651000" indent="-12223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108200" indent="-12223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565400" indent="-12223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022600" indent="-12223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5.e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Goce Kalamadevski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C# Programming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</p:spPr>
        <p:txBody>
          <a:bodyPr/>
          <a:lstStyle/>
          <a:p>
            <a:fld id="{F964ABF2-24D3-471B-A7A7-358C07401C72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400800"/>
            <a:ext cx="6172200" cy="3048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C# Programming 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0025"/>
            <a:ext cx="7386638" cy="1019175"/>
          </a:xfrm>
        </p:spPr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38200"/>
            <a:ext cx="7467600" cy="4876800"/>
          </a:xfrm>
        </p:spPr>
        <p:txBody>
          <a:bodyPr/>
          <a:lstStyle/>
          <a:p>
            <a:pPr marL="533400" lvl="3" indent="-342900">
              <a:buFont typeface="Wingdings" pitchFamily="2" charset="2"/>
              <a:buChar char="Ø"/>
            </a:pPr>
            <a:r>
              <a:rPr lang="en-GB" sz="2800" b="1" cap="small" dirty="0" smtClean="0"/>
              <a:t>Types of projects</a:t>
            </a:r>
            <a:endParaRPr lang="en-US" sz="2600" b="1" dirty="0" smtClean="0"/>
          </a:p>
          <a:p>
            <a:pPr marL="444500" lvl="4" indent="0">
              <a:buNone/>
            </a:pPr>
            <a:r>
              <a:rPr lang="en-US" sz="1800" dirty="0" smtClean="0"/>
              <a:t>(Console application, Class library, Windows application, Web Application and other project templates)</a:t>
            </a:r>
          </a:p>
          <a:p>
            <a:pPr marL="444500" lvl="4" indent="0">
              <a:buNone/>
            </a:pPr>
            <a:endParaRPr lang="en-US" sz="2600" dirty="0" smtClean="0"/>
          </a:p>
          <a:p>
            <a:pPr marL="515938" lvl="4" indent="-285750">
              <a:buFont typeface="Wingdings" pitchFamily="2" charset="2"/>
              <a:buChar char="Ø"/>
            </a:pPr>
            <a:r>
              <a:rPr lang="en-GB" sz="2800" b="1" cap="small" dirty="0" smtClean="0"/>
              <a:t>Add-&gt;New project</a:t>
            </a:r>
            <a:endParaRPr lang="en-US" sz="2200" b="1" i="1" dirty="0"/>
          </a:p>
          <a:p>
            <a:pPr marL="515938" lvl="4" indent="-285750">
              <a:buFont typeface="Wingdings" pitchFamily="2" charset="2"/>
              <a:buChar char="Ø"/>
            </a:pPr>
            <a:endParaRPr lang="en-US" sz="2200" b="1" i="1" dirty="0" smtClean="0"/>
          </a:p>
          <a:p>
            <a:pPr marL="515938" lvl="4" indent="-285750">
              <a:buFont typeface="Wingdings" pitchFamily="2" charset="2"/>
              <a:buChar char="Ø"/>
            </a:pPr>
            <a:endParaRPr lang="en-US" sz="2200" b="1" i="1" dirty="0"/>
          </a:p>
          <a:p>
            <a:pPr marL="515938" lvl="4" indent="-285750">
              <a:buFont typeface="Wingdings" pitchFamily="2" charset="2"/>
              <a:buChar char="Ø"/>
            </a:pPr>
            <a:endParaRPr lang="en-US" sz="2200" b="1" i="1" dirty="0" smtClean="0"/>
          </a:p>
          <a:p>
            <a:pPr marL="515938" lvl="4" indent="-285750">
              <a:buFont typeface="Wingdings" pitchFamily="2" charset="2"/>
              <a:buChar char="Ø"/>
            </a:pPr>
            <a:endParaRPr lang="en-US" sz="2200" b="1" i="1" dirty="0"/>
          </a:p>
          <a:p>
            <a:pPr marL="515938" lvl="4" indent="-285750">
              <a:buFont typeface="Wingdings" pitchFamily="2" charset="2"/>
              <a:buChar char="Ø"/>
            </a:pPr>
            <a:endParaRPr lang="en-US" sz="2200" b="1" i="1" dirty="0" smtClean="0"/>
          </a:p>
          <a:p>
            <a:pPr marL="515938" lvl="4" indent="-285750">
              <a:buFont typeface="Wingdings" pitchFamily="2" charset="2"/>
              <a:buChar char="Ø"/>
            </a:pPr>
            <a:endParaRPr lang="en-US" sz="2200" b="1" i="1" dirty="0"/>
          </a:p>
          <a:p>
            <a:pPr marL="515938" lvl="4" indent="-285750">
              <a:buFont typeface="Wingdings" pitchFamily="2" charset="2"/>
              <a:buChar char="Ø"/>
            </a:pPr>
            <a:endParaRPr lang="en-US" sz="2200" b="1" i="1" dirty="0" smtClean="0"/>
          </a:p>
          <a:p>
            <a:pPr marL="515938" lvl="4" indent="-285750">
              <a:buFont typeface="Wingdings" pitchFamily="2" charset="2"/>
              <a:buChar char="Ø"/>
            </a:pPr>
            <a:endParaRPr lang="en-US" sz="2200" b="1" i="1" dirty="0" smtClean="0"/>
          </a:p>
          <a:p>
            <a:pPr marL="515938" lvl="4" indent="-285750">
              <a:buFont typeface="Wingdings" pitchFamily="2" charset="2"/>
              <a:buChar char="Ø"/>
            </a:pPr>
            <a:endParaRPr lang="en-US" sz="2200" b="1" i="1" dirty="0"/>
          </a:p>
          <a:p>
            <a:pPr marL="515938" lvl="4" indent="-285750">
              <a:buFont typeface="Wingdings" pitchFamily="2" charset="2"/>
              <a:buChar char="Ø"/>
            </a:pPr>
            <a:endParaRPr lang="en-US" sz="2200" b="1" i="1" dirty="0" smtClean="0"/>
          </a:p>
          <a:p>
            <a:pPr marL="230188" lvl="4" indent="0" algn="ctr">
              <a:buNone/>
            </a:pPr>
            <a:r>
              <a:rPr lang="en-US" sz="2200" b="1" i="1" dirty="0" smtClean="0">
                <a:solidFill>
                  <a:srgbClr val="FF0000"/>
                </a:solidFill>
              </a:rPr>
              <a:t>Other project templates can be added!</a:t>
            </a:r>
          </a:p>
          <a:p>
            <a:pPr marL="515938" lvl="4" indent="-285750">
              <a:buFont typeface="Wingdings" pitchFamily="2" charset="2"/>
              <a:buChar char="Ø"/>
            </a:pP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10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68" y="2524125"/>
            <a:ext cx="5471832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Part1:Visual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0025"/>
            <a:ext cx="7386638" cy="1019175"/>
          </a:xfrm>
        </p:spPr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38200"/>
            <a:ext cx="7467600" cy="4876800"/>
          </a:xfrm>
        </p:spPr>
        <p:txBody>
          <a:bodyPr/>
          <a:lstStyle/>
          <a:p>
            <a:pPr marL="533400" lvl="3" indent="-342900">
              <a:buFont typeface="Wingdings" pitchFamily="2" charset="2"/>
              <a:buChar char="Ø"/>
            </a:pPr>
            <a:r>
              <a:rPr lang="en-GB" sz="2600" b="1" cap="small" dirty="0"/>
              <a:t>Project </a:t>
            </a:r>
            <a:r>
              <a:rPr lang="en-GB" sz="2600" b="1" cap="small" dirty="0" smtClean="0"/>
              <a:t>properties</a:t>
            </a:r>
            <a:endParaRPr lang="en-US" sz="2600" b="1" dirty="0" smtClean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 smtClean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 smtClean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 smtClean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 smtClean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 smtClean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 smtClean="0"/>
          </a:p>
          <a:p>
            <a:pPr marL="444500" lvl="4" indent="0" algn="ctr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Depend on project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11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Part1:Visual Studio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646" y="1446530"/>
            <a:ext cx="6448425" cy="3811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249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0025"/>
            <a:ext cx="7386638" cy="1019175"/>
          </a:xfrm>
        </p:spPr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38200"/>
            <a:ext cx="7467600" cy="4876800"/>
          </a:xfrm>
        </p:spPr>
        <p:txBody>
          <a:bodyPr/>
          <a:lstStyle/>
          <a:p>
            <a:pPr marL="533400" lvl="3" indent="-342900">
              <a:buFont typeface="Wingdings" pitchFamily="2" charset="2"/>
              <a:buChar char="Ø"/>
            </a:pPr>
            <a:r>
              <a:rPr lang="en-US" sz="2600" b="1" dirty="0" smtClean="0"/>
              <a:t>REFERENCES</a:t>
            </a:r>
          </a:p>
          <a:p>
            <a:pPr marL="787400" lvl="4" indent="-342900">
              <a:buFont typeface="Wingdings" pitchFamily="2" charset="2"/>
              <a:buChar char="§"/>
            </a:pPr>
            <a:r>
              <a:rPr lang="en-US" sz="2200" dirty="0" smtClean="0"/>
              <a:t>Add Reference</a:t>
            </a:r>
          </a:p>
          <a:p>
            <a:pPr marL="787400" lvl="4" indent="-342900">
              <a:buFont typeface="Wingdings" pitchFamily="2" charset="2"/>
              <a:buChar char="§"/>
            </a:pPr>
            <a:r>
              <a:rPr lang="en-US" sz="2200" dirty="0" smtClean="0"/>
              <a:t>Add Service </a:t>
            </a:r>
            <a:br>
              <a:rPr lang="en-US" sz="2200" dirty="0" smtClean="0"/>
            </a:br>
            <a:r>
              <a:rPr lang="en-US" sz="2200" dirty="0" smtClean="0"/>
              <a:t>Reference</a:t>
            </a:r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 smtClean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 smtClean="0"/>
          </a:p>
          <a:p>
            <a:pPr marL="533400" lvl="3" indent="-342900">
              <a:buFont typeface="Wingdings" pitchFamily="2" charset="2"/>
              <a:buChar char="Ø"/>
            </a:pPr>
            <a:r>
              <a:rPr lang="en-US" sz="2600" b="1" dirty="0" smtClean="0"/>
              <a:t>APPLICATION CONFIGURATION</a:t>
            </a:r>
          </a:p>
          <a:p>
            <a:pPr marL="787400" lvl="4" indent="-342900">
              <a:buFont typeface="Wingdings" pitchFamily="2" charset="2"/>
              <a:buChar char="§"/>
            </a:pPr>
            <a:r>
              <a:rPr lang="en-US" sz="2200" dirty="0" smtClean="0"/>
              <a:t>XML File</a:t>
            </a:r>
          </a:p>
          <a:p>
            <a:pPr marL="787400" lvl="4" indent="-342900"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FF0000"/>
                </a:solidFill>
              </a:rPr>
              <a:t>Configuration settings for class library is in the parent application </a:t>
            </a:r>
            <a:r>
              <a:rPr lang="en-US" sz="2200" dirty="0" err="1" smtClean="0">
                <a:solidFill>
                  <a:srgbClr val="FF0000"/>
                </a:solidFill>
              </a:rPr>
              <a:t>config</a:t>
            </a:r>
            <a:r>
              <a:rPr lang="en-US" sz="2200" dirty="0" smtClean="0">
                <a:solidFill>
                  <a:srgbClr val="FF0000"/>
                </a:solidFill>
              </a:rPr>
              <a:t> file</a:t>
            </a:r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 smtClean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 smtClean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 smtClean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 smtClean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Part1:Visual Studio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133475"/>
            <a:ext cx="5057775" cy="1533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80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5975"/>
            <a:ext cx="7386638" cy="4518025"/>
          </a:xfrm>
        </p:spPr>
        <p:txBody>
          <a:bodyPr/>
          <a:lstStyle/>
          <a:p>
            <a:pPr marL="533400" lvl="3" indent="-342900">
              <a:buFont typeface="Wingdings" pitchFamily="2" charset="2"/>
              <a:buChar char="Ø"/>
            </a:pPr>
            <a:r>
              <a:rPr lang="en-US" sz="2200" dirty="0" smtClean="0"/>
              <a:t>Code file extensions (.</a:t>
            </a:r>
            <a:r>
              <a:rPr lang="en-US" sz="2200" dirty="0" err="1" smtClean="0"/>
              <a:t>cs</a:t>
            </a:r>
            <a:r>
              <a:rPr lang="en-US" sz="2200" dirty="0" smtClean="0"/>
              <a:t>, .</a:t>
            </a:r>
            <a:r>
              <a:rPr lang="en-US" sz="2200" dirty="0" err="1" smtClean="0"/>
              <a:t>vb</a:t>
            </a:r>
            <a:r>
              <a:rPr lang="en-US" sz="2200" dirty="0" smtClean="0"/>
              <a:t>…)</a:t>
            </a:r>
          </a:p>
          <a:p>
            <a:pPr marL="533400" lvl="3" indent="-342900">
              <a:buFont typeface="Wingdings" pitchFamily="2" charset="2"/>
              <a:buChar char="Ø"/>
            </a:pPr>
            <a:r>
              <a:rPr lang="en-US" sz="2200" dirty="0" smtClean="0"/>
              <a:t>Designer file &amp; Code behind file</a:t>
            </a:r>
          </a:p>
          <a:p>
            <a:pPr marL="190500" lvl="3" indent="0">
              <a:buNone/>
            </a:pPr>
            <a:endParaRPr lang="en-US" sz="2200" b="1" i="1" dirty="0"/>
          </a:p>
          <a:p>
            <a:pPr marL="533400" lvl="3" indent="-342900">
              <a:buFont typeface="Wingdings" pitchFamily="2" charset="2"/>
              <a:buChar char="Ø"/>
            </a:pPr>
            <a:r>
              <a:rPr lang="en-GB" sz="2800" b="1" dirty="0" smtClean="0"/>
              <a:t>Regions</a:t>
            </a:r>
          </a:p>
          <a:p>
            <a:pPr marL="787400" lvl="4" indent="-342900">
              <a:buFont typeface="Wingdings" pitchFamily="2" charset="2"/>
              <a:buChar char="§"/>
            </a:pPr>
            <a:r>
              <a:rPr lang="en-GB" sz="2200" dirty="0"/>
              <a:t>code </a:t>
            </a:r>
            <a:r>
              <a:rPr lang="en-GB" sz="2200" dirty="0" smtClean="0"/>
              <a:t>blocks</a:t>
            </a:r>
          </a:p>
          <a:p>
            <a:pPr marL="787400" lvl="4" indent="-342900">
              <a:buFont typeface="Wingdings" pitchFamily="2" charset="2"/>
              <a:buChar char="§"/>
            </a:pPr>
            <a:r>
              <a:rPr lang="en-GB" sz="2200" dirty="0" smtClean="0"/>
              <a:t>collapse/expand</a:t>
            </a:r>
          </a:p>
          <a:p>
            <a:pPr marL="519113" lvl="4" indent="-342900">
              <a:buFont typeface="Wingdings" pitchFamily="2" charset="2"/>
              <a:buChar char="§"/>
            </a:pPr>
            <a:r>
              <a:rPr lang="en-GB" sz="2800" b="1" dirty="0" smtClean="0"/>
              <a:t>Snippets</a:t>
            </a:r>
          </a:p>
          <a:p>
            <a:pPr marL="801688" lvl="2" indent="-334963">
              <a:buFont typeface="Wingdings" pitchFamily="2" charset="2"/>
              <a:buChar char="§"/>
            </a:pPr>
            <a:r>
              <a:rPr lang="en-GB" sz="2200" b="1" i="1" dirty="0" smtClean="0"/>
              <a:t>for</a:t>
            </a:r>
            <a:r>
              <a:rPr lang="en-GB" sz="2200" dirty="0" smtClean="0"/>
              <a:t>- </a:t>
            </a:r>
            <a:r>
              <a:rPr lang="en-GB" sz="2200" dirty="0"/>
              <a:t>creates </a:t>
            </a:r>
            <a:r>
              <a:rPr lang="en-GB" sz="2200" dirty="0" smtClean="0"/>
              <a:t/>
            </a:r>
            <a:br>
              <a:rPr lang="en-GB" sz="2200" dirty="0" smtClean="0"/>
            </a:br>
            <a:r>
              <a:rPr lang="en-GB" sz="2200" dirty="0" smtClean="0"/>
              <a:t>empty for </a:t>
            </a:r>
            <a:r>
              <a:rPr lang="en-GB" sz="2200" dirty="0"/>
              <a:t>loop</a:t>
            </a:r>
            <a:endParaRPr lang="en-US" sz="2200" dirty="0"/>
          </a:p>
          <a:p>
            <a:pPr marL="814388" lvl="1" indent="-347663">
              <a:buFont typeface="Wingdings" pitchFamily="2" charset="2"/>
              <a:buChar char="§"/>
            </a:pPr>
            <a:r>
              <a:rPr lang="en-GB" b="1" i="1" dirty="0" err="1"/>
              <a:t>ctor</a:t>
            </a:r>
            <a:r>
              <a:rPr lang="en-GB" dirty="0"/>
              <a:t>-creates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empty </a:t>
            </a:r>
            <a:r>
              <a:rPr lang="en-GB" dirty="0"/>
              <a:t>default constructor for the class</a:t>
            </a:r>
            <a:endParaRPr lang="en-US" dirty="0"/>
          </a:p>
          <a:p>
            <a:pPr marL="806450" indent="-339725">
              <a:buFont typeface="Wingdings" pitchFamily="2" charset="2"/>
              <a:buChar char="§"/>
            </a:pPr>
            <a:r>
              <a:rPr lang="en-GB" sz="2200" b="1" i="1" dirty="0"/>
              <a:t>if</a:t>
            </a:r>
            <a:r>
              <a:rPr lang="en-GB" sz="2200" dirty="0"/>
              <a:t>- creates an empty if statement</a:t>
            </a:r>
            <a:endParaRPr lang="en-US" sz="2200" dirty="0"/>
          </a:p>
          <a:p>
            <a:pPr marL="806450" indent="-339725">
              <a:buFont typeface="Wingdings" pitchFamily="2" charset="2"/>
              <a:buChar char="§"/>
            </a:pPr>
            <a:r>
              <a:rPr lang="en-GB" sz="2200" b="1" i="1" dirty="0"/>
              <a:t>region</a:t>
            </a:r>
            <a:r>
              <a:rPr lang="en-GB" sz="2200" dirty="0"/>
              <a:t>- creates a new region statement</a:t>
            </a:r>
            <a:endParaRPr lang="en-US" sz="2200" dirty="0"/>
          </a:p>
          <a:p>
            <a:pPr marL="809625" indent="-342900">
              <a:buFont typeface="Wingdings" pitchFamily="2" charset="2"/>
              <a:buChar char="§"/>
            </a:pPr>
            <a:r>
              <a:rPr lang="en-GB" sz="2200" b="1" i="1" dirty="0"/>
              <a:t>while</a:t>
            </a:r>
            <a:r>
              <a:rPr lang="en-GB" sz="2200" dirty="0"/>
              <a:t>-creates an empty while loop</a:t>
            </a:r>
            <a:endParaRPr lang="en-US" sz="2200" b="1" i="1" dirty="0" smtClean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 smtClean="0"/>
          </a:p>
          <a:p>
            <a:pPr marL="190500" lvl="3" indent="0" algn="ctr">
              <a:buNone/>
            </a:pPr>
            <a:r>
              <a:rPr lang="en-GB" sz="2400" b="1" dirty="0" smtClean="0">
                <a:solidFill>
                  <a:srgbClr val="FF0000"/>
                </a:solidFill>
              </a:rPr>
              <a:t>Custom </a:t>
            </a:r>
            <a:r>
              <a:rPr lang="en-GB" sz="2400" b="1" dirty="0">
                <a:solidFill>
                  <a:srgbClr val="FF0000"/>
                </a:solidFill>
              </a:rPr>
              <a:t>code snippets can </a:t>
            </a:r>
            <a:r>
              <a:rPr lang="en-GB" sz="2400" b="1" dirty="0" smtClean="0">
                <a:solidFill>
                  <a:srgbClr val="FF0000"/>
                </a:solidFill>
              </a:rPr>
              <a:t>be defined!</a:t>
            </a:r>
            <a:endParaRPr lang="en-US" sz="2200" b="1" i="1" dirty="0">
              <a:solidFill>
                <a:srgbClr val="FF0000"/>
              </a:solidFill>
            </a:endParaRPr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 smtClean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 smtClean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 smtClean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Part1:Visual Studio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48000"/>
            <a:ext cx="5486400" cy="10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5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386638" cy="4518025"/>
          </a:xfrm>
        </p:spPr>
        <p:txBody>
          <a:bodyPr/>
          <a:lstStyle/>
          <a:p>
            <a:pPr marL="533400" lvl="3" indent="-342900">
              <a:buFont typeface="Wingdings" pitchFamily="2" charset="2"/>
              <a:buChar char="Ø"/>
            </a:pPr>
            <a:r>
              <a:rPr lang="en-GB" sz="2800" b="1" dirty="0" smtClean="0"/>
              <a:t>Comments</a:t>
            </a:r>
          </a:p>
          <a:p>
            <a:pPr marL="787400" lvl="4" indent="-342900">
              <a:buFont typeface="Wingdings" pitchFamily="2" charset="2"/>
              <a:buChar char="§"/>
            </a:pPr>
            <a:r>
              <a:rPr lang="en-GB" sz="2400" b="1" i="1" dirty="0" smtClean="0"/>
              <a:t>//- </a:t>
            </a:r>
            <a:r>
              <a:rPr lang="en-GB" sz="2400" dirty="0" smtClean="0"/>
              <a:t>single line comment</a:t>
            </a:r>
          </a:p>
          <a:p>
            <a:pPr marL="787400" lvl="4" indent="-342900">
              <a:buFont typeface="Wingdings" pitchFamily="2" charset="2"/>
              <a:buChar char="§"/>
            </a:pPr>
            <a:r>
              <a:rPr lang="en-GB" sz="2400" b="1" i="1" dirty="0" smtClean="0"/>
              <a:t>/* */  </a:t>
            </a:r>
            <a:r>
              <a:rPr lang="en-GB" sz="2400" dirty="0" smtClean="0"/>
              <a:t>- code block</a:t>
            </a:r>
          </a:p>
          <a:p>
            <a:pPr marL="787400" lvl="4" indent="-342900">
              <a:buFont typeface="Wingdings" pitchFamily="2" charset="2"/>
              <a:buChar char="§"/>
            </a:pPr>
            <a:r>
              <a:rPr lang="en-GB" sz="2400" b="1" i="1" dirty="0" smtClean="0"/>
              <a:t>/// </a:t>
            </a:r>
            <a:r>
              <a:rPr lang="en-GB" sz="2400" dirty="0" smtClean="0"/>
              <a:t>- to generate summary</a:t>
            </a:r>
            <a:endParaRPr lang="en-US" sz="2400" dirty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 smtClean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 smtClean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 smtClean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 smtClean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/>
          </a:p>
          <a:p>
            <a:pPr marL="533400" lvl="3" indent="-342900">
              <a:buFont typeface="Wingdings" pitchFamily="2" charset="2"/>
              <a:buChar char="Ø"/>
            </a:pPr>
            <a:endParaRPr lang="en-US" sz="2200" b="1" i="1" dirty="0" smtClean="0"/>
          </a:p>
          <a:p>
            <a:pPr marL="190500" lvl="3" indent="0" algn="ctr"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Comments can be used to generate documentation!</a:t>
            </a:r>
          </a:p>
          <a:p>
            <a:pPr marL="190500" lvl="3" indent="0" algn="ctr">
              <a:buNone/>
            </a:pPr>
            <a:r>
              <a:rPr lang="en-US" sz="2200" b="1" dirty="0" err="1" smtClean="0">
                <a:solidFill>
                  <a:srgbClr val="FF0000"/>
                </a:solidFill>
              </a:rPr>
              <a:t>SandCastle</a:t>
            </a:r>
            <a:r>
              <a:rPr lang="en-US" sz="2200" b="1" dirty="0" smtClean="0">
                <a:solidFill>
                  <a:srgbClr val="FF0000"/>
                </a:solidFill>
              </a:rPr>
              <a:t> application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Part1:Visual Studio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7391400" cy="309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81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and Debugging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386638" cy="4518025"/>
          </a:xfrm>
        </p:spPr>
        <p:txBody>
          <a:bodyPr/>
          <a:lstStyle/>
          <a:p>
            <a:pPr marL="533400" lvl="3" indent="-342900">
              <a:buFont typeface="Wingdings" pitchFamily="2" charset="2"/>
              <a:buChar char="Ø"/>
            </a:pPr>
            <a:r>
              <a:rPr lang="en-GB" sz="2800" b="1" dirty="0" smtClean="0"/>
              <a:t>Building and build configuration</a:t>
            </a:r>
          </a:p>
          <a:p>
            <a:pPr marL="787400" lvl="4" indent="-342900">
              <a:buFont typeface="Wingdings" pitchFamily="2" charset="2"/>
              <a:buChar char="§"/>
            </a:pPr>
            <a:r>
              <a:rPr lang="en-GB" sz="2200" dirty="0" smtClean="0"/>
              <a:t>Debug/</a:t>
            </a:r>
            <a:r>
              <a:rPr lang="en-GB" sz="2200" dirty="0" err="1" smtClean="0"/>
              <a:t>Relese</a:t>
            </a:r>
            <a:r>
              <a:rPr lang="en-GB" sz="2200" dirty="0" smtClean="0"/>
              <a:t> build configuration</a:t>
            </a:r>
            <a:r>
              <a:rPr lang="en-US" sz="2200" b="1" dirty="0">
                <a:solidFill>
                  <a:schemeClr val="accent4"/>
                </a:solidFill>
              </a:rPr>
              <a:t> </a:t>
            </a:r>
            <a:r>
              <a:rPr lang="en-US" sz="2200" dirty="0" smtClean="0">
                <a:solidFill>
                  <a:schemeClr val="accent4"/>
                </a:solidFill>
              </a:rPr>
              <a:t>or other</a:t>
            </a: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 smtClean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 smtClean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 smtClean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 smtClean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 smtClean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 smtClean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accent4"/>
                </a:solidFill>
              </a:rPr>
              <a:t>Configuration manager</a:t>
            </a:r>
            <a:endParaRPr lang="en-GB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Part1:Visual Studio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600200"/>
            <a:ext cx="5334000" cy="3982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905000"/>
            <a:ext cx="2905125" cy="314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46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and Debugging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386638" cy="4518025"/>
          </a:xfrm>
        </p:spPr>
        <p:txBody>
          <a:bodyPr/>
          <a:lstStyle/>
          <a:p>
            <a:pPr marL="533400" lvl="3" indent="-342900">
              <a:buFont typeface="Wingdings" pitchFamily="2" charset="2"/>
              <a:buChar char="Ø"/>
            </a:pPr>
            <a:r>
              <a:rPr lang="en-GB" sz="2800" b="1" dirty="0" smtClean="0"/>
              <a:t>Building and build configuration</a:t>
            </a:r>
          </a:p>
          <a:p>
            <a:pPr marL="787400" lvl="4" indent="-342900">
              <a:buFont typeface="Wingdings" pitchFamily="2" charset="2"/>
              <a:buChar char="§"/>
            </a:pPr>
            <a:r>
              <a:rPr lang="en-US" sz="2200" dirty="0" smtClean="0"/>
              <a:t>Configuration manager</a:t>
            </a:r>
            <a:endParaRPr lang="en-US" sz="2200" dirty="0" smtClean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 smtClean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 smtClean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 smtClean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 smtClean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accent4"/>
                </a:solidFill>
              </a:rPr>
              <a:t>Binary files as output</a:t>
            </a: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 smtClean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 smtClean="0">
              <a:solidFill>
                <a:schemeClr val="accent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Part1:Visual Studio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" y="1467407"/>
            <a:ext cx="496252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1905000"/>
            <a:ext cx="57531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7" y="3307974"/>
            <a:ext cx="3667125" cy="2924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0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and Debugging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386638" cy="4518025"/>
          </a:xfrm>
        </p:spPr>
        <p:txBody>
          <a:bodyPr/>
          <a:lstStyle/>
          <a:p>
            <a:pPr marL="533400" lvl="3" indent="-342900">
              <a:buFont typeface="Wingdings" pitchFamily="2" charset="2"/>
              <a:buChar char="Ø"/>
            </a:pPr>
            <a:r>
              <a:rPr lang="en-GB" sz="2800" b="1" dirty="0" smtClean="0"/>
              <a:t>Debugging</a:t>
            </a:r>
          </a:p>
          <a:p>
            <a:pPr marL="787400" lvl="4" indent="-342900">
              <a:buFont typeface="Wingdings" pitchFamily="2" charset="2"/>
              <a:buChar char="§"/>
            </a:pPr>
            <a:r>
              <a:rPr lang="en-US" sz="2200" dirty="0" smtClean="0"/>
              <a:t>Debug through the VS</a:t>
            </a:r>
          </a:p>
          <a:p>
            <a:pPr marL="787400" lvl="4" indent="-342900"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accent4"/>
                </a:solidFill>
              </a:rPr>
              <a:t>Use breakpoints</a:t>
            </a: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 smtClean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 smtClean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 smtClean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 smtClean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r>
              <a:rPr lang="en-GB" sz="2400" dirty="0">
                <a:solidFill>
                  <a:srgbClr val="FF0000"/>
                </a:solidFill>
              </a:rPr>
              <a:t>Debug menu -&gt; Windows -&gt; </a:t>
            </a:r>
            <a:r>
              <a:rPr lang="en-GB" sz="2400" dirty="0" smtClean="0">
                <a:solidFill>
                  <a:srgbClr val="FF0000"/>
                </a:solidFill>
              </a:rPr>
              <a:t>Breakpoints</a:t>
            </a:r>
          </a:p>
          <a:p>
            <a:pPr marL="787400" lvl="4" indent="-342900">
              <a:buFont typeface="Wingdings" pitchFamily="2" charset="2"/>
              <a:buChar char="§"/>
            </a:pPr>
            <a:r>
              <a:rPr lang="en-GB" sz="2400" dirty="0" smtClean="0">
                <a:solidFill>
                  <a:schemeClr val="accent4"/>
                </a:solidFill>
              </a:rPr>
              <a:t>Other debug windows</a:t>
            </a:r>
            <a:endParaRPr lang="en-US" sz="2200" dirty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 smtClean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 smtClean="0">
              <a:solidFill>
                <a:schemeClr val="accent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Part1:Visual Studio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696200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35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and Debugging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386638" cy="4518025"/>
          </a:xfrm>
        </p:spPr>
        <p:txBody>
          <a:bodyPr/>
          <a:lstStyle/>
          <a:p>
            <a:pPr marL="533400" lvl="3" indent="-342900">
              <a:buFont typeface="Wingdings" pitchFamily="2" charset="2"/>
              <a:buChar char="Ø"/>
            </a:pPr>
            <a:r>
              <a:rPr lang="en-GB" sz="2800" b="1" dirty="0" smtClean="0"/>
              <a:t>Attach to process</a:t>
            </a:r>
          </a:p>
          <a:p>
            <a:pPr marL="787400" lvl="4" indent="-342900">
              <a:buFont typeface="Wingdings" pitchFamily="2" charset="2"/>
              <a:buChar char="§"/>
            </a:pPr>
            <a:r>
              <a:rPr lang="en-US" sz="2200" dirty="0" smtClean="0"/>
              <a:t>Loaded by other application</a:t>
            </a:r>
          </a:p>
          <a:p>
            <a:pPr marL="787400" lvl="4" indent="-342900">
              <a:buFont typeface="Wingdings" pitchFamily="2" charset="2"/>
              <a:buChar char="§"/>
            </a:pPr>
            <a:r>
              <a:rPr lang="en-US" sz="2200" dirty="0" smtClean="0"/>
              <a:t>When debugging class library</a:t>
            </a: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 smtClean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 smtClean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 smtClean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 smtClean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 smtClean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 smtClean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>
              <a:solidFill>
                <a:schemeClr val="accent4"/>
              </a:solidFill>
            </a:endParaRPr>
          </a:p>
          <a:p>
            <a:pPr marL="444500" lvl="4" indent="0" algn="ctr">
              <a:buNone/>
            </a:pPr>
            <a:r>
              <a:rPr lang="en-US" sz="2200" dirty="0" smtClean="0">
                <a:solidFill>
                  <a:schemeClr val="accent4"/>
                </a:solidFill>
              </a:rPr>
              <a:t>Example: Web Application hosted in IIS</a:t>
            </a:r>
            <a:endParaRPr lang="en-US" sz="2200" dirty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 smtClean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 smtClean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 smtClean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 smtClean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 smtClean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 smtClean="0">
              <a:solidFill>
                <a:schemeClr val="accent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Part1:Visual Studio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6294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68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386638" cy="4518025"/>
          </a:xfrm>
        </p:spPr>
        <p:txBody>
          <a:bodyPr/>
          <a:lstStyle/>
          <a:p>
            <a:pPr marL="533400" lvl="3" indent="-342900">
              <a:buFont typeface="Wingdings" pitchFamily="2" charset="2"/>
              <a:buChar char="Ø"/>
            </a:pPr>
            <a:r>
              <a:rPr lang="en-GB" sz="2800" b="1" dirty="0" smtClean="0"/>
              <a:t>Write automated tests</a:t>
            </a:r>
          </a:p>
          <a:p>
            <a:pPr marL="787400" lvl="4" indent="-342900">
              <a:buFont typeface="Wingdings" pitchFamily="2" charset="2"/>
              <a:buChar char="§"/>
            </a:pPr>
            <a:r>
              <a:rPr lang="en-US" sz="2200" dirty="0" smtClean="0"/>
              <a:t>Unit tests in Test Project</a:t>
            </a: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 smtClean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 smtClean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 smtClean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accent4"/>
                </a:solidFill>
              </a:rPr>
              <a:t>Test results window</a:t>
            </a: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>
              <a:solidFill>
                <a:schemeClr val="accent4"/>
              </a:solidFill>
            </a:endParaRPr>
          </a:p>
          <a:p>
            <a:pPr marL="787400" lvl="4" indent="-342900">
              <a:buFont typeface="Wingdings" pitchFamily="2" charset="2"/>
              <a:buChar char="§"/>
            </a:pPr>
            <a:endParaRPr lang="en-US" sz="2200" dirty="0" smtClean="0">
              <a:solidFill>
                <a:schemeClr val="accent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Part1:Visual Studio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9342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86200"/>
            <a:ext cx="6096000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05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0025"/>
            <a:ext cx="7386638" cy="1019175"/>
          </a:xfrm>
        </p:spPr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85800"/>
            <a:ext cx="7386638" cy="5562600"/>
          </a:xfrm>
        </p:spPr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en-US" sz="2800" b="1" cap="all" dirty="0" smtClean="0"/>
              <a:t>PART 1 – Visual Studio</a:t>
            </a:r>
          </a:p>
          <a:p>
            <a:pPr lvl="1">
              <a:buFont typeface="Arial" pitchFamily="34" charset="0"/>
              <a:buChar char="•"/>
            </a:pPr>
            <a:r>
              <a:rPr lang="en-US" b="1" cap="all" dirty="0"/>
              <a:t>VS </a:t>
            </a:r>
            <a:r>
              <a:rPr lang="en-US" b="1" cap="all" dirty="0" smtClean="0"/>
              <a:t>Overview</a:t>
            </a:r>
          </a:p>
          <a:p>
            <a:pPr lvl="1">
              <a:buFont typeface="Arial" pitchFamily="34" charset="0"/>
              <a:buChar char="•"/>
            </a:pPr>
            <a:endParaRPr lang="en-US" b="1" cap="all" dirty="0" smtClean="0"/>
          </a:p>
          <a:p>
            <a:pPr lvl="0">
              <a:buFont typeface="Wingdings" pitchFamily="2" charset="2"/>
              <a:buChar char="Ø"/>
            </a:pPr>
            <a:r>
              <a:rPr lang="en-US" sz="2800" b="1" cap="all" dirty="0" smtClean="0"/>
              <a:t>Part 2 – The basics</a:t>
            </a:r>
          </a:p>
          <a:p>
            <a:pPr lvl="1">
              <a:buFont typeface="Arial" pitchFamily="34" charset="0"/>
              <a:buChar char="•"/>
            </a:pPr>
            <a:r>
              <a:rPr lang="en-US" b="1" cap="all" dirty="0" smtClean="0"/>
              <a:t>Introducing </a:t>
            </a:r>
            <a:r>
              <a:rPr lang="en-US" b="1" cap="all" dirty="0" err="1" smtClean="0"/>
              <a:t>oop</a:t>
            </a:r>
            <a:r>
              <a:rPr lang="en-US" b="1" cap="all" dirty="0" smtClean="0"/>
              <a:t>, classes, interfaces, structures, namespaces, partial types</a:t>
            </a:r>
          </a:p>
          <a:p>
            <a:pPr lvl="1">
              <a:buFont typeface="Arial" pitchFamily="34" charset="0"/>
              <a:buChar char="•"/>
            </a:pPr>
            <a:endParaRPr lang="en-US" b="1" cap="all" dirty="0" smtClean="0"/>
          </a:p>
          <a:p>
            <a:pPr lvl="0">
              <a:buFont typeface="Wingdings" pitchFamily="2" charset="2"/>
              <a:buChar char="Ø"/>
            </a:pPr>
            <a:r>
              <a:rPr lang="en-US" sz="2800" b="1" cap="all" dirty="0" smtClean="0"/>
              <a:t>Part 3 – Additional</a:t>
            </a:r>
          </a:p>
          <a:p>
            <a:pPr lvl="1">
              <a:buFont typeface="Arial" pitchFamily="34" charset="0"/>
              <a:buChar char="•"/>
            </a:pPr>
            <a:r>
              <a:rPr lang="en-US" b="1" cap="all" dirty="0" smtClean="0"/>
              <a:t>Enumerations, array, collections, indexers, generics, attributes, exceptions, extensions, anonymous </a:t>
            </a:r>
            <a:r>
              <a:rPr lang="en-US" b="1" cap="all" dirty="0" err="1" smtClean="0"/>
              <a:t>t&amp;M</a:t>
            </a:r>
            <a:r>
              <a:rPr lang="en-US" b="1" cap="all" dirty="0"/>
              <a:t>	</a:t>
            </a:r>
            <a:endParaRPr lang="en-US" b="1" cap="all" dirty="0" smtClean="0"/>
          </a:p>
          <a:p>
            <a:pPr lvl="1">
              <a:buFont typeface="Arial" pitchFamily="34" charset="0"/>
              <a:buChar char="•"/>
            </a:pPr>
            <a:endParaRPr lang="en-US" b="1" cap="all" dirty="0" smtClean="0"/>
          </a:p>
          <a:p>
            <a:pPr lvl="0">
              <a:buFont typeface="Wingdings" pitchFamily="2" charset="2"/>
              <a:buChar char="Ø"/>
            </a:pPr>
            <a:r>
              <a:rPr lang="en-US" sz="2800" b="1" cap="all" dirty="0" smtClean="0"/>
              <a:t>PART 4 – LINQ</a:t>
            </a:r>
          </a:p>
          <a:p>
            <a:pPr lvl="1">
              <a:buFont typeface="Arial" pitchFamily="34" charset="0"/>
              <a:buChar char="•"/>
            </a:pPr>
            <a:r>
              <a:rPr lang="en-US" b="1" cap="all" dirty="0" smtClean="0"/>
              <a:t>LINQ to Objects</a:t>
            </a:r>
          </a:p>
          <a:p>
            <a:pPr lvl="1">
              <a:buFont typeface="Arial" pitchFamily="34" charset="0"/>
              <a:buChar char="•"/>
            </a:pPr>
            <a:endParaRPr lang="en-US" b="1" cap="all" dirty="0"/>
          </a:p>
          <a:p>
            <a:pPr marL="215900" lvl="1">
              <a:buFont typeface="Wingdings" pitchFamily="2" charset="2"/>
              <a:buChar char="Ø"/>
            </a:pPr>
            <a:r>
              <a:rPr lang="en-US" sz="2800" b="1" cap="all" dirty="0" smtClean="0"/>
              <a:t>PRACTICE, PRACTICE, PRACTICE</a:t>
            </a:r>
            <a:endParaRPr lang="en-US" b="1" cap="all" dirty="0" smtClean="0"/>
          </a:p>
          <a:p>
            <a:pPr lvl="0"/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4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386638" cy="4518025"/>
          </a:xfrm>
        </p:spPr>
        <p:txBody>
          <a:bodyPr/>
          <a:lstStyle/>
          <a:p>
            <a:pPr marL="533400" lvl="3" indent="-342900">
              <a:buFont typeface="Wingdings" pitchFamily="2" charset="2"/>
              <a:buChar char="Ø"/>
            </a:pPr>
            <a:r>
              <a:rPr lang="en-GB" sz="2800" b="1" dirty="0" smtClean="0"/>
              <a:t>Get to know VS</a:t>
            </a:r>
          </a:p>
          <a:p>
            <a:pPr marL="787400" lvl="4" indent="-342900">
              <a:buFont typeface="Wingdings" pitchFamily="2" charset="2"/>
              <a:buChar char="§"/>
            </a:pPr>
            <a:endParaRPr lang="en-GB" sz="2400" b="1" dirty="0"/>
          </a:p>
          <a:p>
            <a:pPr marL="787400" lvl="4" indent="-342900">
              <a:buFont typeface="Wingdings" pitchFamily="2" charset="2"/>
              <a:buChar char="§"/>
            </a:pPr>
            <a:endParaRPr lang="en-GB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Part1:Visual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386638" cy="4518025"/>
          </a:xfrm>
        </p:spPr>
        <p:txBody>
          <a:bodyPr numCol="1"/>
          <a:lstStyle/>
          <a:p>
            <a:pPr marL="533400" lvl="3" indent="-342900">
              <a:buFont typeface="Wingdings" pitchFamily="2" charset="2"/>
              <a:buChar char="Ø"/>
            </a:pPr>
            <a:r>
              <a:rPr lang="en-GB" sz="2800" dirty="0" smtClean="0"/>
              <a:t>What is OOP?</a:t>
            </a:r>
          </a:p>
          <a:p>
            <a:pPr marL="533400" lvl="3" indent="-342900">
              <a:buFont typeface="Wingdings" pitchFamily="2" charset="2"/>
              <a:buChar char="Ø"/>
            </a:pPr>
            <a:r>
              <a:rPr lang="en-GB" sz="2800" cap="small" dirty="0"/>
              <a:t>What is an object</a:t>
            </a:r>
            <a:r>
              <a:rPr lang="en-GB" sz="2800" cap="small" dirty="0" smtClean="0"/>
              <a:t>?</a:t>
            </a:r>
          </a:p>
          <a:p>
            <a:pPr marL="533400" lvl="3" indent="-342900">
              <a:buFont typeface="Wingdings" pitchFamily="2" charset="2"/>
              <a:buChar char="Ø"/>
            </a:pPr>
            <a:r>
              <a:rPr lang="en-GB" sz="2800" dirty="0" smtClean="0"/>
              <a:t>What is a class?</a:t>
            </a:r>
          </a:p>
          <a:p>
            <a:pPr marL="787400" lvl="4" indent="-342900">
              <a:buFont typeface="Wingdings" pitchFamily="2" charset="2"/>
              <a:buChar char="Ø"/>
            </a:pPr>
            <a:r>
              <a:rPr lang="en-GB" sz="2200" cap="small" dirty="0" smtClean="0"/>
              <a:t>Instantiation</a:t>
            </a:r>
          </a:p>
          <a:p>
            <a:pPr marL="787400" lvl="4" indent="-342900">
              <a:buFont typeface="Wingdings" pitchFamily="2" charset="2"/>
              <a:buChar char="Ø"/>
            </a:pPr>
            <a:r>
              <a:rPr lang="en-GB" sz="2200" dirty="0"/>
              <a:t>The “</a:t>
            </a:r>
            <a:r>
              <a:rPr lang="en-GB" sz="2200" i="1" dirty="0"/>
              <a:t>hand</a:t>
            </a:r>
            <a:r>
              <a:rPr lang="en-GB" sz="2200" dirty="0"/>
              <a:t>” is a class. Your body has two “objects” of type hand, named </a:t>
            </a:r>
            <a:r>
              <a:rPr lang="en-GB" sz="2200" b="1" i="1" dirty="0"/>
              <a:t>left hand</a:t>
            </a:r>
            <a:r>
              <a:rPr lang="en-GB" sz="2200" dirty="0"/>
              <a:t> and </a:t>
            </a:r>
            <a:r>
              <a:rPr lang="en-GB" sz="2200" b="1" i="1" dirty="0"/>
              <a:t>right hand</a:t>
            </a:r>
            <a:r>
              <a:rPr lang="en-GB" sz="2200" dirty="0" smtClean="0"/>
              <a:t>.</a:t>
            </a:r>
          </a:p>
          <a:p>
            <a:pPr marL="787400" lvl="4" indent="-342900">
              <a:buFont typeface="Wingdings" pitchFamily="2" charset="2"/>
              <a:buChar char="Ø"/>
            </a:pPr>
            <a:endParaRPr lang="en-GB" sz="2400" dirty="0"/>
          </a:p>
          <a:p>
            <a:pPr marL="787400" lvl="4" indent="-342900">
              <a:buFont typeface="Wingdings" pitchFamily="2" charset="2"/>
              <a:buChar char="Ø"/>
            </a:pPr>
            <a:r>
              <a:rPr lang="en-GB" sz="2200" dirty="0">
                <a:solidFill>
                  <a:srgbClr val="FF0000"/>
                </a:solidFill>
              </a:rPr>
              <a:t>The hand is a well architected class. </a:t>
            </a:r>
            <a:r>
              <a:rPr lang="en-GB" sz="2200" dirty="0" smtClean="0">
                <a:solidFill>
                  <a:srgbClr val="FF0000"/>
                </a:solidFill>
                <a:sym typeface="Wingdings" pitchFamily="2" charset="2"/>
              </a:rPr>
              <a:t> </a:t>
            </a:r>
            <a:endParaRPr lang="en-GB" sz="2200" dirty="0" smtClean="0">
              <a:solidFill>
                <a:srgbClr val="FF0000"/>
              </a:solidFill>
            </a:endParaRPr>
          </a:p>
          <a:p>
            <a:pPr marL="787400" lvl="4" indent="-342900">
              <a:buFont typeface="Wingdings" pitchFamily="2" charset="2"/>
              <a:buChar char="Ø"/>
            </a:pPr>
            <a:endParaRPr lang="en-GB" sz="2200" cap="smal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Part2:The Basics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1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386638" cy="4518025"/>
          </a:xfrm>
        </p:spPr>
        <p:txBody>
          <a:bodyPr numCol="1"/>
          <a:lstStyle/>
          <a:p>
            <a:pPr marL="571500" lvl="4" indent="-342900">
              <a:buFont typeface="Wingdings" pitchFamily="2" charset="2"/>
              <a:buChar char="Ø"/>
            </a:pPr>
            <a:r>
              <a:rPr lang="en-GB" sz="2800" b="1" cap="small" dirty="0" smtClean="0"/>
              <a:t>Key concepts in OOP</a:t>
            </a:r>
          </a:p>
          <a:p>
            <a:pPr marL="1143000" lvl="5" indent="-457200"/>
            <a:r>
              <a:rPr lang="en-GB" sz="2800" dirty="0" smtClean="0"/>
              <a:t>Abstraction </a:t>
            </a:r>
            <a:r>
              <a:rPr lang="en-GB" sz="2200" dirty="0" smtClean="0"/>
              <a:t>- </a:t>
            </a:r>
            <a:r>
              <a:rPr lang="en-GB" sz="2200" dirty="0"/>
              <a:t>generalize an object as a data type</a:t>
            </a:r>
            <a:r>
              <a:rPr lang="en-GB" sz="2200" dirty="0" smtClean="0"/>
              <a:t> </a:t>
            </a:r>
          </a:p>
          <a:p>
            <a:pPr marL="1143000" lvl="5" indent="-457200"/>
            <a:r>
              <a:rPr lang="en-GB" sz="2800" dirty="0" smtClean="0"/>
              <a:t>Inheritance – </a:t>
            </a:r>
            <a:r>
              <a:rPr lang="en-GB" sz="2200" dirty="0" smtClean="0"/>
              <a:t>specialize capabilities</a:t>
            </a:r>
          </a:p>
          <a:p>
            <a:pPr marL="1485900" lvl="6" indent="-342900">
              <a:buFont typeface="Arial" pitchFamily="34" charset="0"/>
              <a:buChar char="•"/>
            </a:pPr>
            <a:endParaRPr lang="en-GB" sz="2200" dirty="0" smtClean="0"/>
          </a:p>
          <a:p>
            <a:pPr marL="1485900" lvl="6" indent="-342900">
              <a:buFont typeface="Arial" pitchFamily="34" charset="0"/>
              <a:buChar char="•"/>
            </a:pPr>
            <a:r>
              <a:rPr lang="en-GB" sz="2200" dirty="0" smtClean="0"/>
              <a:t>IS-A relationship</a:t>
            </a:r>
          </a:p>
          <a:p>
            <a:pPr marL="1028700" lvl="5" indent="-342900">
              <a:buFont typeface="Wingdings" pitchFamily="2" charset="2"/>
              <a:buChar char="Ø"/>
            </a:pPr>
            <a:endParaRPr lang="en-GB" sz="2800" dirty="0" smtClean="0"/>
          </a:p>
          <a:p>
            <a:pPr marL="1028700" lvl="5" indent="-342900">
              <a:buFont typeface="Wingdings" pitchFamily="2" charset="2"/>
              <a:buChar char="Ø"/>
            </a:pPr>
            <a:endParaRPr lang="en-GB" sz="2800" dirty="0" smtClean="0"/>
          </a:p>
          <a:p>
            <a:pPr marL="1028700" lvl="5" indent="-342900">
              <a:buFont typeface="Wingdings" pitchFamily="2" charset="2"/>
              <a:buChar char="Ø"/>
            </a:pPr>
            <a:endParaRPr lang="en-GB" sz="2800" dirty="0"/>
          </a:p>
          <a:p>
            <a:pPr marL="1028700" lvl="5" indent="-342900">
              <a:buFont typeface="Wingdings" pitchFamily="2" charset="2"/>
              <a:buChar char="Ø"/>
            </a:pPr>
            <a:endParaRPr lang="en-GB" sz="2800" dirty="0" smtClean="0"/>
          </a:p>
          <a:p>
            <a:pPr marL="1028700" lvl="5" indent="-342900">
              <a:buFont typeface="Wingdings" pitchFamily="2" charset="2"/>
              <a:buChar char="Ø"/>
            </a:pPr>
            <a:endParaRPr lang="en-GB" sz="2800" dirty="0"/>
          </a:p>
          <a:p>
            <a:pPr marL="1028700" lvl="5" indent="-342900">
              <a:buFont typeface="Wingdings" pitchFamily="2" charset="2"/>
              <a:buChar char="Ø"/>
            </a:pPr>
            <a:endParaRPr lang="en-GB" sz="2800" dirty="0" smtClean="0"/>
          </a:p>
          <a:p>
            <a:pPr marL="1028700" lvl="5" indent="-342900">
              <a:buFont typeface="Wingdings" pitchFamily="2" charset="2"/>
              <a:buChar char="Ø"/>
            </a:pPr>
            <a:endParaRPr lang="en-GB" sz="2800" dirty="0"/>
          </a:p>
          <a:p>
            <a:pPr marL="1028700" lvl="5" indent="-342900">
              <a:buFont typeface="Wingdings" pitchFamily="2" charset="2"/>
              <a:buChar char="Ø"/>
            </a:pPr>
            <a:endParaRPr lang="en-GB" sz="2800" dirty="0"/>
          </a:p>
          <a:p>
            <a:pPr marL="685800" lvl="5" indent="0">
              <a:buNone/>
            </a:pPr>
            <a:endParaRPr lang="en-US" sz="2800" cap="small" dirty="0"/>
          </a:p>
          <a:p>
            <a:pPr marL="1028700" lvl="5" indent="-342900">
              <a:buFont typeface="Wingdings" pitchFamily="2" charset="2"/>
              <a:buChar char="Ø"/>
            </a:pPr>
            <a:endParaRPr lang="en-US" sz="2800" b="1" cap="small" dirty="0" smtClean="0"/>
          </a:p>
          <a:p>
            <a:pPr marL="533400" lvl="3" indent="-342900">
              <a:buFont typeface="Wingdings" pitchFamily="2" charset="2"/>
              <a:buChar char="Ø"/>
            </a:pPr>
            <a:endParaRPr lang="en-GB" sz="2800" b="1" dirty="0" smtClean="0"/>
          </a:p>
          <a:p>
            <a:pPr marL="787400" lvl="4" indent="-342900">
              <a:buFont typeface="Wingdings" pitchFamily="2" charset="2"/>
              <a:buChar char="§"/>
            </a:pPr>
            <a:endParaRPr lang="en-GB" sz="2400" b="1" dirty="0"/>
          </a:p>
          <a:p>
            <a:pPr marL="787400" lvl="4" indent="-342900">
              <a:buFont typeface="Wingdings" pitchFamily="2" charset="2"/>
              <a:buChar char="§"/>
            </a:pPr>
            <a:endParaRPr lang="en-GB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Part2:The Basics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064926"/>
              </p:ext>
            </p:extLst>
          </p:nvPr>
        </p:nvGraphicFramePr>
        <p:xfrm>
          <a:off x="894796" y="2882153"/>
          <a:ext cx="3220004" cy="2375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Visio" r:id="rId4" imgW="2140091" imgH="1576682" progId="Visio.Drawing.11">
                  <p:embed/>
                </p:oleObj>
              </mc:Choice>
              <mc:Fallback>
                <p:oleObj name="Visio" r:id="rId4" imgW="2140091" imgH="157668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796" y="2882153"/>
                        <a:ext cx="3220004" cy="23756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540527"/>
              </p:ext>
            </p:extLst>
          </p:nvPr>
        </p:nvGraphicFramePr>
        <p:xfrm>
          <a:off x="4038600" y="2667000"/>
          <a:ext cx="4494882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Visio" r:id="rId6" imgW="2199478" imgH="1576682" progId="Visio.Drawing.11">
                  <p:embed/>
                </p:oleObj>
              </mc:Choice>
              <mc:Fallback>
                <p:oleObj name="Visio" r:id="rId6" imgW="2199478" imgH="157668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667000"/>
                        <a:ext cx="4494882" cy="2743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594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386638" cy="4518025"/>
          </a:xfrm>
        </p:spPr>
        <p:txBody>
          <a:bodyPr numCol="1"/>
          <a:lstStyle/>
          <a:p>
            <a:pPr marL="571500" lvl="4" indent="-342900">
              <a:buFont typeface="Wingdings" pitchFamily="2" charset="2"/>
              <a:buChar char="Ø"/>
            </a:pPr>
            <a:r>
              <a:rPr lang="en-GB" sz="2800" b="1" cap="small" dirty="0" smtClean="0"/>
              <a:t>Key concepts in OOP</a:t>
            </a:r>
          </a:p>
          <a:p>
            <a:pPr marL="1143000" lvl="5" indent="-457200"/>
            <a:r>
              <a:rPr lang="en-GB" sz="2800" dirty="0" smtClean="0"/>
              <a:t>Encapsulation </a:t>
            </a:r>
            <a:r>
              <a:rPr lang="en-GB" sz="2200" dirty="0" smtClean="0"/>
              <a:t>–inclusion within a program object</a:t>
            </a:r>
          </a:p>
          <a:p>
            <a:pPr marL="1143000" lvl="5" indent="-457200"/>
            <a:endParaRPr lang="en-GB" sz="2200" dirty="0"/>
          </a:p>
          <a:p>
            <a:pPr marL="1143000" lvl="5" indent="-457200"/>
            <a:endParaRPr lang="en-GB" sz="2200" dirty="0" smtClean="0"/>
          </a:p>
          <a:p>
            <a:pPr marL="1143000" lvl="5" indent="-457200"/>
            <a:endParaRPr lang="en-GB" sz="2200" dirty="0"/>
          </a:p>
          <a:p>
            <a:pPr marL="1143000" lvl="5" indent="-457200"/>
            <a:endParaRPr lang="en-GB" sz="2200" dirty="0" smtClean="0"/>
          </a:p>
          <a:p>
            <a:pPr marL="1143000" lvl="5" indent="-457200"/>
            <a:endParaRPr lang="en-GB" sz="2200" dirty="0"/>
          </a:p>
          <a:p>
            <a:pPr marL="1143000" lvl="5" indent="-457200"/>
            <a:endParaRPr lang="en-GB" sz="2200" dirty="0" smtClean="0"/>
          </a:p>
          <a:p>
            <a:pPr marL="1143000" lvl="5" indent="-457200"/>
            <a:endParaRPr lang="en-GB" sz="2200" dirty="0"/>
          </a:p>
          <a:p>
            <a:pPr marL="1143000" lvl="5" indent="-457200"/>
            <a:endParaRPr lang="en-GB" sz="2200" dirty="0" smtClean="0"/>
          </a:p>
          <a:p>
            <a:pPr marL="1143000" lvl="5" indent="-457200"/>
            <a:endParaRPr lang="en-GB" sz="2200" dirty="0"/>
          </a:p>
          <a:p>
            <a:pPr marL="1143000" lvl="5" indent="-457200"/>
            <a:endParaRPr lang="en-GB" sz="2200" dirty="0" smtClean="0"/>
          </a:p>
          <a:p>
            <a:pPr marL="1143000" lvl="5" indent="-457200"/>
            <a:endParaRPr lang="en-GB" sz="2200" dirty="0"/>
          </a:p>
          <a:p>
            <a:pPr marL="1143000" lvl="5" indent="-457200"/>
            <a:endParaRPr lang="en-GB" sz="2200" dirty="0" smtClean="0"/>
          </a:p>
          <a:p>
            <a:pPr marL="1143000" lvl="5" indent="-457200"/>
            <a:endParaRPr lang="en-GB" sz="2200" dirty="0"/>
          </a:p>
          <a:p>
            <a:pPr marL="1143000" lvl="5" indent="-457200">
              <a:buFont typeface="Arial" pitchFamily="34" charset="0"/>
              <a:buChar char="•"/>
            </a:pPr>
            <a:r>
              <a:rPr lang="en-GB" sz="2200" dirty="0" smtClean="0"/>
              <a:t>The class is the container</a:t>
            </a:r>
          </a:p>
          <a:p>
            <a:pPr marL="1143000" lvl="5" indent="-457200">
              <a:buFont typeface="Arial" pitchFamily="34" charset="0"/>
              <a:buChar char="•"/>
            </a:pPr>
            <a:r>
              <a:rPr lang="en-GB" sz="2200" b="1" i="1" dirty="0" err="1" smtClean="0"/>
              <a:t>GoForward</a:t>
            </a:r>
            <a:r>
              <a:rPr lang="en-GB" sz="2200" dirty="0" smtClean="0"/>
              <a:t>, </a:t>
            </a:r>
            <a:r>
              <a:rPr lang="en-GB" sz="2200" b="1" i="1" dirty="0" err="1" smtClean="0"/>
              <a:t>GoReverse</a:t>
            </a:r>
            <a:r>
              <a:rPr lang="en-GB" sz="2200" dirty="0" smtClean="0"/>
              <a:t> are available but implementation is encapsulated under the hood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Part2:The Basics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76144"/>
              </p:ext>
            </p:extLst>
          </p:nvPr>
        </p:nvGraphicFramePr>
        <p:xfrm>
          <a:off x="2819400" y="1752600"/>
          <a:ext cx="2743200" cy="3252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Visio" r:id="rId4" imgW="1184501" imgH="1398796" progId="Visio.Drawing.11">
                  <p:embed/>
                </p:oleObj>
              </mc:Choice>
              <mc:Fallback>
                <p:oleObj name="Visio" r:id="rId4" imgW="1184501" imgH="139879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52600"/>
                        <a:ext cx="2743200" cy="32520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97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386638" cy="4518025"/>
          </a:xfrm>
        </p:spPr>
        <p:txBody>
          <a:bodyPr numCol="1"/>
          <a:lstStyle/>
          <a:p>
            <a:pPr marL="571500" lvl="4" indent="-342900">
              <a:buFont typeface="Wingdings" pitchFamily="2" charset="2"/>
              <a:buChar char="Ø"/>
            </a:pPr>
            <a:r>
              <a:rPr lang="en-GB" sz="2800" b="1" cap="small" dirty="0" smtClean="0"/>
              <a:t>Key concepts in OOP</a:t>
            </a:r>
          </a:p>
          <a:p>
            <a:pPr marL="1143000" lvl="5" indent="-457200"/>
            <a:r>
              <a:rPr lang="en-GB" sz="2800" dirty="0" smtClean="0"/>
              <a:t>Polymorphism</a:t>
            </a:r>
            <a:r>
              <a:rPr lang="en-GB" sz="2200" dirty="0" smtClean="0"/>
              <a:t>–many shapes</a:t>
            </a:r>
          </a:p>
          <a:p>
            <a:pPr marL="1143000" lvl="5" indent="-457200"/>
            <a:endParaRPr lang="en-GB" sz="2200" dirty="0"/>
          </a:p>
          <a:p>
            <a:pPr marL="1143000" lvl="5" indent="-457200"/>
            <a:endParaRPr lang="en-GB" sz="2200" dirty="0" smtClean="0"/>
          </a:p>
          <a:p>
            <a:pPr marL="1143000" lvl="5" indent="-457200"/>
            <a:endParaRPr lang="en-GB" sz="2200" dirty="0"/>
          </a:p>
          <a:p>
            <a:pPr marL="1143000" lvl="5" indent="-457200"/>
            <a:endParaRPr lang="en-GB" sz="2200" dirty="0" smtClean="0"/>
          </a:p>
          <a:p>
            <a:pPr marL="1143000" lvl="5" indent="-457200"/>
            <a:endParaRPr lang="en-GB" sz="2200" dirty="0"/>
          </a:p>
          <a:p>
            <a:pPr marL="1143000" lvl="5" indent="-457200"/>
            <a:endParaRPr lang="en-GB" sz="2200" dirty="0" smtClean="0"/>
          </a:p>
          <a:p>
            <a:pPr marL="1143000" lvl="5" indent="-457200"/>
            <a:endParaRPr lang="en-GB" sz="2200" dirty="0"/>
          </a:p>
          <a:p>
            <a:pPr marL="1143000" lvl="5" indent="-457200"/>
            <a:endParaRPr lang="en-GB" sz="2200" dirty="0" smtClean="0"/>
          </a:p>
          <a:p>
            <a:pPr marL="1143000" lvl="5" indent="-457200"/>
            <a:endParaRPr lang="en-GB" sz="2200" dirty="0"/>
          </a:p>
          <a:p>
            <a:pPr marL="1143000" lvl="5" indent="-457200"/>
            <a:endParaRPr lang="en-GB" sz="2200" dirty="0" smtClean="0"/>
          </a:p>
          <a:p>
            <a:pPr marL="1143000" lvl="5" indent="-457200"/>
            <a:endParaRPr lang="en-GB" sz="2200" dirty="0"/>
          </a:p>
          <a:p>
            <a:pPr marL="1143000" lvl="5" indent="-457200"/>
            <a:endParaRPr lang="en-GB" sz="2200" dirty="0" smtClean="0"/>
          </a:p>
          <a:p>
            <a:pPr marL="1143000" lvl="5" indent="-457200"/>
            <a:endParaRPr lang="en-GB" sz="2200" dirty="0"/>
          </a:p>
          <a:p>
            <a:pPr marL="1143000" lvl="5" indent="-457200">
              <a:buFont typeface="Arial" pitchFamily="34" charset="0"/>
              <a:buChar char="•"/>
            </a:pPr>
            <a:r>
              <a:rPr lang="en-GB" sz="2200" dirty="0" smtClean="0"/>
              <a:t>Same operations, but different implementation</a:t>
            </a:r>
          </a:p>
          <a:p>
            <a:pPr marL="1143000" lvl="5" indent="-457200">
              <a:buFont typeface="Arial" pitchFamily="34" charset="0"/>
              <a:buChar char="•"/>
            </a:pPr>
            <a:r>
              <a:rPr lang="en-GB" sz="2200" dirty="0" smtClean="0"/>
              <a:t>Achieved by overriding and overloading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Part2:The Basics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861455"/>
              </p:ext>
            </p:extLst>
          </p:nvPr>
        </p:nvGraphicFramePr>
        <p:xfrm>
          <a:off x="2438400" y="1600200"/>
          <a:ext cx="4114800" cy="3294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Visio" r:id="rId4" imgW="3109449" imgH="2482309" progId="Visio.Drawing.11">
                  <p:embed/>
                </p:oleObj>
              </mc:Choice>
              <mc:Fallback>
                <p:oleObj name="Visio" r:id="rId4" imgW="3109449" imgH="248230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00200"/>
                        <a:ext cx="4114800" cy="32943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01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386638" cy="4518025"/>
          </a:xfrm>
        </p:spPr>
        <p:txBody>
          <a:bodyPr numCol="1"/>
          <a:lstStyle/>
          <a:p>
            <a:pPr marL="1143000" lvl="5" indent="-457200">
              <a:buFont typeface="Wingdings" pitchFamily="2" charset="2"/>
              <a:buChar char="Ø"/>
            </a:pPr>
            <a:r>
              <a:rPr lang="en-US" sz="2800" cap="small" dirty="0" smtClean="0"/>
              <a:t>Class Name</a:t>
            </a:r>
          </a:p>
          <a:p>
            <a:pPr marL="1143000" lvl="5" indent="-457200">
              <a:buFont typeface="Wingdings" pitchFamily="2" charset="2"/>
              <a:buChar char="Ø"/>
            </a:pPr>
            <a:r>
              <a:rPr lang="en-US" sz="2800" cap="small" dirty="0" smtClean="0"/>
              <a:t>Class Members</a:t>
            </a:r>
          </a:p>
          <a:p>
            <a:pPr marL="1143000" lvl="5" indent="-457200">
              <a:buFont typeface="Wingdings" pitchFamily="2" charset="2"/>
              <a:buChar char="Ø"/>
            </a:pPr>
            <a:r>
              <a:rPr lang="en-US" sz="2800" cap="small" dirty="0" smtClean="0"/>
              <a:t>Class Attributes</a:t>
            </a:r>
          </a:p>
          <a:p>
            <a:pPr marL="1143000" lvl="5" indent="-457200">
              <a:buFont typeface="Wingdings" pitchFamily="2" charset="2"/>
              <a:buChar char="Ø"/>
            </a:pPr>
            <a:endParaRPr lang="en-US" sz="2800" cap="small" dirty="0"/>
          </a:p>
          <a:p>
            <a:pPr marL="1028700" lvl="5" indent="-342900">
              <a:buFont typeface="Wingdings" pitchFamily="2" charset="2"/>
              <a:buChar char="Ø"/>
            </a:pPr>
            <a:endParaRPr lang="en-US" sz="2800" b="1" cap="small" dirty="0" smtClean="0"/>
          </a:p>
          <a:p>
            <a:pPr marL="533400" lvl="3" indent="-342900">
              <a:buFont typeface="Wingdings" pitchFamily="2" charset="2"/>
              <a:buChar char="Ø"/>
            </a:pPr>
            <a:endParaRPr lang="en-GB" sz="2800" b="1" dirty="0" smtClean="0"/>
          </a:p>
          <a:p>
            <a:pPr marL="787400" lvl="4" indent="-342900">
              <a:buFont typeface="Wingdings" pitchFamily="2" charset="2"/>
              <a:buChar char="§"/>
            </a:pPr>
            <a:endParaRPr lang="en-GB" sz="2400" b="1" dirty="0"/>
          </a:p>
          <a:p>
            <a:pPr marL="787400" lvl="4" indent="-342900">
              <a:buFont typeface="Wingdings" pitchFamily="2" charset="2"/>
              <a:buChar char="§"/>
            </a:pPr>
            <a:endParaRPr lang="en-GB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Part2:The Basics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6324600" cy="4227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9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386638" cy="4518025"/>
          </a:xfrm>
        </p:spPr>
        <p:txBody>
          <a:bodyPr numCol="1"/>
          <a:lstStyle/>
          <a:p>
            <a:pPr marL="461963" lvl="5" indent="-457200">
              <a:buFont typeface="Wingdings" pitchFamily="2" charset="2"/>
              <a:buChar char="Ø"/>
            </a:pPr>
            <a:r>
              <a:rPr lang="en-US" sz="2800" b="1" cap="small" dirty="0" smtClean="0"/>
              <a:t>Fields and Properties</a:t>
            </a:r>
          </a:p>
          <a:p>
            <a:pPr marL="919163" lvl="6" indent="-457200"/>
            <a:r>
              <a:rPr lang="en-GB" sz="2200" dirty="0"/>
              <a:t>represent information that an object </a:t>
            </a:r>
            <a:r>
              <a:rPr lang="en-GB" sz="2200" dirty="0" smtClean="0"/>
              <a:t>contains;</a:t>
            </a:r>
          </a:p>
          <a:p>
            <a:pPr marL="919163" lvl="6" indent="-457200"/>
            <a:r>
              <a:rPr lang="en-GB" sz="2400" dirty="0"/>
              <a:t>variables </a:t>
            </a:r>
            <a:r>
              <a:rPr lang="en-GB" sz="2400" dirty="0" smtClean="0"/>
              <a:t>that </a:t>
            </a:r>
            <a:r>
              <a:rPr lang="en-GB" sz="2400" dirty="0"/>
              <a:t>can be read or set </a:t>
            </a:r>
            <a:r>
              <a:rPr lang="en-GB" sz="2400" dirty="0" smtClean="0"/>
              <a:t>directly;</a:t>
            </a:r>
          </a:p>
          <a:p>
            <a:pPr marL="919163" lvl="6" indent="-457200"/>
            <a:r>
              <a:rPr lang="en-GB" sz="2200" dirty="0" smtClean="0"/>
              <a:t>properties have get/set methods;</a:t>
            </a:r>
          </a:p>
          <a:p>
            <a:pPr marL="919163" lvl="6" indent="-457200"/>
            <a:r>
              <a:rPr lang="en-GB" sz="2400" dirty="0"/>
              <a:t>auto-implemented </a:t>
            </a:r>
            <a:r>
              <a:rPr lang="en-GB" sz="2400" dirty="0" smtClean="0"/>
              <a:t>properties.</a:t>
            </a:r>
          </a:p>
          <a:p>
            <a:pPr marL="919163" lvl="6" indent="-457200"/>
            <a:endParaRPr lang="en-GB" sz="2400" dirty="0"/>
          </a:p>
          <a:p>
            <a:pPr marL="919163" lvl="6" indent="-457200"/>
            <a:endParaRPr lang="en-GB" sz="2400" dirty="0" smtClean="0"/>
          </a:p>
          <a:p>
            <a:pPr marL="919163" lvl="6" indent="-457200"/>
            <a:endParaRPr lang="en-GB" sz="2400" dirty="0"/>
          </a:p>
          <a:p>
            <a:pPr marL="919163" lvl="6" indent="-457200"/>
            <a:endParaRPr lang="en-GB" sz="2400" dirty="0" smtClean="0"/>
          </a:p>
          <a:p>
            <a:pPr marL="919163" lvl="6" indent="-457200"/>
            <a:endParaRPr lang="en-GB" sz="2400" dirty="0"/>
          </a:p>
          <a:p>
            <a:pPr marL="919163" lvl="6" indent="-457200"/>
            <a:endParaRPr lang="en-GB" sz="2400" dirty="0" smtClean="0"/>
          </a:p>
          <a:p>
            <a:pPr marL="919163" lvl="6" indent="-457200"/>
            <a:endParaRPr lang="en-GB" sz="2400" dirty="0"/>
          </a:p>
          <a:p>
            <a:pPr marL="919163" lvl="6" indent="-457200"/>
            <a:endParaRPr lang="en-GB" sz="2400" dirty="0" smtClean="0"/>
          </a:p>
          <a:p>
            <a:pPr marL="804863" lvl="6" indent="-342900">
              <a:buFont typeface="Wingdings" pitchFamily="2" charset="2"/>
              <a:buChar char="ü"/>
            </a:pPr>
            <a:r>
              <a:rPr lang="en-GB" sz="2400" dirty="0" smtClean="0">
                <a:solidFill>
                  <a:srgbClr val="FF0000"/>
                </a:solidFill>
              </a:rPr>
              <a:t>Add logic in property implementation.</a:t>
            </a:r>
          </a:p>
          <a:p>
            <a:pPr marL="804863" lvl="6" indent="-342900">
              <a:buFont typeface="Wingdings" pitchFamily="2" charset="2"/>
              <a:buChar char="ü"/>
            </a:pPr>
            <a:r>
              <a:rPr lang="en-GB" sz="2400" dirty="0" smtClean="0">
                <a:solidFill>
                  <a:srgbClr val="FF0000"/>
                </a:solidFill>
              </a:rPr>
              <a:t>Define different access modifiers for get/set.</a:t>
            </a:r>
          </a:p>
          <a:p>
            <a:pPr marL="919163" lvl="6" indent="-457200"/>
            <a:endParaRPr lang="en-GB" sz="2400" b="1" dirty="0"/>
          </a:p>
          <a:p>
            <a:pPr marL="787400" lvl="4" indent="-342900">
              <a:buFont typeface="Wingdings" pitchFamily="2" charset="2"/>
              <a:buChar char="§"/>
            </a:pPr>
            <a:endParaRPr lang="en-GB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26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Part2:The Basics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9" y="2418001"/>
            <a:ext cx="4800600" cy="187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341" y="2418001"/>
            <a:ext cx="4495800" cy="191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60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4518025"/>
          </a:xfrm>
        </p:spPr>
        <p:txBody>
          <a:bodyPr numCol="1"/>
          <a:lstStyle/>
          <a:p>
            <a:pPr marL="461963" lvl="5" indent="-457200">
              <a:buFont typeface="Wingdings" pitchFamily="2" charset="2"/>
              <a:buChar char="Ø"/>
            </a:pPr>
            <a:r>
              <a:rPr lang="en-US" sz="2800" b="1" cap="small" dirty="0" smtClean="0"/>
              <a:t>Methods</a:t>
            </a:r>
          </a:p>
          <a:p>
            <a:pPr marL="919163" lvl="6" indent="-457200"/>
            <a:r>
              <a:rPr lang="en-GB" sz="2200" dirty="0" smtClean="0"/>
              <a:t>actions offered </a:t>
            </a:r>
            <a:br>
              <a:rPr lang="en-GB" sz="2200" dirty="0" smtClean="0"/>
            </a:br>
            <a:r>
              <a:rPr lang="en-GB" sz="2200" dirty="0" smtClean="0"/>
              <a:t>by the class;</a:t>
            </a:r>
          </a:p>
          <a:p>
            <a:pPr marL="919163" lvl="6" indent="-457200"/>
            <a:r>
              <a:rPr lang="en-GB" sz="2400" dirty="0" smtClean="0"/>
              <a:t>parameters </a:t>
            </a:r>
            <a:br>
              <a:rPr lang="en-GB" sz="2400" dirty="0" smtClean="0"/>
            </a:br>
            <a:r>
              <a:rPr lang="en-GB" sz="2400" dirty="0" smtClean="0"/>
              <a:t>and </a:t>
            </a:r>
            <a:br>
              <a:rPr lang="en-GB" sz="2400" dirty="0" smtClean="0"/>
            </a:br>
            <a:r>
              <a:rPr lang="en-GB" sz="2400" dirty="0" smtClean="0"/>
              <a:t>return values;</a:t>
            </a:r>
          </a:p>
          <a:p>
            <a:pPr marL="919163" lvl="6" indent="-457200"/>
            <a:r>
              <a:rPr lang="en-GB" sz="2400" dirty="0" smtClean="0"/>
              <a:t>property get/set </a:t>
            </a:r>
            <a:br>
              <a:rPr lang="en-GB" sz="2400" dirty="0" smtClean="0"/>
            </a:br>
            <a:r>
              <a:rPr lang="en-GB" sz="2400" dirty="0" smtClean="0"/>
              <a:t>are methods;</a:t>
            </a:r>
          </a:p>
          <a:p>
            <a:pPr marL="919163" lvl="6" indent="-457200"/>
            <a:r>
              <a:rPr lang="en-GB" sz="2400" dirty="0" smtClean="0"/>
              <a:t>part of class </a:t>
            </a:r>
            <a:br>
              <a:rPr lang="en-GB" sz="2400" dirty="0" smtClean="0"/>
            </a:br>
            <a:r>
              <a:rPr lang="en-GB" sz="2400" dirty="0" smtClean="0"/>
              <a:t>definition </a:t>
            </a:r>
            <a:br>
              <a:rPr lang="en-GB" sz="2400" dirty="0" smtClean="0"/>
            </a:br>
            <a:r>
              <a:rPr lang="en-GB" sz="2400" dirty="0" smtClean="0"/>
              <a:t>(except </a:t>
            </a:r>
            <a:br>
              <a:rPr lang="en-GB" sz="2400" dirty="0" smtClean="0"/>
            </a:br>
            <a:r>
              <a:rPr lang="en-GB" sz="2400" dirty="0" smtClean="0"/>
              <a:t>extension </a:t>
            </a:r>
            <a:br>
              <a:rPr lang="en-GB" sz="2400" dirty="0" smtClean="0"/>
            </a:br>
            <a:r>
              <a:rPr lang="en-GB" sz="2400" dirty="0" smtClean="0"/>
              <a:t>methods)</a:t>
            </a:r>
          </a:p>
          <a:p>
            <a:pPr marL="919163" lvl="6" indent="-457200"/>
            <a:endParaRPr lang="en-GB" sz="2400" dirty="0"/>
          </a:p>
          <a:p>
            <a:pPr marL="919163" lvl="6" indent="-457200"/>
            <a:r>
              <a:rPr lang="en-GB" sz="2400" dirty="0" smtClean="0"/>
              <a:t>void methods;</a:t>
            </a:r>
          </a:p>
          <a:p>
            <a:pPr marL="919163" lvl="6" indent="-457200"/>
            <a:r>
              <a:rPr lang="en-GB" sz="2400" dirty="0" smtClean="0"/>
              <a:t>parameter </a:t>
            </a:r>
            <a:r>
              <a:rPr lang="en-GB" sz="2400" dirty="0" err="1" smtClean="0"/>
              <a:t>vs</a:t>
            </a:r>
            <a:r>
              <a:rPr lang="en-GB" sz="2400" dirty="0" smtClean="0"/>
              <a:t> argument;</a:t>
            </a:r>
          </a:p>
          <a:p>
            <a:pPr marL="461963" lvl="6" indent="0">
              <a:buNone/>
            </a:pPr>
            <a:endParaRPr lang="en-GB" sz="2400" dirty="0" smtClean="0"/>
          </a:p>
          <a:p>
            <a:pPr marL="919163" lvl="6" indent="-457200"/>
            <a:endParaRPr lang="en-GB" sz="2400" dirty="0" smtClean="0"/>
          </a:p>
          <a:p>
            <a:pPr marL="919163" lvl="6" indent="-457200"/>
            <a:endParaRPr lang="en-GB" sz="2400" b="1" dirty="0"/>
          </a:p>
          <a:p>
            <a:pPr marL="787400" lvl="4" indent="-342900">
              <a:buFont typeface="Wingdings" pitchFamily="2" charset="2"/>
              <a:buChar char="§"/>
            </a:pPr>
            <a:endParaRPr lang="en-GB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27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Part2:The Basics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762000"/>
            <a:ext cx="5846064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39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4518025"/>
          </a:xfrm>
        </p:spPr>
        <p:txBody>
          <a:bodyPr numCol="1"/>
          <a:lstStyle/>
          <a:p>
            <a:pPr marL="461963" lvl="5" indent="-457200">
              <a:buFont typeface="Wingdings" pitchFamily="2" charset="2"/>
              <a:buChar char="Ø"/>
            </a:pPr>
            <a:r>
              <a:rPr lang="en-US" sz="2800" b="1" cap="small" dirty="0" smtClean="0"/>
              <a:t>Methods</a:t>
            </a:r>
          </a:p>
          <a:p>
            <a:pPr marL="919163" lvl="6" indent="-457200"/>
            <a:r>
              <a:rPr lang="en-GB" sz="2400" dirty="0" err="1" smtClean="0"/>
              <a:t>params</a:t>
            </a:r>
            <a:r>
              <a:rPr lang="en-GB" sz="2400" dirty="0" smtClean="0"/>
              <a:t> keyword, variable number of arguments</a:t>
            </a:r>
            <a:br>
              <a:rPr lang="en-GB" sz="2400" dirty="0" smtClean="0"/>
            </a:br>
            <a:r>
              <a:rPr lang="en-GB" sz="2400" dirty="0" smtClean="0">
                <a:solidFill>
                  <a:srgbClr val="FF0000"/>
                </a:solidFill>
              </a:rPr>
              <a:t>-last parameter</a:t>
            </a:r>
          </a:p>
          <a:p>
            <a:pPr marL="461963" lvl="6" indent="0">
              <a:buNone/>
            </a:pPr>
            <a:r>
              <a:rPr lang="en-GB" sz="2400" dirty="0" smtClean="0">
                <a:solidFill>
                  <a:srgbClr val="FF0000"/>
                </a:solidFill>
              </a:rPr>
              <a:t>	-comma separated or array, or null</a:t>
            </a:r>
            <a:endParaRPr lang="en-GB" sz="2400" dirty="0" smtClean="0"/>
          </a:p>
          <a:p>
            <a:pPr marL="919163" lvl="6" indent="-457200"/>
            <a:endParaRPr lang="en-GB" sz="2400" dirty="0" smtClean="0"/>
          </a:p>
          <a:p>
            <a:pPr marL="919163" lvl="6" indent="-457200"/>
            <a:endParaRPr lang="en-GB" sz="2400" dirty="0" smtClean="0"/>
          </a:p>
          <a:p>
            <a:pPr marL="919163" lvl="6" indent="-457200"/>
            <a:endParaRPr lang="en-GB" sz="2400" dirty="0"/>
          </a:p>
          <a:p>
            <a:pPr marL="919163" lvl="6" indent="-457200"/>
            <a:endParaRPr lang="en-GB" sz="2400" dirty="0" smtClean="0"/>
          </a:p>
          <a:p>
            <a:pPr marL="919163" lvl="6" indent="-457200"/>
            <a:endParaRPr lang="en-GB" sz="2400" dirty="0"/>
          </a:p>
          <a:p>
            <a:pPr marL="919163" lvl="6" indent="-457200"/>
            <a:endParaRPr lang="en-GB" sz="2400" dirty="0" smtClean="0"/>
          </a:p>
          <a:p>
            <a:pPr marL="919163" lvl="6" indent="-457200"/>
            <a:endParaRPr lang="en-GB" sz="2400" dirty="0" smtClean="0"/>
          </a:p>
          <a:p>
            <a:pPr marL="919163" lvl="6" indent="-457200"/>
            <a:endParaRPr lang="en-GB" sz="2400" dirty="0"/>
          </a:p>
          <a:p>
            <a:pPr marL="919163" lvl="6" indent="-457200"/>
            <a:endParaRPr lang="en-GB" sz="2400" dirty="0" smtClean="0"/>
          </a:p>
          <a:p>
            <a:pPr marL="919163" lvl="6" indent="-457200"/>
            <a:r>
              <a:rPr lang="en-GB" sz="2400" dirty="0" smtClean="0"/>
              <a:t>parameter default values</a:t>
            </a:r>
          </a:p>
          <a:p>
            <a:pPr marL="461963" lvl="6" indent="0">
              <a:buNone/>
            </a:pPr>
            <a:endParaRPr lang="en-GB" sz="2400" dirty="0" smtClean="0"/>
          </a:p>
          <a:p>
            <a:pPr marL="919163" lvl="6" indent="-457200"/>
            <a:endParaRPr lang="en-GB" sz="2400" dirty="0" smtClean="0"/>
          </a:p>
          <a:p>
            <a:pPr marL="919163" lvl="6" indent="-457200"/>
            <a:endParaRPr lang="en-GB" sz="2400" b="1" dirty="0"/>
          </a:p>
          <a:p>
            <a:pPr marL="787400" lvl="4" indent="-342900">
              <a:buFont typeface="Wingdings" pitchFamily="2" charset="2"/>
              <a:buChar char="§"/>
            </a:pPr>
            <a:endParaRPr lang="en-GB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28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Part2:The Basics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76425"/>
            <a:ext cx="52673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024" y="3109912"/>
            <a:ext cx="505777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" y="4724400"/>
            <a:ext cx="59340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87" y="5267325"/>
            <a:ext cx="46958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09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4518025"/>
          </a:xfrm>
        </p:spPr>
        <p:txBody>
          <a:bodyPr numCol="1"/>
          <a:lstStyle/>
          <a:p>
            <a:pPr marL="461963" lvl="5" indent="-457200">
              <a:buFont typeface="Wingdings" pitchFamily="2" charset="2"/>
              <a:buChar char="Ø"/>
            </a:pPr>
            <a:r>
              <a:rPr lang="en-US" sz="2800" b="1" cap="small" dirty="0" smtClean="0"/>
              <a:t>Methods</a:t>
            </a:r>
          </a:p>
          <a:p>
            <a:pPr marL="919163" lvl="6" indent="-457200"/>
            <a:r>
              <a:rPr lang="en-GB" sz="2400" dirty="0" smtClean="0"/>
              <a:t>specify parameter names</a:t>
            </a:r>
          </a:p>
          <a:p>
            <a:pPr marL="919163" lvl="6" indent="-457200"/>
            <a:endParaRPr lang="en-GB" sz="2400" dirty="0" smtClean="0"/>
          </a:p>
          <a:p>
            <a:pPr marL="919163" lvl="6" indent="-457200"/>
            <a:endParaRPr lang="en-GB" sz="2400" dirty="0"/>
          </a:p>
          <a:p>
            <a:pPr marL="919163" lvl="6" indent="-457200"/>
            <a:endParaRPr lang="en-GB" sz="2400" dirty="0" smtClean="0"/>
          </a:p>
          <a:p>
            <a:pPr marL="919163" lvl="6" indent="-457200"/>
            <a:endParaRPr lang="en-GB" sz="2400" dirty="0"/>
          </a:p>
          <a:p>
            <a:pPr marL="919163" lvl="6" indent="-457200"/>
            <a:endParaRPr lang="en-GB" sz="2400" dirty="0" smtClean="0"/>
          </a:p>
          <a:p>
            <a:pPr marL="919163" lvl="6" indent="-457200"/>
            <a:endParaRPr lang="en-GB" sz="2400" dirty="0" smtClean="0"/>
          </a:p>
          <a:p>
            <a:pPr marL="804863" lvl="6" indent="-342900"/>
            <a:r>
              <a:rPr lang="en-GB" sz="2400" dirty="0" smtClean="0"/>
              <a:t>ref keyword –</a:t>
            </a:r>
            <a:r>
              <a:rPr lang="en-GB" sz="2400" dirty="0" smtClean="0">
                <a:solidFill>
                  <a:srgbClr val="FF0000"/>
                </a:solidFill>
              </a:rPr>
              <a:t>must be initialized before the call</a:t>
            </a:r>
            <a:endParaRPr lang="en-GB" sz="2400" dirty="0" smtClean="0"/>
          </a:p>
          <a:p>
            <a:pPr marL="804863" lvl="6" indent="-342900"/>
            <a:endParaRPr lang="en-GB" sz="2400" dirty="0"/>
          </a:p>
          <a:p>
            <a:pPr marL="804863" lvl="6" indent="-342900"/>
            <a:endParaRPr lang="en-GB" sz="2400" dirty="0" smtClean="0"/>
          </a:p>
          <a:p>
            <a:pPr marL="804863" lvl="6" indent="-342900"/>
            <a:endParaRPr lang="en-GB" sz="2400" dirty="0"/>
          </a:p>
          <a:p>
            <a:pPr marL="804863" lvl="6" indent="-342900"/>
            <a:endParaRPr lang="en-GB" sz="2400" dirty="0" smtClean="0"/>
          </a:p>
          <a:p>
            <a:pPr marL="804863" lvl="6" indent="-342900"/>
            <a:r>
              <a:rPr lang="en-GB" sz="2400" dirty="0" smtClean="0"/>
              <a:t>out keyword – </a:t>
            </a:r>
            <a:r>
              <a:rPr lang="en-GB" sz="2400" dirty="0" smtClean="0">
                <a:solidFill>
                  <a:srgbClr val="FF0000"/>
                </a:solidFill>
              </a:rPr>
              <a:t>must be initialized in the body of method</a:t>
            </a:r>
            <a:endParaRPr lang="en-GB" sz="2400" dirty="0" smtClean="0"/>
          </a:p>
          <a:p>
            <a:pPr marL="461963" lvl="6" indent="0">
              <a:buNone/>
            </a:pPr>
            <a:endParaRPr lang="en-GB" sz="2400" dirty="0" smtClean="0"/>
          </a:p>
          <a:p>
            <a:pPr marL="919163" lvl="6" indent="-457200"/>
            <a:endParaRPr lang="en-GB" sz="2400" dirty="0" smtClean="0"/>
          </a:p>
          <a:p>
            <a:pPr marL="919163" lvl="6" indent="-457200"/>
            <a:endParaRPr lang="en-GB" sz="2400" b="1" dirty="0"/>
          </a:p>
          <a:p>
            <a:pPr marL="787400" lvl="4" indent="-342900">
              <a:buFont typeface="Wingdings" pitchFamily="2" charset="2"/>
              <a:buChar char="§"/>
            </a:pPr>
            <a:endParaRPr lang="en-GB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29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Part2:The Basics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2" y="1295400"/>
            <a:ext cx="7997638" cy="1656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76600"/>
            <a:ext cx="5867400" cy="115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" y="4724400"/>
            <a:ext cx="7184571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456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0025"/>
            <a:ext cx="7386638" cy="1019175"/>
          </a:xfrm>
        </p:spPr>
        <p:txBody>
          <a:bodyPr/>
          <a:lstStyle/>
          <a:p>
            <a:r>
              <a:rPr lang="en-US" dirty="0" smtClean="0"/>
              <a:t>VS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85800"/>
            <a:ext cx="7386638" cy="5562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600" b="1" i="1" dirty="0" smtClean="0"/>
              <a:t>Solution</a:t>
            </a:r>
          </a:p>
          <a:p>
            <a:pPr marL="620713" lvl="1" indent="-342900">
              <a:buFont typeface="Wingdings" pitchFamily="2" charset="2"/>
              <a:buChar char="§"/>
            </a:pPr>
            <a:r>
              <a:rPr lang="en-US" dirty="0" smtClean="0"/>
              <a:t>work in solution</a:t>
            </a:r>
          </a:p>
          <a:p>
            <a:pPr marL="620713" lvl="1" indent="-342900">
              <a:buFont typeface="Wingdings" pitchFamily="2" charset="2"/>
              <a:buChar char="§"/>
            </a:pPr>
            <a:r>
              <a:rPr lang="en-US" dirty="0" smtClean="0"/>
              <a:t>solution contains projects</a:t>
            </a:r>
          </a:p>
          <a:p>
            <a:pPr marL="620713" lvl="1" indent="-342900">
              <a:buFont typeface="Wingdings" pitchFamily="2" charset="2"/>
              <a:buChar char="§"/>
            </a:pPr>
            <a:r>
              <a:rPr lang="en-US" dirty="0" smtClean="0"/>
              <a:t>solution items</a:t>
            </a:r>
          </a:p>
          <a:p>
            <a:pPr marL="620713" lvl="1" indent="-342900">
              <a:buFont typeface="Wingdings" pitchFamily="2" charset="2"/>
              <a:buChar char="§"/>
            </a:pPr>
            <a:r>
              <a:rPr lang="en-US" dirty="0" smtClean="0"/>
              <a:t>.</a:t>
            </a:r>
            <a:r>
              <a:rPr lang="en-US" dirty="0" err="1" smtClean="0"/>
              <a:t>sln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600" b="1" i="1" dirty="0" smtClean="0"/>
              <a:t>Projects </a:t>
            </a:r>
            <a:endParaRPr lang="en-US" sz="2600" b="1" i="1" dirty="0"/>
          </a:p>
          <a:p>
            <a:pPr marL="620713" lvl="1" indent="-342900">
              <a:buFont typeface="Wingdings" pitchFamily="2" charset="2"/>
              <a:buChar char="§"/>
            </a:pPr>
            <a:r>
              <a:rPr lang="en-US" dirty="0" smtClean="0"/>
              <a:t>different types</a:t>
            </a:r>
          </a:p>
          <a:p>
            <a:pPr marL="620713" lvl="1" indent="-342900">
              <a:buFont typeface="Wingdings" pitchFamily="2" charset="2"/>
              <a:buChar char="§"/>
            </a:pPr>
            <a:r>
              <a:rPr lang="en-US" dirty="0" smtClean="0"/>
              <a:t>different programming</a:t>
            </a:r>
            <a:br>
              <a:rPr lang="en-US" dirty="0" smtClean="0"/>
            </a:br>
            <a:r>
              <a:rPr lang="en-US" dirty="0" smtClean="0"/>
              <a:t>languages</a:t>
            </a:r>
          </a:p>
          <a:p>
            <a:pPr marL="620713" lvl="1" indent="-342900">
              <a:buFont typeface="Wingdings" pitchFamily="2" charset="2"/>
              <a:buChar char="§"/>
            </a:pPr>
            <a:r>
              <a:rPr lang="en-US" dirty="0" smtClean="0"/>
              <a:t>different extension (.</a:t>
            </a:r>
            <a:r>
              <a:rPr lang="en-US" dirty="0" err="1" smtClean="0"/>
              <a:t>csproj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600" b="1" i="1" dirty="0" smtClean="0"/>
              <a:t>Project structure</a:t>
            </a:r>
          </a:p>
          <a:p>
            <a:pPr marL="735013" lvl="1" indent="-457200">
              <a:buFont typeface="Wingdings" pitchFamily="2" charset="2"/>
              <a:buChar char="§"/>
            </a:pPr>
            <a:r>
              <a:rPr lang="en-US" dirty="0" smtClean="0"/>
              <a:t>Properties</a:t>
            </a:r>
          </a:p>
          <a:p>
            <a:pPr marL="735013" lvl="1" indent="-457200">
              <a:buFont typeface="Wingdings" pitchFamily="2" charset="2"/>
              <a:buChar char="§"/>
            </a:pPr>
            <a:r>
              <a:rPr lang="en-US" dirty="0" smtClean="0"/>
              <a:t>References</a:t>
            </a:r>
          </a:p>
          <a:p>
            <a:pPr marL="735013" lvl="1" indent="-457200">
              <a:buFont typeface="Wingdings" pitchFamily="2" charset="2"/>
              <a:buChar char="§"/>
            </a:pPr>
            <a:r>
              <a:rPr lang="en-US" dirty="0" smtClean="0"/>
              <a:t>Project files and Folders</a:t>
            </a:r>
          </a:p>
          <a:p>
            <a:pPr marL="620713" lvl="1" indent="-342900">
              <a:buFont typeface="Wingdings" pitchFamily="2" charset="2"/>
              <a:buChar char="Ø"/>
            </a:pPr>
            <a:endParaRPr lang="en-US" sz="2600" b="1" i="1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Part1:Visual Studio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304800"/>
            <a:ext cx="3457575" cy="5781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617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4518025"/>
          </a:xfrm>
        </p:spPr>
        <p:txBody>
          <a:bodyPr numCol="1"/>
          <a:lstStyle/>
          <a:p>
            <a:pPr marL="461963" lvl="5" indent="-457200">
              <a:buFont typeface="Wingdings" pitchFamily="2" charset="2"/>
              <a:buChar char="Ø"/>
            </a:pPr>
            <a:r>
              <a:rPr lang="en-US" sz="2800" b="1" cap="small" dirty="0" smtClean="0"/>
              <a:t>Method overloading</a:t>
            </a:r>
          </a:p>
          <a:p>
            <a:pPr marL="919163" lvl="6" indent="-457200"/>
            <a:r>
              <a:rPr lang="en-GB" sz="2400" dirty="0" smtClean="0"/>
              <a:t>same method name, different signature</a:t>
            </a:r>
          </a:p>
          <a:p>
            <a:pPr marL="919163" lvl="6" indent="-457200"/>
            <a:endParaRPr lang="en-GB" sz="2400" dirty="0"/>
          </a:p>
          <a:p>
            <a:pPr marL="919163" lvl="6" indent="-457200"/>
            <a:endParaRPr lang="en-GB" sz="2400" dirty="0" smtClean="0"/>
          </a:p>
          <a:p>
            <a:pPr marL="919163" lvl="6" indent="-457200"/>
            <a:endParaRPr lang="en-GB" sz="2400" dirty="0"/>
          </a:p>
          <a:p>
            <a:pPr marL="919163" lvl="6" indent="-457200"/>
            <a:endParaRPr lang="en-GB" sz="2400" dirty="0" smtClean="0"/>
          </a:p>
          <a:p>
            <a:pPr marL="919163" lvl="6" indent="-457200"/>
            <a:endParaRPr lang="en-GB" sz="2400" dirty="0"/>
          </a:p>
          <a:p>
            <a:pPr marL="919163" lvl="6" indent="-457200"/>
            <a:endParaRPr lang="en-GB" sz="2400" dirty="0" smtClean="0"/>
          </a:p>
          <a:p>
            <a:pPr marL="919163" lvl="6" indent="-457200"/>
            <a:endParaRPr lang="en-GB" sz="2400" dirty="0"/>
          </a:p>
          <a:p>
            <a:pPr marL="919163" lvl="6" indent="-457200"/>
            <a:endParaRPr lang="en-GB" sz="2400" dirty="0" smtClean="0"/>
          </a:p>
          <a:p>
            <a:pPr marL="919163" lvl="6" indent="-457200"/>
            <a:endParaRPr lang="en-GB" sz="2400" dirty="0"/>
          </a:p>
          <a:p>
            <a:pPr marL="919163" lvl="6" indent="-457200"/>
            <a:endParaRPr lang="en-GB" sz="2400" dirty="0" smtClean="0"/>
          </a:p>
          <a:p>
            <a:pPr marL="919163" lvl="6" indent="-457200"/>
            <a:endParaRPr lang="en-GB" sz="2400" dirty="0"/>
          </a:p>
          <a:p>
            <a:pPr marL="919163" lvl="6" indent="-457200"/>
            <a:endParaRPr lang="en-GB" sz="2400" dirty="0" smtClean="0"/>
          </a:p>
          <a:p>
            <a:pPr marL="919163" lvl="6" indent="-457200"/>
            <a:r>
              <a:rPr lang="en-GB" sz="2400" dirty="0" smtClean="0">
                <a:solidFill>
                  <a:srgbClr val="FF0000"/>
                </a:solidFill>
              </a:rPr>
              <a:t>return value is not part of the signature</a:t>
            </a:r>
          </a:p>
          <a:p>
            <a:pPr marL="919163" lvl="6" indent="-457200"/>
            <a:r>
              <a:rPr lang="en-GB" sz="2400" dirty="0" smtClean="0">
                <a:solidFill>
                  <a:srgbClr val="FF0000"/>
                </a:solidFill>
              </a:rPr>
              <a:t>ref and out leave the same signature</a:t>
            </a:r>
          </a:p>
          <a:p>
            <a:pPr marL="919163" lvl="6" indent="-457200"/>
            <a:endParaRPr lang="en-GB" sz="2400" dirty="0" smtClean="0"/>
          </a:p>
          <a:p>
            <a:pPr marL="919163" lvl="6" indent="-457200"/>
            <a:endParaRPr lang="en-GB" sz="2400" dirty="0"/>
          </a:p>
          <a:p>
            <a:pPr marL="919163" lvl="6" indent="-457200"/>
            <a:endParaRPr lang="en-GB" sz="2400" dirty="0" smtClean="0"/>
          </a:p>
          <a:p>
            <a:pPr marL="919163" lvl="6" indent="-457200"/>
            <a:endParaRPr lang="en-GB" sz="2400" dirty="0"/>
          </a:p>
          <a:p>
            <a:pPr marL="919163" lvl="6" indent="-457200"/>
            <a:endParaRPr lang="en-GB" sz="2400" dirty="0" smtClean="0"/>
          </a:p>
          <a:p>
            <a:pPr marL="919163" lvl="6" indent="-457200"/>
            <a:endParaRPr lang="en-GB" sz="2400" dirty="0" smtClean="0"/>
          </a:p>
          <a:p>
            <a:pPr marL="919163" lvl="6" indent="-457200"/>
            <a:endParaRPr lang="en-GB" sz="2400" dirty="0" smtClean="0"/>
          </a:p>
          <a:p>
            <a:pPr marL="919163" lvl="6" indent="-457200"/>
            <a:endParaRPr lang="en-GB" sz="2400" b="1" dirty="0"/>
          </a:p>
          <a:p>
            <a:pPr marL="787400" lvl="4" indent="-342900">
              <a:buFont typeface="Wingdings" pitchFamily="2" charset="2"/>
              <a:buChar char="§"/>
            </a:pPr>
            <a:endParaRPr lang="en-GB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30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Part2:The Basics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295400"/>
            <a:ext cx="8162925" cy="3272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924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5257800"/>
          </a:xfrm>
        </p:spPr>
        <p:txBody>
          <a:bodyPr numCol="1"/>
          <a:lstStyle/>
          <a:p>
            <a:pPr marL="461963" lvl="5" indent="-457200">
              <a:buFont typeface="Wingdings" pitchFamily="2" charset="2"/>
              <a:buChar char="Ø"/>
            </a:pPr>
            <a:endParaRPr lang="en-US" sz="2800" b="1" cap="small" dirty="0" smtClean="0"/>
          </a:p>
          <a:p>
            <a:pPr marL="461963" lvl="5" indent="-457200">
              <a:buFont typeface="Wingdings" pitchFamily="2" charset="2"/>
              <a:buChar char="Ø"/>
            </a:pPr>
            <a:r>
              <a:rPr lang="en-US" sz="2800" b="1" cap="small" dirty="0" smtClean="0"/>
              <a:t>Constructors</a:t>
            </a:r>
          </a:p>
          <a:p>
            <a:pPr marL="919163" lvl="6" indent="-457200"/>
            <a:r>
              <a:rPr lang="en-GB" sz="2200" dirty="0"/>
              <a:t>create a new </a:t>
            </a:r>
            <a:r>
              <a:rPr lang="en-GB" sz="2200" dirty="0" smtClean="0"/>
              <a:t>instance</a:t>
            </a:r>
          </a:p>
          <a:p>
            <a:pPr marL="919163" lvl="6" indent="-457200"/>
            <a:r>
              <a:rPr lang="en-GB" sz="2400" dirty="0"/>
              <a:t>runs before any other code in a </a:t>
            </a:r>
            <a:r>
              <a:rPr lang="en-GB" sz="2400" dirty="0" smtClean="0"/>
              <a:t>class</a:t>
            </a:r>
          </a:p>
          <a:p>
            <a:pPr marL="919163" lvl="6" indent="-457200"/>
            <a:r>
              <a:rPr lang="en-GB" sz="2400" dirty="0"/>
              <a:t>same name as the class </a:t>
            </a:r>
            <a:endParaRPr lang="en-GB" sz="2400" dirty="0" smtClean="0"/>
          </a:p>
          <a:p>
            <a:pPr marL="919163" lvl="6" indent="-457200"/>
            <a:r>
              <a:rPr lang="en-GB" sz="2400" dirty="0" smtClean="0"/>
              <a:t>have parameters, </a:t>
            </a:r>
            <a:r>
              <a:rPr lang="en-GB" sz="2400" dirty="0"/>
              <a:t>default </a:t>
            </a:r>
            <a:r>
              <a:rPr lang="en-GB" sz="2400" dirty="0" smtClean="0"/>
              <a:t>constructor without parameters</a:t>
            </a:r>
          </a:p>
          <a:p>
            <a:pPr marL="919163" lvl="6" indent="-457200"/>
            <a:r>
              <a:rPr lang="en-GB" sz="2400" dirty="0" smtClean="0"/>
              <a:t>constructor </a:t>
            </a:r>
            <a:r>
              <a:rPr lang="en-GB" sz="2400" dirty="0"/>
              <a:t>overloads</a:t>
            </a:r>
            <a:r>
              <a:rPr lang="en-GB" sz="2200" dirty="0" smtClean="0"/>
              <a:t> </a:t>
            </a:r>
          </a:p>
          <a:p>
            <a:pPr marL="461963" lvl="6" indent="0">
              <a:buNone/>
            </a:pPr>
            <a:endParaRPr lang="en-GB" sz="2400" b="1" dirty="0"/>
          </a:p>
          <a:p>
            <a:pPr marL="465138" lvl="4" indent="-411163">
              <a:buFont typeface="Wingdings" pitchFamily="2" charset="2"/>
              <a:buChar char="Ø"/>
            </a:pPr>
            <a:r>
              <a:rPr lang="en-GB" sz="2800" b="1" dirty="0" smtClean="0"/>
              <a:t>Destructors</a:t>
            </a:r>
          </a:p>
          <a:p>
            <a:pPr marL="968375" lvl="5" indent="-457200"/>
            <a:r>
              <a:rPr lang="en-GB" sz="2200" dirty="0" smtClean="0"/>
              <a:t>clean </a:t>
            </a:r>
            <a:r>
              <a:rPr lang="en-GB" sz="2200" dirty="0"/>
              <a:t>up any unmanaged </a:t>
            </a:r>
            <a:r>
              <a:rPr lang="en-GB" sz="2200" dirty="0" smtClean="0"/>
              <a:t>resources</a:t>
            </a:r>
          </a:p>
          <a:p>
            <a:pPr marL="968375" lvl="5" indent="-457200"/>
            <a:r>
              <a:rPr lang="en-GB" sz="2200" dirty="0" smtClean="0"/>
              <a:t>GC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31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Part2:The Basics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4" y="3962399"/>
            <a:ext cx="8050306" cy="223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56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5257800"/>
          </a:xfrm>
        </p:spPr>
        <p:txBody>
          <a:bodyPr numCol="1"/>
          <a:lstStyle/>
          <a:p>
            <a:pPr marL="461963" lvl="5" indent="-457200">
              <a:buFont typeface="Wingdings" pitchFamily="2" charset="2"/>
              <a:buChar char="Ø"/>
            </a:pPr>
            <a:endParaRPr lang="en-US" sz="2800" b="1" cap="small" dirty="0" smtClean="0"/>
          </a:p>
          <a:p>
            <a:pPr marL="461963" lvl="5" indent="-457200">
              <a:buFont typeface="Wingdings" pitchFamily="2" charset="2"/>
              <a:buChar char="Ø"/>
            </a:pPr>
            <a:r>
              <a:rPr lang="en-US" sz="2800" b="1" cap="small" dirty="0" smtClean="0"/>
              <a:t>Events</a:t>
            </a:r>
          </a:p>
          <a:p>
            <a:pPr marL="919163" lvl="6" indent="-457200"/>
            <a:r>
              <a:rPr lang="en-GB" sz="2200" dirty="0"/>
              <a:t>notify other classes or objects when something of interest </a:t>
            </a:r>
            <a:r>
              <a:rPr lang="en-GB" sz="2200" dirty="0" smtClean="0"/>
              <a:t>occurs</a:t>
            </a:r>
          </a:p>
          <a:p>
            <a:pPr marL="919163" lvl="6" indent="-457200"/>
            <a:r>
              <a:rPr lang="en-GB" sz="2400" dirty="0"/>
              <a:t>references to a list of </a:t>
            </a:r>
            <a:r>
              <a:rPr lang="en-GB" sz="2400" dirty="0" smtClean="0"/>
              <a:t>methods</a:t>
            </a:r>
          </a:p>
          <a:p>
            <a:pPr marL="919163" lvl="6" indent="-457200"/>
            <a:r>
              <a:rPr lang="en-GB" sz="2400" dirty="0" smtClean="0"/>
              <a:t>class publishes the event, other classes subscribe</a:t>
            </a:r>
          </a:p>
          <a:p>
            <a:pPr marL="919163" lvl="6" indent="-457200"/>
            <a:r>
              <a:rPr lang="en-GB" sz="2400" b="1" i="1" dirty="0" smtClean="0"/>
              <a:t>event</a:t>
            </a:r>
            <a:r>
              <a:rPr lang="en-GB" sz="2400" dirty="0" smtClean="0"/>
              <a:t> keyword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32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Part2:The Basics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8379151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30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0"/>
            <a:ext cx="7086600" cy="3581400"/>
          </a:xfrm>
        </p:spPr>
        <p:txBody>
          <a:bodyPr numCol="1"/>
          <a:lstStyle/>
          <a:p>
            <a:pPr marL="461963" lvl="5" indent="-457200">
              <a:buFont typeface="Wingdings" pitchFamily="2" charset="2"/>
              <a:buChar char="Ø"/>
            </a:pPr>
            <a:r>
              <a:rPr lang="en-US" sz="2800" b="1" cap="small" dirty="0" smtClean="0"/>
              <a:t>public</a:t>
            </a:r>
          </a:p>
          <a:p>
            <a:pPr marL="804863" lvl="6" indent="-342900"/>
            <a:r>
              <a:rPr lang="en-GB" sz="2200" dirty="0" smtClean="0"/>
              <a:t>visible </a:t>
            </a:r>
            <a:r>
              <a:rPr lang="en-GB" sz="2200" dirty="0"/>
              <a:t>to </a:t>
            </a:r>
            <a:r>
              <a:rPr lang="en-GB" sz="2200" dirty="0" smtClean="0"/>
              <a:t>everyone</a:t>
            </a:r>
          </a:p>
          <a:p>
            <a:pPr marL="804863" lvl="6" indent="-342900"/>
            <a:r>
              <a:rPr lang="en-GB" sz="2400" dirty="0"/>
              <a:t>accessed using an instance of a class, </a:t>
            </a:r>
            <a:endParaRPr lang="en-GB" sz="2400" dirty="0" smtClean="0"/>
          </a:p>
          <a:p>
            <a:pPr marL="804863" lvl="6" indent="-342900"/>
            <a:r>
              <a:rPr lang="en-GB" sz="2400" dirty="0" smtClean="0"/>
              <a:t>accessed by </a:t>
            </a:r>
            <a:r>
              <a:rPr lang="en-GB" sz="2400" dirty="0"/>
              <a:t>a class's internal code, </a:t>
            </a:r>
            <a:endParaRPr lang="en-GB" sz="2400" dirty="0" smtClean="0"/>
          </a:p>
          <a:p>
            <a:pPr marL="804863" lvl="6" indent="-342900"/>
            <a:r>
              <a:rPr lang="en-GB" sz="2400" dirty="0" smtClean="0"/>
              <a:t>accessed by any </a:t>
            </a:r>
            <a:r>
              <a:rPr lang="en-GB" sz="2400" dirty="0"/>
              <a:t>descendants of a class.</a:t>
            </a:r>
            <a:endParaRPr lang="en-US" sz="2200" b="1" cap="small" dirty="0" smtClean="0"/>
          </a:p>
          <a:p>
            <a:pPr marL="461963" lvl="5" indent="-457200">
              <a:buFont typeface="Wingdings" pitchFamily="2" charset="2"/>
              <a:buChar char="Ø"/>
            </a:pPr>
            <a:endParaRPr lang="en-US" sz="2800" b="1" cap="small" dirty="0"/>
          </a:p>
          <a:p>
            <a:pPr marL="4763" lvl="5" indent="0">
              <a:buNone/>
            </a:pPr>
            <a:endParaRPr lang="en-US" sz="2800" b="1" cap="smal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33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Part2:The Basics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 descr="Description: http://www.c-sharpcorner.com/UploadFile/tusharkantagarwal/objectorientedcsharp11162005070743AM/Images/oops1_1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733800"/>
            <a:ext cx="51054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04800" y="762000"/>
            <a:ext cx="7620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2" anchor="t" anchorCtr="0" compatLnSpc="1">
            <a:prstTxWarp prst="textNoShape">
              <a:avLst/>
            </a:prstTxWarp>
          </a:bodyPr>
          <a:lstStyle>
            <a:lvl1pPr marL="142875" indent="-2159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>
                <a:srgbClr val="8A8C8E"/>
              </a:buClr>
              <a:buFont typeface="SeavusSans" pitchFamily="2" charset="-52"/>
              <a:buChar char="•"/>
              <a:defRPr sz="2200">
                <a:solidFill>
                  <a:schemeClr val="tx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20688" indent="-2159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>
                <a:srgbClr val="8A8C8E"/>
              </a:buClr>
              <a:buFont typeface="SeavusSans" pitchFamily="2" charset="-52"/>
              <a:buChar char="•"/>
              <a:defRPr sz="2200">
                <a:solidFill>
                  <a:schemeClr val="tx1"/>
                </a:solidFill>
                <a:latin typeface="SeavusSans" pitchFamily="50" charset="-52"/>
              </a:defRPr>
            </a:lvl2pPr>
            <a:lvl3pPr marL="676275" indent="-179388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>
                <a:srgbClr val="8A8C8E"/>
              </a:buClr>
              <a:buFont typeface="SeavusSans" pitchFamily="2" charset="-52"/>
              <a:buChar char="•"/>
              <a:defRPr sz="2000">
                <a:solidFill>
                  <a:schemeClr val="tx1"/>
                </a:solidFill>
                <a:latin typeface="SeavusSans" pitchFamily="50" charset="-52"/>
              </a:defRPr>
            </a:lvl3pPr>
            <a:lvl4pPr marL="939800" indent="-179388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>
                <a:srgbClr val="8A8C8E"/>
              </a:buClr>
              <a:buFont typeface="SeavusSans" pitchFamily="2" charset="-52"/>
              <a:buChar char="•"/>
              <a:defRPr sz="2000">
                <a:solidFill>
                  <a:schemeClr val="tx1"/>
                </a:solidFill>
                <a:latin typeface="SeavusSans" pitchFamily="50" charset="-52"/>
              </a:defRPr>
            </a:lvl4pPr>
            <a:lvl5pPr marL="1193800" indent="-179388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>
                <a:srgbClr val="8A8C8E"/>
              </a:buClr>
              <a:buFont typeface="SeavusSans" pitchFamily="2" charset="-52"/>
              <a:buChar char="•"/>
              <a:defRPr sz="1600">
                <a:solidFill>
                  <a:schemeClr val="tx1"/>
                </a:solidFill>
                <a:latin typeface="SeavusSans" pitchFamily="50" charset="-52"/>
              </a:defRPr>
            </a:lvl5pPr>
            <a:lvl6pPr marL="1651000" indent="-122238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108200" indent="-122238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565400" indent="-122238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022600" indent="-122238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61963" lvl="5" indent="-457200">
              <a:buFont typeface="Wingdings" pitchFamily="2" charset="2"/>
              <a:buChar char="Ø"/>
            </a:pPr>
            <a:r>
              <a:rPr lang="en-US" sz="2800" b="1" cap="small" dirty="0" smtClean="0"/>
              <a:t>public</a:t>
            </a:r>
          </a:p>
          <a:p>
            <a:pPr marL="461963" lvl="5" indent="-457200">
              <a:buFont typeface="Wingdings" pitchFamily="2" charset="2"/>
              <a:buChar char="Ø"/>
            </a:pPr>
            <a:r>
              <a:rPr lang="en-US" sz="2800" b="1" cap="small" dirty="0" smtClean="0"/>
              <a:t>private</a:t>
            </a:r>
          </a:p>
          <a:p>
            <a:pPr marL="461963" lvl="5" indent="-457200">
              <a:buFont typeface="Wingdings" pitchFamily="2" charset="2"/>
              <a:buChar char="Ø"/>
            </a:pPr>
            <a:r>
              <a:rPr lang="en-US" sz="2800" b="1" cap="small" dirty="0"/>
              <a:t>p</a:t>
            </a:r>
            <a:r>
              <a:rPr lang="en-US" sz="2800" b="1" cap="small" dirty="0" smtClean="0"/>
              <a:t>rotected</a:t>
            </a:r>
          </a:p>
          <a:p>
            <a:pPr marL="461963" lvl="5" indent="-457200">
              <a:buFont typeface="Wingdings" pitchFamily="2" charset="2"/>
              <a:buChar char="Ø"/>
            </a:pPr>
            <a:r>
              <a:rPr lang="en-US" sz="2800" b="1" cap="small" dirty="0" smtClean="0"/>
              <a:t>internal</a:t>
            </a:r>
          </a:p>
          <a:p>
            <a:pPr marL="461963" lvl="5" indent="-457200">
              <a:buFont typeface="Wingdings" pitchFamily="2" charset="2"/>
              <a:buChar char="Ø"/>
            </a:pPr>
            <a:r>
              <a:rPr lang="en-US" sz="2800" b="1" cap="small" dirty="0" smtClean="0"/>
              <a:t>protected internal</a:t>
            </a:r>
          </a:p>
        </p:txBody>
      </p:sp>
    </p:spTree>
    <p:extLst>
      <p:ext uri="{BB962C8B-B14F-4D97-AF65-F5344CB8AC3E}">
        <p14:creationId xmlns:p14="http://schemas.microsoft.com/office/powerpoint/2010/main" val="292819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5257800"/>
          </a:xfrm>
        </p:spPr>
        <p:txBody>
          <a:bodyPr numCol="1"/>
          <a:lstStyle/>
          <a:p>
            <a:pPr marL="461963" lvl="5" indent="-457200">
              <a:buFont typeface="Wingdings" pitchFamily="2" charset="2"/>
              <a:buChar char="Ø"/>
            </a:pPr>
            <a:r>
              <a:rPr lang="en-US" sz="2800" b="1" cap="small" dirty="0" smtClean="0"/>
              <a:t>private</a:t>
            </a:r>
          </a:p>
          <a:p>
            <a:pPr marL="804863" lvl="6" indent="-342900"/>
            <a:r>
              <a:rPr lang="en-GB" sz="2200" dirty="0" smtClean="0"/>
              <a:t>visible only to internal code</a:t>
            </a:r>
          </a:p>
          <a:p>
            <a:pPr marL="804863" lvl="6" indent="-342900"/>
            <a:r>
              <a:rPr lang="en-GB" sz="2200" dirty="0" smtClean="0"/>
              <a:t>inherited classes can not access the class members</a:t>
            </a:r>
            <a:endParaRPr lang="en-GB" sz="2200" dirty="0"/>
          </a:p>
          <a:p>
            <a:pPr marL="919163" lvl="6" indent="-457200"/>
            <a:endParaRPr lang="en-US" sz="2200" cap="smal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34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Part2:The Basics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 descr="Description: http://www.c-sharpcorner.com/UploadFile/tusharkantagarwal/objectorientedcsharp11162005070743AM/Images/oops1_2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594360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020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5257800"/>
          </a:xfrm>
        </p:spPr>
        <p:txBody>
          <a:bodyPr numCol="1"/>
          <a:lstStyle/>
          <a:p>
            <a:pPr marL="461963" lvl="5" indent="-457200">
              <a:buFont typeface="Wingdings" pitchFamily="2" charset="2"/>
              <a:buChar char="Ø"/>
            </a:pPr>
            <a:r>
              <a:rPr lang="en-US" sz="2800" b="1" cap="small" dirty="0" smtClean="0"/>
              <a:t>protected</a:t>
            </a:r>
          </a:p>
          <a:p>
            <a:pPr marL="804863" lvl="6" indent="-342900"/>
            <a:r>
              <a:rPr lang="en-GB" sz="2200" dirty="0"/>
              <a:t>visible </a:t>
            </a:r>
            <a:r>
              <a:rPr lang="en-GB" sz="2200" dirty="0" smtClean="0"/>
              <a:t>to </a:t>
            </a:r>
            <a:r>
              <a:rPr lang="en-GB" sz="2200" dirty="0"/>
              <a:t>internal </a:t>
            </a:r>
            <a:r>
              <a:rPr lang="en-GB" sz="2200" dirty="0" smtClean="0"/>
              <a:t>code and inherited classes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35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Part2:The Basics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12" descr="Description: http://www.c-sharpcorner.com/UploadFile/tusharkantagarwal/objectorientedcsharp11162005070743AM/Images/oops1_3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5715000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48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5257800"/>
          </a:xfrm>
        </p:spPr>
        <p:txBody>
          <a:bodyPr numCol="1"/>
          <a:lstStyle/>
          <a:p>
            <a:pPr marL="461963" lvl="5" indent="-457200">
              <a:buFont typeface="Wingdings" pitchFamily="2" charset="2"/>
              <a:buChar char="Ø"/>
            </a:pPr>
            <a:r>
              <a:rPr lang="en-US" sz="2800" b="1" cap="small" dirty="0" smtClean="0"/>
              <a:t>Internal</a:t>
            </a:r>
          </a:p>
          <a:p>
            <a:pPr marL="919163" lvl="6" indent="-457200"/>
            <a:r>
              <a:rPr lang="en-GB" sz="2200" dirty="0" smtClean="0"/>
              <a:t>public to all the classes in the assembly</a:t>
            </a:r>
          </a:p>
          <a:p>
            <a:pPr marL="919163" lvl="6" indent="-457200"/>
            <a:r>
              <a:rPr lang="en-GB" sz="2200" dirty="0" smtClean="0"/>
              <a:t>private for classes in other assembly</a:t>
            </a:r>
            <a:endParaRPr lang="en-US" sz="2800" b="1" cap="smal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36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Part2:The Basics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" name="Picture 13" descr="Description: http://www.c-sharpcorner.com/UploadFile/tusharkantagarwal/objectorientedcsharp11162005070743AM/Images/oops2_1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3246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877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5257800"/>
          </a:xfrm>
        </p:spPr>
        <p:txBody>
          <a:bodyPr numCol="1"/>
          <a:lstStyle/>
          <a:p>
            <a:pPr marL="461963" lvl="5" indent="-457200">
              <a:buFont typeface="Wingdings" pitchFamily="2" charset="2"/>
              <a:buChar char="Ø"/>
            </a:pPr>
            <a:r>
              <a:rPr lang="en-US" sz="2800" b="1" cap="small" dirty="0" smtClean="0"/>
              <a:t>Protected Internal</a:t>
            </a:r>
          </a:p>
          <a:p>
            <a:pPr marL="919163" lvl="6" indent="-457200"/>
            <a:r>
              <a:rPr lang="en-GB" sz="2200" dirty="0" smtClean="0"/>
              <a:t>public to all the classes in the assembly</a:t>
            </a:r>
          </a:p>
          <a:p>
            <a:pPr marL="919163" lvl="6" indent="-457200"/>
            <a:r>
              <a:rPr lang="en-GB" sz="2200" dirty="0" smtClean="0"/>
              <a:t>visible to inherited classes in other assembly</a:t>
            </a:r>
            <a:endParaRPr lang="en-US" sz="2800" b="1" cap="smal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37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Part2:The Basics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4" y="1600200"/>
            <a:ext cx="7134225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281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0" y="428625"/>
            <a:ext cx="7386638" cy="1019175"/>
          </a:xfrm>
        </p:spPr>
        <p:txBody>
          <a:bodyPr/>
          <a:lstStyle/>
          <a:p>
            <a:r>
              <a:rPr lang="en-GB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029200"/>
          </a:xfrm>
        </p:spPr>
        <p:txBody>
          <a:bodyPr numCol="1"/>
          <a:lstStyle/>
          <a:p>
            <a:pPr marL="919163" lvl="6" indent="-457200"/>
            <a:r>
              <a:rPr lang="en-GB" sz="2200" dirty="0" smtClean="0"/>
              <a:t>Reuse, extend and modify the behaviour of existing class</a:t>
            </a:r>
          </a:p>
          <a:p>
            <a:pPr marL="919163" lvl="6" indent="-457200"/>
            <a:r>
              <a:rPr lang="en-GB" sz="2200" dirty="0"/>
              <a:t>Base </a:t>
            </a:r>
            <a:r>
              <a:rPr lang="en-GB" sz="2200" dirty="0" smtClean="0"/>
              <a:t>class and descendant or </a:t>
            </a:r>
            <a:r>
              <a:rPr lang="en-GB" sz="2200" dirty="0"/>
              <a:t>inherited class</a:t>
            </a:r>
          </a:p>
          <a:p>
            <a:pPr marL="919163" lvl="6" indent="-457200"/>
            <a:r>
              <a:rPr lang="en-GB" sz="2200" b="1" i="1" dirty="0" smtClean="0"/>
              <a:t>Inherit from one class only (Object by default)</a:t>
            </a:r>
          </a:p>
          <a:p>
            <a:pPr marL="919163" lvl="6" indent="-457200"/>
            <a:endParaRPr lang="en-GB" sz="2200" dirty="0"/>
          </a:p>
          <a:p>
            <a:pPr marL="471488" lvl="6" indent="-457200">
              <a:buFont typeface="Wingdings" pitchFamily="2" charset="2"/>
              <a:buChar char="Ø"/>
            </a:pPr>
            <a:r>
              <a:rPr lang="en-GB" sz="2800" b="1" dirty="0" smtClean="0"/>
              <a:t>Abstract classes</a:t>
            </a:r>
          </a:p>
          <a:p>
            <a:pPr marL="928688" lvl="7" indent="-457200"/>
            <a:r>
              <a:rPr lang="en-GB" sz="2200" dirty="0" smtClean="0"/>
              <a:t>can only be inherited</a:t>
            </a:r>
          </a:p>
          <a:p>
            <a:pPr marL="928688" lvl="7" indent="-457200"/>
            <a:r>
              <a:rPr lang="en-GB" sz="2200" dirty="0" smtClean="0"/>
              <a:t>can have abstract members</a:t>
            </a:r>
          </a:p>
          <a:p>
            <a:pPr marL="928688" lvl="7" indent="-457200"/>
            <a:r>
              <a:rPr lang="en-GB" sz="2200" dirty="0" smtClean="0"/>
              <a:t>members are virtual</a:t>
            </a:r>
          </a:p>
          <a:p>
            <a:pPr marL="928688" lvl="7" indent="-457200"/>
            <a:r>
              <a:rPr lang="en-GB" sz="2200" b="1" i="1" dirty="0" smtClean="0"/>
              <a:t>abstract</a:t>
            </a:r>
            <a:r>
              <a:rPr lang="en-GB" sz="2200" dirty="0" smtClean="0"/>
              <a:t> keyword</a:t>
            </a:r>
          </a:p>
          <a:p>
            <a:pPr marL="928688" lvl="7" indent="-457200"/>
            <a:endParaRPr lang="en-GB" sz="2200" dirty="0"/>
          </a:p>
          <a:p>
            <a:pPr marL="928688" lvl="7" indent="-457200"/>
            <a:r>
              <a:rPr lang="en-GB" sz="2200" dirty="0" smtClean="0"/>
              <a:t>Example</a:t>
            </a:r>
          </a:p>
          <a:p>
            <a:pPr marL="928688" lvl="7" indent="-457200"/>
            <a:endParaRPr lang="en-GB" sz="2200" dirty="0" smtClean="0"/>
          </a:p>
          <a:p>
            <a:pPr marL="463550" lvl="7" indent="-457200">
              <a:buFont typeface="Wingdings" pitchFamily="2" charset="2"/>
              <a:buChar char="Ø"/>
            </a:pPr>
            <a:r>
              <a:rPr lang="en-GB" sz="2800" b="1" dirty="0" smtClean="0"/>
              <a:t>Sealed classes</a:t>
            </a:r>
          </a:p>
          <a:p>
            <a:pPr marL="920750" lvl="8" indent="-457200"/>
            <a:r>
              <a:rPr lang="en-GB" sz="2200" dirty="0" smtClean="0"/>
              <a:t>can not be inherited</a:t>
            </a:r>
          </a:p>
          <a:p>
            <a:pPr marL="920750" lvl="8" indent="-457200"/>
            <a:r>
              <a:rPr lang="en-GB" sz="2200" b="1" i="1" dirty="0" smtClean="0"/>
              <a:t>sealed</a:t>
            </a:r>
            <a:r>
              <a:rPr lang="en-GB" sz="2200" dirty="0" smtClean="0"/>
              <a:t> keyword</a:t>
            </a:r>
            <a:r>
              <a:rPr lang="en-GB" sz="2200" b="1" i="1" dirty="0" smtClean="0"/>
              <a:t> </a:t>
            </a:r>
          </a:p>
          <a:p>
            <a:pPr marL="920750" lvl="8" indent="-457200"/>
            <a:r>
              <a:rPr lang="en-GB" sz="2200" b="1" i="1" dirty="0" smtClean="0"/>
              <a:t>sealed </a:t>
            </a:r>
            <a:r>
              <a:rPr lang="en-GB" sz="2200" dirty="0" smtClean="0"/>
              <a:t>is opposite from </a:t>
            </a:r>
            <a:r>
              <a:rPr lang="en-GB" sz="2200" b="1" i="1" dirty="0" smtClean="0"/>
              <a:t>abstract</a:t>
            </a:r>
          </a:p>
          <a:p>
            <a:pPr marL="920750" lvl="8" indent="-457200"/>
            <a:endParaRPr lang="en-GB" sz="2200" b="1" i="1" dirty="0"/>
          </a:p>
          <a:p>
            <a:pPr marL="920750" lvl="8" indent="-457200"/>
            <a:r>
              <a:rPr lang="en-GB" sz="2200" dirty="0" smtClean="0"/>
              <a:t>Example</a:t>
            </a:r>
          </a:p>
          <a:p>
            <a:pPr marL="919163" lvl="6" indent="-457200"/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38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Part2:The Basics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0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0" y="428625"/>
            <a:ext cx="7386638" cy="1019175"/>
          </a:xfrm>
        </p:spPr>
        <p:txBody>
          <a:bodyPr/>
          <a:lstStyle/>
          <a:p>
            <a:r>
              <a:rPr lang="en-GB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029200"/>
          </a:xfrm>
        </p:spPr>
        <p:txBody>
          <a:bodyPr numCol="1"/>
          <a:lstStyle/>
          <a:p>
            <a:pPr marL="471488" lvl="6" indent="-457200">
              <a:buFont typeface="Wingdings" pitchFamily="2" charset="2"/>
              <a:buChar char="Ø"/>
            </a:pPr>
            <a:r>
              <a:rPr lang="en-GB" sz="2800" b="1" dirty="0" smtClean="0"/>
              <a:t>Override members</a:t>
            </a:r>
          </a:p>
          <a:p>
            <a:pPr marL="928688" lvl="7" indent="-457200"/>
            <a:r>
              <a:rPr lang="en-GB" sz="2200" dirty="0" smtClean="0"/>
              <a:t>key mechanism for different behaviour, </a:t>
            </a:r>
            <a:r>
              <a:rPr lang="en-GB" sz="2200" dirty="0" err="1" smtClean="0"/>
              <a:t>polymorhpusm</a:t>
            </a:r>
            <a:endParaRPr lang="en-GB" sz="2200" dirty="0" smtClean="0"/>
          </a:p>
          <a:p>
            <a:pPr marL="928688" lvl="7" indent="-457200"/>
            <a:r>
              <a:rPr lang="en-GB" sz="2200" dirty="0" smtClean="0"/>
              <a:t>Keyword </a:t>
            </a:r>
            <a:r>
              <a:rPr lang="en-GB" sz="2200" b="1" i="1" dirty="0" smtClean="0"/>
              <a:t>override </a:t>
            </a:r>
            <a:r>
              <a:rPr lang="en-GB" sz="2200" dirty="0" smtClean="0"/>
              <a:t>and </a:t>
            </a:r>
            <a:r>
              <a:rPr lang="en-GB" sz="2200" b="1" i="1" dirty="0" smtClean="0"/>
              <a:t>new </a:t>
            </a:r>
          </a:p>
          <a:p>
            <a:pPr marL="471488" lvl="7" indent="0">
              <a:buNone/>
            </a:pPr>
            <a:endParaRPr lang="en-GB" sz="2200" dirty="0" smtClean="0"/>
          </a:p>
          <a:p>
            <a:pPr marL="463550" lvl="7" indent="-457200">
              <a:buFont typeface="Wingdings" pitchFamily="2" charset="2"/>
              <a:buChar char="Ø"/>
            </a:pPr>
            <a:r>
              <a:rPr lang="en-GB" sz="2800" b="1" dirty="0" smtClean="0"/>
              <a:t>Override with </a:t>
            </a:r>
            <a:r>
              <a:rPr lang="en-GB" sz="2800" b="1" i="1" dirty="0" smtClean="0"/>
              <a:t>override</a:t>
            </a:r>
          </a:p>
          <a:p>
            <a:pPr marL="920750" lvl="8" indent="-457200"/>
            <a:r>
              <a:rPr lang="en-GB" sz="2200" dirty="0" smtClean="0"/>
              <a:t>only virtual, abstract or override</a:t>
            </a:r>
          </a:p>
          <a:p>
            <a:pPr marL="920750" lvl="8" indent="-457200"/>
            <a:r>
              <a:rPr lang="en-GB" sz="2200" dirty="0" smtClean="0"/>
              <a:t>same signature</a:t>
            </a:r>
          </a:p>
          <a:p>
            <a:pPr marL="920750" lvl="8" indent="-457200"/>
            <a:r>
              <a:rPr lang="en-GB" sz="2200" dirty="0" smtClean="0"/>
              <a:t>same access modifier</a:t>
            </a:r>
          </a:p>
          <a:p>
            <a:pPr marL="920750" lvl="8" indent="-457200"/>
            <a:r>
              <a:rPr lang="en-GB" sz="2200" dirty="0" smtClean="0"/>
              <a:t>can‘t use </a:t>
            </a:r>
            <a:r>
              <a:rPr lang="en-GB" sz="2200" b="1" i="1" dirty="0" smtClean="0"/>
              <a:t>new</a:t>
            </a:r>
          </a:p>
          <a:p>
            <a:pPr marL="920750" lvl="8" indent="-457200"/>
            <a:endParaRPr lang="en-GB" sz="2200" dirty="0"/>
          </a:p>
          <a:p>
            <a:pPr marL="920750" lvl="8" indent="-457200"/>
            <a:r>
              <a:rPr lang="en-GB" sz="2200" dirty="0" smtClean="0"/>
              <a:t>Example</a:t>
            </a:r>
          </a:p>
          <a:p>
            <a:pPr marL="920750" lvl="8" indent="-457200"/>
            <a:endParaRPr lang="en-GB" sz="2200" dirty="0"/>
          </a:p>
          <a:p>
            <a:pPr marL="457200" lvl="8" indent="-457200">
              <a:buFont typeface="Wingdings" pitchFamily="2" charset="2"/>
              <a:buChar char="Ø"/>
            </a:pPr>
            <a:r>
              <a:rPr lang="en-GB" sz="2800" b="1" dirty="0" smtClean="0"/>
              <a:t>Hiding with </a:t>
            </a:r>
            <a:r>
              <a:rPr lang="en-GB" sz="2800" b="1" i="1" dirty="0" smtClean="0"/>
              <a:t>new</a:t>
            </a:r>
          </a:p>
          <a:p>
            <a:pPr marL="922338" lvl="8" indent="-457200"/>
            <a:r>
              <a:rPr lang="en-GB" sz="2200" dirty="0" smtClean="0"/>
              <a:t>override non-virtual members</a:t>
            </a:r>
          </a:p>
          <a:p>
            <a:pPr marL="922338" lvl="8" indent="-457200"/>
            <a:r>
              <a:rPr lang="en-GB" sz="2200" dirty="0" smtClean="0"/>
              <a:t>can be omitted (compiler gets angry </a:t>
            </a:r>
            <a:r>
              <a:rPr lang="en-GB" sz="2200" dirty="0" smtClean="0">
                <a:sym typeface="Wingdings" pitchFamily="2" charset="2"/>
              </a:rPr>
              <a:t>)</a:t>
            </a:r>
          </a:p>
          <a:p>
            <a:pPr marL="922338" lvl="8" indent="-457200"/>
            <a:r>
              <a:rPr lang="en-GB" sz="2200" dirty="0" smtClean="0">
                <a:sym typeface="Wingdings" pitchFamily="2" charset="2"/>
              </a:rPr>
              <a:t>different from override</a:t>
            </a:r>
          </a:p>
          <a:p>
            <a:pPr marL="922338" lvl="8" indent="-457200"/>
            <a:endParaRPr lang="en-GB" sz="2200" dirty="0">
              <a:sym typeface="Wingdings" pitchFamily="2" charset="2"/>
            </a:endParaRPr>
          </a:p>
          <a:p>
            <a:pPr marL="922338" lvl="8" indent="-457200"/>
            <a:r>
              <a:rPr lang="en-GB" sz="2200" dirty="0" smtClean="0">
                <a:sym typeface="Wingdings" pitchFamily="2" charset="2"/>
              </a:rPr>
              <a:t>Example</a:t>
            </a:r>
            <a:endParaRPr lang="en-GB" sz="2200" dirty="0" smtClean="0"/>
          </a:p>
          <a:p>
            <a:pPr marL="919163" lvl="6" indent="-457200"/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39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Part2:The Basics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5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0025"/>
            <a:ext cx="7386638" cy="1019175"/>
          </a:xfrm>
        </p:spPr>
        <p:txBody>
          <a:bodyPr/>
          <a:lstStyle/>
          <a:p>
            <a:r>
              <a:rPr lang="en-US" dirty="0" smtClean="0"/>
              <a:t>VS IDE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85800"/>
            <a:ext cx="7467600" cy="5562600"/>
          </a:xfrm>
        </p:spPr>
        <p:txBody>
          <a:bodyPr/>
          <a:lstStyle/>
          <a:p>
            <a:pPr marL="142875" lvl="2" indent="-215900">
              <a:buFont typeface="Wingdings" pitchFamily="2" charset="2"/>
              <a:buChar char="Ø"/>
            </a:pPr>
            <a:r>
              <a:rPr lang="en-GB" sz="2600" b="1" cap="small" dirty="0"/>
              <a:t>Menu with menu </a:t>
            </a:r>
            <a:r>
              <a:rPr lang="en-GB" sz="2600" b="1" cap="small" dirty="0" smtClean="0"/>
              <a:t>options</a:t>
            </a:r>
            <a:endParaRPr lang="en-US" sz="2600" b="1" i="1" dirty="0" smtClean="0"/>
          </a:p>
          <a:p>
            <a:pPr marL="620713" lvl="1" indent="-342900">
              <a:buFont typeface="Wingdings" pitchFamily="2" charset="2"/>
              <a:buChar char="§"/>
            </a:pPr>
            <a:endParaRPr lang="en-US" dirty="0" smtClean="0"/>
          </a:p>
          <a:p>
            <a:pPr marL="277813" lvl="1" indent="0">
              <a:buNone/>
            </a:pPr>
            <a:endParaRPr lang="en-US" dirty="0"/>
          </a:p>
          <a:p>
            <a:pPr marL="277813" lvl="1" indent="0">
              <a:buNone/>
            </a:pPr>
            <a:endParaRPr lang="en-GB" b="1" i="1" dirty="0" smtClean="0"/>
          </a:p>
          <a:p>
            <a:pPr marL="620713" lvl="1" indent="-342900">
              <a:buFont typeface="Wingdings" pitchFamily="2" charset="2"/>
              <a:buChar char="§"/>
            </a:pPr>
            <a:r>
              <a:rPr lang="en-GB" b="1" i="1" dirty="0" smtClean="0"/>
              <a:t>File </a:t>
            </a:r>
            <a:r>
              <a:rPr lang="en-GB" b="1" i="1" dirty="0"/>
              <a:t>menu</a:t>
            </a:r>
            <a:r>
              <a:rPr lang="en-GB" dirty="0"/>
              <a:t> </a:t>
            </a:r>
            <a:r>
              <a:rPr lang="en-GB" dirty="0" smtClean="0"/>
              <a:t>- </a:t>
            </a:r>
            <a:r>
              <a:rPr lang="en-GB" dirty="0"/>
              <a:t>manipulate the </a:t>
            </a:r>
            <a:r>
              <a:rPr lang="en-GB" dirty="0" smtClean="0"/>
              <a:t>Solution;</a:t>
            </a:r>
          </a:p>
          <a:p>
            <a:pPr marL="620713" lvl="1" indent="-342900">
              <a:buFont typeface="Wingdings" pitchFamily="2" charset="2"/>
              <a:buChar char="§"/>
            </a:pPr>
            <a:r>
              <a:rPr lang="en-GB" b="1" i="1" dirty="0" smtClean="0"/>
              <a:t>View menu </a:t>
            </a:r>
            <a:r>
              <a:rPr lang="en-GB" dirty="0" smtClean="0"/>
              <a:t>-</a:t>
            </a:r>
            <a:r>
              <a:rPr lang="en-GB" b="1" i="1" dirty="0" smtClean="0"/>
              <a:t> </a:t>
            </a:r>
            <a:r>
              <a:rPr lang="en-GB" dirty="0"/>
              <a:t>displaying and hiding of the VS </a:t>
            </a:r>
            <a:r>
              <a:rPr lang="en-GB" dirty="0" smtClean="0"/>
              <a:t>windows;</a:t>
            </a:r>
            <a:endParaRPr lang="en-GB" b="1" i="1" dirty="0" smtClean="0"/>
          </a:p>
          <a:p>
            <a:pPr marL="620713" lvl="1" indent="-342900">
              <a:buFont typeface="Wingdings" pitchFamily="2" charset="2"/>
              <a:buChar char="§"/>
            </a:pPr>
            <a:r>
              <a:rPr lang="en-GB" b="1" i="1" dirty="0" smtClean="0"/>
              <a:t>Project menu </a:t>
            </a:r>
            <a:r>
              <a:rPr lang="en-GB" i="1" dirty="0" smtClean="0"/>
              <a:t>-</a:t>
            </a:r>
            <a:r>
              <a:rPr lang="en-GB" b="1" i="1" dirty="0" smtClean="0"/>
              <a:t> </a:t>
            </a:r>
            <a:r>
              <a:rPr lang="en-GB" dirty="0"/>
              <a:t>manipulating the structure of the currently selected </a:t>
            </a:r>
            <a:r>
              <a:rPr lang="en-GB" dirty="0" smtClean="0"/>
              <a:t>project;</a:t>
            </a:r>
            <a:endParaRPr lang="en-GB" b="1" i="1" dirty="0" smtClean="0"/>
          </a:p>
          <a:p>
            <a:pPr marL="620713" lvl="1" indent="-342900">
              <a:buFont typeface="Wingdings" pitchFamily="2" charset="2"/>
              <a:buChar char="§"/>
            </a:pPr>
            <a:r>
              <a:rPr lang="en-GB" b="1" i="1" dirty="0" smtClean="0"/>
              <a:t>Build menu </a:t>
            </a:r>
            <a:r>
              <a:rPr lang="en-GB" i="1" dirty="0" smtClean="0"/>
              <a:t>-</a:t>
            </a:r>
            <a:r>
              <a:rPr lang="en-GB" b="1" i="1" dirty="0" smtClean="0"/>
              <a:t> </a:t>
            </a:r>
            <a:r>
              <a:rPr lang="en-GB" dirty="0"/>
              <a:t>building the projects or the </a:t>
            </a:r>
            <a:r>
              <a:rPr lang="en-GB" dirty="0" smtClean="0"/>
              <a:t>solution;</a:t>
            </a:r>
            <a:endParaRPr lang="en-GB" b="1" i="1" dirty="0" smtClean="0"/>
          </a:p>
          <a:p>
            <a:pPr marL="620713" lvl="1" indent="-342900">
              <a:buFont typeface="Wingdings" pitchFamily="2" charset="2"/>
              <a:buChar char="§"/>
            </a:pPr>
            <a:r>
              <a:rPr lang="en-GB" b="1" i="1" dirty="0" smtClean="0"/>
              <a:t>Debug menu </a:t>
            </a:r>
            <a:r>
              <a:rPr lang="en-GB" dirty="0" smtClean="0"/>
              <a:t>-</a:t>
            </a:r>
            <a:r>
              <a:rPr lang="en-GB" b="1" i="1" dirty="0" smtClean="0"/>
              <a:t> </a:t>
            </a:r>
            <a:r>
              <a:rPr lang="en-GB" dirty="0" err="1" smtClean="0"/>
              <a:t>unning</a:t>
            </a:r>
            <a:r>
              <a:rPr lang="en-GB" dirty="0" smtClean="0"/>
              <a:t>/</a:t>
            </a:r>
            <a:r>
              <a:rPr lang="en-GB" dirty="0" err="1" smtClean="0"/>
              <a:t>debuging</a:t>
            </a:r>
            <a:r>
              <a:rPr lang="en-GB" dirty="0" smtClean="0"/>
              <a:t> </a:t>
            </a:r>
            <a:r>
              <a:rPr lang="en-GB" dirty="0"/>
              <a:t>projects in the </a:t>
            </a:r>
            <a:r>
              <a:rPr lang="en-GB" dirty="0" smtClean="0"/>
              <a:t>solution;</a:t>
            </a:r>
            <a:endParaRPr lang="en-GB" b="1" i="1" dirty="0" smtClean="0"/>
          </a:p>
          <a:p>
            <a:pPr marL="620713" lvl="1" indent="-342900">
              <a:buFont typeface="Wingdings" pitchFamily="2" charset="2"/>
              <a:buChar char="§"/>
            </a:pPr>
            <a:r>
              <a:rPr lang="en-GB" b="1" i="1" dirty="0" smtClean="0"/>
              <a:t>Test menu </a:t>
            </a:r>
            <a:r>
              <a:rPr lang="en-GB" dirty="0" smtClean="0"/>
              <a:t>-</a:t>
            </a:r>
            <a:r>
              <a:rPr lang="en-GB" b="1" i="1" dirty="0" smtClean="0"/>
              <a:t> </a:t>
            </a:r>
            <a:r>
              <a:rPr lang="en-GB" dirty="0"/>
              <a:t>manipulation and execution of unit </a:t>
            </a:r>
            <a:r>
              <a:rPr lang="en-GB" dirty="0" smtClean="0"/>
              <a:t>tests;</a:t>
            </a:r>
            <a:endParaRPr lang="en-GB" b="1" i="1" dirty="0" smtClean="0"/>
          </a:p>
          <a:p>
            <a:pPr marL="620713" lvl="1" indent="-342900">
              <a:buFont typeface="Wingdings" pitchFamily="2" charset="2"/>
              <a:buChar char="§"/>
            </a:pPr>
            <a:r>
              <a:rPr lang="en-GB" b="1" i="1" dirty="0" smtClean="0"/>
              <a:t>Tools menu </a:t>
            </a:r>
            <a:r>
              <a:rPr lang="en-GB" dirty="0" smtClean="0"/>
              <a:t>-</a:t>
            </a:r>
            <a:r>
              <a:rPr lang="en-GB" b="1" i="1" dirty="0" smtClean="0"/>
              <a:t> </a:t>
            </a:r>
            <a:r>
              <a:rPr lang="en-GB" dirty="0"/>
              <a:t>additional tools provided by the VS</a:t>
            </a:r>
            <a:endParaRPr lang="en-US" b="1" i="1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7239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Part1:Visual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0" y="428625"/>
            <a:ext cx="7386638" cy="1019175"/>
          </a:xfrm>
        </p:spPr>
        <p:txBody>
          <a:bodyPr/>
          <a:lstStyle/>
          <a:p>
            <a:r>
              <a:rPr lang="en-GB" dirty="0" smtClean="0"/>
              <a:t>Static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029200"/>
          </a:xfrm>
        </p:spPr>
        <p:txBody>
          <a:bodyPr numCol="1"/>
          <a:lstStyle/>
          <a:p>
            <a:pPr marL="928688" lvl="7" indent="-457200"/>
            <a:r>
              <a:rPr lang="en-GB" sz="2200" b="1" i="1" dirty="0" smtClean="0"/>
              <a:t>static </a:t>
            </a:r>
            <a:r>
              <a:rPr lang="en-GB" sz="2200" dirty="0" smtClean="0"/>
              <a:t>keyword</a:t>
            </a:r>
          </a:p>
          <a:p>
            <a:pPr marL="814388" lvl="7" indent="-342900"/>
            <a:r>
              <a:rPr lang="en-GB" sz="2400" dirty="0" smtClean="0"/>
              <a:t>used on classes</a:t>
            </a:r>
            <a:r>
              <a:rPr lang="en-GB" sz="2400" dirty="0"/>
              <a:t>, fields, methods, properties, operators, </a:t>
            </a:r>
            <a:r>
              <a:rPr lang="en-GB" sz="2400" dirty="0" smtClean="0"/>
              <a:t>events </a:t>
            </a:r>
            <a:r>
              <a:rPr lang="en-GB" sz="2400" dirty="0"/>
              <a:t>and </a:t>
            </a:r>
            <a:r>
              <a:rPr lang="en-GB" sz="2400" dirty="0" smtClean="0"/>
              <a:t>constructors</a:t>
            </a:r>
          </a:p>
          <a:p>
            <a:pPr marL="814388" lvl="7" indent="-342900"/>
            <a:r>
              <a:rPr lang="en-GB" sz="2400" dirty="0" smtClean="0"/>
              <a:t>not used on indexers, destructors</a:t>
            </a:r>
          </a:p>
          <a:p>
            <a:pPr marL="814388" lvl="7" indent="-342900"/>
            <a:r>
              <a:rPr lang="en-GB" sz="2400" dirty="0" smtClean="0"/>
              <a:t>members belong to the type</a:t>
            </a:r>
          </a:p>
          <a:p>
            <a:pPr marL="814388" lvl="7" indent="-342900"/>
            <a:endParaRPr lang="en-GB" sz="2200" dirty="0" smtClean="0"/>
          </a:p>
          <a:p>
            <a:pPr marL="463550" lvl="7" indent="-457200">
              <a:buFont typeface="Wingdings" pitchFamily="2" charset="2"/>
              <a:buChar char="Ø"/>
            </a:pPr>
            <a:r>
              <a:rPr lang="en-GB" sz="2800" b="1" dirty="0" smtClean="0"/>
              <a:t>Static Classes</a:t>
            </a:r>
          </a:p>
          <a:p>
            <a:pPr marL="857250" lvl="7" indent="-457200"/>
            <a:r>
              <a:rPr lang="en-GB" sz="2400" dirty="0" smtClean="0"/>
              <a:t>can not be instantiated</a:t>
            </a:r>
          </a:p>
          <a:p>
            <a:pPr marL="857250" lvl="7" indent="-457200"/>
            <a:r>
              <a:rPr lang="en-GB" sz="2400" dirty="0" smtClean="0"/>
              <a:t>can have static constructor</a:t>
            </a:r>
          </a:p>
          <a:p>
            <a:pPr marL="857250" lvl="7" indent="-457200"/>
            <a:r>
              <a:rPr lang="en-GB" sz="2400" dirty="0" smtClean="0"/>
              <a:t>must contain static members</a:t>
            </a:r>
          </a:p>
          <a:p>
            <a:pPr marL="857250" lvl="7" indent="-457200"/>
            <a:r>
              <a:rPr lang="en-GB" sz="2400" dirty="0" smtClean="0"/>
              <a:t>can not override, new</a:t>
            </a:r>
          </a:p>
          <a:p>
            <a:pPr marL="463550" lvl="8" indent="0">
              <a:buNone/>
            </a:pPr>
            <a:endParaRPr lang="en-GB" sz="2200" dirty="0"/>
          </a:p>
          <a:p>
            <a:pPr marL="920750" lvl="8" indent="-457200"/>
            <a:r>
              <a:rPr lang="en-GB" sz="2200" dirty="0" smtClean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40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Part2:The Basics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0" y="428625"/>
            <a:ext cx="7386638" cy="1019175"/>
          </a:xfrm>
        </p:spPr>
        <p:txBody>
          <a:bodyPr/>
          <a:lstStyle/>
          <a:p>
            <a:r>
              <a:rPr lang="en-GB" dirty="0" smtClean="0"/>
              <a:t>Static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029200"/>
          </a:xfrm>
        </p:spPr>
        <p:txBody>
          <a:bodyPr numCol="1"/>
          <a:lstStyle/>
          <a:p>
            <a:pPr marL="463550" lvl="7" indent="-457200">
              <a:buFont typeface="Wingdings" pitchFamily="2" charset="2"/>
              <a:buChar char="Ø"/>
            </a:pPr>
            <a:r>
              <a:rPr lang="en-GB" sz="2800" b="1" dirty="0" smtClean="0"/>
              <a:t>Static Members</a:t>
            </a:r>
          </a:p>
          <a:p>
            <a:pPr marL="806450" lvl="8" indent="-342900"/>
            <a:r>
              <a:rPr lang="en-GB" sz="2200" dirty="0" smtClean="0"/>
              <a:t>part of static or non-static class</a:t>
            </a:r>
          </a:p>
          <a:p>
            <a:pPr marL="806450" lvl="8" indent="-342900"/>
            <a:r>
              <a:rPr lang="en-GB" sz="2200" dirty="0" smtClean="0"/>
              <a:t>accessed through the type</a:t>
            </a:r>
          </a:p>
          <a:p>
            <a:pPr marL="806450" lvl="8" indent="-342900"/>
            <a:r>
              <a:rPr lang="en-GB" sz="2200" dirty="0" smtClean="0"/>
              <a:t>one “copy” no matter how many instances</a:t>
            </a:r>
          </a:p>
          <a:p>
            <a:pPr marL="806450" lvl="8" indent="-342900"/>
            <a:r>
              <a:rPr lang="en-GB" sz="2200" dirty="0" smtClean="0"/>
              <a:t>can not use </a:t>
            </a:r>
            <a:r>
              <a:rPr lang="en-GB" sz="2200" b="1" i="1" dirty="0" smtClean="0"/>
              <a:t>this</a:t>
            </a:r>
          </a:p>
          <a:p>
            <a:pPr marL="806450" lvl="8" indent="-342900"/>
            <a:r>
              <a:rPr lang="en-GB" sz="2200" dirty="0" smtClean="0"/>
              <a:t>can not reference non-static members</a:t>
            </a:r>
          </a:p>
          <a:p>
            <a:pPr marL="806450" lvl="8" indent="-342900"/>
            <a:r>
              <a:rPr lang="en-GB" sz="2200" dirty="0" smtClean="0"/>
              <a:t>can not override, can overload</a:t>
            </a:r>
          </a:p>
          <a:p>
            <a:pPr marL="806450" lvl="8" indent="-342900"/>
            <a:r>
              <a:rPr lang="en-GB" sz="2200" dirty="0" smtClean="0"/>
              <a:t>can access </a:t>
            </a:r>
            <a:r>
              <a:rPr lang="en-GB" sz="2200" b="1" i="1" dirty="0" err="1" smtClean="0"/>
              <a:t>const</a:t>
            </a:r>
            <a:endParaRPr lang="en-GB" sz="2200" b="1" i="1" dirty="0" smtClean="0"/>
          </a:p>
          <a:p>
            <a:pPr marL="806450" lvl="8" indent="-342900"/>
            <a:r>
              <a:rPr lang="en-GB" sz="2200" dirty="0" smtClean="0"/>
              <a:t>initialized before constructor</a:t>
            </a:r>
          </a:p>
          <a:p>
            <a:pPr marL="806450" lvl="8" indent="-342900"/>
            <a:endParaRPr lang="en-GB" sz="2200" dirty="0" smtClean="0"/>
          </a:p>
          <a:p>
            <a:pPr marL="463550" lvl="8" indent="0">
              <a:buNone/>
            </a:pPr>
            <a:endParaRPr lang="en-GB" sz="2200" dirty="0"/>
          </a:p>
          <a:p>
            <a:pPr marL="920750" lvl="8" indent="-457200"/>
            <a:r>
              <a:rPr lang="en-GB" sz="2200" dirty="0" smtClean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41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Part2:The Basics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0" y="428625"/>
            <a:ext cx="7386638" cy="1019175"/>
          </a:xfrm>
        </p:spPr>
        <p:txBody>
          <a:bodyPr/>
          <a:lstStyle/>
          <a:p>
            <a:r>
              <a:rPr lang="en-GB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029200"/>
          </a:xfrm>
        </p:spPr>
        <p:txBody>
          <a:bodyPr numCol="1"/>
          <a:lstStyle/>
          <a:p>
            <a:pPr marL="806450" lvl="8" indent="-342900"/>
            <a:r>
              <a:rPr lang="en-US" sz="2400" dirty="0"/>
              <a:t>interface defines a </a:t>
            </a:r>
            <a:r>
              <a:rPr lang="en-US" sz="2400" dirty="0" smtClean="0"/>
              <a:t>contract</a:t>
            </a:r>
          </a:p>
          <a:p>
            <a:pPr marL="806450" lvl="8" indent="-342900"/>
            <a:r>
              <a:rPr lang="en-GB" sz="2200" dirty="0" smtClean="0"/>
              <a:t>Interface can inherit from multiple interfaces (aha </a:t>
            </a:r>
            <a:r>
              <a:rPr lang="en-GB" sz="2200" dirty="0" smtClean="0">
                <a:sym typeface="Wingdings" pitchFamily="2" charset="2"/>
              </a:rPr>
              <a:t>)</a:t>
            </a:r>
          </a:p>
          <a:p>
            <a:pPr marL="806450" lvl="8" indent="-342900"/>
            <a:r>
              <a:rPr lang="en-GB" sz="2200" dirty="0" smtClean="0">
                <a:sym typeface="Wingdings" pitchFamily="2" charset="2"/>
              </a:rPr>
              <a:t>don‘t provide implementation (abstract ?)</a:t>
            </a:r>
          </a:p>
          <a:p>
            <a:pPr marL="806450" lvl="8" indent="-342900"/>
            <a:r>
              <a:rPr lang="en-GB" sz="2200" dirty="0" smtClean="0">
                <a:sym typeface="Wingdings" pitchFamily="2" charset="2"/>
              </a:rPr>
              <a:t>access modifier on interface level not member level</a:t>
            </a:r>
          </a:p>
          <a:p>
            <a:pPr marL="806450" lvl="8" indent="-342900"/>
            <a:r>
              <a:rPr lang="en-GB" sz="2200" dirty="0" smtClean="0">
                <a:sym typeface="Wingdings" pitchFamily="2" charset="2"/>
              </a:rPr>
              <a:t>declare zero or more members</a:t>
            </a:r>
          </a:p>
          <a:p>
            <a:pPr marL="806450" lvl="8" indent="-342900"/>
            <a:r>
              <a:rPr lang="en-GB" sz="2200" dirty="0" smtClean="0">
                <a:sym typeface="Wingdings" pitchFamily="2" charset="2"/>
              </a:rPr>
              <a:t>methods, properties, events or indexers</a:t>
            </a:r>
          </a:p>
          <a:p>
            <a:pPr marL="806450" lvl="8" indent="-342900"/>
            <a:r>
              <a:rPr lang="en-GB" sz="2200" dirty="0" smtClean="0">
                <a:sym typeface="Wingdings" pitchFamily="2" charset="2"/>
              </a:rPr>
              <a:t>combined set of defined and inherited members</a:t>
            </a:r>
          </a:p>
          <a:p>
            <a:pPr marL="806450" lvl="8" indent="-342900"/>
            <a:endParaRPr lang="en-GB" sz="2200" dirty="0" smtClean="0"/>
          </a:p>
          <a:p>
            <a:pPr marL="463550" lvl="8" indent="0">
              <a:buNone/>
            </a:pPr>
            <a:endParaRPr lang="en-GB" sz="2200" dirty="0"/>
          </a:p>
          <a:p>
            <a:pPr marL="920750" lvl="8" indent="-457200"/>
            <a:r>
              <a:rPr lang="en-GB" sz="2200" dirty="0" smtClean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42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Part2:The Basics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7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0" y="428625"/>
            <a:ext cx="7386638" cy="1019175"/>
          </a:xfrm>
        </p:spPr>
        <p:txBody>
          <a:bodyPr/>
          <a:lstStyle/>
          <a:p>
            <a:r>
              <a:rPr lang="en-GB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029200"/>
          </a:xfrm>
        </p:spPr>
        <p:txBody>
          <a:bodyPr numCol="1"/>
          <a:lstStyle/>
          <a:p>
            <a:pPr marL="466725" lvl="8" indent="-466725">
              <a:buFont typeface="Wingdings" pitchFamily="2" charset="2"/>
              <a:buChar char="Ø"/>
            </a:pPr>
            <a:r>
              <a:rPr lang="en-GB" sz="2800" b="1" dirty="0" smtClean="0"/>
              <a:t>Interface implementation</a:t>
            </a:r>
          </a:p>
          <a:p>
            <a:pPr marL="922338" lvl="8" indent="-457200"/>
            <a:r>
              <a:rPr lang="en-GB" sz="2200" dirty="0" smtClean="0"/>
              <a:t>by </a:t>
            </a:r>
            <a:r>
              <a:rPr lang="en-GB" sz="2200" b="1" i="1" dirty="0" smtClean="0"/>
              <a:t>classes</a:t>
            </a:r>
            <a:r>
              <a:rPr lang="en-GB" sz="2200" dirty="0" smtClean="0"/>
              <a:t> and </a:t>
            </a:r>
            <a:r>
              <a:rPr lang="en-GB" sz="2200" b="1" i="1" dirty="0" err="1" smtClean="0"/>
              <a:t>structs</a:t>
            </a:r>
            <a:endParaRPr lang="en-GB" sz="2200" b="1" i="1" dirty="0"/>
          </a:p>
          <a:p>
            <a:pPr marL="922338" lvl="8" indent="-457200"/>
            <a:r>
              <a:rPr lang="en-GB" sz="2200" dirty="0" smtClean="0"/>
              <a:t>implicitly implements all inherited interfaces</a:t>
            </a:r>
          </a:p>
          <a:p>
            <a:pPr marL="922338" lvl="8" indent="-457200"/>
            <a:endParaRPr lang="en-GB" sz="2200" dirty="0"/>
          </a:p>
          <a:p>
            <a:pPr marL="922338" lvl="8" indent="-457200"/>
            <a:r>
              <a:rPr lang="en-GB" sz="2200" dirty="0" smtClean="0"/>
              <a:t>Example</a:t>
            </a:r>
          </a:p>
          <a:p>
            <a:pPr marL="922338" lvl="8" indent="-457200"/>
            <a:endParaRPr lang="en-GB" sz="2200" dirty="0"/>
          </a:p>
          <a:p>
            <a:pPr marL="457200" lvl="8" indent="-457200">
              <a:buFont typeface="Wingdings" pitchFamily="2" charset="2"/>
              <a:buChar char="Ø"/>
            </a:pPr>
            <a:r>
              <a:rPr lang="en-GB" sz="2800" b="1" dirty="0" smtClean="0"/>
              <a:t>Explicit interface implementation</a:t>
            </a:r>
          </a:p>
          <a:p>
            <a:pPr marL="922338" lvl="8" indent="-457200"/>
            <a:r>
              <a:rPr lang="en-GB" sz="2200" dirty="0" smtClean="0"/>
              <a:t>referenced by fully qualified interface member name</a:t>
            </a:r>
          </a:p>
          <a:p>
            <a:pPr marL="922338" lvl="8" indent="-457200"/>
            <a:r>
              <a:rPr lang="en-GB" sz="2200" dirty="0" smtClean="0"/>
              <a:t>if interface member name is not appropriate for the class</a:t>
            </a:r>
          </a:p>
          <a:p>
            <a:pPr marL="922338" lvl="8" indent="-457200"/>
            <a:r>
              <a:rPr lang="en-GB" sz="2200" dirty="0" smtClean="0"/>
              <a:t>accessed though the </a:t>
            </a:r>
            <a:r>
              <a:rPr lang="en-GB" sz="2200" b="1" i="1" dirty="0" smtClean="0"/>
              <a:t>interface</a:t>
            </a:r>
            <a:r>
              <a:rPr lang="en-GB" sz="2200" dirty="0" smtClean="0"/>
              <a:t> not the </a:t>
            </a:r>
            <a:r>
              <a:rPr lang="en-GB" sz="2200" b="1" i="1" dirty="0" smtClean="0"/>
              <a:t>instance</a:t>
            </a:r>
          </a:p>
          <a:p>
            <a:pPr marL="922338" lvl="8" indent="-457200"/>
            <a:r>
              <a:rPr lang="en-GB" sz="2200" dirty="0" smtClean="0"/>
              <a:t>can not specify </a:t>
            </a:r>
            <a:r>
              <a:rPr lang="en-GB" sz="2400" dirty="0"/>
              <a:t>modifiers </a:t>
            </a:r>
            <a:r>
              <a:rPr lang="en-GB" sz="2400" b="1" i="1" dirty="0"/>
              <a:t>abstract, virtual, </a:t>
            </a:r>
            <a:r>
              <a:rPr lang="en-GB" sz="2400" b="1" i="1" dirty="0" smtClean="0"/>
              <a:t>override</a:t>
            </a:r>
          </a:p>
          <a:p>
            <a:pPr marL="922338" lvl="8" indent="-457200"/>
            <a:endParaRPr lang="en-GB" sz="2400" b="1" i="1" dirty="0"/>
          </a:p>
          <a:p>
            <a:pPr marL="922338" lvl="8" indent="-457200"/>
            <a:r>
              <a:rPr lang="en-GB" sz="2400" dirty="0" smtClean="0"/>
              <a:t>Example</a:t>
            </a:r>
            <a:endParaRPr lang="en-GB" sz="2200" dirty="0" smtClean="0"/>
          </a:p>
          <a:p>
            <a:pPr marL="457200" lvl="8" indent="-457200">
              <a:buFont typeface="Wingdings" pitchFamily="2" charset="2"/>
              <a:buChar char="Ø"/>
            </a:pPr>
            <a:endParaRPr lang="en-GB" sz="2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43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Part2:The Basics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0" y="428625"/>
            <a:ext cx="7386638" cy="1019175"/>
          </a:xfrm>
        </p:spPr>
        <p:txBody>
          <a:bodyPr/>
          <a:lstStyle/>
          <a:p>
            <a:r>
              <a:rPr lang="en-GB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029200"/>
          </a:xfrm>
        </p:spPr>
        <p:txBody>
          <a:bodyPr numCol="1"/>
          <a:lstStyle/>
          <a:p>
            <a:pPr marL="457200" lvl="8" indent="-457200">
              <a:buFont typeface="Wingdings" pitchFamily="2" charset="2"/>
              <a:buChar char="Ø"/>
            </a:pPr>
            <a:r>
              <a:rPr lang="en-GB" sz="2200" dirty="0" smtClean="0"/>
              <a:t>value type, not reference types</a:t>
            </a:r>
          </a:p>
          <a:p>
            <a:pPr marL="457200" lvl="8" indent="-457200">
              <a:buFont typeface="Wingdings" pitchFamily="2" charset="2"/>
              <a:buChar char="Ø"/>
            </a:pPr>
            <a:r>
              <a:rPr lang="en-GB" sz="2200" dirty="0" smtClean="0"/>
              <a:t>for small data structures, value semantics</a:t>
            </a:r>
          </a:p>
          <a:p>
            <a:pPr marL="457200" lvl="8" indent="-457200">
              <a:buFont typeface="Wingdings" pitchFamily="2" charset="2"/>
              <a:buChar char="Ø"/>
            </a:pPr>
            <a:r>
              <a:rPr lang="en-GB" sz="2200" dirty="0" smtClean="0"/>
              <a:t>no inheritance</a:t>
            </a:r>
          </a:p>
          <a:p>
            <a:pPr marL="457200" lvl="8" indent="-457200">
              <a:buFont typeface="Wingdings" pitchFamily="2" charset="2"/>
              <a:buChar char="Ø"/>
            </a:pPr>
            <a:r>
              <a:rPr lang="en-GB" sz="2200" dirty="0" smtClean="0"/>
              <a:t>can’t initialize fields (</a:t>
            </a:r>
            <a:r>
              <a:rPr lang="en-GB" sz="2200" dirty="0" err="1" smtClean="0"/>
              <a:t>const</a:t>
            </a:r>
            <a:r>
              <a:rPr lang="en-GB" sz="2200" dirty="0" smtClean="0"/>
              <a:t> and static only)</a:t>
            </a:r>
            <a:endParaRPr lang="en-GB" sz="2200" b="1" i="1" dirty="0" smtClean="0"/>
          </a:p>
          <a:p>
            <a:pPr marL="457200" lvl="8" indent="-457200">
              <a:buFont typeface="Wingdings" pitchFamily="2" charset="2"/>
              <a:buChar char="Ø"/>
            </a:pPr>
            <a:r>
              <a:rPr lang="en-GB" sz="2200" dirty="0" smtClean="0"/>
              <a:t>can‘t define default constructor</a:t>
            </a:r>
          </a:p>
          <a:p>
            <a:pPr marL="457200" lvl="8" indent="-457200">
              <a:buFont typeface="Wingdings" pitchFamily="2" charset="2"/>
              <a:buChar char="Ø"/>
            </a:pPr>
            <a:r>
              <a:rPr lang="en-GB" sz="2200" dirty="0" smtClean="0"/>
              <a:t>can define constructors with parameters</a:t>
            </a:r>
            <a:endParaRPr lang="en-GB" sz="2200" b="1" i="1" dirty="0" smtClean="0"/>
          </a:p>
          <a:p>
            <a:pPr marL="457200" lvl="8" indent="-457200">
              <a:buFont typeface="Wingdings" pitchFamily="2" charset="2"/>
              <a:buChar char="Ø"/>
            </a:pPr>
            <a:r>
              <a:rPr lang="en-GB" sz="2200" dirty="0" smtClean="0"/>
              <a:t>can instantiate with/out </a:t>
            </a:r>
            <a:r>
              <a:rPr lang="en-GB" sz="2200" b="1" i="1" dirty="0" smtClean="0"/>
              <a:t>new</a:t>
            </a:r>
            <a:r>
              <a:rPr lang="en-GB" sz="2200" dirty="0" smtClean="0"/>
              <a:t> </a:t>
            </a:r>
          </a:p>
          <a:p>
            <a:pPr marL="457200" lvl="8" indent="-457200">
              <a:buFont typeface="Wingdings" pitchFamily="2" charset="2"/>
              <a:buChar char="Ø"/>
            </a:pPr>
            <a:r>
              <a:rPr lang="en-GB" sz="2200" dirty="0" smtClean="0"/>
              <a:t>inheritance </a:t>
            </a:r>
            <a:r>
              <a:rPr lang="en-GB" sz="2200" b="1" i="1" dirty="0" err="1" smtClean="0"/>
              <a:t>System.ValueType</a:t>
            </a:r>
            <a:r>
              <a:rPr lang="en-GB" sz="2200" b="1" i="1" dirty="0"/>
              <a:t> </a:t>
            </a:r>
            <a:r>
              <a:rPr lang="en-GB" sz="2200" b="1" i="1" dirty="0" smtClean="0">
                <a:sym typeface="Wingdings" pitchFamily="2" charset="2"/>
              </a:rPr>
              <a:t></a:t>
            </a:r>
            <a:r>
              <a:rPr lang="en-GB" sz="2200" b="1" i="1" dirty="0" smtClean="0"/>
              <a:t> </a:t>
            </a:r>
            <a:r>
              <a:rPr lang="en-GB" sz="2200" b="1" i="1" dirty="0" err="1" smtClean="0"/>
              <a:t>System.Object</a:t>
            </a:r>
            <a:endParaRPr lang="en-GB" sz="2200" b="1" i="1" dirty="0" smtClean="0"/>
          </a:p>
          <a:p>
            <a:pPr marL="457200" lvl="8" indent="-457200">
              <a:buFont typeface="Wingdings" pitchFamily="2" charset="2"/>
              <a:buChar char="Ø"/>
            </a:pPr>
            <a:r>
              <a:rPr lang="en-GB" sz="2200" dirty="0" smtClean="0"/>
              <a:t>can implement interfaces</a:t>
            </a:r>
          </a:p>
          <a:p>
            <a:pPr marL="457200" lvl="8" indent="-457200">
              <a:buFont typeface="Wingdings" pitchFamily="2" charset="2"/>
              <a:buChar char="Ø"/>
            </a:pPr>
            <a:r>
              <a:rPr lang="en-GB" sz="2200" dirty="0" smtClean="0"/>
              <a:t>can’t assign null, can be define as </a:t>
            </a:r>
            <a:r>
              <a:rPr lang="en-GB" sz="2200" dirty="0" err="1" smtClean="0"/>
              <a:t>Nullable</a:t>
            </a:r>
            <a:r>
              <a:rPr lang="en-GB" sz="2200" dirty="0" smtClean="0"/>
              <a:t>&lt;T&gt;</a:t>
            </a:r>
          </a:p>
          <a:p>
            <a:pPr marL="457200" lvl="8" indent="-457200">
              <a:buFont typeface="Wingdings" pitchFamily="2" charset="2"/>
              <a:buChar char="Ø"/>
            </a:pPr>
            <a:r>
              <a:rPr lang="en-GB" sz="2200" dirty="0" smtClean="0"/>
              <a:t>can contain filed of reference type</a:t>
            </a:r>
          </a:p>
          <a:p>
            <a:pPr marL="457200" lvl="8" indent="-457200">
              <a:buFont typeface="Wingdings" pitchFamily="2" charset="2"/>
              <a:buChar char="Ø"/>
            </a:pPr>
            <a:r>
              <a:rPr lang="en-GB" sz="2200" dirty="0" smtClean="0"/>
              <a:t>copied on assignment (beware Dictionary&lt;type, </a:t>
            </a:r>
            <a:r>
              <a:rPr lang="en-GB" sz="2200" dirty="0" err="1" smtClean="0"/>
              <a:t>myStruct</a:t>
            </a:r>
            <a:r>
              <a:rPr lang="en-GB" sz="2200" dirty="0" smtClean="0"/>
              <a:t>&gt;)</a:t>
            </a:r>
          </a:p>
          <a:p>
            <a:pPr marL="457200" lvl="8" indent="-457200">
              <a:buFont typeface="Wingdings" pitchFamily="2" charset="2"/>
              <a:buChar char="Ø"/>
            </a:pPr>
            <a:endParaRPr lang="en-GB" sz="2200" dirty="0"/>
          </a:p>
          <a:p>
            <a:pPr marL="457200" lvl="8" indent="-457200">
              <a:buFont typeface="Wingdings" pitchFamily="2" charset="2"/>
              <a:buChar char="Ø"/>
            </a:pPr>
            <a:r>
              <a:rPr lang="en-GB" sz="2200" b="1" i="1" dirty="0" smtClean="0"/>
              <a:t>Example code</a:t>
            </a:r>
          </a:p>
          <a:p>
            <a:pPr marL="457200" lvl="8" indent="-457200">
              <a:buFont typeface="Wingdings" pitchFamily="2" charset="2"/>
              <a:buChar char="Ø"/>
            </a:pPr>
            <a:r>
              <a:rPr lang="en-GB" sz="2200" b="1" i="1" dirty="0" smtClean="0"/>
              <a:t>Example usage</a:t>
            </a:r>
          </a:p>
          <a:p>
            <a:pPr marL="457200" lvl="8" indent="-457200">
              <a:buFont typeface="Wingdings" pitchFamily="2" charset="2"/>
              <a:buChar char="Ø"/>
            </a:pPr>
            <a:endParaRPr lang="en-GB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44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Part2:The Basics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2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0" y="381000"/>
            <a:ext cx="7386638" cy="1019175"/>
          </a:xfrm>
        </p:spPr>
        <p:txBody>
          <a:bodyPr/>
          <a:lstStyle/>
          <a:p>
            <a:r>
              <a:rPr lang="en-GB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029200"/>
          </a:xfrm>
        </p:spPr>
        <p:txBody>
          <a:bodyPr numCol="1"/>
          <a:lstStyle/>
          <a:p>
            <a:pPr marL="457200" lvl="8" indent="-457200">
              <a:buFont typeface="Wingdings" pitchFamily="2" charset="2"/>
              <a:buChar char="Ø"/>
            </a:pPr>
            <a:r>
              <a:rPr lang="en-GB" sz="2200" dirty="0" smtClean="0"/>
              <a:t>consider as a scope for the code</a:t>
            </a:r>
          </a:p>
          <a:p>
            <a:pPr marL="457200" lvl="8" indent="-457200">
              <a:buFont typeface="Wingdings" pitchFamily="2" charset="2"/>
              <a:buChar char="Ø"/>
            </a:pPr>
            <a:r>
              <a:rPr lang="en-GB" sz="2200" dirty="0" smtClean="0"/>
              <a:t>for internal organization, but used by compiler as well</a:t>
            </a:r>
          </a:p>
          <a:p>
            <a:pPr marL="457200" lvl="8" indent="-457200">
              <a:buFont typeface="Wingdings" pitchFamily="2" charset="2"/>
              <a:buChar char="Ø"/>
            </a:pPr>
            <a:r>
              <a:rPr lang="en-GB" sz="2200" b="1" i="1" dirty="0" smtClean="0"/>
              <a:t>namespace</a:t>
            </a:r>
            <a:r>
              <a:rPr lang="en-GB" sz="2200" dirty="0" smtClean="0"/>
              <a:t> keyword</a:t>
            </a:r>
          </a:p>
          <a:p>
            <a:pPr marL="457200" lvl="8" indent="-457200">
              <a:buFont typeface="Wingdings" pitchFamily="2" charset="2"/>
              <a:buChar char="Ø"/>
            </a:pPr>
            <a:r>
              <a:rPr lang="en-GB" sz="2200" dirty="0" smtClean="0"/>
              <a:t>implicitly public (access modifier not allowed)</a:t>
            </a:r>
          </a:p>
          <a:p>
            <a:pPr marL="457200" lvl="8" indent="-457200">
              <a:buFont typeface="Wingdings" pitchFamily="2" charset="2"/>
              <a:buChar char="Ø"/>
            </a:pPr>
            <a:r>
              <a:rPr lang="en-GB" sz="2200" dirty="0" smtClean="0"/>
              <a:t>nested namespaces (using . notation)</a:t>
            </a: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Example</a:t>
            </a:r>
            <a:r>
              <a:rPr lang="en-US" b="1" i="1" dirty="0"/>
              <a:t>:</a:t>
            </a:r>
            <a:endParaRPr lang="en-US" dirty="0"/>
          </a:p>
          <a:p>
            <a:pPr marL="457200" lvl="8" indent="-457200">
              <a:buFont typeface="Wingdings" pitchFamily="2" charset="2"/>
              <a:buChar char="Ø"/>
            </a:pPr>
            <a:endParaRPr lang="en-GB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45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Part2:The Basics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484739"/>
              </p:ext>
            </p:extLst>
          </p:nvPr>
        </p:nvGraphicFramePr>
        <p:xfrm>
          <a:off x="457200" y="2895600"/>
          <a:ext cx="7772400" cy="288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596348">
                <a:tc>
                  <a:txBody>
                    <a:bodyPr/>
                    <a:lstStyle/>
                    <a:p>
                      <a:r>
                        <a:rPr lang="en-US" dirty="0" smtClean="0"/>
                        <a:t>Notation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Notation 2</a:t>
                      </a:r>
                      <a:endParaRPr lang="en-US" dirty="0"/>
                    </a:p>
                  </a:txBody>
                  <a:tcPr/>
                </a:tc>
              </a:tr>
              <a:tr h="214685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namespace N1.N2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{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	class A {}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	class B {}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namespace N1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{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	namespace N2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	{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		class A {}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		class B {}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	}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91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0" y="381000"/>
            <a:ext cx="7386638" cy="1019175"/>
          </a:xfrm>
        </p:spPr>
        <p:txBody>
          <a:bodyPr/>
          <a:lstStyle/>
          <a:p>
            <a:r>
              <a:rPr lang="en-GB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029200"/>
          </a:xfrm>
        </p:spPr>
        <p:txBody>
          <a:bodyPr numCol="1"/>
          <a:lstStyle/>
          <a:p>
            <a:pPr marL="457200" lvl="8" indent="-457200">
              <a:buFont typeface="Wingdings" pitchFamily="2" charset="2"/>
              <a:buChar char="Ø"/>
            </a:pPr>
            <a:r>
              <a:rPr lang="en-GB" sz="2800" b="1" dirty="0" smtClean="0"/>
              <a:t>Using namespaces</a:t>
            </a:r>
          </a:p>
          <a:p>
            <a:pPr marL="868363" lvl="8" indent="-457200"/>
            <a:r>
              <a:rPr lang="en-GB" sz="2200" b="1" i="1" dirty="0" smtClean="0"/>
              <a:t>using</a:t>
            </a:r>
            <a:r>
              <a:rPr lang="en-GB" sz="2200" dirty="0" smtClean="0"/>
              <a:t> keyword</a:t>
            </a:r>
          </a:p>
          <a:p>
            <a:pPr marL="868363" lvl="8" indent="-457200"/>
            <a:r>
              <a:rPr lang="en-GB" sz="2200" dirty="0" smtClean="0"/>
              <a:t>to include types from other namespace</a:t>
            </a:r>
          </a:p>
          <a:p>
            <a:pPr marL="868363" lvl="8" indent="-457200"/>
            <a:r>
              <a:rPr lang="en-GB" sz="2200" dirty="0" smtClean="0"/>
              <a:t>to define alias (</a:t>
            </a:r>
            <a:r>
              <a:rPr lang="en-GB" sz="2200" b="1" i="1" dirty="0" smtClean="0"/>
              <a:t>Example </a:t>
            </a:r>
            <a:r>
              <a:rPr lang="en-GB" sz="2200" b="1" i="1" dirty="0" err="1" smtClean="0"/>
              <a:t>AbstractCarStatics</a:t>
            </a:r>
            <a:r>
              <a:rPr lang="en-GB" sz="2200" dirty="0" smtClean="0"/>
              <a:t>)</a:t>
            </a:r>
          </a:p>
          <a:p>
            <a:pPr marL="474663" lvl="8" indent="-457200">
              <a:buFont typeface="Wingdings" pitchFamily="2" charset="2"/>
              <a:buChar char="Ø"/>
            </a:pPr>
            <a:r>
              <a:rPr lang="en-GB" sz="2800" b="1" dirty="0" smtClean="0"/>
              <a:t>Namespace alias qualifier</a:t>
            </a:r>
          </a:p>
          <a:p>
            <a:pPr marL="922338" lvl="8" indent="-457200"/>
            <a:r>
              <a:rPr lang="en-GB" sz="2200" b="1" dirty="0" smtClean="0"/>
              <a:t>:: </a:t>
            </a:r>
            <a:r>
              <a:rPr lang="en-GB" sz="2200" dirty="0" smtClean="0"/>
              <a:t>operator</a:t>
            </a:r>
          </a:p>
          <a:p>
            <a:pPr marL="922338" lvl="8" indent="-457200"/>
            <a:r>
              <a:rPr lang="en-GB" sz="2200" dirty="0" smtClean="0"/>
              <a:t>define which namespace to use for type lookup</a:t>
            </a:r>
          </a:p>
          <a:p>
            <a:pPr marL="922338" lvl="8" indent="-457200"/>
            <a:r>
              <a:rPr lang="en-GB" sz="2200" dirty="0" smtClean="0"/>
              <a:t>useful when having ambiguous names (</a:t>
            </a:r>
            <a:r>
              <a:rPr lang="en-GB" sz="2200" b="1" i="1" dirty="0" smtClean="0"/>
              <a:t>Example</a:t>
            </a:r>
            <a:r>
              <a:rPr lang="en-GB" sz="2200" dirty="0" smtClean="0"/>
              <a:t>)</a:t>
            </a:r>
          </a:p>
          <a:p>
            <a:pPr marL="922338" lvl="8" indent="-457200"/>
            <a:r>
              <a:rPr lang="en-GB" sz="2200" b="1" i="1" dirty="0" smtClean="0"/>
              <a:t>global,</a:t>
            </a:r>
            <a:r>
              <a:rPr lang="en-GB" sz="2200" dirty="0" smtClean="0"/>
              <a:t> predefined alias for global namespace</a:t>
            </a:r>
          </a:p>
          <a:p>
            <a:pPr marL="411163" lvl="8" indent="0">
              <a:buNone/>
            </a:pPr>
            <a:endParaRPr lang="en-GB" sz="2200" dirty="0"/>
          </a:p>
          <a:p>
            <a:pPr marL="457200" lvl="8" indent="-457200">
              <a:buFont typeface="Wingdings" pitchFamily="2" charset="2"/>
              <a:buChar char="Ø"/>
            </a:pPr>
            <a:endParaRPr lang="en-GB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46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Part2:The Basics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4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0" y="381000"/>
            <a:ext cx="7386638" cy="1019175"/>
          </a:xfrm>
        </p:spPr>
        <p:txBody>
          <a:bodyPr/>
          <a:lstStyle/>
          <a:p>
            <a:r>
              <a:rPr lang="en-GB" dirty="0" smtClean="0"/>
              <a:t>Partials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029200"/>
          </a:xfrm>
        </p:spPr>
        <p:txBody>
          <a:bodyPr numCol="1"/>
          <a:lstStyle/>
          <a:p>
            <a:pPr marL="457200" lvl="8" indent="-457200">
              <a:buFont typeface="Wingdings" pitchFamily="2" charset="2"/>
              <a:buChar char="Ø"/>
            </a:pPr>
            <a:r>
              <a:rPr lang="en-GB" sz="2800" b="1" dirty="0" smtClean="0"/>
              <a:t>Partial types</a:t>
            </a:r>
          </a:p>
          <a:p>
            <a:pPr marL="922338" lvl="8" indent="-457200"/>
            <a:r>
              <a:rPr lang="en-GB" sz="2200" dirty="0" smtClean="0"/>
              <a:t>split definition in multiple files</a:t>
            </a:r>
          </a:p>
          <a:p>
            <a:pPr marL="922338" lvl="8" indent="-457200"/>
            <a:r>
              <a:rPr lang="en-GB" sz="2200" b="1" i="1" dirty="0" smtClean="0"/>
              <a:t>partial</a:t>
            </a:r>
            <a:r>
              <a:rPr lang="en-GB" sz="2200" dirty="0" smtClean="0"/>
              <a:t> keyword (in all parts)</a:t>
            </a:r>
          </a:p>
          <a:p>
            <a:pPr marL="922338" lvl="8" indent="-457200"/>
            <a:r>
              <a:rPr lang="en-GB" sz="2200" dirty="0" smtClean="0"/>
              <a:t>same access modifier</a:t>
            </a:r>
          </a:p>
          <a:p>
            <a:pPr marL="922338" lvl="8" indent="-457200"/>
            <a:r>
              <a:rPr lang="en-GB" sz="2200" b="1" i="1" dirty="0" smtClean="0"/>
              <a:t>partial</a:t>
            </a:r>
            <a:r>
              <a:rPr lang="en-GB" sz="2200" dirty="0" smtClean="0"/>
              <a:t> keyword must appear before class, </a:t>
            </a:r>
            <a:r>
              <a:rPr lang="en-GB" sz="2200" dirty="0" err="1" smtClean="0"/>
              <a:t>struct</a:t>
            </a:r>
            <a:r>
              <a:rPr lang="en-GB" sz="2200" dirty="0" smtClean="0"/>
              <a:t> or interface</a:t>
            </a:r>
          </a:p>
          <a:p>
            <a:pPr marL="922338" lvl="8" indent="-457200"/>
            <a:r>
              <a:rPr lang="en-GB" sz="2200" dirty="0" smtClean="0"/>
              <a:t>all parts must be in the same assembly</a:t>
            </a:r>
          </a:p>
          <a:p>
            <a:pPr marL="922338" lvl="8" indent="-457200"/>
            <a:r>
              <a:rPr lang="en-GB" sz="2200" dirty="0" smtClean="0"/>
              <a:t>all parts must be present in compile time</a:t>
            </a:r>
          </a:p>
          <a:p>
            <a:pPr marL="922338" lvl="8" indent="-457200"/>
            <a:r>
              <a:rPr lang="en-GB" sz="2200" dirty="0"/>
              <a:t>c</a:t>
            </a:r>
            <a:r>
              <a:rPr lang="en-GB" sz="2200" dirty="0" smtClean="0"/>
              <a:t>lass name and generic parameters must match</a:t>
            </a:r>
          </a:p>
          <a:p>
            <a:pPr marL="922338" lvl="8" indent="-457200"/>
            <a:r>
              <a:rPr lang="en-GB" sz="2200" b="1" i="1" dirty="0" smtClean="0"/>
              <a:t>Example</a:t>
            </a:r>
          </a:p>
          <a:p>
            <a:pPr marL="17463" lvl="8" indent="0">
              <a:buNone/>
            </a:pPr>
            <a:endParaRPr lang="en-GB" sz="2800" b="1" dirty="0" smtClean="0"/>
          </a:p>
          <a:p>
            <a:pPr marL="474663" lvl="8" indent="-457200">
              <a:buFont typeface="Wingdings" pitchFamily="2" charset="2"/>
              <a:buChar char="Ø"/>
            </a:pPr>
            <a:r>
              <a:rPr lang="en-GB" sz="2800" b="1" dirty="0" smtClean="0"/>
              <a:t>Partial methods</a:t>
            </a:r>
          </a:p>
          <a:p>
            <a:pPr marL="922338" lvl="8" indent="-457200"/>
            <a:r>
              <a:rPr lang="en-GB" sz="2200" dirty="0" smtClean="0"/>
              <a:t>split declaration from definition</a:t>
            </a:r>
          </a:p>
          <a:p>
            <a:pPr marL="922338" lvl="8" indent="-457200"/>
            <a:r>
              <a:rPr lang="en-GB" sz="2200" dirty="0" smtClean="0"/>
              <a:t>private void</a:t>
            </a:r>
          </a:p>
          <a:p>
            <a:pPr marL="922338" lvl="8" indent="-457200"/>
            <a:r>
              <a:rPr lang="en-GB" sz="2200" dirty="0" smtClean="0"/>
              <a:t>can have only </a:t>
            </a:r>
            <a:r>
              <a:rPr lang="en-GB" sz="2200" b="1" i="1" dirty="0" smtClean="0"/>
              <a:t>ref </a:t>
            </a:r>
            <a:r>
              <a:rPr lang="en-GB" sz="2200" dirty="0" smtClean="0"/>
              <a:t>not</a:t>
            </a:r>
            <a:r>
              <a:rPr lang="en-GB" sz="2200" b="1" i="1" dirty="0" smtClean="0"/>
              <a:t> out</a:t>
            </a:r>
            <a:r>
              <a:rPr lang="en-GB" sz="2200" dirty="0" smtClean="0"/>
              <a:t> parameters</a:t>
            </a:r>
          </a:p>
          <a:p>
            <a:pPr marL="922338" lvl="8" indent="-457200"/>
            <a:r>
              <a:rPr lang="en-GB" sz="2200" dirty="0" smtClean="0"/>
              <a:t>can be generic</a:t>
            </a:r>
          </a:p>
          <a:p>
            <a:pPr marL="922338" lvl="8" indent="-457200"/>
            <a:r>
              <a:rPr lang="en-GB" sz="2200" dirty="0" smtClean="0"/>
              <a:t>can define  delegate to implemented not just declared method</a:t>
            </a:r>
          </a:p>
          <a:p>
            <a:pPr marL="922338" lvl="8" indent="-457200"/>
            <a:r>
              <a:rPr lang="en-GB" sz="2200" dirty="0" smtClean="0"/>
              <a:t>can’t implement interface members</a:t>
            </a:r>
          </a:p>
          <a:p>
            <a:pPr marL="922338" lvl="8" indent="-457200"/>
            <a:r>
              <a:rPr lang="en-GB" sz="2200" b="1" i="1" dirty="0" smtClean="0"/>
              <a:t>Example</a:t>
            </a:r>
          </a:p>
          <a:p>
            <a:pPr marL="411163" lvl="8" indent="0">
              <a:buNone/>
            </a:pPr>
            <a:endParaRPr lang="en-GB" sz="2200" dirty="0"/>
          </a:p>
          <a:p>
            <a:pPr marL="457200" lvl="8" indent="-457200">
              <a:buFont typeface="Wingdings" pitchFamily="2" charset="2"/>
              <a:buChar char="Ø"/>
            </a:pPr>
            <a:endParaRPr lang="en-GB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47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Part2:The Basics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0025"/>
            <a:ext cx="7386638" cy="1019175"/>
          </a:xfrm>
        </p:spPr>
        <p:txBody>
          <a:bodyPr/>
          <a:lstStyle/>
          <a:p>
            <a:r>
              <a:rPr lang="en-US" dirty="0" smtClean="0"/>
              <a:t>VS IDE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85800"/>
            <a:ext cx="7467600" cy="5562600"/>
          </a:xfrm>
        </p:spPr>
        <p:txBody>
          <a:bodyPr/>
          <a:lstStyle/>
          <a:p>
            <a:pPr marL="142875" lvl="2" indent="-215900">
              <a:buFont typeface="Wingdings" pitchFamily="2" charset="2"/>
              <a:buChar char="Ø"/>
            </a:pPr>
            <a:r>
              <a:rPr lang="en-US" sz="2600" b="1" cap="small" dirty="0" smtClean="0"/>
              <a:t>Toolbars</a:t>
            </a:r>
            <a:endParaRPr lang="en-US" sz="2600" b="1" i="1" dirty="0" smtClean="0"/>
          </a:p>
          <a:p>
            <a:pPr marL="620713" lvl="1" indent="-342900">
              <a:buFont typeface="Wingdings" pitchFamily="2" charset="2"/>
              <a:buChar char="§"/>
            </a:pPr>
            <a:endParaRPr lang="en-US" dirty="0" smtClean="0"/>
          </a:p>
          <a:p>
            <a:pPr marL="620713" lvl="1" indent="-342900">
              <a:buFont typeface="Wingdings" pitchFamily="2" charset="2"/>
              <a:buChar char="§"/>
            </a:pPr>
            <a:endParaRPr lang="en-US" dirty="0"/>
          </a:p>
          <a:p>
            <a:pPr marL="620713" lvl="1" indent="-342900">
              <a:buFont typeface="Wingdings" pitchFamily="2" charset="2"/>
              <a:buChar char="§"/>
            </a:pPr>
            <a:r>
              <a:rPr lang="en-GB" dirty="0" smtClean="0"/>
              <a:t>File/project </a:t>
            </a:r>
            <a:r>
              <a:rPr lang="en-GB" dirty="0"/>
              <a:t>manipulation </a:t>
            </a:r>
            <a:r>
              <a:rPr lang="en-GB" dirty="0" smtClean="0"/>
              <a:t>buttons</a:t>
            </a:r>
          </a:p>
          <a:p>
            <a:pPr marL="277813" lvl="1" indent="0">
              <a:buNone/>
            </a:pPr>
            <a:endParaRPr lang="en-GB" dirty="0" smtClean="0"/>
          </a:p>
          <a:p>
            <a:pPr marL="277813" lvl="1" indent="0">
              <a:buNone/>
            </a:pPr>
            <a:endParaRPr lang="en-GB" dirty="0" smtClean="0"/>
          </a:p>
          <a:p>
            <a:pPr marL="620713" lvl="1" indent="-342900">
              <a:buFont typeface="Wingdings" pitchFamily="2" charset="2"/>
              <a:buChar char="§"/>
            </a:pPr>
            <a:r>
              <a:rPr lang="en-GB" dirty="0"/>
              <a:t>The </a:t>
            </a:r>
            <a:r>
              <a:rPr lang="en-GB" dirty="0" smtClean="0"/>
              <a:t>Run button</a:t>
            </a:r>
          </a:p>
          <a:p>
            <a:pPr marL="277813" lvl="1" indent="0">
              <a:buNone/>
            </a:pPr>
            <a:endParaRPr lang="en-GB" dirty="0" smtClean="0"/>
          </a:p>
          <a:p>
            <a:pPr marL="277813" lvl="1" indent="0">
              <a:buNone/>
            </a:pPr>
            <a:endParaRPr lang="en-GB" dirty="0" smtClean="0"/>
          </a:p>
          <a:p>
            <a:pPr marL="620713" lvl="1" indent="-342900">
              <a:buFont typeface="Wingdings" pitchFamily="2" charset="2"/>
              <a:buChar char="§"/>
            </a:pPr>
            <a:r>
              <a:rPr lang="en-GB" dirty="0"/>
              <a:t>Navigation toolbar options </a:t>
            </a:r>
            <a:endParaRPr lang="en-GB" dirty="0" smtClean="0"/>
          </a:p>
          <a:p>
            <a:pPr marL="277813" lvl="1" indent="0">
              <a:buNone/>
            </a:pPr>
            <a:endParaRPr lang="en-GB" dirty="0" smtClean="0"/>
          </a:p>
          <a:p>
            <a:pPr marL="620713" lvl="1" indent="-342900">
              <a:buFont typeface="Wingdings" pitchFamily="2" charset="2"/>
              <a:buChar char="§"/>
            </a:pPr>
            <a:r>
              <a:rPr lang="en-GB" dirty="0" smtClean="0"/>
              <a:t>Comment </a:t>
            </a:r>
            <a:r>
              <a:rPr lang="en-GB" dirty="0"/>
              <a:t>toolbar options </a:t>
            </a:r>
            <a:endParaRPr lang="en-GB" dirty="0" smtClean="0"/>
          </a:p>
          <a:p>
            <a:pPr marL="620713" lvl="1" indent="-342900">
              <a:buFont typeface="Wingdings" pitchFamily="2" charset="2"/>
              <a:buChar char="§"/>
            </a:pPr>
            <a:endParaRPr lang="en-GB" dirty="0"/>
          </a:p>
          <a:p>
            <a:pPr marL="277813" lvl="1" indent="0">
              <a:buNone/>
            </a:pPr>
            <a:endParaRPr lang="en-GB" b="1" i="1" dirty="0" smtClean="0">
              <a:solidFill>
                <a:srgbClr val="FF0000"/>
              </a:solidFill>
            </a:endParaRPr>
          </a:p>
          <a:p>
            <a:pPr marL="277813" lvl="1" indent="0">
              <a:buNone/>
            </a:pPr>
            <a:r>
              <a:rPr lang="en-GB" b="1" i="1" dirty="0" smtClean="0">
                <a:solidFill>
                  <a:srgbClr val="FF0000"/>
                </a:solidFill>
              </a:rPr>
              <a:t>Use the View-&gt;Toolbars option for customizing!</a:t>
            </a:r>
            <a:endParaRPr lang="en-US" b="1" i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5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82296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6" y="2133600"/>
            <a:ext cx="171926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7" y="3271837"/>
            <a:ext cx="29051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693" y="4191000"/>
            <a:ext cx="67627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367" y="4876800"/>
            <a:ext cx="542925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Part1:Visual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0025"/>
            <a:ext cx="7386638" cy="1019175"/>
          </a:xfrm>
        </p:spPr>
        <p:txBody>
          <a:bodyPr/>
          <a:lstStyle/>
          <a:p>
            <a:r>
              <a:rPr lang="en-US" dirty="0" smtClean="0"/>
              <a:t>VS IDE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85800"/>
            <a:ext cx="7467600" cy="3429000"/>
          </a:xfrm>
        </p:spPr>
        <p:txBody>
          <a:bodyPr/>
          <a:lstStyle/>
          <a:p>
            <a:pPr marL="142875" lvl="2" indent="-215900">
              <a:buFont typeface="Wingdings" pitchFamily="2" charset="2"/>
              <a:buChar char="Ø"/>
            </a:pPr>
            <a:r>
              <a:rPr lang="en-US" sz="2600" b="1" cap="small" dirty="0" smtClean="0"/>
              <a:t>Solution explorer</a:t>
            </a:r>
            <a:endParaRPr lang="en-US" sz="2600" b="1" i="1" dirty="0" smtClean="0"/>
          </a:p>
          <a:p>
            <a:pPr marL="620713" lvl="1" indent="-342900">
              <a:buFont typeface="Wingdings" pitchFamily="2" charset="2"/>
              <a:buChar char="§"/>
            </a:pPr>
            <a:r>
              <a:rPr lang="en-US" dirty="0" smtClean="0"/>
              <a:t>navigation;</a:t>
            </a:r>
          </a:p>
          <a:p>
            <a:pPr marL="620713" lvl="1" indent="-342900">
              <a:buFont typeface="Wingdings" pitchFamily="2" charset="2"/>
              <a:buChar char="§"/>
            </a:pPr>
            <a:r>
              <a:rPr lang="en-US" dirty="0"/>
              <a:t>s</a:t>
            </a:r>
            <a:r>
              <a:rPr lang="en-US" dirty="0" smtClean="0"/>
              <a:t>tructure </a:t>
            </a:r>
            <a:r>
              <a:rPr lang="en-US" dirty="0"/>
              <a:t>(</a:t>
            </a:r>
            <a:r>
              <a:rPr lang="en-US" dirty="0" smtClean="0"/>
              <a:t>solution/projects);</a:t>
            </a:r>
          </a:p>
          <a:p>
            <a:pPr marL="620713" lvl="1" indent="-342900">
              <a:buFont typeface="Wingdings" pitchFamily="2" charset="2"/>
              <a:buChar char="§"/>
            </a:pPr>
            <a:r>
              <a:rPr lang="en-US" dirty="0" smtClean="0"/>
              <a:t>select item to edit;</a:t>
            </a:r>
          </a:p>
          <a:p>
            <a:pPr marL="620713" lvl="1" indent="-342900">
              <a:buFont typeface="Wingdings" pitchFamily="2" charset="2"/>
              <a:buChar char="§"/>
            </a:pPr>
            <a:r>
              <a:rPr lang="en-US" dirty="0" smtClean="0"/>
              <a:t>context menu.</a:t>
            </a:r>
          </a:p>
          <a:p>
            <a:pPr marL="620713" lvl="1" indent="-34290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6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121024"/>
            <a:ext cx="3457575" cy="578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76424"/>
            <a:ext cx="2438400" cy="3787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Part1:Visual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0025"/>
            <a:ext cx="7386638" cy="1019175"/>
          </a:xfrm>
        </p:spPr>
        <p:txBody>
          <a:bodyPr/>
          <a:lstStyle/>
          <a:p>
            <a:r>
              <a:rPr lang="en-US" dirty="0" smtClean="0"/>
              <a:t>VS IDE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85800"/>
            <a:ext cx="7467600" cy="3429000"/>
          </a:xfrm>
        </p:spPr>
        <p:txBody>
          <a:bodyPr/>
          <a:lstStyle/>
          <a:p>
            <a:pPr marL="142875" lvl="2" indent="-215900">
              <a:buFont typeface="Wingdings" pitchFamily="2" charset="2"/>
              <a:buChar char="Ø"/>
            </a:pPr>
            <a:r>
              <a:rPr lang="en-US" sz="2600" b="1" cap="small" dirty="0" smtClean="0"/>
              <a:t>Editor window</a:t>
            </a:r>
            <a:endParaRPr lang="en-US" sz="2600" b="1" i="1" dirty="0" smtClean="0"/>
          </a:p>
          <a:p>
            <a:pPr marL="620713" lvl="1" indent="-342900">
              <a:buFont typeface="Wingdings" pitchFamily="2" charset="2"/>
              <a:buChar char="§"/>
            </a:pPr>
            <a:endParaRPr lang="en-US" dirty="0" smtClean="0"/>
          </a:p>
          <a:p>
            <a:pPr marL="620713" lvl="1" indent="-342900">
              <a:buFont typeface="Wingdings" pitchFamily="2" charset="2"/>
              <a:buChar char="§"/>
            </a:pPr>
            <a:endParaRPr lang="en-US" dirty="0"/>
          </a:p>
          <a:p>
            <a:pPr marL="620713" lvl="1" indent="-342900">
              <a:buFont typeface="Wingdings" pitchFamily="2" charset="2"/>
              <a:buChar char="§"/>
            </a:pPr>
            <a:endParaRPr lang="en-US" dirty="0" smtClean="0"/>
          </a:p>
          <a:p>
            <a:pPr marL="620713" lvl="1" indent="-342900">
              <a:buFont typeface="Wingdings" pitchFamily="2" charset="2"/>
              <a:buChar char="§"/>
            </a:pPr>
            <a:endParaRPr lang="en-US" dirty="0"/>
          </a:p>
          <a:p>
            <a:pPr marL="620713" lvl="1" indent="-342900">
              <a:buFont typeface="Wingdings" pitchFamily="2" charset="2"/>
              <a:buChar char="§"/>
            </a:pPr>
            <a:endParaRPr lang="en-US" dirty="0" smtClean="0"/>
          </a:p>
          <a:p>
            <a:pPr marL="620713" lvl="1" indent="-342900">
              <a:buFont typeface="Wingdings" pitchFamily="2" charset="2"/>
              <a:buChar char="§"/>
            </a:pPr>
            <a:endParaRPr lang="en-US" dirty="0"/>
          </a:p>
          <a:p>
            <a:pPr marL="620713" lvl="1" indent="-342900">
              <a:buFont typeface="Wingdings" pitchFamily="2" charset="2"/>
              <a:buChar char="§"/>
            </a:pPr>
            <a:endParaRPr lang="en-US" dirty="0" smtClean="0"/>
          </a:p>
          <a:p>
            <a:pPr marL="620713" lvl="1" indent="-342900">
              <a:buFont typeface="Wingdings" pitchFamily="2" charset="2"/>
              <a:buChar char="§"/>
            </a:pPr>
            <a:endParaRPr lang="en-US" dirty="0"/>
          </a:p>
          <a:p>
            <a:pPr marL="620713" lvl="1" indent="-342900">
              <a:buFont typeface="Wingdings" pitchFamily="2" charset="2"/>
              <a:buChar char="§"/>
            </a:pPr>
            <a:endParaRPr lang="en-US" dirty="0" smtClean="0"/>
          </a:p>
          <a:p>
            <a:pPr marL="620713" lvl="1" indent="-342900">
              <a:buFont typeface="Wingdings" pitchFamily="2" charset="2"/>
              <a:buChar char="§"/>
            </a:pPr>
            <a:endParaRPr lang="en-US" dirty="0"/>
          </a:p>
          <a:p>
            <a:pPr marL="620713" lvl="1" indent="-342900">
              <a:buFont typeface="Wingdings" pitchFamily="2" charset="2"/>
              <a:buChar char="§"/>
            </a:pPr>
            <a:r>
              <a:rPr lang="en-US" dirty="0" smtClean="0"/>
              <a:t>Edit the code or properties;</a:t>
            </a:r>
          </a:p>
          <a:p>
            <a:pPr marL="620713" lvl="1" indent="-342900">
              <a:buFont typeface="Wingdings" pitchFamily="2" charset="2"/>
              <a:buChar char="§"/>
            </a:pPr>
            <a:r>
              <a:rPr lang="en-US" dirty="0" smtClean="0"/>
              <a:t>Different editors for different types of files;</a:t>
            </a:r>
          </a:p>
          <a:p>
            <a:pPr marL="620713" lvl="1" indent="-342900">
              <a:buFont typeface="Wingdings" pitchFamily="2" charset="2"/>
              <a:buChar char="§"/>
            </a:pPr>
            <a:r>
              <a:rPr lang="en-US" dirty="0" smtClean="0"/>
              <a:t>Syntax highlight;</a:t>
            </a:r>
          </a:p>
          <a:p>
            <a:pPr marL="620713" lvl="1" indent="-342900">
              <a:buFont typeface="Wingdings" pitchFamily="2" charset="2"/>
              <a:buChar char="§"/>
            </a:pPr>
            <a:r>
              <a:rPr lang="en-US" dirty="0" smtClean="0"/>
              <a:t>Design View (</a:t>
            </a:r>
            <a:r>
              <a:rPr lang="en-US" dirty="0" err="1" smtClean="0"/>
              <a:t>WinForm</a:t>
            </a:r>
            <a:r>
              <a:rPr lang="en-US" dirty="0" smtClean="0"/>
              <a:t>, </a:t>
            </a:r>
            <a:r>
              <a:rPr lang="en-US" dirty="0" err="1" smtClean="0"/>
              <a:t>WebForm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);</a:t>
            </a:r>
          </a:p>
          <a:p>
            <a:pPr marL="620713" lvl="1" indent="-342900">
              <a:buFont typeface="Wingdings" pitchFamily="2" charset="2"/>
              <a:buChar char="§"/>
            </a:pPr>
            <a:r>
              <a:rPr lang="en-US" dirty="0" smtClean="0"/>
              <a:t>Other possibilities.</a:t>
            </a:r>
          </a:p>
          <a:p>
            <a:pPr marL="620713" lvl="1" indent="-34290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990600"/>
            <a:ext cx="5753100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Part1:Visual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9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0025"/>
            <a:ext cx="7386638" cy="1019175"/>
          </a:xfrm>
        </p:spPr>
        <p:txBody>
          <a:bodyPr/>
          <a:lstStyle/>
          <a:p>
            <a:r>
              <a:rPr lang="en-US" dirty="0" smtClean="0"/>
              <a:t>VS IDE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7467600" cy="3429000"/>
          </a:xfrm>
        </p:spPr>
        <p:txBody>
          <a:bodyPr/>
          <a:lstStyle/>
          <a:p>
            <a:pPr marL="142875" lvl="2" indent="-215900">
              <a:buFont typeface="Wingdings" pitchFamily="2" charset="2"/>
              <a:buChar char="Ø"/>
            </a:pPr>
            <a:r>
              <a:rPr lang="en-US" sz="2600" b="1" cap="small" dirty="0" smtClean="0"/>
              <a:t>Properties window</a:t>
            </a:r>
            <a:endParaRPr lang="en-US" sz="2600" b="1" i="1" dirty="0" smtClean="0"/>
          </a:p>
          <a:p>
            <a:pPr marL="620713" lvl="1" indent="-342900">
              <a:buFont typeface="Wingdings" pitchFamily="2" charset="2"/>
              <a:buChar char="§"/>
            </a:pPr>
            <a:r>
              <a:rPr lang="en-US" dirty="0" smtClean="0"/>
              <a:t>Properties of selected item;</a:t>
            </a:r>
          </a:p>
          <a:p>
            <a:pPr marL="620713" lvl="1" indent="-342900">
              <a:buFont typeface="Wingdings" pitchFamily="2" charset="2"/>
              <a:buChar char="§"/>
            </a:pPr>
            <a:r>
              <a:rPr lang="en-US" dirty="0" smtClean="0"/>
              <a:t>Different properties;</a:t>
            </a:r>
          </a:p>
          <a:p>
            <a:pPr marL="620713" lvl="1" indent="-342900">
              <a:buFont typeface="Wingdings" pitchFamily="2" charset="2"/>
              <a:buChar char="§"/>
            </a:pPr>
            <a:r>
              <a:rPr lang="en-US" dirty="0" smtClean="0"/>
              <a:t>Changes saved in file or</a:t>
            </a:r>
            <a:br>
              <a:rPr lang="en-US" dirty="0" smtClean="0"/>
            </a:br>
            <a:r>
              <a:rPr lang="en-US" dirty="0" smtClean="0"/>
              <a:t>code is created</a:t>
            </a:r>
          </a:p>
          <a:p>
            <a:pPr marL="620713" lvl="1" indent="-342900">
              <a:buFont typeface="Wingdings" pitchFamily="2" charset="2"/>
              <a:buChar char="§"/>
            </a:pPr>
            <a:r>
              <a:rPr lang="en-GB" dirty="0">
                <a:solidFill>
                  <a:srgbClr val="FF0000"/>
                </a:solidFill>
              </a:rPr>
              <a:t>View -&gt; Properties </a:t>
            </a:r>
            <a:r>
              <a:rPr lang="en-GB" dirty="0" smtClean="0">
                <a:solidFill>
                  <a:srgbClr val="FF0000"/>
                </a:solidFill>
              </a:rPr>
              <a:t>window </a:t>
            </a:r>
            <a:br>
              <a:rPr lang="en-GB" dirty="0" smtClean="0">
                <a:solidFill>
                  <a:srgbClr val="FF0000"/>
                </a:solidFill>
              </a:rPr>
            </a:br>
            <a:r>
              <a:rPr lang="en-GB" dirty="0" smtClean="0">
                <a:solidFill>
                  <a:srgbClr val="FF0000"/>
                </a:solidFill>
              </a:rPr>
              <a:t>or F4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866775"/>
            <a:ext cx="2447925" cy="3957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015" y="1857375"/>
            <a:ext cx="2394585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Part1:Visual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0025"/>
            <a:ext cx="7386638" cy="1019175"/>
          </a:xfrm>
        </p:spPr>
        <p:txBody>
          <a:bodyPr/>
          <a:lstStyle/>
          <a:p>
            <a:r>
              <a:rPr lang="en-US" dirty="0" smtClean="0"/>
              <a:t>VS IDE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38200"/>
            <a:ext cx="7467600" cy="4876800"/>
          </a:xfrm>
        </p:spPr>
        <p:txBody>
          <a:bodyPr/>
          <a:lstStyle/>
          <a:p>
            <a:pPr marL="142875" lvl="2" indent="-215900">
              <a:buFont typeface="Wingdings" pitchFamily="2" charset="2"/>
              <a:buChar char="Ø"/>
            </a:pPr>
            <a:r>
              <a:rPr lang="en-US" sz="2600" b="1" cap="small" dirty="0" smtClean="0"/>
              <a:t>Other result windows</a:t>
            </a:r>
          </a:p>
          <a:p>
            <a:pPr marL="647700" lvl="3" indent="-457200">
              <a:buFont typeface="Wingdings" pitchFamily="2" charset="2"/>
              <a:buChar char="§"/>
            </a:pPr>
            <a:r>
              <a:rPr lang="en-GB" sz="2200" dirty="0"/>
              <a:t>Output </a:t>
            </a:r>
            <a:r>
              <a:rPr lang="en-GB" sz="2200" dirty="0" smtClean="0"/>
              <a:t>window</a:t>
            </a:r>
          </a:p>
          <a:p>
            <a:pPr marL="647700" lvl="3" indent="-457200">
              <a:buFont typeface="Wingdings" pitchFamily="2" charset="2"/>
              <a:buChar char="§"/>
            </a:pPr>
            <a:endParaRPr lang="en-GB" sz="2200" dirty="0" smtClean="0"/>
          </a:p>
          <a:p>
            <a:pPr marL="190500" lvl="3" indent="0">
              <a:buNone/>
            </a:pPr>
            <a:endParaRPr lang="en-GB" sz="2200" dirty="0" smtClean="0"/>
          </a:p>
          <a:p>
            <a:pPr marL="190500" lvl="3" indent="0">
              <a:buNone/>
            </a:pPr>
            <a:endParaRPr lang="en-GB" sz="2200" dirty="0" smtClean="0"/>
          </a:p>
          <a:p>
            <a:pPr marL="647700" lvl="3" indent="-457200">
              <a:buFont typeface="Wingdings" pitchFamily="2" charset="2"/>
              <a:buChar char="§"/>
            </a:pPr>
            <a:r>
              <a:rPr lang="en-GB" sz="2200" dirty="0"/>
              <a:t>Error list </a:t>
            </a:r>
            <a:r>
              <a:rPr lang="en-GB" sz="2200" dirty="0" smtClean="0"/>
              <a:t>window</a:t>
            </a:r>
          </a:p>
          <a:p>
            <a:pPr marL="647700" lvl="3" indent="-457200">
              <a:buFont typeface="Wingdings" pitchFamily="2" charset="2"/>
              <a:buChar char="§"/>
            </a:pPr>
            <a:endParaRPr lang="en-GB" sz="2200" dirty="0"/>
          </a:p>
          <a:p>
            <a:pPr marL="190500" lvl="3" indent="0">
              <a:buNone/>
            </a:pPr>
            <a:endParaRPr lang="en-GB" sz="2200" dirty="0" smtClean="0"/>
          </a:p>
          <a:p>
            <a:pPr marL="647700" lvl="3" indent="-457200">
              <a:buFont typeface="Wingdings" pitchFamily="2" charset="2"/>
              <a:buChar char="§"/>
            </a:pPr>
            <a:endParaRPr lang="en-GB" sz="2200" dirty="0" smtClean="0"/>
          </a:p>
          <a:p>
            <a:pPr marL="647700" lvl="3" indent="-457200">
              <a:buFont typeface="Wingdings" pitchFamily="2" charset="2"/>
              <a:buChar char="§"/>
            </a:pPr>
            <a:r>
              <a:rPr lang="en-GB" sz="2200" dirty="0" smtClean="0"/>
              <a:t>Task </a:t>
            </a:r>
            <a:r>
              <a:rPr lang="en-GB" sz="2200" dirty="0"/>
              <a:t>list </a:t>
            </a:r>
            <a:r>
              <a:rPr lang="en-GB" sz="2200" dirty="0" smtClean="0"/>
              <a:t>window</a:t>
            </a:r>
          </a:p>
          <a:p>
            <a:pPr marL="647700" lvl="3" indent="-457200">
              <a:buFont typeface="Wingdings" pitchFamily="2" charset="2"/>
              <a:buChar char="§"/>
            </a:pPr>
            <a:endParaRPr lang="en-GB" sz="2200" dirty="0"/>
          </a:p>
          <a:p>
            <a:pPr marL="647700" lvl="3" indent="-457200">
              <a:buFont typeface="Wingdings" pitchFamily="2" charset="2"/>
              <a:buChar char="§"/>
            </a:pPr>
            <a:endParaRPr lang="en-GB" sz="2200" dirty="0" smtClean="0"/>
          </a:p>
          <a:p>
            <a:pPr marL="647700" lvl="3" indent="-457200">
              <a:buFont typeface="Wingdings" pitchFamily="2" charset="2"/>
              <a:buChar char="§"/>
            </a:pPr>
            <a:endParaRPr lang="en-GB" sz="2200" dirty="0" smtClean="0"/>
          </a:p>
          <a:p>
            <a:pPr marL="647700" lvl="3" indent="-457200">
              <a:buFont typeface="Wingdings" pitchFamily="2" charset="2"/>
              <a:buChar char="§"/>
            </a:pPr>
            <a:r>
              <a:rPr lang="en-GB" sz="2200" dirty="0" smtClean="0"/>
              <a:t>Debug </a:t>
            </a:r>
            <a:r>
              <a:rPr lang="en-GB" sz="2200" dirty="0"/>
              <a:t>information </a:t>
            </a:r>
            <a:r>
              <a:rPr lang="en-GB" sz="2200" dirty="0" smtClean="0"/>
              <a:t>windows</a:t>
            </a:r>
          </a:p>
          <a:p>
            <a:pPr marL="901700" lvl="4" indent="-457200">
              <a:buFont typeface="Wingdings" pitchFamily="2" charset="2"/>
              <a:buChar char="§"/>
            </a:pPr>
            <a:r>
              <a:rPr lang="en-GB" sz="1800" dirty="0" smtClean="0"/>
              <a:t>(Breakpoints, Immediate, Watch, Autos, Locals)</a:t>
            </a:r>
          </a:p>
          <a:p>
            <a:pPr marL="681038" lvl="4" indent="-447675">
              <a:buFont typeface="Wingdings" pitchFamily="2" charset="2"/>
              <a:buChar char="§"/>
            </a:pPr>
            <a:r>
              <a:rPr lang="en-GB" sz="2200" dirty="0" smtClean="0"/>
              <a:t>Test results window</a:t>
            </a:r>
          </a:p>
          <a:p>
            <a:pPr marL="647700" lvl="3" indent="-457200">
              <a:buFont typeface="Wingdings" pitchFamily="2" charset="2"/>
              <a:buChar char="§"/>
            </a:pP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FFF"/>
                </a:solidFill>
              </a:rPr>
              <a:pPr/>
              <a:t>9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772400" cy="968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7696200" cy="95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4371975"/>
            <a:ext cx="6623050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152400" y="64008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  <a:defRPr sz="1100" b="0" i="1" kern="1200">
                <a:solidFill>
                  <a:schemeClr val="bg1"/>
                </a:solidFill>
                <a:latin typeface="SeavusSans" pitchFamily="50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C# Programming Basics – Part1:Visual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2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avus_Theme">
  <a:themeElements>
    <a:clrScheme name="T-Mobile Master 1">
      <a:dk1>
        <a:srgbClr val="000000"/>
      </a:dk1>
      <a:lt1>
        <a:srgbClr val="FFFFFF"/>
      </a:lt1>
      <a:dk2>
        <a:srgbClr val="E20074"/>
      </a:dk2>
      <a:lt2>
        <a:srgbClr val="666666"/>
      </a:lt2>
      <a:accent1>
        <a:srgbClr val="FFCC99"/>
      </a:accent1>
      <a:accent2>
        <a:srgbClr val="CC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B9B95C"/>
      </a:accent6>
      <a:hlink>
        <a:srgbClr val="99CCFF"/>
      </a:hlink>
      <a:folHlink>
        <a:srgbClr val="99CCCC"/>
      </a:folHlink>
    </a:clrScheme>
    <a:fontScheme name="T-Mobile Master">
      <a:majorFont>
        <a:latin typeface="Tele-Antiqua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3600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chemeClr val="tx1"/>
          </a:buClr>
          <a:buSzPct val="80000"/>
          <a:buFont typeface="Wingdings 2" pitchFamily="18" charset="2"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3600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chemeClr val="tx1"/>
          </a:buClr>
          <a:buSzPct val="80000"/>
          <a:buFont typeface="Wingdings 2" pitchFamily="18" charset="2"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T-Mobile Master 1">
        <a:dk1>
          <a:srgbClr val="000000"/>
        </a:dk1>
        <a:lt1>
          <a:srgbClr val="FFFFFF"/>
        </a:lt1>
        <a:dk2>
          <a:srgbClr val="E20074"/>
        </a:dk2>
        <a:lt2>
          <a:srgbClr val="666666"/>
        </a:lt2>
        <a:accent1>
          <a:srgbClr val="FFCC99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B9B95C"/>
        </a:accent6>
        <a:hlink>
          <a:srgbClr val="99CCFF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39872</TotalTime>
  <Words>1833</Words>
  <Application>Microsoft Office PowerPoint</Application>
  <PresentationFormat>On-screen Show (4:3)</PresentationFormat>
  <Paragraphs>759</Paragraphs>
  <Slides>47</Slides>
  <Notes>47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Seavus_Theme</vt:lpstr>
      <vt:lpstr>Visio</vt:lpstr>
      <vt:lpstr>C# Programming Basics</vt:lpstr>
      <vt:lpstr>Agenda</vt:lpstr>
      <vt:lpstr>VS Overview</vt:lpstr>
      <vt:lpstr>VS IDE Structure</vt:lpstr>
      <vt:lpstr>VS IDE Structure</vt:lpstr>
      <vt:lpstr>VS IDE Structure</vt:lpstr>
      <vt:lpstr>VS IDE Structure</vt:lpstr>
      <vt:lpstr>VS IDE Structure</vt:lpstr>
      <vt:lpstr>VS IDE Structure</vt:lpstr>
      <vt:lpstr>Projects</vt:lpstr>
      <vt:lpstr>Projects</vt:lpstr>
      <vt:lpstr>Projects</vt:lpstr>
      <vt:lpstr>Writing code</vt:lpstr>
      <vt:lpstr>Writing code</vt:lpstr>
      <vt:lpstr>Running and Debugging applications</vt:lpstr>
      <vt:lpstr>Running and Debugging applications</vt:lpstr>
      <vt:lpstr>Running and Debugging applications</vt:lpstr>
      <vt:lpstr>Running and Debugging applications</vt:lpstr>
      <vt:lpstr>Testing applications</vt:lpstr>
      <vt:lpstr>LAB 01</vt:lpstr>
      <vt:lpstr>Introduction to OOP</vt:lpstr>
      <vt:lpstr>Introduction to OOP</vt:lpstr>
      <vt:lpstr>Introduction to OOP</vt:lpstr>
      <vt:lpstr>Introduction to OOP</vt:lpstr>
      <vt:lpstr>Defining classes</vt:lpstr>
      <vt:lpstr>Class Members</vt:lpstr>
      <vt:lpstr>Class Members</vt:lpstr>
      <vt:lpstr>Class Members</vt:lpstr>
      <vt:lpstr>Class Members</vt:lpstr>
      <vt:lpstr>Class Members</vt:lpstr>
      <vt:lpstr>Class Members</vt:lpstr>
      <vt:lpstr>Class Members</vt:lpstr>
      <vt:lpstr>Access modifiers</vt:lpstr>
      <vt:lpstr>Access modifiers</vt:lpstr>
      <vt:lpstr>Access modifiers</vt:lpstr>
      <vt:lpstr>Access modifiers</vt:lpstr>
      <vt:lpstr>Access modifiers</vt:lpstr>
      <vt:lpstr>Inheritance</vt:lpstr>
      <vt:lpstr>Inheritance</vt:lpstr>
      <vt:lpstr>Static entities</vt:lpstr>
      <vt:lpstr>Static entities</vt:lpstr>
      <vt:lpstr>Interfaces</vt:lpstr>
      <vt:lpstr>Interfaces</vt:lpstr>
      <vt:lpstr>Structures</vt:lpstr>
      <vt:lpstr>Namespaces</vt:lpstr>
      <vt:lpstr>Namespaces</vt:lpstr>
      <vt:lpstr>Partials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TRAINING</dc:title>
  <dc:creator>Goce Kalamadevski</dc:creator>
  <cp:lastModifiedBy>Goce Kalamadevski</cp:lastModifiedBy>
  <cp:revision>229</cp:revision>
  <dcterms:created xsi:type="dcterms:W3CDTF">2010-12-21T12:06:47Z</dcterms:created>
  <dcterms:modified xsi:type="dcterms:W3CDTF">2015-03-30T11:59:36Z</dcterms:modified>
</cp:coreProperties>
</file>