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59" r:id="rId6"/>
    <p:sldId id="297" r:id="rId7"/>
    <p:sldId id="298" r:id="rId8"/>
    <p:sldId id="299" r:id="rId9"/>
    <p:sldId id="300" r:id="rId10"/>
    <p:sldId id="301" r:id="rId11"/>
    <p:sldId id="302" r:id="rId12"/>
    <p:sldId id="303" r:id="rId13"/>
    <p:sldId id="304" r:id="rId14"/>
    <p:sldId id="305" r:id="rId15"/>
    <p:sldId id="306" r:id="rId16"/>
    <p:sldId id="307" r:id="rId17"/>
    <p:sldId id="308" r:id="rId18"/>
    <p:sldId id="29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CCCC"/>
    <a:srgbClr val="1A87EA"/>
    <a:srgbClr val="116CBF"/>
    <a:srgbClr val="E92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803" autoAdjust="0"/>
  </p:normalViewPr>
  <p:slideViewPr>
    <p:cSldViewPr>
      <p:cViewPr>
        <p:scale>
          <a:sx n="70" d="100"/>
          <a:sy n="70" d="100"/>
        </p:scale>
        <p:origin x="-137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B259F3-78CB-4666-816F-92A4CD8EEAC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419213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259F3-78CB-4666-816F-92A4CD8EEAC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246292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259F3-78CB-4666-816F-92A4CD8EEAC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253519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259F3-78CB-4666-816F-92A4CD8EEAC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35355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259F3-78CB-4666-816F-92A4CD8EEAC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184217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B259F3-78CB-4666-816F-92A4CD8EEAC9}"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16491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B259F3-78CB-4666-816F-92A4CD8EEAC9}"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61633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B259F3-78CB-4666-816F-92A4CD8EEAC9}"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348536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259F3-78CB-4666-816F-92A4CD8EEAC9}"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25162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259F3-78CB-4666-816F-92A4CD8EEAC9}"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319882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259F3-78CB-4666-816F-92A4CD8EEAC9}"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D1997-0232-4188-BC12-6B39C9D2EEA3}" type="slidenum">
              <a:rPr lang="en-US" smtClean="0"/>
              <a:t>‹#›</a:t>
            </a:fld>
            <a:endParaRPr lang="en-US"/>
          </a:p>
        </p:txBody>
      </p:sp>
    </p:spTree>
    <p:extLst>
      <p:ext uri="{BB962C8B-B14F-4D97-AF65-F5344CB8AC3E}">
        <p14:creationId xmlns:p14="http://schemas.microsoft.com/office/powerpoint/2010/main" val="203549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259F3-78CB-4666-816F-92A4CD8EEAC9}" type="datetimeFigureOut">
              <a:rPr lang="en-US" smtClean="0"/>
              <a:t>10/20/2016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D1997-0232-4188-BC12-6B39C9D2EEA3}" type="slidenum">
              <a:rPr lang="en-US" smtClean="0"/>
              <a:t>‹#›</a:t>
            </a:fld>
            <a:endParaRPr lang="en-US"/>
          </a:p>
        </p:txBody>
      </p:sp>
    </p:spTree>
    <p:extLst>
      <p:ext uri="{BB962C8B-B14F-4D97-AF65-F5344CB8AC3E}">
        <p14:creationId xmlns:p14="http://schemas.microsoft.com/office/powerpoint/2010/main" val="389462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678976" y="1600200"/>
            <a:ext cx="7924800" cy="2831544"/>
          </a:xfrm>
          <a:prstGeom prst="rect">
            <a:avLst/>
          </a:prstGeom>
          <a:noFill/>
        </p:spPr>
        <p:txBody>
          <a:bodyPr wrap="square" rtlCol="0">
            <a:spAutoFit/>
          </a:bodyPr>
          <a:lstStyle/>
          <a:p>
            <a:pPr algn="ctr"/>
            <a:r>
              <a:rPr lang="en-US" sz="8000" dirty="0" smtClean="0">
                <a:solidFill>
                  <a:schemeClr val="accent2">
                    <a:lumMod val="50000"/>
                  </a:schemeClr>
                </a:solidFill>
              </a:rPr>
              <a:t>TEAM </a:t>
            </a:r>
          </a:p>
          <a:p>
            <a:pPr algn="ctr"/>
            <a:r>
              <a:rPr lang="en-US" sz="8000" dirty="0" smtClean="0">
                <a:solidFill>
                  <a:schemeClr val="accent3">
                    <a:lumMod val="50000"/>
                  </a:schemeClr>
                </a:solidFill>
              </a:rPr>
              <a:t>VIPRATICS</a:t>
            </a:r>
          </a:p>
          <a:p>
            <a:pPr algn="ctr"/>
            <a:r>
              <a:rPr lang="en-US" dirty="0" smtClean="0">
                <a:solidFill>
                  <a:schemeClr val="tx1">
                    <a:lumMod val="65000"/>
                    <a:lumOff val="35000"/>
                  </a:schemeClr>
                </a:solidFill>
              </a:rPr>
              <a:t>VIJAYAN </a:t>
            </a:r>
            <a:r>
              <a:rPr lang="en-US" dirty="0">
                <a:solidFill>
                  <a:schemeClr val="tx1">
                    <a:lumMod val="65000"/>
                    <a:lumOff val="35000"/>
                  </a:schemeClr>
                </a:solidFill>
              </a:rPr>
              <a:t>NAGARAGAN | </a:t>
            </a:r>
            <a:r>
              <a:rPr lang="en-US" dirty="0" smtClean="0">
                <a:solidFill>
                  <a:schemeClr val="tx1">
                    <a:lumMod val="65000"/>
                    <a:lumOff val="35000"/>
                  </a:schemeClr>
                </a:solidFill>
              </a:rPr>
              <a:t>PRATHEEP KUMAR REDDY YADDALA</a:t>
            </a:r>
            <a:endParaRPr lang="en-US" dirty="0">
              <a:solidFill>
                <a:schemeClr val="tx1">
                  <a:lumMod val="65000"/>
                  <a:lumOff val="35000"/>
                </a:schemeClr>
              </a:solidFill>
            </a:endParaRPr>
          </a:p>
        </p:txBody>
      </p:sp>
      <p:cxnSp>
        <p:nvCxnSpPr>
          <p:cNvPr id="6" name="Straight Connector 5"/>
          <p:cNvCxnSpPr/>
          <p:nvPr/>
        </p:nvCxnSpPr>
        <p:spPr>
          <a:xfrm>
            <a:off x="3276600" y="18288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752600" y="4419720"/>
            <a:ext cx="5715000" cy="12024"/>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26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a:xfrm>
            <a:off x="3733800" y="0"/>
            <a:ext cx="5410200" cy="68580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356 w 10000"/>
              <a:gd name="connsiteY0" fmla="*/ 46 h 10000"/>
              <a:gd name="connsiteX1" fmla="*/ 10000 w 10000"/>
              <a:gd name="connsiteY1" fmla="*/ 0 h 10000"/>
              <a:gd name="connsiteX2" fmla="*/ 10000 w 10000"/>
              <a:gd name="connsiteY2" fmla="*/ 10000 h 10000"/>
              <a:gd name="connsiteX3" fmla="*/ 0 w 10000"/>
              <a:gd name="connsiteY3" fmla="*/ 10000 h 10000"/>
              <a:gd name="connsiteX4" fmla="*/ 4356 w 10000"/>
              <a:gd name="connsiteY4" fmla="*/ 46 h 10000"/>
              <a:gd name="connsiteX0" fmla="*/ 4356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4356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4356" y="0"/>
                </a:moveTo>
                <a:lnTo>
                  <a:pt x="10000" y="0"/>
                </a:lnTo>
                <a:lnTo>
                  <a:pt x="10000" y="10000"/>
                </a:lnTo>
                <a:lnTo>
                  <a:pt x="0" y="10000"/>
                </a:lnTo>
                <a:lnTo>
                  <a:pt x="4356"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        USER </a:t>
            </a:r>
          </a:p>
          <a:p>
            <a:pPr algn="ctr"/>
            <a:r>
              <a:rPr lang="en-US" sz="5400" dirty="0"/>
              <a:t>      EXPERIENCE</a:t>
            </a:r>
          </a:p>
        </p:txBody>
      </p:sp>
      <p:pic>
        <p:nvPicPr>
          <p:cNvPr id="6" name="Picture 6" descr="Image result for target segment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281" y="1981200"/>
            <a:ext cx="25527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451279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4">
              <a:lumMod val="75000"/>
            </a:schemeClr>
          </a:solidFill>
        </p:spPr>
        <p:txBody>
          <a:bodyPr/>
          <a:lstStyle/>
          <a:p>
            <a:pPr algn="l"/>
            <a:r>
              <a:rPr lang="en-US" dirty="0">
                <a:solidFill>
                  <a:schemeClr val="bg1"/>
                </a:solidFill>
              </a:rPr>
              <a:t>	</a:t>
            </a:r>
            <a:r>
              <a:rPr lang="en-US" dirty="0" smtClean="0">
                <a:solidFill>
                  <a:schemeClr val="bg1"/>
                </a:solidFill>
              </a:rPr>
              <a:t>CUSTOMER EMOTIONS FLOW</a:t>
            </a:r>
            <a:endParaRPr lang="en-US" dirty="0">
              <a:solidFill>
                <a:schemeClr val="bg1"/>
              </a:solidFill>
            </a:endParaRPr>
          </a:p>
        </p:txBody>
      </p:sp>
      <p:pic>
        <p:nvPicPr>
          <p:cNvPr id="18"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target segment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8433"/>
            <a:ext cx="1066800" cy="1066800"/>
          </a:xfrm>
          <a:prstGeom prst="rect">
            <a:avLst/>
          </a:prstGeom>
          <a:ln>
            <a:noFill/>
          </a:ln>
          <a:effectLst>
            <a:outerShdw blurRad="292100" dist="139700" dir="2700000" algn="tl" rotWithShape="0">
              <a:srgbClr val="333333">
                <a:alpha val="65000"/>
              </a:srgbClr>
            </a:outerShdw>
          </a:effectLst>
          <a:extLst/>
        </p:spPr>
      </p:pic>
      <p:sp>
        <p:nvSpPr>
          <p:cNvPr id="22" name="Freeform 3"/>
          <p:cNvSpPr>
            <a:spLocks noChangeAspect="1" noEditPoints="1"/>
          </p:cNvSpPr>
          <p:nvPr/>
        </p:nvSpPr>
        <p:spPr bwMode="auto">
          <a:xfrm>
            <a:off x="3886200" y="1295400"/>
            <a:ext cx="1143000" cy="768297"/>
          </a:xfrm>
          <a:custGeom>
            <a:avLst/>
            <a:gdLst>
              <a:gd name="T0" fmla="*/ 2147483646 w 461"/>
              <a:gd name="T1" fmla="*/ 2147483646 h 310"/>
              <a:gd name="T2" fmla="*/ 2147483646 w 461"/>
              <a:gd name="T3" fmla="*/ 2147483646 h 310"/>
              <a:gd name="T4" fmla="*/ 2147483646 w 461"/>
              <a:gd name="T5" fmla="*/ 2147483646 h 310"/>
              <a:gd name="T6" fmla="*/ 2147483646 w 461"/>
              <a:gd name="T7" fmla="*/ 2147483646 h 310"/>
              <a:gd name="T8" fmla="*/ 2147483646 w 461"/>
              <a:gd name="T9" fmla="*/ 2147483646 h 310"/>
              <a:gd name="T10" fmla="*/ 2147483646 w 461"/>
              <a:gd name="T11" fmla="*/ 2147483646 h 310"/>
              <a:gd name="T12" fmla="*/ 2147483646 w 461"/>
              <a:gd name="T13" fmla="*/ 2147483646 h 310"/>
              <a:gd name="T14" fmla="*/ 2147483646 w 461"/>
              <a:gd name="T15" fmla="*/ 2147483646 h 310"/>
              <a:gd name="T16" fmla="*/ 0 w 461"/>
              <a:gd name="T17" fmla="*/ 2147483646 h 310"/>
              <a:gd name="T18" fmla="*/ 2147483646 w 461"/>
              <a:gd name="T19" fmla="*/ 2147483646 h 310"/>
              <a:gd name="T20" fmla="*/ 2147483646 w 461"/>
              <a:gd name="T21" fmla="*/ 2147483646 h 310"/>
              <a:gd name="T22" fmla="*/ 2147483646 w 461"/>
              <a:gd name="T23" fmla="*/ 2147483646 h 310"/>
              <a:gd name="T24" fmla="*/ 2147483646 w 461"/>
              <a:gd name="T25" fmla="*/ 2147483646 h 310"/>
              <a:gd name="T26" fmla="*/ 2147483646 w 461"/>
              <a:gd name="T27" fmla="*/ 2147483646 h 310"/>
              <a:gd name="T28" fmla="*/ 2147483646 w 461"/>
              <a:gd name="T29" fmla="*/ 2147483646 h 310"/>
              <a:gd name="T30" fmla="*/ 2147483646 w 461"/>
              <a:gd name="T31" fmla="*/ 2147483646 h 310"/>
              <a:gd name="T32" fmla="*/ 2147483646 w 461"/>
              <a:gd name="T33" fmla="*/ 2147483646 h 310"/>
              <a:gd name="T34" fmla="*/ 2147483646 w 461"/>
              <a:gd name="T35" fmla="*/ 2147483646 h 310"/>
              <a:gd name="T36" fmla="*/ 2147483646 w 461"/>
              <a:gd name="T37" fmla="*/ 2147483646 h 310"/>
              <a:gd name="T38" fmla="*/ 2147483646 w 461"/>
              <a:gd name="T39" fmla="*/ 2147483646 h 310"/>
              <a:gd name="T40" fmla="*/ 2147483646 w 461"/>
              <a:gd name="T41" fmla="*/ 2147483646 h 310"/>
              <a:gd name="T42" fmla="*/ 2147483646 w 461"/>
              <a:gd name="T43" fmla="*/ 2147483646 h 310"/>
              <a:gd name="T44" fmla="*/ 2147483646 w 461"/>
              <a:gd name="T45" fmla="*/ 2147483646 h 310"/>
              <a:gd name="T46" fmla="*/ 2147483646 w 461"/>
              <a:gd name="T47" fmla="*/ 2147483646 h 310"/>
              <a:gd name="T48" fmla="*/ 2147483646 w 461"/>
              <a:gd name="T49" fmla="*/ 2147483646 h 310"/>
              <a:gd name="T50" fmla="*/ 2147483646 w 461"/>
              <a:gd name="T51" fmla="*/ 2147483646 h 310"/>
              <a:gd name="T52" fmla="*/ 2147483646 w 461"/>
              <a:gd name="T53" fmla="*/ 2147483646 h 310"/>
              <a:gd name="T54" fmla="*/ 2147483646 w 461"/>
              <a:gd name="T55" fmla="*/ 2147483646 h 310"/>
              <a:gd name="T56" fmla="*/ 2147483646 w 461"/>
              <a:gd name="T57" fmla="*/ 2147483646 h 310"/>
              <a:gd name="T58" fmla="*/ 2147483646 w 461"/>
              <a:gd name="T59" fmla="*/ 2147483646 h 310"/>
              <a:gd name="T60" fmla="*/ 2147483646 w 461"/>
              <a:gd name="T61" fmla="*/ 2147483646 h 310"/>
              <a:gd name="T62" fmla="*/ 2147483646 w 461"/>
              <a:gd name="T63" fmla="*/ 2147483646 h 310"/>
              <a:gd name="T64" fmla="*/ 2147483646 w 461"/>
              <a:gd name="T65" fmla="*/ 2147483646 h 310"/>
              <a:gd name="T66" fmla="*/ 2147483646 w 461"/>
              <a:gd name="T67" fmla="*/ 2147483646 h 310"/>
              <a:gd name="T68" fmla="*/ 2147483646 w 461"/>
              <a:gd name="T69" fmla="*/ 2147483646 h 310"/>
              <a:gd name="T70" fmla="*/ 2147483646 w 461"/>
              <a:gd name="T71" fmla="*/ 2147483646 h 310"/>
              <a:gd name="T72" fmla="*/ 2147483646 w 461"/>
              <a:gd name="T73" fmla="*/ 2147483646 h 310"/>
              <a:gd name="T74" fmla="*/ 2147483646 w 461"/>
              <a:gd name="T75" fmla="*/ 2147483646 h 310"/>
              <a:gd name="T76" fmla="*/ 2147483646 w 461"/>
              <a:gd name="T77" fmla="*/ 2147483646 h 310"/>
              <a:gd name="T78" fmla="*/ 2147483646 w 461"/>
              <a:gd name="T79" fmla="*/ 2147483646 h 310"/>
              <a:gd name="T80" fmla="*/ 2147483646 w 461"/>
              <a:gd name="T81" fmla="*/ 2147483646 h 310"/>
              <a:gd name="T82" fmla="*/ 2147483646 w 461"/>
              <a:gd name="T83" fmla="*/ 2147483646 h 310"/>
              <a:gd name="T84" fmla="*/ 2147483646 w 461"/>
              <a:gd name="T85" fmla="*/ 2147483646 h 310"/>
              <a:gd name="T86" fmla="*/ 2147483646 w 461"/>
              <a:gd name="T87" fmla="*/ 2147483646 h 310"/>
              <a:gd name="T88" fmla="*/ 2147483646 w 461"/>
              <a:gd name="T89" fmla="*/ 2147483646 h 310"/>
              <a:gd name="T90" fmla="*/ 2147483646 w 461"/>
              <a:gd name="T91" fmla="*/ 2147483646 h 310"/>
              <a:gd name="T92" fmla="*/ 2147483646 w 461"/>
              <a:gd name="T93" fmla="*/ 2147483646 h 310"/>
              <a:gd name="T94" fmla="*/ 2147483646 w 461"/>
              <a:gd name="T95" fmla="*/ 2147483646 h 310"/>
              <a:gd name="T96" fmla="*/ 2147483646 w 461"/>
              <a:gd name="T97" fmla="*/ 2147483646 h 310"/>
              <a:gd name="T98" fmla="*/ 2147483646 w 461"/>
              <a:gd name="T99" fmla="*/ 2147483646 h 310"/>
              <a:gd name="T100" fmla="*/ 2147483646 w 461"/>
              <a:gd name="T101" fmla="*/ 2147483646 h 310"/>
              <a:gd name="T102" fmla="*/ 2147483646 w 461"/>
              <a:gd name="T103" fmla="*/ 2147483646 h 310"/>
              <a:gd name="T104" fmla="*/ 2147483646 w 461"/>
              <a:gd name="T105" fmla="*/ 2147483646 h 310"/>
              <a:gd name="T106" fmla="*/ 2147483646 w 461"/>
              <a:gd name="T107" fmla="*/ 2147483646 h 310"/>
              <a:gd name="T108" fmla="*/ 2147483646 w 461"/>
              <a:gd name="T109" fmla="*/ 2147483646 h 310"/>
              <a:gd name="T110" fmla="*/ 2147483646 w 461"/>
              <a:gd name="T111" fmla="*/ 2147483646 h 310"/>
              <a:gd name="T112" fmla="*/ 2147483646 w 461"/>
              <a:gd name="T113" fmla="*/ 2147483646 h 310"/>
              <a:gd name="T114" fmla="*/ 2147483646 w 461"/>
              <a:gd name="T115" fmla="*/ 2147483646 h 310"/>
              <a:gd name="T116" fmla="*/ 2147483646 w 461"/>
              <a:gd name="T117" fmla="*/ 2147483646 h 310"/>
              <a:gd name="T118" fmla="*/ 2147483646 w 461"/>
              <a:gd name="T119" fmla="*/ 2147483646 h 310"/>
              <a:gd name="T120" fmla="*/ 2147483646 w 461"/>
              <a:gd name="T121" fmla="*/ 2147483646 h 310"/>
              <a:gd name="T122" fmla="*/ 2147483646 w 461"/>
              <a:gd name="T123" fmla="*/ 2147483646 h 310"/>
              <a:gd name="T124" fmla="*/ 2147483646 w 461"/>
              <a:gd name="T125" fmla="*/ 2147483646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1" h="310">
                <a:moveTo>
                  <a:pt x="449" y="165"/>
                </a:moveTo>
                <a:cubicBezTo>
                  <a:pt x="444" y="158"/>
                  <a:pt x="438" y="153"/>
                  <a:pt x="431" y="149"/>
                </a:cubicBezTo>
                <a:cubicBezTo>
                  <a:pt x="439" y="138"/>
                  <a:pt x="444" y="125"/>
                  <a:pt x="444" y="111"/>
                </a:cubicBezTo>
                <a:cubicBezTo>
                  <a:pt x="444" y="102"/>
                  <a:pt x="442" y="93"/>
                  <a:pt x="438" y="85"/>
                </a:cubicBezTo>
                <a:cubicBezTo>
                  <a:pt x="432" y="72"/>
                  <a:pt x="422" y="61"/>
                  <a:pt x="409" y="55"/>
                </a:cubicBezTo>
                <a:cubicBezTo>
                  <a:pt x="401" y="51"/>
                  <a:pt x="392" y="49"/>
                  <a:pt x="382" y="49"/>
                </a:cubicBezTo>
                <a:cubicBezTo>
                  <a:pt x="348" y="49"/>
                  <a:pt x="321" y="77"/>
                  <a:pt x="321" y="111"/>
                </a:cubicBezTo>
                <a:cubicBezTo>
                  <a:pt x="321" y="125"/>
                  <a:pt x="326" y="138"/>
                  <a:pt x="334" y="149"/>
                </a:cubicBezTo>
                <a:cubicBezTo>
                  <a:pt x="329" y="151"/>
                  <a:pt x="325" y="155"/>
                  <a:pt x="321" y="158"/>
                </a:cubicBezTo>
                <a:cubicBezTo>
                  <a:pt x="320" y="157"/>
                  <a:pt x="319" y="155"/>
                  <a:pt x="318" y="154"/>
                </a:cubicBezTo>
                <a:cubicBezTo>
                  <a:pt x="311" y="145"/>
                  <a:pt x="302" y="137"/>
                  <a:pt x="293" y="132"/>
                </a:cubicBezTo>
                <a:cubicBezTo>
                  <a:pt x="304" y="118"/>
                  <a:pt x="311" y="100"/>
                  <a:pt x="311" y="80"/>
                </a:cubicBezTo>
                <a:cubicBezTo>
                  <a:pt x="311" y="65"/>
                  <a:pt x="307" y="50"/>
                  <a:pt x="299" y="37"/>
                </a:cubicBezTo>
                <a:cubicBezTo>
                  <a:pt x="296" y="34"/>
                  <a:pt x="291" y="33"/>
                  <a:pt x="288" y="35"/>
                </a:cubicBezTo>
                <a:cubicBezTo>
                  <a:pt x="284" y="37"/>
                  <a:pt x="283" y="42"/>
                  <a:pt x="285" y="46"/>
                </a:cubicBezTo>
                <a:cubicBezTo>
                  <a:pt x="292" y="56"/>
                  <a:pt x="295" y="68"/>
                  <a:pt x="295" y="80"/>
                </a:cubicBezTo>
                <a:cubicBezTo>
                  <a:pt x="295" y="116"/>
                  <a:pt x="266" y="144"/>
                  <a:pt x="231" y="144"/>
                </a:cubicBezTo>
                <a:cubicBezTo>
                  <a:pt x="196" y="144"/>
                  <a:pt x="167" y="116"/>
                  <a:pt x="167" y="80"/>
                </a:cubicBezTo>
                <a:cubicBezTo>
                  <a:pt x="167" y="45"/>
                  <a:pt x="196" y="16"/>
                  <a:pt x="231" y="16"/>
                </a:cubicBezTo>
                <a:cubicBezTo>
                  <a:pt x="243" y="16"/>
                  <a:pt x="255" y="20"/>
                  <a:pt x="265" y="26"/>
                </a:cubicBezTo>
                <a:cubicBezTo>
                  <a:pt x="269" y="28"/>
                  <a:pt x="274" y="27"/>
                  <a:pt x="276" y="24"/>
                </a:cubicBezTo>
                <a:cubicBezTo>
                  <a:pt x="279" y="20"/>
                  <a:pt x="278" y="15"/>
                  <a:pt x="274" y="13"/>
                </a:cubicBezTo>
                <a:cubicBezTo>
                  <a:pt x="261" y="4"/>
                  <a:pt x="246" y="0"/>
                  <a:pt x="231" y="0"/>
                </a:cubicBezTo>
                <a:cubicBezTo>
                  <a:pt x="187" y="0"/>
                  <a:pt x="151" y="36"/>
                  <a:pt x="151" y="80"/>
                </a:cubicBezTo>
                <a:cubicBezTo>
                  <a:pt x="151" y="100"/>
                  <a:pt x="158" y="118"/>
                  <a:pt x="169" y="132"/>
                </a:cubicBezTo>
                <a:cubicBezTo>
                  <a:pt x="160" y="137"/>
                  <a:pt x="151" y="145"/>
                  <a:pt x="144" y="154"/>
                </a:cubicBezTo>
                <a:cubicBezTo>
                  <a:pt x="143" y="155"/>
                  <a:pt x="142" y="157"/>
                  <a:pt x="140" y="159"/>
                </a:cubicBezTo>
                <a:cubicBezTo>
                  <a:pt x="137" y="155"/>
                  <a:pt x="132" y="151"/>
                  <a:pt x="128" y="149"/>
                </a:cubicBezTo>
                <a:cubicBezTo>
                  <a:pt x="136" y="138"/>
                  <a:pt x="141" y="125"/>
                  <a:pt x="141" y="111"/>
                </a:cubicBezTo>
                <a:cubicBezTo>
                  <a:pt x="141" y="102"/>
                  <a:pt x="139" y="93"/>
                  <a:pt x="135" y="85"/>
                </a:cubicBezTo>
                <a:cubicBezTo>
                  <a:pt x="129" y="72"/>
                  <a:pt x="118" y="61"/>
                  <a:pt x="105" y="55"/>
                </a:cubicBezTo>
                <a:cubicBezTo>
                  <a:pt x="97" y="51"/>
                  <a:pt x="88" y="49"/>
                  <a:pt x="79" y="49"/>
                </a:cubicBezTo>
                <a:cubicBezTo>
                  <a:pt x="45" y="49"/>
                  <a:pt x="17" y="77"/>
                  <a:pt x="17" y="111"/>
                </a:cubicBezTo>
                <a:cubicBezTo>
                  <a:pt x="17" y="125"/>
                  <a:pt x="22" y="138"/>
                  <a:pt x="30" y="149"/>
                </a:cubicBezTo>
                <a:cubicBezTo>
                  <a:pt x="23" y="153"/>
                  <a:pt x="17" y="158"/>
                  <a:pt x="12" y="165"/>
                </a:cubicBezTo>
                <a:cubicBezTo>
                  <a:pt x="5" y="174"/>
                  <a:pt x="0" y="186"/>
                  <a:pt x="0" y="198"/>
                </a:cubicBezTo>
                <a:cubicBezTo>
                  <a:pt x="0" y="266"/>
                  <a:pt x="0" y="266"/>
                  <a:pt x="0" y="266"/>
                </a:cubicBezTo>
                <a:cubicBezTo>
                  <a:pt x="0" y="276"/>
                  <a:pt x="7" y="284"/>
                  <a:pt x="17" y="284"/>
                </a:cubicBezTo>
                <a:cubicBezTo>
                  <a:pt x="128" y="284"/>
                  <a:pt x="128" y="284"/>
                  <a:pt x="128" y="284"/>
                </a:cubicBezTo>
                <a:cubicBezTo>
                  <a:pt x="128" y="288"/>
                  <a:pt x="128" y="288"/>
                  <a:pt x="128" y="288"/>
                </a:cubicBezTo>
                <a:cubicBezTo>
                  <a:pt x="128" y="300"/>
                  <a:pt x="136" y="310"/>
                  <a:pt x="148" y="310"/>
                </a:cubicBezTo>
                <a:cubicBezTo>
                  <a:pt x="314" y="310"/>
                  <a:pt x="314" y="310"/>
                  <a:pt x="314" y="310"/>
                </a:cubicBezTo>
                <a:cubicBezTo>
                  <a:pt x="326" y="310"/>
                  <a:pt x="334" y="300"/>
                  <a:pt x="334" y="288"/>
                </a:cubicBezTo>
                <a:cubicBezTo>
                  <a:pt x="334" y="284"/>
                  <a:pt x="334" y="284"/>
                  <a:pt x="334" y="284"/>
                </a:cubicBezTo>
                <a:cubicBezTo>
                  <a:pt x="444" y="284"/>
                  <a:pt x="444" y="284"/>
                  <a:pt x="444" y="284"/>
                </a:cubicBezTo>
                <a:cubicBezTo>
                  <a:pt x="454" y="284"/>
                  <a:pt x="461" y="276"/>
                  <a:pt x="461" y="266"/>
                </a:cubicBezTo>
                <a:cubicBezTo>
                  <a:pt x="461" y="198"/>
                  <a:pt x="461" y="198"/>
                  <a:pt x="461" y="198"/>
                </a:cubicBezTo>
                <a:cubicBezTo>
                  <a:pt x="461" y="186"/>
                  <a:pt x="456" y="174"/>
                  <a:pt x="449" y="165"/>
                </a:cubicBezTo>
                <a:close/>
                <a:moveTo>
                  <a:pt x="79" y="65"/>
                </a:moveTo>
                <a:cubicBezTo>
                  <a:pt x="86" y="65"/>
                  <a:pt x="92" y="67"/>
                  <a:pt x="98" y="70"/>
                </a:cubicBezTo>
                <a:cubicBezTo>
                  <a:pt x="108" y="74"/>
                  <a:pt x="116" y="82"/>
                  <a:pt x="120" y="92"/>
                </a:cubicBezTo>
                <a:cubicBezTo>
                  <a:pt x="123" y="97"/>
                  <a:pt x="125" y="104"/>
                  <a:pt x="125" y="111"/>
                </a:cubicBezTo>
                <a:cubicBezTo>
                  <a:pt x="125" y="125"/>
                  <a:pt x="118" y="137"/>
                  <a:pt x="109" y="146"/>
                </a:cubicBezTo>
                <a:cubicBezTo>
                  <a:pt x="108" y="146"/>
                  <a:pt x="107" y="147"/>
                  <a:pt x="106" y="147"/>
                </a:cubicBezTo>
                <a:cubicBezTo>
                  <a:pt x="106" y="148"/>
                  <a:pt x="106" y="148"/>
                  <a:pt x="105" y="148"/>
                </a:cubicBezTo>
                <a:cubicBezTo>
                  <a:pt x="105" y="149"/>
                  <a:pt x="104" y="149"/>
                  <a:pt x="103" y="150"/>
                </a:cubicBezTo>
                <a:cubicBezTo>
                  <a:pt x="103" y="150"/>
                  <a:pt x="102" y="150"/>
                  <a:pt x="102" y="151"/>
                </a:cubicBezTo>
                <a:cubicBezTo>
                  <a:pt x="101" y="151"/>
                  <a:pt x="100" y="151"/>
                  <a:pt x="100" y="152"/>
                </a:cubicBezTo>
                <a:cubicBezTo>
                  <a:pt x="99" y="152"/>
                  <a:pt x="98" y="152"/>
                  <a:pt x="98" y="153"/>
                </a:cubicBezTo>
                <a:cubicBezTo>
                  <a:pt x="97" y="153"/>
                  <a:pt x="97" y="153"/>
                  <a:pt x="96" y="153"/>
                </a:cubicBezTo>
                <a:cubicBezTo>
                  <a:pt x="95" y="154"/>
                  <a:pt x="94" y="154"/>
                  <a:pt x="94" y="154"/>
                </a:cubicBezTo>
                <a:cubicBezTo>
                  <a:pt x="93" y="154"/>
                  <a:pt x="92" y="155"/>
                  <a:pt x="92" y="155"/>
                </a:cubicBezTo>
                <a:cubicBezTo>
                  <a:pt x="91" y="155"/>
                  <a:pt x="90" y="155"/>
                  <a:pt x="89" y="156"/>
                </a:cubicBezTo>
                <a:cubicBezTo>
                  <a:pt x="89" y="156"/>
                  <a:pt x="88" y="156"/>
                  <a:pt x="88" y="156"/>
                </a:cubicBezTo>
                <a:cubicBezTo>
                  <a:pt x="87" y="156"/>
                  <a:pt x="86" y="156"/>
                  <a:pt x="84" y="156"/>
                </a:cubicBezTo>
                <a:cubicBezTo>
                  <a:pt x="84" y="156"/>
                  <a:pt x="84" y="156"/>
                  <a:pt x="83" y="156"/>
                </a:cubicBezTo>
                <a:cubicBezTo>
                  <a:pt x="82" y="157"/>
                  <a:pt x="80" y="157"/>
                  <a:pt x="79" y="157"/>
                </a:cubicBezTo>
                <a:cubicBezTo>
                  <a:pt x="77" y="157"/>
                  <a:pt x="76" y="157"/>
                  <a:pt x="74" y="156"/>
                </a:cubicBezTo>
                <a:cubicBezTo>
                  <a:pt x="74" y="156"/>
                  <a:pt x="74" y="156"/>
                  <a:pt x="73" y="156"/>
                </a:cubicBezTo>
                <a:cubicBezTo>
                  <a:pt x="72" y="156"/>
                  <a:pt x="71" y="156"/>
                  <a:pt x="70" y="156"/>
                </a:cubicBezTo>
                <a:cubicBezTo>
                  <a:pt x="69" y="156"/>
                  <a:pt x="69" y="156"/>
                  <a:pt x="69" y="156"/>
                </a:cubicBezTo>
                <a:cubicBezTo>
                  <a:pt x="68" y="155"/>
                  <a:pt x="67" y="155"/>
                  <a:pt x="66" y="155"/>
                </a:cubicBezTo>
                <a:cubicBezTo>
                  <a:pt x="65" y="155"/>
                  <a:pt x="65" y="154"/>
                  <a:pt x="64" y="154"/>
                </a:cubicBezTo>
                <a:cubicBezTo>
                  <a:pt x="63" y="154"/>
                  <a:pt x="63" y="154"/>
                  <a:pt x="62" y="153"/>
                </a:cubicBezTo>
                <a:cubicBezTo>
                  <a:pt x="61" y="153"/>
                  <a:pt x="61" y="153"/>
                  <a:pt x="60" y="153"/>
                </a:cubicBezTo>
                <a:cubicBezTo>
                  <a:pt x="59" y="152"/>
                  <a:pt x="59" y="152"/>
                  <a:pt x="58" y="152"/>
                </a:cubicBezTo>
                <a:cubicBezTo>
                  <a:pt x="57" y="151"/>
                  <a:pt x="57" y="151"/>
                  <a:pt x="56" y="151"/>
                </a:cubicBezTo>
                <a:cubicBezTo>
                  <a:pt x="56" y="150"/>
                  <a:pt x="55" y="150"/>
                  <a:pt x="55" y="150"/>
                </a:cubicBezTo>
                <a:cubicBezTo>
                  <a:pt x="54" y="149"/>
                  <a:pt x="53" y="149"/>
                  <a:pt x="52" y="148"/>
                </a:cubicBezTo>
                <a:cubicBezTo>
                  <a:pt x="52" y="148"/>
                  <a:pt x="52" y="148"/>
                  <a:pt x="51" y="147"/>
                </a:cubicBezTo>
                <a:cubicBezTo>
                  <a:pt x="51" y="147"/>
                  <a:pt x="50" y="146"/>
                  <a:pt x="49" y="146"/>
                </a:cubicBezTo>
                <a:cubicBezTo>
                  <a:pt x="39" y="137"/>
                  <a:pt x="33" y="125"/>
                  <a:pt x="33" y="111"/>
                </a:cubicBezTo>
                <a:cubicBezTo>
                  <a:pt x="33" y="86"/>
                  <a:pt x="54" y="65"/>
                  <a:pt x="79" y="65"/>
                </a:cubicBezTo>
                <a:close/>
                <a:moveTo>
                  <a:pt x="129" y="189"/>
                </a:moveTo>
                <a:cubicBezTo>
                  <a:pt x="128" y="190"/>
                  <a:pt x="128" y="191"/>
                  <a:pt x="128" y="192"/>
                </a:cubicBezTo>
                <a:cubicBezTo>
                  <a:pt x="128" y="194"/>
                  <a:pt x="128" y="195"/>
                  <a:pt x="128" y="196"/>
                </a:cubicBezTo>
                <a:cubicBezTo>
                  <a:pt x="128" y="196"/>
                  <a:pt x="128" y="196"/>
                  <a:pt x="128" y="196"/>
                </a:cubicBezTo>
                <a:cubicBezTo>
                  <a:pt x="128" y="268"/>
                  <a:pt x="128" y="268"/>
                  <a:pt x="128" y="268"/>
                </a:cubicBezTo>
                <a:cubicBezTo>
                  <a:pt x="43" y="268"/>
                  <a:pt x="43" y="268"/>
                  <a:pt x="43" y="268"/>
                </a:cubicBezTo>
                <a:cubicBezTo>
                  <a:pt x="43" y="206"/>
                  <a:pt x="43" y="206"/>
                  <a:pt x="43" y="206"/>
                </a:cubicBezTo>
                <a:cubicBezTo>
                  <a:pt x="43" y="202"/>
                  <a:pt x="39" y="198"/>
                  <a:pt x="35" y="198"/>
                </a:cubicBezTo>
                <a:cubicBezTo>
                  <a:pt x="31" y="198"/>
                  <a:pt x="27" y="202"/>
                  <a:pt x="27" y="206"/>
                </a:cubicBezTo>
                <a:cubicBezTo>
                  <a:pt x="27" y="268"/>
                  <a:pt x="27" y="268"/>
                  <a:pt x="27" y="268"/>
                </a:cubicBezTo>
                <a:cubicBezTo>
                  <a:pt x="17" y="268"/>
                  <a:pt x="17" y="268"/>
                  <a:pt x="17" y="268"/>
                </a:cubicBezTo>
                <a:cubicBezTo>
                  <a:pt x="17" y="268"/>
                  <a:pt x="17" y="268"/>
                  <a:pt x="17" y="268"/>
                </a:cubicBezTo>
                <a:cubicBezTo>
                  <a:pt x="16" y="268"/>
                  <a:pt x="16" y="267"/>
                  <a:pt x="16" y="266"/>
                </a:cubicBezTo>
                <a:cubicBezTo>
                  <a:pt x="16" y="198"/>
                  <a:pt x="16" y="198"/>
                  <a:pt x="16" y="198"/>
                </a:cubicBezTo>
                <a:cubicBezTo>
                  <a:pt x="16" y="191"/>
                  <a:pt x="19" y="182"/>
                  <a:pt x="25" y="174"/>
                </a:cubicBezTo>
                <a:cubicBezTo>
                  <a:pt x="30" y="168"/>
                  <a:pt x="36" y="163"/>
                  <a:pt x="42" y="160"/>
                </a:cubicBezTo>
                <a:cubicBezTo>
                  <a:pt x="42" y="161"/>
                  <a:pt x="42" y="161"/>
                  <a:pt x="43" y="161"/>
                </a:cubicBezTo>
                <a:cubicBezTo>
                  <a:pt x="44" y="162"/>
                  <a:pt x="45" y="162"/>
                  <a:pt x="46" y="163"/>
                </a:cubicBezTo>
                <a:cubicBezTo>
                  <a:pt x="46" y="163"/>
                  <a:pt x="47" y="164"/>
                  <a:pt x="47" y="164"/>
                </a:cubicBezTo>
                <a:cubicBezTo>
                  <a:pt x="48" y="164"/>
                  <a:pt x="49" y="165"/>
                  <a:pt x="50" y="166"/>
                </a:cubicBezTo>
                <a:cubicBezTo>
                  <a:pt x="50" y="166"/>
                  <a:pt x="51" y="166"/>
                  <a:pt x="51" y="166"/>
                </a:cubicBezTo>
                <a:cubicBezTo>
                  <a:pt x="53" y="167"/>
                  <a:pt x="55" y="168"/>
                  <a:pt x="57" y="169"/>
                </a:cubicBezTo>
                <a:cubicBezTo>
                  <a:pt x="58" y="169"/>
                  <a:pt x="59" y="169"/>
                  <a:pt x="60" y="170"/>
                </a:cubicBezTo>
                <a:cubicBezTo>
                  <a:pt x="60" y="170"/>
                  <a:pt x="61" y="170"/>
                  <a:pt x="62" y="170"/>
                </a:cubicBezTo>
                <a:cubicBezTo>
                  <a:pt x="63" y="171"/>
                  <a:pt x="64" y="171"/>
                  <a:pt x="65" y="171"/>
                </a:cubicBezTo>
                <a:cubicBezTo>
                  <a:pt x="66" y="171"/>
                  <a:pt x="67" y="171"/>
                  <a:pt x="67" y="172"/>
                </a:cubicBezTo>
                <a:cubicBezTo>
                  <a:pt x="69" y="172"/>
                  <a:pt x="70" y="172"/>
                  <a:pt x="71" y="172"/>
                </a:cubicBezTo>
                <a:cubicBezTo>
                  <a:pt x="72" y="172"/>
                  <a:pt x="72" y="172"/>
                  <a:pt x="73" y="172"/>
                </a:cubicBezTo>
                <a:cubicBezTo>
                  <a:pt x="75" y="173"/>
                  <a:pt x="77" y="173"/>
                  <a:pt x="79" y="173"/>
                </a:cubicBezTo>
                <a:cubicBezTo>
                  <a:pt x="81" y="173"/>
                  <a:pt x="83" y="173"/>
                  <a:pt x="85" y="172"/>
                </a:cubicBezTo>
                <a:cubicBezTo>
                  <a:pt x="85" y="172"/>
                  <a:pt x="86" y="172"/>
                  <a:pt x="86" y="172"/>
                </a:cubicBezTo>
                <a:cubicBezTo>
                  <a:pt x="88" y="172"/>
                  <a:pt x="89" y="172"/>
                  <a:pt x="90" y="172"/>
                </a:cubicBezTo>
                <a:cubicBezTo>
                  <a:pt x="91" y="171"/>
                  <a:pt x="92" y="171"/>
                  <a:pt x="92" y="171"/>
                </a:cubicBezTo>
                <a:cubicBezTo>
                  <a:pt x="94" y="171"/>
                  <a:pt x="95" y="171"/>
                  <a:pt x="96" y="170"/>
                </a:cubicBezTo>
                <a:cubicBezTo>
                  <a:pt x="96" y="170"/>
                  <a:pt x="97" y="170"/>
                  <a:pt x="98" y="170"/>
                </a:cubicBezTo>
                <a:cubicBezTo>
                  <a:pt x="99" y="169"/>
                  <a:pt x="100" y="169"/>
                  <a:pt x="101" y="169"/>
                </a:cubicBezTo>
                <a:cubicBezTo>
                  <a:pt x="103" y="168"/>
                  <a:pt x="105" y="167"/>
                  <a:pt x="107" y="166"/>
                </a:cubicBezTo>
                <a:cubicBezTo>
                  <a:pt x="107" y="166"/>
                  <a:pt x="108" y="166"/>
                  <a:pt x="108" y="166"/>
                </a:cubicBezTo>
                <a:cubicBezTo>
                  <a:pt x="109" y="165"/>
                  <a:pt x="110" y="164"/>
                  <a:pt x="111" y="164"/>
                </a:cubicBezTo>
                <a:cubicBezTo>
                  <a:pt x="111" y="164"/>
                  <a:pt x="112" y="163"/>
                  <a:pt x="112" y="163"/>
                </a:cubicBezTo>
                <a:cubicBezTo>
                  <a:pt x="113" y="162"/>
                  <a:pt x="114" y="162"/>
                  <a:pt x="115" y="161"/>
                </a:cubicBezTo>
                <a:cubicBezTo>
                  <a:pt x="115" y="161"/>
                  <a:pt x="116" y="161"/>
                  <a:pt x="116" y="160"/>
                </a:cubicBezTo>
                <a:cubicBezTo>
                  <a:pt x="122" y="163"/>
                  <a:pt x="128" y="168"/>
                  <a:pt x="133" y="174"/>
                </a:cubicBezTo>
                <a:cubicBezTo>
                  <a:pt x="131" y="179"/>
                  <a:pt x="129" y="184"/>
                  <a:pt x="129" y="189"/>
                </a:cubicBezTo>
                <a:close/>
                <a:moveTo>
                  <a:pt x="318" y="288"/>
                </a:moveTo>
                <a:cubicBezTo>
                  <a:pt x="318" y="292"/>
                  <a:pt x="316" y="294"/>
                  <a:pt x="314" y="294"/>
                </a:cubicBezTo>
                <a:cubicBezTo>
                  <a:pt x="298" y="294"/>
                  <a:pt x="298" y="294"/>
                  <a:pt x="298" y="294"/>
                </a:cubicBezTo>
                <a:cubicBezTo>
                  <a:pt x="298" y="196"/>
                  <a:pt x="298" y="196"/>
                  <a:pt x="298" y="196"/>
                </a:cubicBezTo>
                <a:cubicBezTo>
                  <a:pt x="298" y="191"/>
                  <a:pt x="294" y="188"/>
                  <a:pt x="290" y="188"/>
                </a:cubicBezTo>
                <a:cubicBezTo>
                  <a:pt x="285" y="188"/>
                  <a:pt x="282" y="191"/>
                  <a:pt x="282" y="196"/>
                </a:cubicBezTo>
                <a:cubicBezTo>
                  <a:pt x="282" y="294"/>
                  <a:pt x="282" y="294"/>
                  <a:pt x="282" y="294"/>
                </a:cubicBezTo>
                <a:cubicBezTo>
                  <a:pt x="180" y="294"/>
                  <a:pt x="180" y="294"/>
                  <a:pt x="180" y="294"/>
                </a:cubicBezTo>
                <a:cubicBezTo>
                  <a:pt x="180" y="196"/>
                  <a:pt x="180" y="196"/>
                  <a:pt x="180" y="196"/>
                </a:cubicBezTo>
                <a:cubicBezTo>
                  <a:pt x="180" y="191"/>
                  <a:pt x="177" y="188"/>
                  <a:pt x="172" y="188"/>
                </a:cubicBezTo>
                <a:cubicBezTo>
                  <a:pt x="168" y="188"/>
                  <a:pt x="164" y="191"/>
                  <a:pt x="164" y="196"/>
                </a:cubicBezTo>
                <a:cubicBezTo>
                  <a:pt x="164" y="294"/>
                  <a:pt x="164" y="294"/>
                  <a:pt x="164" y="294"/>
                </a:cubicBezTo>
                <a:cubicBezTo>
                  <a:pt x="148" y="294"/>
                  <a:pt x="148" y="294"/>
                  <a:pt x="148" y="294"/>
                </a:cubicBezTo>
                <a:cubicBezTo>
                  <a:pt x="147" y="294"/>
                  <a:pt x="144" y="292"/>
                  <a:pt x="144" y="288"/>
                </a:cubicBezTo>
                <a:cubicBezTo>
                  <a:pt x="144" y="276"/>
                  <a:pt x="144" y="276"/>
                  <a:pt x="144" y="276"/>
                </a:cubicBezTo>
                <a:cubicBezTo>
                  <a:pt x="144" y="276"/>
                  <a:pt x="144" y="276"/>
                  <a:pt x="144" y="276"/>
                </a:cubicBezTo>
                <a:cubicBezTo>
                  <a:pt x="144" y="196"/>
                  <a:pt x="144" y="196"/>
                  <a:pt x="144" y="196"/>
                </a:cubicBezTo>
                <a:cubicBezTo>
                  <a:pt x="144" y="196"/>
                  <a:pt x="144" y="196"/>
                  <a:pt x="144" y="196"/>
                </a:cubicBezTo>
                <a:cubicBezTo>
                  <a:pt x="144" y="195"/>
                  <a:pt x="144" y="193"/>
                  <a:pt x="144" y="192"/>
                </a:cubicBezTo>
                <a:cubicBezTo>
                  <a:pt x="144" y="192"/>
                  <a:pt x="144" y="191"/>
                  <a:pt x="145" y="191"/>
                </a:cubicBezTo>
                <a:cubicBezTo>
                  <a:pt x="145" y="190"/>
                  <a:pt x="145" y="188"/>
                  <a:pt x="145" y="187"/>
                </a:cubicBezTo>
                <a:cubicBezTo>
                  <a:pt x="145" y="187"/>
                  <a:pt x="145" y="187"/>
                  <a:pt x="146" y="186"/>
                </a:cubicBezTo>
                <a:cubicBezTo>
                  <a:pt x="146" y="185"/>
                  <a:pt x="146" y="184"/>
                  <a:pt x="147" y="182"/>
                </a:cubicBezTo>
                <a:cubicBezTo>
                  <a:pt x="147" y="182"/>
                  <a:pt x="147" y="182"/>
                  <a:pt x="147" y="181"/>
                </a:cubicBezTo>
                <a:cubicBezTo>
                  <a:pt x="148" y="180"/>
                  <a:pt x="148" y="178"/>
                  <a:pt x="149" y="177"/>
                </a:cubicBezTo>
                <a:cubicBezTo>
                  <a:pt x="149" y="177"/>
                  <a:pt x="149" y="177"/>
                  <a:pt x="149" y="177"/>
                </a:cubicBezTo>
                <a:cubicBezTo>
                  <a:pt x="151" y="172"/>
                  <a:pt x="154" y="167"/>
                  <a:pt x="157" y="163"/>
                </a:cubicBezTo>
                <a:cubicBezTo>
                  <a:pt x="164" y="154"/>
                  <a:pt x="173" y="147"/>
                  <a:pt x="182" y="144"/>
                </a:cubicBezTo>
                <a:cubicBezTo>
                  <a:pt x="195" y="154"/>
                  <a:pt x="212" y="160"/>
                  <a:pt x="231" y="160"/>
                </a:cubicBezTo>
                <a:cubicBezTo>
                  <a:pt x="250" y="160"/>
                  <a:pt x="267" y="154"/>
                  <a:pt x="280" y="143"/>
                </a:cubicBezTo>
                <a:cubicBezTo>
                  <a:pt x="289" y="147"/>
                  <a:pt x="298" y="154"/>
                  <a:pt x="305" y="163"/>
                </a:cubicBezTo>
                <a:cubicBezTo>
                  <a:pt x="308" y="167"/>
                  <a:pt x="311" y="172"/>
                  <a:pt x="313" y="176"/>
                </a:cubicBezTo>
                <a:cubicBezTo>
                  <a:pt x="314" y="178"/>
                  <a:pt x="314" y="179"/>
                  <a:pt x="315" y="181"/>
                </a:cubicBezTo>
                <a:cubicBezTo>
                  <a:pt x="315" y="181"/>
                  <a:pt x="315" y="182"/>
                  <a:pt x="316" y="182"/>
                </a:cubicBezTo>
                <a:cubicBezTo>
                  <a:pt x="316" y="183"/>
                  <a:pt x="316" y="184"/>
                  <a:pt x="317" y="186"/>
                </a:cubicBezTo>
                <a:cubicBezTo>
                  <a:pt x="317" y="186"/>
                  <a:pt x="317" y="187"/>
                  <a:pt x="317" y="187"/>
                </a:cubicBezTo>
                <a:cubicBezTo>
                  <a:pt x="317" y="188"/>
                  <a:pt x="318" y="190"/>
                  <a:pt x="318" y="191"/>
                </a:cubicBezTo>
                <a:cubicBezTo>
                  <a:pt x="318" y="191"/>
                  <a:pt x="318" y="191"/>
                  <a:pt x="318" y="192"/>
                </a:cubicBezTo>
                <a:cubicBezTo>
                  <a:pt x="318" y="193"/>
                  <a:pt x="318" y="195"/>
                  <a:pt x="318" y="196"/>
                </a:cubicBezTo>
                <a:cubicBezTo>
                  <a:pt x="318" y="276"/>
                  <a:pt x="318" y="276"/>
                  <a:pt x="318" y="276"/>
                </a:cubicBezTo>
                <a:cubicBezTo>
                  <a:pt x="318" y="276"/>
                  <a:pt x="318" y="276"/>
                  <a:pt x="318" y="276"/>
                </a:cubicBezTo>
                <a:lnTo>
                  <a:pt x="318" y="288"/>
                </a:lnTo>
                <a:close/>
                <a:moveTo>
                  <a:pt x="382" y="65"/>
                </a:moveTo>
                <a:cubicBezTo>
                  <a:pt x="389" y="65"/>
                  <a:pt x="396" y="67"/>
                  <a:pt x="402" y="70"/>
                </a:cubicBezTo>
                <a:cubicBezTo>
                  <a:pt x="412" y="74"/>
                  <a:pt x="419" y="82"/>
                  <a:pt x="424" y="92"/>
                </a:cubicBezTo>
                <a:cubicBezTo>
                  <a:pt x="427" y="97"/>
                  <a:pt x="428" y="104"/>
                  <a:pt x="428" y="111"/>
                </a:cubicBezTo>
                <a:cubicBezTo>
                  <a:pt x="428" y="125"/>
                  <a:pt x="422" y="137"/>
                  <a:pt x="412" y="146"/>
                </a:cubicBezTo>
                <a:cubicBezTo>
                  <a:pt x="411" y="146"/>
                  <a:pt x="411" y="147"/>
                  <a:pt x="410" y="147"/>
                </a:cubicBezTo>
                <a:cubicBezTo>
                  <a:pt x="410" y="148"/>
                  <a:pt x="409" y="148"/>
                  <a:pt x="409" y="148"/>
                </a:cubicBezTo>
                <a:cubicBezTo>
                  <a:pt x="408" y="149"/>
                  <a:pt x="407" y="149"/>
                  <a:pt x="407" y="150"/>
                </a:cubicBezTo>
                <a:cubicBezTo>
                  <a:pt x="406" y="150"/>
                  <a:pt x="406" y="150"/>
                  <a:pt x="405" y="151"/>
                </a:cubicBezTo>
                <a:cubicBezTo>
                  <a:pt x="405" y="151"/>
                  <a:pt x="404" y="151"/>
                  <a:pt x="403" y="152"/>
                </a:cubicBezTo>
                <a:cubicBezTo>
                  <a:pt x="403" y="152"/>
                  <a:pt x="402" y="152"/>
                  <a:pt x="401" y="153"/>
                </a:cubicBezTo>
                <a:cubicBezTo>
                  <a:pt x="401" y="153"/>
                  <a:pt x="400" y="153"/>
                  <a:pt x="399" y="153"/>
                </a:cubicBezTo>
                <a:cubicBezTo>
                  <a:pt x="399" y="154"/>
                  <a:pt x="398" y="154"/>
                  <a:pt x="397" y="154"/>
                </a:cubicBezTo>
                <a:cubicBezTo>
                  <a:pt x="397" y="154"/>
                  <a:pt x="396" y="155"/>
                  <a:pt x="396" y="155"/>
                </a:cubicBezTo>
                <a:cubicBezTo>
                  <a:pt x="395" y="155"/>
                  <a:pt x="394" y="155"/>
                  <a:pt x="393" y="156"/>
                </a:cubicBezTo>
                <a:cubicBezTo>
                  <a:pt x="392" y="156"/>
                  <a:pt x="392" y="156"/>
                  <a:pt x="391" y="156"/>
                </a:cubicBezTo>
                <a:cubicBezTo>
                  <a:pt x="390" y="156"/>
                  <a:pt x="389" y="156"/>
                  <a:pt x="388" y="156"/>
                </a:cubicBezTo>
                <a:cubicBezTo>
                  <a:pt x="388" y="156"/>
                  <a:pt x="387" y="156"/>
                  <a:pt x="387" y="156"/>
                </a:cubicBezTo>
                <a:cubicBezTo>
                  <a:pt x="385" y="157"/>
                  <a:pt x="384" y="157"/>
                  <a:pt x="382" y="157"/>
                </a:cubicBezTo>
                <a:cubicBezTo>
                  <a:pt x="382" y="157"/>
                  <a:pt x="382" y="157"/>
                  <a:pt x="382" y="157"/>
                </a:cubicBezTo>
                <a:cubicBezTo>
                  <a:pt x="381" y="157"/>
                  <a:pt x="379" y="157"/>
                  <a:pt x="378" y="156"/>
                </a:cubicBezTo>
                <a:cubicBezTo>
                  <a:pt x="378" y="156"/>
                  <a:pt x="377" y="156"/>
                  <a:pt x="377" y="156"/>
                </a:cubicBezTo>
                <a:cubicBezTo>
                  <a:pt x="376" y="156"/>
                  <a:pt x="375" y="156"/>
                  <a:pt x="374" y="156"/>
                </a:cubicBezTo>
                <a:cubicBezTo>
                  <a:pt x="373" y="156"/>
                  <a:pt x="373" y="156"/>
                  <a:pt x="372" y="155"/>
                </a:cubicBezTo>
                <a:cubicBezTo>
                  <a:pt x="371" y="155"/>
                  <a:pt x="370" y="155"/>
                  <a:pt x="369" y="155"/>
                </a:cubicBezTo>
                <a:cubicBezTo>
                  <a:pt x="369" y="155"/>
                  <a:pt x="368" y="154"/>
                  <a:pt x="368" y="154"/>
                </a:cubicBezTo>
                <a:cubicBezTo>
                  <a:pt x="367" y="154"/>
                  <a:pt x="366" y="154"/>
                  <a:pt x="365" y="153"/>
                </a:cubicBezTo>
                <a:cubicBezTo>
                  <a:pt x="365" y="153"/>
                  <a:pt x="364" y="153"/>
                  <a:pt x="363" y="153"/>
                </a:cubicBezTo>
                <a:cubicBezTo>
                  <a:pt x="363" y="152"/>
                  <a:pt x="362" y="152"/>
                  <a:pt x="362" y="152"/>
                </a:cubicBezTo>
                <a:cubicBezTo>
                  <a:pt x="361" y="151"/>
                  <a:pt x="360" y="151"/>
                  <a:pt x="360" y="151"/>
                </a:cubicBezTo>
                <a:cubicBezTo>
                  <a:pt x="359" y="150"/>
                  <a:pt x="359" y="150"/>
                  <a:pt x="358" y="150"/>
                </a:cubicBezTo>
                <a:cubicBezTo>
                  <a:pt x="357" y="149"/>
                  <a:pt x="357" y="149"/>
                  <a:pt x="356" y="148"/>
                </a:cubicBezTo>
                <a:cubicBezTo>
                  <a:pt x="356" y="148"/>
                  <a:pt x="355" y="148"/>
                  <a:pt x="355" y="148"/>
                </a:cubicBezTo>
                <a:cubicBezTo>
                  <a:pt x="354" y="147"/>
                  <a:pt x="353" y="146"/>
                  <a:pt x="353" y="146"/>
                </a:cubicBezTo>
                <a:cubicBezTo>
                  <a:pt x="343" y="137"/>
                  <a:pt x="337" y="125"/>
                  <a:pt x="337" y="111"/>
                </a:cubicBezTo>
                <a:cubicBezTo>
                  <a:pt x="337" y="86"/>
                  <a:pt x="357" y="65"/>
                  <a:pt x="382" y="65"/>
                </a:cubicBezTo>
                <a:close/>
                <a:moveTo>
                  <a:pt x="445" y="266"/>
                </a:moveTo>
                <a:cubicBezTo>
                  <a:pt x="445" y="267"/>
                  <a:pt x="445" y="268"/>
                  <a:pt x="445" y="268"/>
                </a:cubicBezTo>
                <a:cubicBezTo>
                  <a:pt x="444" y="268"/>
                  <a:pt x="444" y="268"/>
                  <a:pt x="444" y="268"/>
                </a:cubicBezTo>
                <a:cubicBezTo>
                  <a:pt x="434" y="268"/>
                  <a:pt x="434" y="268"/>
                  <a:pt x="434" y="268"/>
                </a:cubicBezTo>
                <a:cubicBezTo>
                  <a:pt x="434" y="206"/>
                  <a:pt x="434" y="206"/>
                  <a:pt x="434" y="206"/>
                </a:cubicBezTo>
                <a:cubicBezTo>
                  <a:pt x="434" y="202"/>
                  <a:pt x="431" y="198"/>
                  <a:pt x="426" y="198"/>
                </a:cubicBezTo>
                <a:cubicBezTo>
                  <a:pt x="422" y="198"/>
                  <a:pt x="418" y="202"/>
                  <a:pt x="418" y="206"/>
                </a:cubicBezTo>
                <a:cubicBezTo>
                  <a:pt x="418" y="268"/>
                  <a:pt x="418" y="268"/>
                  <a:pt x="418" y="268"/>
                </a:cubicBezTo>
                <a:cubicBezTo>
                  <a:pt x="334" y="268"/>
                  <a:pt x="334" y="268"/>
                  <a:pt x="334" y="268"/>
                </a:cubicBezTo>
                <a:cubicBezTo>
                  <a:pt x="334" y="264"/>
                  <a:pt x="334" y="264"/>
                  <a:pt x="334" y="264"/>
                </a:cubicBezTo>
                <a:cubicBezTo>
                  <a:pt x="334" y="196"/>
                  <a:pt x="334" y="196"/>
                  <a:pt x="334" y="196"/>
                </a:cubicBezTo>
                <a:cubicBezTo>
                  <a:pt x="334" y="196"/>
                  <a:pt x="334" y="196"/>
                  <a:pt x="334" y="196"/>
                </a:cubicBezTo>
                <a:cubicBezTo>
                  <a:pt x="334" y="194"/>
                  <a:pt x="334" y="193"/>
                  <a:pt x="334" y="191"/>
                </a:cubicBezTo>
                <a:cubicBezTo>
                  <a:pt x="334" y="190"/>
                  <a:pt x="334" y="189"/>
                  <a:pt x="333" y="188"/>
                </a:cubicBezTo>
                <a:cubicBezTo>
                  <a:pt x="333" y="187"/>
                  <a:pt x="333" y="186"/>
                  <a:pt x="333" y="185"/>
                </a:cubicBezTo>
                <a:cubicBezTo>
                  <a:pt x="333" y="184"/>
                  <a:pt x="333" y="183"/>
                  <a:pt x="332" y="183"/>
                </a:cubicBezTo>
                <a:cubicBezTo>
                  <a:pt x="332" y="182"/>
                  <a:pt x="332" y="180"/>
                  <a:pt x="331" y="179"/>
                </a:cubicBezTo>
                <a:cubicBezTo>
                  <a:pt x="331" y="179"/>
                  <a:pt x="331" y="178"/>
                  <a:pt x="331" y="178"/>
                </a:cubicBezTo>
                <a:cubicBezTo>
                  <a:pt x="330" y="176"/>
                  <a:pt x="330" y="175"/>
                  <a:pt x="329" y="174"/>
                </a:cubicBezTo>
                <a:cubicBezTo>
                  <a:pt x="329" y="174"/>
                  <a:pt x="329" y="173"/>
                  <a:pt x="329" y="173"/>
                </a:cubicBezTo>
                <a:cubicBezTo>
                  <a:pt x="334" y="168"/>
                  <a:pt x="340" y="163"/>
                  <a:pt x="346" y="160"/>
                </a:cubicBezTo>
                <a:cubicBezTo>
                  <a:pt x="346" y="161"/>
                  <a:pt x="346" y="161"/>
                  <a:pt x="346" y="161"/>
                </a:cubicBezTo>
                <a:cubicBezTo>
                  <a:pt x="347" y="162"/>
                  <a:pt x="348" y="162"/>
                  <a:pt x="349" y="163"/>
                </a:cubicBezTo>
                <a:cubicBezTo>
                  <a:pt x="350" y="163"/>
                  <a:pt x="350" y="164"/>
                  <a:pt x="351" y="164"/>
                </a:cubicBezTo>
                <a:cubicBezTo>
                  <a:pt x="352" y="164"/>
                  <a:pt x="353" y="165"/>
                  <a:pt x="354" y="166"/>
                </a:cubicBezTo>
                <a:cubicBezTo>
                  <a:pt x="354" y="166"/>
                  <a:pt x="355" y="166"/>
                  <a:pt x="355" y="166"/>
                </a:cubicBezTo>
                <a:cubicBezTo>
                  <a:pt x="357" y="167"/>
                  <a:pt x="359" y="168"/>
                  <a:pt x="360" y="169"/>
                </a:cubicBezTo>
                <a:cubicBezTo>
                  <a:pt x="361" y="169"/>
                  <a:pt x="362" y="169"/>
                  <a:pt x="363" y="170"/>
                </a:cubicBezTo>
                <a:cubicBezTo>
                  <a:pt x="364" y="170"/>
                  <a:pt x="365" y="170"/>
                  <a:pt x="366" y="170"/>
                </a:cubicBezTo>
                <a:cubicBezTo>
                  <a:pt x="367" y="171"/>
                  <a:pt x="368" y="171"/>
                  <a:pt x="369" y="171"/>
                </a:cubicBezTo>
                <a:cubicBezTo>
                  <a:pt x="370" y="171"/>
                  <a:pt x="370" y="171"/>
                  <a:pt x="371" y="172"/>
                </a:cubicBezTo>
                <a:cubicBezTo>
                  <a:pt x="372" y="172"/>
                  <a:pt x="374" y="172"/>
                  <a:pt x="375" y="172"/>
                </a:cubicBezTo>
                <a:cubicBezTo>
                  <a:pt x="375" y="172"/>
                  <a:pt x="376" y="172"/>
                  <a:pt x="377" y="172"/>
                </a:cubicBezTo>
                <a:cubicBezTo>
                  <a:pt x="379" y="173"/>
                  <a:pt x="380" y="173"/>
                  <a:pt x="382" y="173"/>
                </a:cubicBezTo>
                <a:cubicBezTo>
                  <a:pt x="382" y="173"/>
                  <a:pt x="382" y="173"/>
                  <a:pt x="382" y="173"/>
                </a:cubicBezTo>
                <a:cubicBezTo>
                  <a:pt x="384" y="173"/>
                  <a:pt x="386" y="173"/>
                  <a:pt x="388" y="172"/>
                </a:cubicBezTo>
                <a:cubicBezTo>
                  <a:pt x="389" y="172"/>
                  <a:pt x="389" y="172"/>
                  <a:pt x="390" y="172"/>
                </a:cubicBezTo>
                <a:cubicBezTo>
                  <a:pt x="391" y="172"/>
                  <a:pt x="393" y="172"/>
                  <a:pt x="394" y="172"/>
                </a:cubicBezTo>
                <a:cubicBezTo>
                  <a:pt x="395" y="171"/>
                  <a:pt x="395" y="171"/>
                  <a:pt x="396" y="171"/>
                </a:cubicBezTo>
                <a:cubicBezTo>
                  <a:pt x="397" y="171"/>
                  <a:pt x="398" y="171"/>
                  <a:pt x="399" y="170"/>
                </a:cubicBezTo>
                <a:cubicBezTo>
                  <a:pt x="400" y="170"/>
                  <a:pt x="401" y="170"/>
                  <a:pt x="402" y="170"/>
                </a:cubicBezTo>
                <a:cubicBezTo>
                  <a:pt x="402" y="169"/>
                  <a:pt x="403" y="169"/>
                  <a:pt x="404" y="169"/>
                </a:cubicBezTo>
                <a:cubicBezTo>
                  <a:pt x="408" y="167"/>
                  <a:pt x="411" y="166"/>
                  <a:pt x="414" y="164"/>
                </a:cubicBezTo>
                <a:cubicBezTo>
                  <a:pt x="415" y="163"/>
                  <a:pt x="415" y="163"/>
                  <a:pt x="416" y="163"/>
                </a:cubicBezTo>
                <a:cubicBezTo>
                  <a:pt x="417" y="162"/>
                  <a:pt x="418" y="162"/>
                  <a:pt x="419" y="161"/>
                </a:cubicBezTo>
                <a:cubicBezTo>
                  <a:pt x="419" y="161"/>
                  <a:pt x="419" y="161"/>
                  <a:pt x="419" y="160"/>
                </a:cubicBezTo>
                <a:cubicBezTo>
                  <a:pt x="425" y="163"/>
                  <a:pt x="431" y="168"/>
                  <a:pt x="436" y="174"/>
                </a:cubicBezTo>
                <a:cubicBezTo>
                  <a:pt x="442" y="182"/>
                  <a:pt x="445" y="191"/>
                  <a:pt x="445" y="198"/>
                </a:cubicBezTo>
                <a:lnTo>
                  <a:pt x="445" y="266"/>
                </a:lnTo>
                <a:close/>
              </a:path>
            </a:pathLst>
          </a:custGeom>
          <a:solidFill>
            <a:schemeClr val="accent1">
              <a:lumMod val="50000"/>
            </a:schemeClr>
          </a:solidFill>
          <a:ln>
            <a:noFill/>
          </a:ln>
        </p:spPr>
        <p:txBody>
          <a:bodyPr/>
          <a:lstStyle/>
          <a:p>
            <a:endParaRPr lang="en-US"/>
          </a:p>
        </p:txBody>
      </p:sp>
      <p:sp>
        <p:nvSpPr>
          <p:cNvPr id="4" name="Rounded Rectangle 3"/>
          <p:cNvSpPr/>
          <p:nvPr/>
        </p:nvSpPr>
        <p:spPr>
          <a:xfrm>
            <a:off x="3276600" y="2286000"/>
            <a:ext cx="2514600" cy="533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Seeking Help</a:t>
            </a:r>
            <a:endParaRPr lang="en-US" dirty="0"/>
          </a:p>
        </p:txBody>
      </p:sp>
      <p:sp>
        <p:nvSpPr>
          <p:cNvPr id="25" name="Rounded Rectangle 24"/>
          <p:cNvSpPr/>
          <p:nvPr/>
        </p:nvSpPr>
        <p:spPr>
          <a:xfrm>
            <a:off x="3276600" y="3200400"/>
            <a:ext cx="2514600" cy="5334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Requesting Solution</a:t>
            </a:r>
            <a:endParaRPr lang="en-US" dirty="0"/>
          </a:p>
        </p:txBody>
      </p:sp>
      <p:sp>
        <p:nvSpPr>
          <p:cNvPr id="26" name="Rounded Rectangle 25"/>
          <p:cNvSpPr/>
          <p:nvPr/>
        </p:nvSpPr>
        <p:spPr>
          <a:xfrm>
            <a:off x="3276600" y="4191000"/>
            <a:ext cx="25146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Complaining</a:t>
            </a:r>
            <a:endParaRPr lang="en-US" dirty="0"/>
          </a:p>
        </p:txBody>
      </p:sp>
      <p:sp>
        <p:nvSpPr>
          <p:cNvPr id="27" name="Rounded Rectangle 26"/>
          <p:cNvSpPr/>
          <p:nvPr/>
        </p:nvSpPr>
        <p:spPr>
          <a:xfrm>
            <a:off x="3276600" y="5181600"/>
            <a:ext cx="2514600" cy="5334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Frustration</a:t>
            </a:r>
            <a:endParaRPr lang="en-US" dirty="0"/>
          </a:p>
        </p:txBody>
      </p:sp>
      <p:sp>
        <p:nvSpPr>
          <p:cNvPr id="31" name="Freeform 3"/>
          <p:cNvSpPr>
            <a:spLocks noChangeAspect="1" noEditPoints="1"/>
          </p:cNvSpPr>
          <p:nvPr/>
        </p:nvSpPr>
        <p:spPr bwMode="auto">
          <a:xfrm>
            <a:off x="3962400" y="6032573"/>
            <a:ext cx="1143000" cy="768297"/>
          </a:xfrm>
          <a:custGeom>
            <a:avLst/>
            <a:gdLst>
              <a:gd name="T0" fmla="*/ 2147483646 w 461"/>
              <a:gd name="T1" fmla="*/ 2147483646 h 310"/>
              <a:gd name="T2" fmla="*/ 2147483646 w 461"/>
              <a:gd name="T3" fmla="*/ 2147483646 h 310"/>
              <a:gd name="T4" fmla="*/ 2147483646 w 461"/>
              <a:gd name="T5" fmla="*/ 2147483646 h 310"/>
              <a:gd name="T6" fmla="*/ 2147483646 w 461"/>
              <a:gd name="T7" fmla="*/ 2147483646 h 310"/>
              <a:gd name="T8" fmla="*/ 2147483646 w 461"/>
              <a:gd name="T9" fmla="*/ 2147483646 h 310"/>
              <a:gd name="T10" fmla="*/ 2147483646 w 461"/>
              <a:gd name="T11" fmla="*/ 2147483646 h 310"/>
              <a:gd name="T12" fmla="*/ 2147483646 w 461"/>
              <a:gd name="T13" fmla="*/ 2147483646 h 310"/>
              <a:gd name="T14" fmla="*/ 2147483646 w 461"/>
              <a:gd name="T15" fmla="*/ 2147483646 h 310"/>
              <a:gd name="T16" fmla="*/ 0 w 461"/>
              <a:gd name="T17" fmla="*/ 2147483646 h 310"/>
              <a:gd name="T18" fmla="*/ 2147483646 w 461"/>
              <a:gd name="T19" fmla="*/ 2147483646 h 310"/>
              <a:gd name="T20" fmla="*/ 2147483646 w 461"/>
              <a:gd name="T21" fmla="*/ 2147483646 h 310"/>
              <a:gd name="T22" fmla="*/ 2147483646 w 461"/>
              <a:gd name="T23" fmla="*/ 2147483646 h 310"/>
              <a:gd name="T24" fmla="*/ 2147483646 w 461"/>
              <a:gd name="T25" fmla="*/ 2147483646 h 310"/>
              <a:gd name="T26" fmla="*/ 2147483646 w 461"/>
              <a:gd name="T27" fmla="*/ 2147483646 h 310"/>
              <a:gd name="T28" fmla="*/ 2147483646 w 461"/>
              <a:gd name="T29" fmla="*/ 2147483646 h 310"/>
              <a:gd name="T30" fmla="*/ 2147483646 w 461"/>
              <a:gd name="T31" fmla="*/ 2147483646 h 310"/>
              <a:gd name="T32" fmla="*/ 2147483646 w 461"/>
              <a:gd name="T33" fmla="*/ 2147483646 h 310"/>
              <a:gd name="T34" fmla="*/ 2147483646 w 461"/>
              <a:gd name="T35" fmla="*/ 2147483646 h 310"/>
              <a:gd name="T36" fmla="*/ 2147483646 w 461"/>
              <a:gd name="T37" fmla="*/ 2147483646 h 310"/>
              <a:gd name="T38" fmla="*/ 2147483646 w 461"/>
              <a:gd name="T39" fmla="*/ 2147483646 h 310"/>
              <a:gd name="T40" fmla="*/ 2147483646 w 461"/>
              <a:gd name="T41" fmla="*/ 2147483646 h 310"/>
              <a:gd name="T42" fmla="*/ 2147483646 w 461"/>
              <a:gd name="T43" fmla="*/ 2147483646 h 310"/>
              <a:gd name="T44" fmla="*/ 2147483646 w 461"/>
              <a:gd name="T45" fmla="*/ 2147483646 h 310"/>
              <a:gd name="T46" fmla="*/ 2147483646 w 461"/>
              <a:gd name="T47" fmla="*/ 2147483646 h 310"/>
              <a:gd name="T48" fmla="*/ 2147483646 w 461"/>
              <a:gd name="T49" fmla="*/ 2147483646 h 310"/>
              <a:gd name="T50" fmla="*/ 2147483646 w 461"/>
              <a:gd name="T51" fmla="*/ 2147483646 h 310"/>
              <a:gd name="T52" fmla="*/ 2147483646 w 461"/>
              <a:gd name="T53" fmla="*/ 2147483646 h 310"/>
              <a:gd name="T54" fmla="*/ 2147483646 w 461"/>
              <a:gd name="T55" fmla="*/ 2147483646 h 310"/>
              <a:gd name="T56" fmla="*/ 2147483646 w 461"/>
              <a:gd name="T57" fmla="*/ 2147483646 h 310"/>
              <a:gd name="T58" fmla="*/ 2147483646 w 461"/>
              <a:gd name="T59" fmla="*/ 2147483646 h 310"/>
              <a:gd name="T60" fmla="*/ 2147483646 w 461"/>
              <a:gd name="T61" fmla="*/ 2147483646 h 310"/>
              <a:gd name="T62" fmla="*/ 2147483646 w 461"/>
              <a:gd name="T63" fmla="*/ 2147483646 h 310"/>
              <a:gd name="T64" fmla="*/ 2147483646 w 461"/>
              <a:gd name="T65" fmla="*/ 2147483646 h 310"/>
              <a:gd name="T66" fmla="*/ 2147483646 w 461"/>
              <a:gd name="T67" fmla="*/ 2147483646 h 310"/>
              <a:gd name="T68" fmla="*/ 2147483646 w 461"/>
              <a:gd name="T69" fmla="*/ 2147483646 h 310"/>
              <a:gd name="T70" fmla="*/ 2147483646 w 461"/>
              <a:gd name="T71" fmla="*/ 2147483646 h 310"/>
              <a:gd name="T72" fmla="*/ 2147483646 w 461"/>
              <a:gd name="T73" fmla="*/ 2147483646 h 310"/>
              <a:gd name="T74" fmla="*/ 2147483646 w 461"/>
              <a:gd name="T75" fmla="*/ 2147483646 h 310"/>
              <a:gd name="T76" fmla="*/ 2147483646 w 461"/>
              <a:gd name="T77" fmla="*/ 2147483646 h 310"/>
              <a:gd name="T78" fmla="*/ 2147483646 w 461"/>
              <a:gd name="T79" fmla="*/ 2147483646 h 310"/>
              <a:gd name="T80" fmla="*/ 2147483646 w 461"/>
              <a:gd name="T81" fmla="*/ 2147483646 h 310"/>
              <a:gd name="T82" fmla="*/ 2147483646 w 461"/>
              <a:gd name="T83" fmla="*/ 2147483646 h 310"/>
              <a:gd name="T84" fmla="*/ 2147483646 w 461"/>
              <a:gd name="T85" fmla="*/ 2147483646 h 310"/>
              <a:gd name="T86" fmla="*/ 2147483646 w 461"/>
              <a:gd name="T87" fmla="*/ 2147483646 h 310"/>
              <a:gd name="T88" fmla="*/ 2147483646 w 461"/>
              <a:gd name="T89" fmla="*/ 2147483646 h 310"/>
              <a:gd name="T90" fmla="*/ 2147483646 w 461"/>
              <a:gd name="T91" fmla="*/ 2147483646 h 310"/>
              <a:gd name="T92" fmla="*/ 2147483646 w 461"/>
              <a:gd name="T93" fmla="*/ 2147483646 h 310"/>
              <a:gd name="T94" fmla="*/ 2147483646 w 461"/>
              <a:gd name="T95" fmla="*/ 2147483646 h 310"/>
              <a:gd name="T96" fmla="*/ 2147483646 w 461"/>
              <a:gd name="T97" fmla="*/ 2147483646 h 310"/>
              <a:gd name="T98" fmla="*/ 2147483646 w 461"/>
              <a:gd name="T99" fmla="*/ 2147483646 h 310"/>
              <a:gd name="T100" fmla="*/ 2147483646 w 461"/>
              <a:gd name="T101" fmla="*/ 2147483646 h 310"/>
              <a:gd name="T102" fmla="*/ 2147483646 w 461"/>
              <a:gd name="T103" fmla="*/ 2147483646 h 310"/>
              <a:gd name="T104" fmla="*/ 2147483646 w 461"/>
              <a:gd name="T105" fmla="*/ 2147483646 h 310"/>
              <a:gd name="T106" fmla="*/ 2147483646 w 461"/>
              <a:gd name="T107" fmla="*/ 2147483646 h 310"/>
              <a:gd name="T108" fmla="*/ 2147483646 w 461"/>
              <a:gd name="T109" fmla="*/ 2147483646 h 310"/>
              <a:gd name="T110" fmla="*/ 2147483646 w 461"/>
              <a:gd name="T111" fmla="*/ 2147483646 h 310"/>
              <a:gd name="T112" fmla="*/ 2147483646 w 461"/>
              <a:gd name="T113" fmla="*/ 2147483646 h 310"/>
              <a:gd name="T114" fmla="*/ 2147483646 w 461"/>
              <a:gd name="T115" fmla="*/ 2147483646 h 310"/>
              <a:gd name="T116" fmla="*/ 2147483646 w 461"/>
              <a:gd name="T117" fmla="*/ 2147483646 h 310"/>
              <a:gd name="T118" fmla="*/ 2147483646 w 461"/>
              <a:gd name="T119" fmla="*/ 2147483646 h 310"/>
              <a:gd name="T120" fmla="*/ 2147483646 w 461"/>
              <a:gd name="T121" fmla="*/ 2147483646 h 310"/>
              <a:gd name="T122" fmla="*/ 2147483646 w 461"/>
              <a:gd name="T123" fmla="*/ 2147483646 h 310"/>
              <a:gd name="T124" fmla="*/ 2147483646 w 461"/>
              <a:gd name="T125" fmla="*/ 2147483646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1" h="310">
                <a:moveTo>
                  <a:pt x="449" y="165"/>
                </a:moveTo>
                <a:cubicBezTo>
                  <a:pt x="444" y="158"/>
                  <a:pt x="438" y="153"/>
                  <a:pt x="431" y="149"/>
                </a:cubicBezTo>
                <a:cubicBezTo>
                  <a:pt x="439" y="138"/>
                  <a:pt x="444" y="125"/>
                  <a:pt x="444" y="111"/>
                </a:cubicBezTo>
                <a:cubicBezTo>
                  <a:pt x="444" y="102"/>
                  <a:pt x="442" y="93"/>
                  <a:pt x="438" y="85"/>
                </a:cubicBezTo>
                <a:cubicBezTo>
                  <a:pt x="432" y="72"/>
                  <a:pt x="422" y="61"/>
                  <a:pt x="409" y="55"/>
                </a:cubicBezTo>
                <a:cubicBezTo>
                  <a:pt x="401" y="51"/>
                  <a:pt x="392" y="49"/>
                  <a:pt x="382" y="49"/>
                </a:cubicBezTo>
                <a:cubicBezTo>
                  <a:pt x="348" y="49"/>
                  <a:pt x="321" y="77"/>
                  <a:pt x="321" y="111"/>
                </a:cubicBezTo>
                <a:cubicBezTo>
                  <a:pt x="321" y="125"/>
                  <a:pt x="326" y="138"/>
                  <a:pt x="334" y="149"/>
                </a:cubicBezTo>
                <a:cubicBezTo>
                  <a:pt x="329" y="151"/>
                  <a:pt x="325" y="155"/>
                  <a:pt x="321" y="158"/>
                </a:cubicBezTo>
                <a:cubicBezTo>
                  <a:pt x="320" y="157"/>
                  <a:pt x="319" y="155"/>
                  <a:pt x="318" y="154"/>
                </a:cubicBezTo>
                <a:cubicBezTo>
                  <a:pt x="311" y="145"/>
                  <a:pt x="302" y="137"/>
                  <a:pt x="293" y="132"/>
                </a:cubicBezTo>
                <a:cubicBezTo>
                  <a:pt x="304" y="118"/>
                  <a:pt x="311" y="100"/>
                  <a:pt x="311" y="80"/>
                </a:cubicBezTo>
                <a:cubicBezTo>
                  <a:pt x="311" y="65"/>
                  <a:pt x="307" y="50"/>
                  <a:pt x="299" y="37"/>
                </a:cubicBezTo>
                <a:cubicBezTo>
                  <a:pt x="296" y="34"/>
                  <a:pt x="291" y="33"/>
                  <a:pt x="288" y="35"/>
                </a:cubicBezTo>
                <a:cubicBezTo>
                  <a:pt x="284" y="37"/>
                  <a:pt x="283" y="42"/>
                  <a:pt x="285" y="46"/>
                </a:cubicBezTo>
                <a:cubicBezTo>
                  <a:pt x="292" y="56"/>
                  <a:pt x="295" y="68"/>
                  <a:pt x="295" y="80"/>
                </a:cubicBezTo>
                <a:cubicBezTo>
                  <a:pt x="295" y="116"/>
                  <a:pt x="266" y="144"/>
                  <a:pt x="231" y="144"/>
                </a:cubicBezTo>
                <a:cubicBezTo>
                  <a:pt x="196" y="144"/>
                  <a:pt x="167" y="116"/>
                  <a:pt x="167" y="80"/>
                </a:cubicBezTo>
                <a:cubicBezTo>
                  <a:pt x="167" y="45"/>
                  <a:pt x="196" y="16"/>
                  <a:pt x="231" y="16"/>
                </a:cubicBezTo>
                <a:cubicBezTo>
                  <a:pt x="243" y="16"/>
                  <a:pt x="255" y="20"/>
                  <a:pt x="265" y="26"/>
                </a:cubicBezTo>
                <a:cubicBezTo>
                  <a:pt x="269" y="28"/>
                  <a:pt x="274" y="27"/>
                  <a:pt x="276" y="24"/>
                </a:cubicBezTo>
                <a:cubicBezTo>
                  <a:pt x="279" y="20"/>
                  <a:pt x="278" y="15"/>
                  <a:pt x="274" y="13"/>
                </a:cubicBezTo>
                <a:cubicBezTo>
                  <a:pt x="261" y="4"/>
                  <a:pt x="246" y="0"/>
                  <a:pt x="231" y="0"/>
                </a:cubicBezTo>
                <a:cubicBezTo>
                  <a:pt x="187" y="0"/>
                  <a:pt x="151" y="36"/>
                  <a:pt x="151" y="80"/>
                </a:cubicBezTo>
                <a:cubicBezTo>
                  <a:pt x="151" y="100"/>
                  <a:pt x="158" y="118"/>
                  <a:pt x="169" y="132"/>
                </a:cubicBezTo>
                <a:cubicBezTo>
                  <a:pt x="160" y="137"/>
                  <a:pt x="151" y="145"/>
                  <a:pt x="144" y="154"/>
                </a:cubicBezTo>
                <a:cubicBezTo>
                  <a:pt x="143" y="155"/>
                  <a:pt x="142" y="157"/>
                  <a:pt x="140" y="159"/>
                </a:cubicBezTo>
                <a:cubicBezTo>
                  <a:pt x="137" y="155"/>
                  <a:pt x="132" y="151"/>
                  <a:pt x="128" y="149"/>
                </a:cubicBezTo>
                <a:cubicBezTo>
                  <a:pt x="136" y="138"/>
                  <a:pt x="141" y="125"/>
                  <a:pt x="141" y="111"/>
                </a:cubicBezTo>
                <a:cubicBezTo>
                  <a:pt x="141" y="102"/>
                  <a:pt x="139" y="93"/>
                  <a:pt x="135" y="85"/>
                </a:cubicBezTo>
                <a:cubicBezTo>
                  <a:pt x="129" y="72"/>
                  <a:pt x="118" y="61"/>
                  <a:pt x="105" y="55"/>
                </a:cubicBezTo>
                <a:cubicBezTo>
                  <a:pt x="97" y="51"/>
                  <a:pt x="88" y="49"/>
                  <a:pt x="79" y="49"/>
                </a:cubicBezTo>
                <a:cubicBezTo>
                  <a:pt x="45" y="49"/>
                  <a:pt x="17" y="77"/>
                  <a:pt x="17" y="111"/>
                </a:cubicBezTo>
                <a:cubicBezTo>
                  <a:pt x="17" y="125"/>
                  <a:pt x="22" y="138"/>
                  <a:pt x="30" y="149"/>
                </a:cubicBezTo>
                <a:cubicBezTo>
                  <a:pt x="23" y="153"/>
                  <a:pt x="17" y="158"/>
                  <a:pt x="12" y="165"/>
                </a:cubicBezTo>
                <a:cubicBezTo>
                  <a:pt x="5" y="174"/>
                  <a:pt x="0" y="186"/>
                  <a:pt x="0" y="198"/>
                </a:cubicBezTo>
                <a:cubicBezTo>
                  <a:pt x="0" y="266"/>
                  <a:pt x="0" y="266"/>
                  <a:pt x="0" y="266"/>
                </a:cubicBezTo>
                <a:cubicBezTo>
                  <a:pt x="0" y="276"/>
                  <a:pt x="7" y="284"/>
                  <a:pt x="17" y="284"/>
                </a:cubicBezTo>
                <a:cubicBezTo>
                  <a:pt x="128" y="284"/>
                  <a:pt x="128" y="284"/>
                  <a:pt x="128" y="284"/>
                </a:cubicBezTo>
                <a:cubicBezTo>
                  <a:pt x="128" y="288"/>
                  <a:pt x="128" y="288"/>
                  <a:pt x="128" y="288"/>
                </a:cubicBezTo>
                <a:cubicBezTo>
                  <a:pt x="128" y="300"/>
                  <a:pt x="136" y="310"/>
                  <a:pt x="148" y="310"/>
                </a:cubicBezTo>
                <a:cubicBezTo>
                  <a:pt x="314" y="310"/>
                  <a:pt x="314" y="310"/>
                  <a:pt x="314" y="310"/>
                </a:cubicBezTo>
                <a:cubicBezTo>
                  <a:pt x="326" y="310"/>
                  <a:pt x="334" y="300"/>
                  <a:pt x="334" y="288"/>
                </a:cubicBezTo>
                <a:cubicBezTo>
                  <a:pt x="334" y="284"/>
                  <a:pt x="334" y="284"/>
                  <a:pt x="334" y="284"/>
                </a:cubicBezTo>
                <a:cubicBezTo>
                  <a:pt x="444" y="284"/>
                  <a:pt x="444" y="284"/>
                  <a:pt x="444" y="284"/>
                </a:cubicBezTo>
                <a:cubicBezTo>
                  <a:pt x="454" y="284"/>
                  <a:pt x="461" y="276"/>
                  <a:pt x="461" y="266"/>
                </a:cubicBezTo>
                <a:cubicBezTo>
                  <a:pt x="461" y="198"/>
                  <a:pt x="461" y="198"/>
                  <a:pt x="461" y="198"/>
                </a:cubicBezTo>
                <a:cubicBezTo>
                  <a:pt x="461" y="186"/>
                  <a:pt x="456" y="174"/>
                  <a:pt x="449" y="165"/>
                </a:cubicBezTo>
                <a:close/>
                <a:moveTo>
                  <a:pt x="79" y="65"/>
                </a:moveTo>
                <a:cubicBezTo>
                  <a:pt x="86" y="65"/>
                  <a:pt x="92" y="67"/>
                  <a:pt x="98" y="70"/>
                </a:cubicBezTo>
                <a:cubicBezTo>
                  <a:pt x="108" y="74"/>
                  <a:pt x="116" y="82"/>
                  <a:pt x="120" y="92"/>
                </a:cubicBezTo>
                <a:cubicBezTo>
                  <a:pt x="123" y="97"/>
                  <a:pt x="125" y="104"/>
                  <a:pt x="125" y="111"/>
                </a:cubicBezTo>
                <a:cubicBezTo>
                  <a:pt x="125" y="125"/>
                  <a:pt x="118" y="137"/>
                  <a:pt x="109" y="146"/>
                </a:cubicBezTo>
                <a:cubicBezTo>
                  <a:pt x="108" y="146"/>
                  <a:pt x="107" y="147"/>
                  <a:pt x="106" y="147"/>
                </a:cubicBezTo>
                <a:cubicBezTo>
                  <a:pt x="106" y="148"/>
                  <a:pt x="106" y="148"/>
                  <a:pt x="105" y="148"/>
                </a:cubicBezTo>
                <a:cubicBezTo>
                  <a:pt x="105" y="149"/>
                  <a:pt x="104" y="149"/>
                  <a:pt x="103" y="150"/>
                </a:cubicBezTo>
                <a:cubicBezTo>
                  <a:pt x="103" y="150"/>
                  <a:pt x="102" y="150"/>
                  <a:pt x="102" y="151"/>
                </a:cubicBezTo>
                <a:cubicBezTo>
                  <a:pt x="101" y="151"/>
                  <a:pt x="100" y="151"/>
                  <a:pt x="100" y="152"/>
                </a:cubicBezTo>
                <a:cubicBezTo>
                  <a:pt x="99" y="152"/>
                  <a:pt x="98" y="152"/>
                  <a:pt x="98" y="153"/>
                </a:cubicBezTo>
                <a:cubicBezTo>
                  <a:pt x="97" y="153"/>
                  <a:pt x="97" y="153"/>
                  <a:pt x="96" y="153"/>
                </a:cubicBezTo>
                <a:cubicBezTo>
                  <a:pt x="95" y="154"/>
                  <a:pt x="94" y="154"/>
                  <a:pt x="94" y="154"/>
                </a:cubicBezTo>
                <a:cubicBezTo>
                  <a:pt x="93" y="154"/>
                  <a:pt x="92" y="155"/>
                  <a:pt x="92" y="155"/>
                </a:cubicBezTo>
                <a:cubicBezTo>
                  <a:pt x="91" y="155"/>
                  <a:pt x="90" y="155"/>
                  <a:pt x="89" y="156"/>
                </a:cubicBezTo>
                <a:cubicBezTo>
                  <a:pt x="89" y="156"/>
                  <a:pt x="88" y="156"/>
                  <a:pt x="88" y="156"/>
                </a:cubicBezTo>
                <a:cubicBezTo>
                  <a:pt x="87" y="156"/>
                  <a:pt x="86" y="156"/>
                  <a:pt x="84" y="156"/>
                </a:cubicBezTo>
                <a:cubicBezTo>
                  <a:pt x="84" y="156"/>
                  <a:pt x="84" y="156"/>
                  <a:pt x="83" y="156"/>
                </a:cubicBezTo>
                <a:cubicBezTo>
                  <a:pt x="82" y="157"/>
                  <a:pt x="80" y="157"/>
                  <a:pt x="79" y="157"/>
                </a:cubicBezTo>
                <a:cubicBezTo>
                  <a:pt x="77" y="157"/>
                  <a:pt x="76" y="157"/>
                  <a:pt x="74" y="156"/>
                </a:cubicBezTo>
                <a:cubicBezTo>
                  <a:pt x="74" y="156"/>
                  <a:pt x="74" y="156"/>
                  <a:pt x="73" y="156"/>
                </a:cubicBezTo>
                <a:cubicBezTo>
                  <a:pt x="72" y="156"/>
                  <a:pt x="71" y="156"/>
                  <a:pt x="70" y="156"/>
                </a:cubicBezTo>
                <a:cubicBezTo>
                  <a:pt x="69" y="156"/>
                  <a:pt x="69" y="156"/>
                  <a:pt x="69" y="156"/>
                </a:cubicBezTo>
                <a:cubicBezTo>
                  <a:pt x="68" y="155"/>
                  <a:pt x="67" y="155"/>
                  <a:pt x="66" y="155"/>
                </a:cubicBezTo>
                <a:cubicBezTo>
                  <a:pt x="65" y="155"/>
                  <a:pt x="65" y="154"/>
                  <a:pt x="64" y="154"/>
                </a:cubicBezTo>
                <a:cubicBezTo>
                  <a:pt x="63" y="154"/>
                  <a:pt x="63" y="154"/>
                  <a:pt x="62" y="153"/>
                </a:cubicBezTo>
                <a:cubicBezTo>
                  <a:pt x="61" y="153"/>
                  <a:pt x="61" y="153"/>
                  <a:pt x="60" y="153"/>
                </a:cubicBezTo>
                <a:cubicBezTo>
                  <a:pt x="59" y="152"/>
                  <a:pt x="59" y="152"/>
                  <a:pt x="58" y="152"/>
                </a:cubicBezTo>
                <a:cubicBezTo>
                  <a:pt x="57" y="151"/>
                  <a:pt x="57" y="151"/>
                  <a:pt x="56" y="151"/>
                </a:cubicBezTo>
                <a:cubicBezTo>
                  <a:pt x="56" y="150"/>
                  <a:pt x="55" y="150"/>
                  <a:pt x="55" y="150"/>
                </a:cubicBezTo>
                <a:cubicBezTo>
                  <a:pt x="54" y="149"/>
                  <a:pt x="53" y="149"/>
                  <a:pt x="52" y="148"/>
                </a:cubicBezTo>
                <a:cubicBezTo>
                  <a:pt x="52" y="148"/>
                  <a:pt x="52" y="148"/>
                  <a:pt x="51" y="147"/>
                </a:cubicBezTo>
                <a:cubicBezTo>
                  <a:pt x="51" y="147"/>
                  <a:pt x="50" y="146"/>
                  <a:pt x="49" y="146"/>
                </a:cubicBezTo>
                <a:cubicBezTo>
                  <a:pt x="39" y="137"/>
                  <a:pt x="33" y="125"/>
                  <a:pt x="33" y="111"/>
                </a:cubicBezTo>
                <a:cubicBezTo>
                  <a:pt x="33" y="86"/>
                  <a:pt x="54" y="65"/>
                  <a:pt x="79" y="65"/>
                </a:cubicBezTo>
                <a:close/>
                <a:moveTo>
                  <a:pt x="129" y="189"/>
                </a:moveTo>
                <a:cubicBezTo>
                  <a:pt x="128" y="190"/>
                  <a:pt x="128" y="191"/>
                  <a:pt x="128" y="192"/>
                </a:cubicBezTo>
                <a:cubicBezTo>
                  <a:pt x="128" y="194"/>
                  <a:pt x="128" y="195"/>
                  <a:pt x="128" y="196"/>
                </a:cubicBezTo>
                <a:cubicBezTo>
                  <a:pt x="128" y="196"/>
                  <a:pt x="128" y="196"/>
                  <a:pt x="128" y="196"/>
                </a:cubicBezTo>
                <a:cubicBezTo>
                  <a:pt x="128" y="268"/>
                  <a:pt x="128" y="268"/>
                  <a:pt x="128" y="268"/>
                </a:cubicBezTo>
                <a:cubicBezTo>
                  <a:pt x="43" y="268"/>
                  <a:pt x="43" y="268"/>
                  <a:pt x="43" y="268"/>
                </a:cubicBezTo>
                <a:cubicBezTo>
                  <a:pt x="43" y="206"/>
                  <a:pt x="43" y="206"/>
                  <a:pt x="43" y="206"/>
                </a:cubicBezTo>
                <a:cubicBezTo>
                  <a:pt x="43" y="202"/>
                  <a:pt x="39" y="198"/>
                  <a:pt x="35" y="198"/>
                </a:cubicBezTo>
                <a:cubicBezTo>
                  <a:pt x="31" y="198"/>
                  <a:pt x="27" y="202"/>
                  <a:pt x="27" y="206"/>
                </a:cubicBezTo>
                <a:cubicBezTo>
                  <a:pt x="27" y="268"/>
                  <a:pt x="27" y="268"/>
                  <a:pt x="27" y="268"/>
                </a:cubicBezTo>
                <a:cubicBezTo>
                  <a:pt x="17" y="268"/>
                  <a:pt x="17" y="268"/>
                  <a:pt x="17" y="268"/>
                </a:cubicBezTo>
                <a:cubicBezTo>
                  <a:pt x="17" y="268"/>
                  <a:pt x="17" y="268"/>
                  <a:pt x="17" y="268"/>
                </a:cubicBezTo>
                <a:cubicBezTo>
                  <a:pt x="16" y="268"/>
                  <a:pt x="16" y="267"/>
                  <a:pt x="16" y="266"/>
                </a:cubicBezTo>
                <a:cubicBezTo>
                  <a:pt x="16" y="198"/>
                  <a:pt x="16" y="198"/>
                  <a:pt x="16" y="198"/>
                </a:cubicBezTo>
                <a:cubicBezTo>
                  <a:pt x="16" y="191"/>
                  <a:pt x="19" y="182"/>
                  <a:pt x="25" y="174"/>
                </a:cubicBezTo>
                <a:cubicBezTo>
                  <a:pt x="30" y="168"/>
                  <a:pt x="36" y="163"/>
                  <a:pt x="42" y="160"/>
                </a:cubicBezTo>
                <a:cubicBezTo>
                  <a:pt x="42" y="161"/>
                  <a:pt x="42" y="161"/>
                  <a:pt x="43" y="161"/>
                </a:cubicBezTo>
                <a:cubicBezTo>
                  <a:pt x="44" y="162"/>
                  <a:pt x="45" y="162"/>
                  <a:pt x="46" y="163"/>
                </a:cubicBezTo>
                <a:cubicBezTo>
                  <a:pt x="46" y="163"/>
                  <a:pt x="47" y="164"/>
                  <a:pt x="47" y="164"/>
                </a:cubicBezTo>
                <a:cubicBezTo>
                  <a:pt x="48" y="164"/>
                  <a:pt x="49" y="165"/>
                  <a:pt x="50" y="166"/>
                </a:cubicBezTo>
                <a:cubicBezTo>
                  <a:pt x="50" y="166"/>
                  <a:pt x="51" y="166"/>
                  <a:pt x="51" y="166"/>
                </a:cubicBezTo>
                <a:cubicBezTo>
                  <a:pt x="53" y="167"/>
                  <a:pt x="55" y="168"/>
                  <a:pt x="57" y="169"/>
                </a:cubicBezTo>
                <a:cubicBezTo>
                  <a:pt x="58" y="169"/>
                  <a:pt x="59" y="169"/>
                  <a:pt x="60" y="170"/>
                </a:cubicBezTo>
                <a:cubicBezTo>
                  <a:pt x="60" y="170"/>
                  <a:pt x="61" y="170"/>
                  <a:pt x="62" y="170"/>
                </a:cubicBezTo>
                <a:cubicBezTo>
                  <a:pt x="63" y="171"/>
                  <a:pt x="64" y="171"/>
                  <a:pt x="65" y="171"/>
                </a:cubicBezTo>
                <a:cubicBezTo>
                  <a:pt x="66" y="171"/>
                  <a:pt x="67" y="171"/>
                  <a:pt x="67" y="172"/>
                </a:cubicBezTo>
                <a:cubicBezTo>
                  <a:pt x="69" y="172"/>
                  <a:pt x="70" y="172"/>
                  <a:pt x="71" y="172"/>
                </a:cubicBezTo>
                <a:cubicBezTo>
                  <a:pt x="72" y="172"/>
                  <a:pt x="72" y="172"/>
                  <a:pt x="73" y="172"/>
                </a:cubicBezTo>
                <a:cubicBezTo>
                  <a:pt x="75" y="173"/>
                  <a:pt x="77" y="173"/>
                  <a:pt x="79" y="173"/>
                </a:cubicBezTo>
                <a:cubicBezTo>
                  <a:pt x="81" y="173"/>
                  <a:pt x="83" y="173"/>
                  <a:pt x="85" y="172"/>
                </a:cubicBezTo>
                <a:cubicBezTo>
                  <a:pt x="85" y="172"/>
                  <a:pt x="86" y="172"/>
                  <a:pt x="86" y="172"/>
                </a:cubicBezTo>
                <a:cubicBezTo>
                  <a:pt x="88" y="172"/>
                  <a:pt x="89" y="172"/>
                  <a:pt x="90" y="172"/>
                </a:cubicBezTo>
                <a:cubicBezTo>
                  <a:pt x="91" y="171"/>
                  <a:pt x="92" y="171"/>
                  <a:pt x="92" y="171"/>
                </a:cubicBezTo>
                <a:cubicBezTo>
                  <a:pt x="94" y="171"/>
                  <a:pt x="95" y="171"/>
                  <a:pt x="96" y="170"/>
                </a:cubicBezTo>
                <a:cubicBezTo>
                  <a:pt x="96" y="170"/>
                  <a:pt x="97" y="170"/>
                  <a:pt x="98" y="170"/>
                </a:cubicBezTo>
                <a:cubicBezTo>
                  <a:pt x="99" y="169"/>
                  <a:pt x="100" y="169"/>
                  <a:pt x="101" y="169"/>
                </a:cubicBezTo>
                <a:cubicBezTo>
                  <a:pt x="103" y="168"/>
                  <a:pt x="105" y="167"/>
                  <a:pt x="107" y="166"/>
                </a:cubicBezTo>
                <a:cubicBezTo>
                  <a:pt x="107" y="166"/>
                  <a:pt x="108" y="166"/>
                  <a:pt x="108" y="166"/>
                </a:cubicBezTo>
                <a:cubicBezTo>
                  <a:pt x="109" y="165"/>
                  <a:pt x="110" y="164"/>
                  <a:pt x="111" y="164"/>
                </a:cubicBezTo>
                <a:cubicBezTo>
                  <a:pt x="111" y="164"/>
                  <a:pt x="112" y="163"/>
                  <a:pt x="112" y="163"/>
                </a:cubicBezTo>
                <a:cubicBezTo>
                  <a:pt x="113" y="162"/>
                  <a:pt x="114" y="162"/>
                  <a:pt x="115" y="161"/>
                </a:cubicBezTo>
                <a:cubicBezTo>
                  <a:pt x="115" y="161"/>
                  <a:pt x="116" y="161"/>
                  <a:pt x="116" y="160"/>
                </a:cubicBezTo>
                <a:cubicBezTo>
                  <a:pt x="122" y="163"/>
                  <a:pt x="128" y="168"/>
                  <a:pt x="133" y="174"/>
                </a:cubicBezTo>
                <a:cubicBezTo>
                  <a:pt x="131" y="179"/>
                  <a:pt x="129" y="184"/>
                  <a:pt x="129" y="189"/>
                </a:cubicBezTo>
                <a:close/>
                <a:moveTo>
                  <a:pt x="318" y="288"/>
                </a:moveTo>
                <a:cubicBezTo>
                  <a:pt x="318" y="292"/>
                  <a:pt x="316" y="294"/>
                  <a:pt x="314" y="294"/>
                </a:cubicBezTo>
                <a:cubicBezTo>
                  <a:pt x="298" y="294"/>
                  <a:pt x="298" y="294"/>
                  <a:pt x="298" y="294"/>
                </a:cubicBezTo>
                <a:cubicBezTo>
                  <a:pt x="298" y="196"/>
                  <a:pt x="298" y="196"/>
                  <a:pt x="298" y="196"/>
                </a:cubicBezTo>
                <a:cubicBezTo>
                  <a:pt x="298" y="191"/>
                  <a:pt x="294" y="188"/>
                  <a:pt x="290" y="188"/>
                </a:cubicBezTo>
                <a:cubicBezTo>
                  <a:pt x="285" y="188"/>
                  <a:pt x="282" y="191"/>
                  <a:pt x="282" y="196"/>
                </a:cubicBezTo>
                <a:cubicBezTo>
                  <a:pt x="282" y="294"/>
                  <a:pt x="282" y="294"/>
                  <a:pt x="282" y="294"/>
                </a:cubicBezTo>
                <a:cubicBezTo>
                  <a:pt x="180" y="294"/>
                  <a:pt x="180" y="294"/>
                  <a:pt x="180" y="294"/>
                </a:cubicBezTo>
                <a:cubicBezTo>
                  <a:pt x="180" y="196"/>
                  <a:pt x="180" y="196"/>
                  <a:pt x="180" y="196"/>
                </a:cubicBezTo>
                <a:cubicBezTo>
                  <a:pt x="180" y="191"/>
                  <a:pt x="177" y="188"/>
                  <a:pt x="172" y="188"/>
                </a:cubicBezTo>
                <a:cubicBezTo>
                  <a:pt x="168" y="188"/>
                  <a:pt x="164" y="191"/>
                  <a:pt x="164" y="196"/>
                </a:cubicBezTo>
                <a:cubicBezTo>
                  <a:pt x="164" y="294"/>
                  <a:pt x="164" y="294"/>
                  <a:pt x="164" y="294"/>
                </a:cubicBezTo>
                <a:cubicBezTo>
                  <a:pt x="148" y="294"/>
                  <a:pt x="148" y="294"/>
                  <a:pt x="148" y="294"/>
                </a:cubicBezTo>
                <a:cubicBezTo>
                  <a:pt x="147" y="294"/>
                  <a:pt x="144" y="292"/>
                  <a:pt x="144" y="288"/>
                </a:cubicBezTo>
                <a:cubicBezTo>
                  <a:pt x="144" y="276"/>
                  <a:pt x="144" y="276"/>
                  <a:pt x="144" y="276"/>
                </a:cubicBezTo>
                <a:cubicBezTo>
                  <a:pt x="144" y="276"/>
                  <a:pt x="144" y="276"/>
                  <a:pt x="144" y="276"/>
                </a:cubicBezTo>
                <a:cubicBezTo>
                  <a:pt x="144" y="196"/>
                  <a:pt x="144" y="196"/>
                  <a:pt x="144" y="196"/>
                </a:cubicBezTo>
                <a:cubicBezTo>
                  <a:pt x="144" y="196"/>
                  <a:pt x="144" y="196"/>
                  <a:pt x="144" y="196"/>
                </a:cubicBezTo>
                <a:cubicBezTo>
                  <a:pt x="144" y="195"/>
                  <a:pt x="144" y="193"/>
                  <a:pt x="144" y="192"/>
                </a:cubicBezTo>
                <a:cubicBezTo>
                  <a:pt x="144" y="192"/>
                  <a:pt x="144" y="191"/>
                  <a:pt x="145" y="191"/>
                </a:cubicBezTo>
                <a:cubicBezTo>
                  <a:pt x="145" y="190"/>
                  <a:pt x="145" y="188"/>
                  <a:pt x="145" y="187"/>
                </a:cubicBezTo>
                <a:cubicBezTo>
                  <a:pt x="145" y="187"/>
                  <a:pt x="145" y="187"/>
                  <a:pt x="146" y="186"/>
                </a:cubicBezTo>
                <a:cubicBezTo>
                  <a:pt x="146" y="185"/>
                  <a:pt x="146" y="184"/>
                  <a:pt x="147" y="182"/>
                </a:cubicBezTo>
                <a:cubicBezTo>
                  <a:pt x="147" y="182"/>
                  <a:pt x="147" y="182"/>
                  <a:pt x="147" y="181"/>
                </a:cubicBezTo>
                <a:cubicBezTo>
                  <a:pt x="148" y="180"/>
                  <a:pt x="148" y="178"/>
                  <a:pt x="149" y="177"/>
                </a:cubicBezTo>
                <a:cubicBezTo>
                  <a:pt x="149" y="177"/>
                  <a:pt x="149" y="177"/>
                  <a:pt x="149" y="177"/>
                </a:cubicBezTo>
                <a:cubicBezTo>
                  <a:pt x="151" y="172"/>
                  <a:pt x="154" y="167"/>
                  <a:pt x="157" y="163"/>
                </a:cubicBezTo>
                <a:cubicBezTo>
                  <a:pt x="164" y="154"/>
                  <a:pt x="173" y="147"/>
                  <a:pt x="182" y="144"/>
                </a:cubicBezTo>
                <a:cubicBezTo>
                  <a:pt x="195" y="154"/>
                  <a:pt x="212" y="160"/>
                  <a:pt x="231" y="160"/>
                </a:cubicBezTo>
                <a:cubicBezTo>
                  <a:pt x="250" y="160"/>
                  <a:pt x="267" y="154"/>
                  <a:pt x="280" y="143"/>
                </a:cubicBezTo>
                <a:cubicBezTo>
                  <a:pt x="289" y="147"/>
                  <a:pt x="298" y="154"/>
                  <a:pt x="305" y="163"/>
                </a:cubicBezTo>
                <a:cubicBezTo>
                  <a:pt x="308" y="167"/>
                  <a:pt x="311" y="172"/>
                  <a:pt x="313" y="176"/>
                </a:cubicBezTo>
                <a:cubicBezTo>
                  <a:pt x="314" y="178"/>
                  <a:pt x="314" y="179"/>
                  <a:pt x="315" y="181"/>
                </a:cubicBezTo>
                <a:cubicBezTo>
                  <a:pt x="315" y="181"/>
                  <a:pt x="315" y="182"/>
                  <a:pt x="316" y="182"/>
                </a:cubicBezTo>
                <a:cubicBezTo>
                  <a:pt x="316" y="183"/>
                  <a:pt x="316" y="184"/>
                  <a:pt x="317" y="186"/>
                </a:cubicBezTo>
                <a:cubicBezTo>
                  <a:pt x="317" y="186"/>
                  <a:pt x="317" y="187"/>
                  <a:pt x="317" y="187"/>
                </a:cubicBezTo>
                <a:cubicBezTo>
                  <a:pt x="317" y="188"/>
                  <a:pt x="318" y="190"/>
                  <a:pt x="318" y="191"/>
                </a:cubicBezTo>
                <a:cubicBezTo>
                  <a:pt x="318" y="191"/>
                  <a:pt x="318" y="191"/>
                  <a:pt x="318" y="192"/>
                </a:cubicBezTo>
                <a:cubicBezTo>
                  <a:pt x="318" y="193"/>
                  <a:pt x="318" y="195"/>
                  <a:pt x="318" y="196"/>
                </a:cubicBezTo>
                <a:cubicBezTo>
                  <a:pt x="318" y="276"/>
                  <a:pt x="318" y="276"/>
                  <a:pt x="318" y="276"/>
                </a:cubicBezTo>
                <a:cubicBezTo>
                  <a:pt x="318" y="276"/>
                  <a:pt x="318" y="276"/>
                  <a:pt x="318" y="276"/>
                </a:cubicBezTo>
                <a:lnTo>
                  <a:pt x="318" y="288"/>
                </a:lnTo>
                <a:close/>
                <a:moveTo>
                  <a:pt x="382" y="65"/>
                </a:moveTo>
                <a:cubicBezTo>
                  <a:pt x="389" y="65"/>
                  <a:pt x="396" y="67"/>
                  <a:pt x="402" y="70"/>
                </a:cubicBezTo>
                <a:cubicBezTo>
                  <a:pt x="412" y="74"/>
                  <a:pt x="419" y="82"/>
                  <a:pt x="424" y="92"/>
                </a:cubicBezTo>
                <a:cubicBezTo>
                  <a:pt x="427" y="97"/>
                  <a:pt x="428" y="104"/>
                  <a:pt x="428" y="111"/>
                </a:cubicBezTo>
                <a:cubicBezTo>
                  <a:pt x="428" y="125"/>
                  <a:pt x="422" y="137"/>
                  <a:pt x="412" y="146"/>
                </a:cubicBezTo>
                <a:cubicBezTo>
                  <a:pt x="411" y="146"/>
                  <a:pt x="411" y="147"/>
                  <a:pt x="410" y="147"/>
                </a:cubicBezTo>
                <a:cubicBezTo>
                  <a:pt x="410" y="148"/>
                  <a:pt x="409" y="148"/>
                  <a:pt x="409" y="148"/>
                </a:cubicBezTo>
                <a:cubicBezTo>
                  <a:pt x="408" y="149"/>
                  <a:pt x="407" y="149"/>
                  <a:pt x="407" y="150"/>
                </a:cubicBezTo>
                <a:cubicBezTo>
                  <a:pt x="406" y="150"/>
                  <a:pt x="406" y="150"/>
                  <a:pt x="405" y="151"/>
                </a:cubicBezTo>
                <a:cubicBezTo>
                  <a:pt x="405" y="151"/>
                  <a:pt x="404" y="151"/>
                  <a:pt x="403" y="152"/>
                </a:cubicBezTo>
                <a:cubicBezTo>
                  <a:pt x="403" y="152"/>
                  <a:pt x="402" y="152"/>
                  <a:pt x="401" y="153"/>
                </a:cubicBezTo>
                <a:cubicBezTo>
                  <a:pt x="401" y="153"/>
                  <a:pt x="400" y="153"/>
                  <a:pt x="399" y="153"/>
                </a:cubicBezTo>
                <a:cubicBezTo>
                  <a:pt x="399" y="154"/>
                  <a:pt x="398" y="154"/>
                  <a:pt x="397" y="154"/>
                </a:cubicBezTo>
                <a:cubicBezTo>
                  <a:pt x="397" y="154"/>
                  <a:pt x="396" y="155"/>
                  <a:pt x="396" y="155"/>
                </a:cubicBezTo>
                <a:cubicBezTo>
                  <a:pt x="395" y="155"/>
                  <a:pt x="394" y="155"/>
                  <a:pt x="393" y="156"/>
                </a:cubicBezTo>
                <a:cubicBezTo>
                  <a:pt x="392" y="156"/>
                  <a:pt x="392" y="156"/>
                  <a:pt x="391" y="156"/>
                </a:cubicBezTo>
                <a:cubicBezTo>
                  <a:pt x="390" y="156"/>
                  <a:pt x="389" y="156"/>
                  <a:pt x="388" y="156"/>
                </a:cubicBezTo>
                <a:cubicBezTo>
                  <a:pt x="388" y="156"/>
                  <a:pt x="387" y="156"/>
                  <a:pt x="387" y="156"/>
                </a:cubicBezTo>
                <a:cubicBezTo>
                  <a:pt x="385" y="157"/>
                  <a:pt x="384" y="157"/>
                  <a:pt x="382" y="157"/>
                </a:cubicBezTo>
                <a:cubicBezTo>
                  <a:pt x="382" y="157"/>
                  <a:pt x="382" y="157"/>
                  <a:pt x="382" y="157"/>
                </a:cubicBezTo>
                <a:cubicBezTo>
                  <a:pt x="381" y="157"/>
                  <a:pt x="379" y="157"/>
                  <a:pt x="378" y="156"/>
                </a:cubicBezTo>
                <a:cubicBezTo>
                  <a:pt x="378" y="156"/>
                  <a:pt x="377" y="156"/>
                  <a:pt x="377" y="156"/>
                </a:cubicBezTo>
                <a:cubicBezTo>
                  <a:pt x="376" y="156"/>
                  <a:pt x="375" y="156"/>
                  <a:pt x="374" y="156"/>
                </a:cubicBezTo>
                <a:cubicBezTo>
                  <a:pt x="373" y="156"/>
                  <a:pt x="373" y="156"/>
                  <a:pt x="372" y="155"/>
                </a:cubicBezTo>
                <a:cubicBezTo>
                  <a:pt x="371" y="155"/>
                  <a:pt x="370" y="155"/>
                  <a:pt x="369" y="155"/>
                </a:cubicBezTo>
                <a:cubicBezTo>
                  <a:pt x="369" y="155"/>
                  <a:pt x="368" y="154"/>
                  <a:pt x="368" y="154"/>
                </a:cubicBezTo>
                <a:cubicBezTo>
                  <a:pt x="367" y="154"/>
                  <a:pt x="366" y="154"/>
                  <a:pt x="365" y="153"/>
                </a:cubicBezTo>
                <a:cubicBezTo>
                  <a:pt x="365" y="153"/>
                  <a:pt x="364" y="153"/>
                  <a:pt x="363" y="153"/>
                </a:cubicBezTo>
                <a:cubicBezTo>
                  <a:pt x="363" y="152"/>
                  <a:pt x="362" y="152"/>
                  <a:pt x="362" y="152"/>
                </a:cubicBezTo>
                <a:cubicBezTo>
                  <a:pt x="361" y="151"/>
                  <a:pt x="360" y="151"/>
                  <a:pt x="360" y="151"/>
                </a:cubicBezTo>
                <a:cubicBezTo>
                  <a:pt x="359" y="150"/>
                  <a:pt x="359" y="150"/>
                  <a:pt x="358" y="150"/>
                </a:cubicBezTo>
                <a:cubicBezTo>
                  <a:pt x="357" y="149"/>
                  <a:pt x="357" y="149"/>
                  <a:pt x="356" y="148"/>
                </a:cubicBezTo>
                <a:cubicBezTo>
                  <a:pt x="356" y="148"/>
                  <a:pt x="355" y="148"/>
                  <a:pt x="355" y="148"/>
                </a:cubicBezTo>
                <a:cubicBezTo>
                  <a:pt x="354" y="147"/>
                  <a:pt x="353" y="146"/>
                  <a:pt x="353" y="146"/>
                </a:cubicBezTo>
                <a:cubicBezTo>
                  <a:pt x="343" y="137"/>
                  <a:pt x="337" y="125"/>
                  <a:pt x="337" y="111"/>
                </a:cubicBezTo>
                <a:cubicBezTo>
                  <a:pt x="337" y="86"/>
                  <a:pt x="357" y="65"/>
                  <a:pt x="382" y="65"/>
                </a:cubicBezTo>
                <a:close/>
                <a:moveTo>
                  <a:pt x="445" y="266"/>
                </a:moveTo>
                <a:cubicBezTo>
                  <a:pt x="445" y="267"/>
                  <a:pt x="445" y="268"/>
                  <a:pt x="445" y="268"/>
                </a:cubicBezTo>
                <a:cubicBezTo>
                  <a:pt x="444" y="268"/>
                  <a:pt x="444" y="268"/>
                  <a:pt x="444" y="268"/>
                </a:cubicBezTo>
                <a:cubicBezTo>
                  <a:pt x="434" y="268"/>
                  <a:pt x="434" y="268"/>
                  <a:pt x="434" y="268"/>
                </a:cubicBezTo>
                <a:cubicBezTo>
                  <a:pt x="434" y="206"/>
                  <a:pt x="434" y="206"/>
                  <a:pt x="434" y="206"/>
                </a:cubicBezTo>
                <a:cubicBezTo>
                  <a:pt x="434" y="202"/>
                  <a:pt x="431" y="198"/>
                  <a:pt x="426" y="198"/>
                </a:cubicBezTo>
                <a:cubicBezTo>
                  <a:pt x="422" y="198"/>
                  <a:pt x="418" y="202"/>
                  <a:pt x="418" y="206"/>
                </a:cubicBezTo>
                <a:cubicBezTo>
                  <a:pt x="418" y="268"/>
                  <a:pt x="418" y="268"/>
                  <a:pt x="418" y="268"/>
                </a:cubicBezTo>
                <a:cubicBezTo>
                  <a:pt x="334" y="268"/>
                  <a:pt x="334" y="268"/>
                  <a:pt x="334" y="268"/>
                </a:cubicBezTo>
                <a:cubicBezTo>
                  <a:pt x="334" y="264"/>
                  <a:pt x="334" y="264"/>
                  <a:pt x="334" y="264"/>
                </a:cubicBezTo>
                <a:cubicBezTo>
                  <a:pt x="334" y="196"/>
                  <a:pt x="334" y="196"/>
                  <a:pt x="334" y="196"/>
                </a:cubicBezTo>
                <a:cubicBezTo>
                  <a:pt x="334" y="196"/>
                  <a:pt x="334" y="196"/>
                  <a:pt x="334" y="196"/>
                </a:cubicBezTo>
                <a:cubicBezTo>
                  <a:pt x="334" y="194"/>
                  <a:pt x="334" y="193"/>
                  <a:pt x="334" y="191"/>
                </a:cubicBezTo>
                <a:cubicBezTo>
                  <a:pt x="334" y="190"/>
                  <a:pt x="334" y="189"/>
                  <a:pt x="333" y="188"/>
                </a:cubicBezTo>
                <a:cubicBezTo>
                  <a:pt x="333" y="187"/>
                  <a:pt x="333" y="186"/>
                  <a:pt x="333" y="185"/>
                </a:cubicBezTo>
                <a:cubicBezTo>
                  <a:pt x="333" y="184"/>
                  <a:pt x="333" y="183"/>
                  <a:pt x="332" y="183"/>
                </a:cubicBezTo>
                <a:cubicBezTo>
                  <a:pt x="332" y="182"/>
                  <a:pt x="332" y="180"/>
                  <a:pt x="331" y="179"/>
                </a:cubicBezTo>
                <a:cubicBezTo>
                  <a:pt x="331" y="179"/>
                  <a:pt x="331" y="178"/>
                  <a:pt x="331" y="178"/>
                </a:cubicBezTo>
                <a:cubicBezTo>
                  <a:pt x="330" y="176"/>
                  <a:pt x="330" y="175"/>
                  <a:pt x="329" y="174"/>
                </a:cubicBezTo>
                <a:cubicBezTo>
                  <a:pt x="329" y="174"/>
                  <a:pt x="329" y="173"/>
                  <a:pt x="329" y="173"/>
                </a:cubicBezTo>
                <a:cubicBezTo>
                  <a:pt x="334" y="168"/>
                  <a:pt x="340" y="163"/>
                  <a:pt x="346" y="160"/>
                </a:cubicBezTo>
                <a:cubicBezTo>
                  <a:pt x="346" y="161"/>
                  <a:pt x="346" y="161"/>
                  <a:pt x="346" y="161"/>
                </a:cubicBezTo>
                <a:cubicBezTo>
                  <a:pt x="347" y="162"/>
                  <a:pt x="348" y="162"/>
                  <a:pt x="349" y="163"/>
                </a:cubicBezTo>
                <a:cubicBezTo>
                  <a:pt x="350" y="163"/>
                  <a:pt x="350" y="164"/>
                  <a:pt x="351" y="164"/>
                </a:cubicBezTo>
                <a:cubicBezTo>
                  <a:pt x="352" y="164"/>
                  <a:pt x="353" y="165"/>
                  <a:pt x="354" y="166"/>
                </a:cubicBezTo>
                <a:cubicBezTo>
                  <a:pt x="354" y="166"/>
                  <a:pt x="355" y="166"/>
                  <a:pt x="355" y="166"/>
                </a:cubicBezTo>
                <a:cubicBezTo>
                  <a:pt x="357" y="167"/>
                  <a:pt x="359" y="168"/>
                  <a:pt x="360" y="169"/>
                </a:cubicBezTo>
                <a:cubicBezTo>
                  <a:pt x="361" y="169"/>
                  <a:pt x="362" y="169"/>
                  <a:pt x="363" y="170"/>
                </a:cubicBezTo>
                <a:cubicBezTo>
                  <a:pt x="364" y="170"/>
                  <a:pt x="365" y="170"/>
                  <a:pt x="366" y="170"/>
                </a:cubicBezTo>
                <a:cubicBezTo>
                  <a:pt x="367" y="171"/>
                  <a:pt x="368" y="171"/>
                  <a:pt x="369" y="171"/>
                </a:cubicBezTo>
                <a:cubicBezTo>
                  <a:pt x="370" y="171"/>
                  <a:pt x="370" y="171"/>
                  <a:pt x="371" y="172"/>
                </a:cubicBezTo>
                <a:cubicBezTo>
                  <a:pt x="372" y="172"/>
                  <a:pt x="374" y="172"/>
                  <a:pt x="375" y="172"/>
                </a:cubicBezTo>
                <a:cubicBezTo>
                  <a:pt x="375" y="172"/>
                  <a:pt x="376" y="172"/>
                  <a:pt x="377" y="172"/>
                </a:cubicBezTo>
                <a:cubicBezTo>
                  <a:pt x="379" y="173"/>
                  <a:pt x="380" y="173"/>
                  <a:pt x="382" y="173"/>
                </a:cubicBezTo>
                <a:cubicBezTo>
                  <a:pt x="382" y="173"/>
                  <a:pt x="382" y="173"/>
                  <a:pt x="382" y="173"/>
                </a:cubicBezTo>
                <a:cubicBezTo>
                  <a:pt x="384" y="173"/>
                  <a:pt x="386" y="173"/>
                  <a:pt x="388" y="172"/>
                </a:cubicBezTo>
                <a:cubicBezTo>
                  <a:pt x="389" y="172"/>
                  <a:pt x="389" y="172"/>
                  <a:pt x="390" y="172"/>
                </a:cubicBezTo>
                <a:cubicBezTo>
                  <a:pt x="391" y="172"/>
                  <a:pt x="393" y="172"/>
                  <a:pt x="394" y="172"/>
                </a:cubicBezTo>
                <a:cubicBezTo>
                  <a:pt x="395" y="171"/>
                  <a:pt x="395" y="171"/>
                  <a:pt x="396" y="171"/>
                </a:cubicBezTo>
                <a:cubicBezTo>
                  <a:pt x="397" y="171"/>
                  <a:pt x="398" y="171"/>
                  <a:pt x="399" y="170"/>
                </a:cubicBezTo>
                <a:cubicBezTo>
                  <a:pt x="400" y="170"/>
                  <a:pt x="401" y="170"/>
                  <a:pt x="402" y="170"/>
                </a:cubicBezTo>
                <a:cubicBezTo>
                  <a:pt x="402" y="169"/>
                  <a:pt x="403" y="169"/>
                  <a:pt x="404" y="169"/>
                </a:cubicBezTo>
                <a:cubicBezTo>
                  <a:pt x="408" y="167"/>
                  <a:pt x="411" y="166"/>
                  <a:pt x="414" y="164"/>
                </a:cubicBezTo>
                <a:cubicBezTo>
                  <a:pt x="415" y="163"/>
                  <a:pt x="415" y="163"/>
                  <a:pt x="416" y="163"/>
                </a:cubicBezTo>
                <a:cubicBezTo>
                  <a:pt x="417" y="162"/>
                  <a:pt x="418" y="162"/>
                  <a:pt x="419" y="161"/>
                </a:cubicBezTo>
                <a:cubicBezTo>
                  <a:pt x="419" y="161"/>
                  <a:pt x="419" y="161"/>
                  <a:pt x="419" y="160"/>
                </a:cubicBezTo>
                <a:cubicBezTo>
                  <a:pt x="425" y="163"/>
                  <a:pt x="431" y="168"/>
                  <a:pt x="436" y="174"/>
                </a:cubicBezTo>
                <a:cubicBezTo>
                  <a:pt x="442" y="182"/>
                  <a:pt x="445" y="191"/>
                  <a:pt x="445" y="198"/>
                </a:cubicBezTo>
                <a:lnTo>
                  <a:pt x="445" y="266"/>
                </a:lnTo>
                <a:close/>
              </a:path>
            </a:pathLst>
          </a:custGeom>
          <a:solidFill>
            <a:schemeClr val="accent1">
              <a:lumMod val="50000"/>
            </a:schemeClr>
          </a:solidFill>
          <a:ln>
            <a:noFill/>
          </a:ln>
        </p:spPr>
        <p:txBody>
          <a:bodyPr/>
          <a:lstStyle/>
          <a:p>
            <a:endParaRPr lang="en-US"/>
          </a:p>
        </p:txBody>
      </p:sp>
      <p:sp>
        <p:nvSpPr>
          <p:cNvPr id="5" name="TextBox 4"/>
          <p:cNvSpPr txBox="1"/>
          <p:nvPr/>
        </p:nvSpPr>
        <p:spPr>
          <a:xfrm>
            <a:off x="5257800" y="1551801"/>
            <a:ext cx="1981200" cy="276999"/>
          </a:xfrm>
          <a:prstGeom prst="rect">
            <a:avLst/>
          </a:prstGeom>
          <a:noFill/>
        </p:spPr>
        <p:txBody>
          <a:bodyPr wrap="square" rtlCol="0">
            <a:spAutoFit/>
          </a:bodyPr>
          <a:lstStyle/>
          <a:p>
            <a:r>
              <a:rPr lang="en-US" sz="1200" dirty="0" smtClean="0"/>
              <a:t>Customers who face issues</a:t>
            </a:r>
            <a:endParaRPr lang="en-US" sz="1200" dirty="0"/>
          </a:p>
        </p:txBody>
      </p:sp>
      <p:cxnSp>
        <p:nvCxnSpPr>
          <p:cNvPr id="7" name="Straight Arrow Connector 6"/>
          <p:cNvCxnSpPr>
            <a:endCxn id="4" idx="0"/>
          </p:cNvCxnSpPr>
          <p:nvPr/>
        </p:nvCxnSpPr>
        <p:spPr>
          <a:xfrm>
            <a:off x="4533900" y="2063697"/>
            <a:ext cx="0" cy="222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25" idx="0"/>
          </p:cNvCxnSpPr>
          <p:nvPr/>
        </p:nvCxnSpPr>
        <p:spPr>
          <a:xfrm>
            <a:off x="4533900" y="2819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5" idx="2"/>
            <a:endCxn id="26" idx="0"/>
          </p:cNvCxnSpPr>
          <p:nvPr/>
        </p:nvCxnSpPr>
        <p:spPr>
          <a:xfrm>
            <a:off x="4533900" y="3733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6" idx="2"/>
            <a:endCxn id="27" idx="0"/>
          </p:cNvCxnSpPr>
          <p:nvPr/>
        </p:nvCxnSpPr>
        <p:spPr>
          <a:xfrm>
            <a:off x="4533900" y="4724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7" idx="2"/>
          </p:cNvCxnSpPr>
          <p:nvPr/>
        </p:nvCxnSpPr>
        <p:spPr>
          <a:xfrm>
            <a:off x="4533900" y="5715000"/>
            <a:ext cx="0" cy="317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6352401"/>
            <a:ext cx="1981200" cy="276999"/>
          </a:xfrm>
          <a:prstGeom prst="rect">
            <a:avLst/>
          </a:prstGeom>
          <a:noFill/>
        </p:spPr>
        <p:txBody>
          <a:bodyPr wrap="square" rtlCol="0">
            <a:spAutoFit/>
          </a:bodyPr>
          <a:lstStyle/>
          <a:p>
            <a:r>
              <a:rPr lang="en-US" sz="1200" dirty="0" smtClean="0"/>
              <a:t>Frustrated Customers</a:t>
            </a:r>
            <a:endParaRPr lang="en-US" sz="1200" dirty="0"/>
          </a:p>
        </p:txBody>
      </p:sp>
    </p:spTree>
    <p:extLst>
      <p:ext uri="{BB962C8B-B14F-4D97-AF65-F5344CB8AC3E}">
        <p14:creationId xmlns:p14="http://schemas.microsoft.com/office/powerpoint/2010/main" val="2227554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4">
              <a:lumMod val="75000"/>
            </a:schemeClr>
          </a:solidFill>
        </p:spPr>
        <p:txBody>
          <a:bodyPr/>
          <a:lstStyle/>
          <a:p>
            <a:pPr algn="l"/>
            <a:r>
              <a:rPr lang="en-US" dirty="0">
                <a:solidFill>
                  <a:schemeClr val="bg1"/>
                </a:solidFill>
              </a:rPr>
              <a:t>	</a:t>
            </a:r>
            <a:r>
              <a:rPr lang="en-US" dirty="0" smtClean="0">
                <a:solidFill>
                  <a:schemeClr val="bg1"/>
                </a:solidFill>
              </a:rPr>
              <a:t>CUSTOMER SENTIMENT</a:t>
            </a:r>
            <a:endParaRPr lang="en-US" dirty="0">
              <a:solidFill>
                <a:schemeClr val="bg1"/>
              </a:solidFill>
            </a:endParaRPr>
          </a:p>
        </p:txBody>
      </p:sp>
      <p:pic>
        <p:nvPicPr>
          <p:cNvPr id="18"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target segment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8433"/>
            <a:ext cx="1066800" cy="1066800"/>
          </a:xfrm>
          <a:prstGeom prst="rect">
            <a:avLst/>
          </a:prstGeom>
          <a:ln>
            <a:noFill/>
          </a:ln>
          <a:effectLst>
            <a:outerShdw blurRad="292100" dist="139700" dir="2700000" algn="tl" rotWithShape="0">
              <a:srgbClr val="333333">
                <a:alpha val="65000"/>
              </a:srgbClr>
            </a:outerShdw>
          </a:effectLst>
          <a:extLst/>
        </p:spPr>
      </p:pic>
      <p:grpSp>
        <p:nvGrpSpPr>
          <p:cNvPr id="21" name="Group 20"/>
          <p:cNvGrpSpPr/>
          <p:nvPr/>
        </p:nvGrpSpPr>
        <p:grpSpPr>
          <a:xfrm>
            <a:off x="762000" y="4324130"/>
            <a:ext cx="1600200" cy="1543270"/>
            <a:chOff x="762000" y="-678308"/>
            <a:chExt cx="1600200" cy="6929685"/>
          </a:xfrm>
        </p:grpSpPr>
        <p:sp>
          <p:nvSpPr>
            <p:cNvPr id="23" name="Round Same Side Corner Rectangle 22"/>
            <p:cNvSpPr/>
            <p:nvPr/>
          </p:nvSpPr>
          <p:spPr>
            <a:xfrm>
              <a:off x="1066800" y="2286000"/>
              <a:ext cx="914400" cy="3505200"/>
            </a:xfrm>
            <a:prstGeom prst="round2Same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2000" y="5943600"/>
              <a:ext cx="1600200" cy="307777"/>
            </a:xfrm>
            <a:prstGeom prst="rect">
              <a:avLst/>
            </a:prstGeom>
            <a:noFill/>
          </p:spPr>
          <p:txBody>
            <a:bodyPr wrap="square" rtlCol="0">
              <a:spAutoFit/>
            </a:bodyPr>
            <a:lstStyle/>
            <a:p>
              <a:pPr algn="ctr"/>
              <a:r>
                <a:rPr lang="en-US" sz="1400" dirty="0" smtClean="0"/>
                <a:t>Positive</a:t>
              </a:r>
              <a:endParaRPr lang="en-US" sz="1400" dirty="0"/>
            </a:p>
          </p:txBody>
        </p:sp>
        <p:sp>
          <p:nvSpPr>
            <p:cNvPr id="28" name="TextBox 27"/>
            <p:cNvSpPr txBox="1"/>
            <p:nvPr/>
          </p:nvSpPr>
          <p:spPr>
            <a:xfrm>
              <a:off x="762000" y="-678308"/>
              <a:ext cx="1600200" cy="4836990"/>
            </a:xfrm>
            <a:prstGeom prst="rect">
              <a:avLst/>
            </a:prstGeom>
            <a:noFill/>
          </p:spPr>
          <p:txBody>
            <a:bodyPr wrap="square" rtlCol="0" anchor="ctr">
              <a:spAutoFit/>
            </a:bodyPr>
            <a:lstStyle/>
            <a:p>
              <a:pPr algn="ctr"/>
              <a:r>
                <a:rPr lang="en-US" sz="3200" dirty="0"/>
                <a:t>5</a:t>
              </a:r>
              <a:r>
                <a:rPr lang="en-US" sz="3200" dirty="0" smtClean="0"/>
                <a:t>%</a:t>
              </a:r>
            </a:p>
            <a:p>
              <a:pPr algn="ctr"/>
              <a:endParaRPr lang="en-US" sz="3200" dirty="0"/>
            </a:p>
          </p:txBody>
        </p:sp>
      </p:grpSp>
      <p:grpSp>
        <p:nvGrpSpPr>
          <p:cNvPr id="29" name="Group 28"/>
          <p:cNvGrpSpPr/>
          <p:nvPr/>
        </p:nvGrpSpPr>
        <p:grpSpPr>
          <a:xfrm>
            <a:off x="3429000" y="3581400"/>
            <a:ext cx="1600200" cy="2438400"/>
            <a:chOff x="2476500" y="1880937"/>
            <a:chExt cx="1600200" cy="4367463"/>
          </a:xfrm>
        </p:grpSpPr>
        <p:sp>
          <p:nvSpPr>
            <p:cNvPr id="30" name="Round Same Side Corner Rectangle 29"/>
            <p:cNvSpPr/>
            <p:nvPr/>
          </p:nvSpPr>
          <p:spPr>
            <a:xfrm>
              <a:off x="2819400" y="2743200"/>
              <a:ext cx="914400" cy="3048000"/>
            </a:xfrm>
            <a:prstGeom prst="round2Same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705100" y="5940623"/>
              <a:ext cx="1257300" cy="307777"/>
            </a:xfrm>
            <a:prstGeom prst="rect">
              <a:avLst/>
            </a:prstGeom>
            <a:noFill/>
          </p:spPr>
          <p:txBody>
            <a:bodyPr wrap="square" rtlCol="0">
              <a:spAutoFit/>
            </a:bodyPr>
            <a:lstStyle/>
            <a:p>
              <a:pPr algn="ctr"/>
              <a:r>
                <a:rPr lang="en-US" sz="1400" dirty="0" smtClean="0"/>
                <a:t>Neutral</a:t>
              </a:r>
              <a:endParaRPr lang="en-US" sz="1400" dirty="0"/>
            </a:p>
          </p:txBody>
        </p:sp>
        <p:sp>
          <p:nvSpPr>
            <p:cNvPr id="33" name="TextBox 32"/>
            <p:cNvSpPr txBox="1"/>
            <p:nvPr/>
          </p:nvSpPr>
          <p:spPr>
            <a:xfrm>
              <a:off x="2476500" y="1880937"/>
              <a:ext cx="1600200" cy="584775"/>
            </a:xfrm>
            <a:prstGeom prst="rect">
              <a:avLst/>
            </a:prstGeom>
            <a:noFill/>
          </p:spPr>
          <p:txBody>
            <a:bodyPr wrap="square" rtlCol="0" anchor="ctr">
              <a:spAutoFit/>
            </a:bodyPr>
            <a:lstStyle/>
            <a:p>
              <a:pPr algn="ctr"/>
              <a:r>
                <a:rPr lang="en-US" sz="3200" dirty="0" smtClean="0"/>
                <a:t>18%</a:t>
              </a:r>
              <a:endParaRPr lang="en-US" sz="3200" dirty="0"/>
            </a:p>
          </p:txBody>
        </p:sp>
      </p:grpSp>
      <p:grpSp>
        <p:nvGrpSpPr>
          <p:cNvPr id="34" name="Group 33"/>
          <p:cNvGrpSpPr/>
          <p:nvPr/>
        </p:nvGrpSpPr>
        <p:grpSpPr>
          <a:xfrm>
            <a:off x="6218830" y="1610134"/>
            <a:ext cx="1600200" cy="4790665"/>
            <a:chOff x="4256680" y="2785346"/>
            <a:chExt cx="1600200" cy="3488316"/>
          </a:xfrm>
        </p:grpSpPr>
        <p:sp>
          <p:nvSpPr>
            <p:cNvPr id="35" name="Round Same Side Corner Rectangle 34"/>
            <p:cNvSpPr/>
            <p:nvPr/>
          </p:nvSpPr>
          <p:spPr>
            <a:xfrm>
              <a:off x="4572000" y="3352800"/>
              <a:ext cx="914400" cy="2438400"/>
            </a:xfrm>
            <a:prstGeom prst="round2Same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457700" y="5965885"/>
              <a:ext cx="1257300" cy="307777"/>
            </a:xfrm>
            <a:prstGeom prst="rect">
              <a:avLst/>
            </a:prstGeom>
            <a:noFill/>
          </p:spPr>
          <p:txBody>
            <a:bodyPr wrap="square" rtlCol="0">
              <a:spAutoFit/>
            </a:bodyPr>
            <a:lstStyle/>
            <a:p>
              <a:pPr algn="ctr"/>
              <a:r>
                <a:rPr lang="en-US" sz="1400" dirty="0" smtClean="0"/>
                <a:t>Negative</a:t>
              </a:r>
              <a:endParaRPr lang="en-US" sz="1400" dirty="0"/>
            </a:p>
          </p:txBody>
        </p:sp>
        <p:sp>
          <p:nvSpPr>
            <p:cNvPr id="37" name="TextBox 36"/>
            <p:cNvSpPr txBox="1"/>
            <p:nvPr/>
          </p:nvSpPr>
          <p:spPr>
            <a:xfrm>
              <a:off x="4256680" y="2785346"/>
              <a:ext cx="1600200" cy="584775"/>
            </a:xfrm>
            <a:prstGeom prst="rect">
              <a:avLst/>
            </a:prstGeom>
            <a:noFill/>
          </p:spPr>
          <p:txBody>
            <a:bodyPr wrap="square" rtlCol="0" anchor="ctr">
              <a:spAutoFit/>
            </a:bodyPr>
            <a:lstStyle/>
            <a:p>
              <a:pPr algn="ctr"/>
              <a:r>
                <a:rPr lang="en-US" sz="3200" dirty="0" smtClean="0"/>
                <a:t>77%</a:t>
              </a:r>
              <a:endParaRPr lang="en-US" sz="3200" dirty="0"/>
            </a:p>
          </p:txBody>
        </p:sp>
      </p:grpSp>
    </p:spTree>
    <p:extLst>
      <p:ext uri="{BB962C8B-B14F-4D97-AF65-F5344CB8AC3E}">
        <p14:creationId xmlns:p14="http://schemas.microsoft.com/office/powerpoint/2010/main" val="4138460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4">
              <a:lumMod val="75000"/>
            </a:schemeClr>
          </a:solidFill>
        </p:spPr>
        <p:txBody>
          <a:bodyPr/>
          <a:lstStyle/>
          <a:p>
            <a:pPr algn="l"/>
            <a:r>
              <a:rPr lang="en-US" dirty="0">
                <a:solidFill>
                  <a:schemeClr val="bg1"/>
                </a:solidFill>
              </a:rPr>
              <a:t>	</a:t>
            </a:r>
            <a:r>
              <a:rPr lang="en-US" dirty="0" smtClean="0">
                <a:solidFill>
                  <a:schemeClr val="bg1"/>
                </a:solidFill>
              </a:rPr>
              <a:t>GEO BASED RANK</a:t>
            </a:r>
            <a:endParaRPr lang="en-US" dirty="0">
              <a:solidFill>
                <a:schemeClr val="bg1"/>
              </a:solidFill>
            </a:endParaRPr>
          </a:p>
        </p:txBody>
      </p:sp>
      <p:pic>
        <p:nvPicPr>
          <p:cNvPr id="18"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target segment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8433"/>
            <a:ext cx="1066800" cy="1066800"/>
          </a:xfrm>
          <a:prstGeom prst="rect">
            <a:avLst/>
          </a:prstGeom>
          <a:ln>
            <a:noFill/>
          </a:ln>
          <a:effectLst>
            <a:outerShdw blurRad="292100" dist="139700" dir="2700000" algn="tl" rotWithShape="0">
              <a:srgbClr val="333333">
                <a:alpha val="65000"/>
              </a:srgbClr>
            </a:outerShdw>
          </a:effectLst>
          <a:extLst/>
        </p:spPr>
      </p:pic>
      <p:sp>
        <p:nvSpPr>
          <p:cNvPr id="3" name="TextBox 2"/>
          <p:cNvSpPr txBox="1"/>
          <p:nvPr/>
        </p:nvSpPr>
        <p:spPr>
          <a:xfrm>
            <a:off x="914400" y="1447800"/>
            <a:ext cx="7543800" cy="369332"/>
          </a:xfrm>
          <a:prstGeom prst="rect">
            <a:avLst/>
          </a:prstGeom>
          <a:noFill/>
        </p:spPr>
        <p:txBody>
          <a:bodyPr wrap="square" rtlCol="0" anchor="ctr">
            <a:spAutoFit/>
          </a:bodyPr>
          <a:lstStyle/>
          <a:p>
            <a:pPr algn="ctr"/>
            <a:r>
              <a:rPr lang="en-US" b="1" dirty="0" smtClean="0">
                <a:solidFill>
                  <a:schemeClr val="accent3">
                    <a:lumMod val="50000"/>
                  </a:schemeClr>
                </a:solidFill>
              </a:rPr>
              <a:t>RANKING BASED ON NEGATIVE SENTIMENT</a:t>
            </a:r>
            <a:endParaRPr lang="en-US" b="1" dirty="0">
              <a:solidFill>
                <a:schemeClr val="accent3">
                  <a:lumMod val="50000"/>
                </a:schemeClr>
              </a:solidFill>
            </a:endParaRPr>
          </a:p>
        </p:txBody>
      </p:sp>
      <p:sp>
        <p:nvSpPr>
          <p:cNvPr id="22" name="Round Same Side Corner Rectangle 21"/>
          <p:cNvSpPr/>
          <p:nvPr/>
        </p:nvSpPr>
        <p:spPr>
          <a:xfrm>
            <a:off x="762000" y="2587822"/>
            <a:ext cx="838200" cy="3203378"/>
          </a:xfrm>
          <a:prstGeom prst="round2Same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ame Side Corner Rectangle 24"/>
          <p:cNvSpPr/>
          <p:nvPr/>
        </p:nvSpPr>
        <p:spPr>
          <a:xfrm>
            <a:off x="2819400" y="2971800"/>
            <a:ext cx="838200" cy="2786418"/>
          </a:xfrm>
          <a:prstGeom prst="round2Same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81000" y="5909846"/>
            <a:ext cx="1600200" cy="369332"/>
          </a:xfrm>
          <a:prstGeom prst="rect">
            <a:avLst/>
          </a:prstGeom>
          <a:noFill/>
        </p:spPr>
        <p:txBody>
          <a:bodyPr wrap="square" rtlCol="0" anchor="ctr">
            <a:spAutoFit/>
          </a:bodyPr>
          <a:lstStyle/>
          <a:p>
            <a:pPr algn="ctr"/>
            <a:r>
              <a:rPr lang="en-US" dirty="0" smtClean="0"/>
              <a:t>75211</a:t>
            </a:r>
            <a:endParaRPr lang="en-US" dirty="0"/>
          </a:p>
        </p:txBody>
      </p:sp>
      <p:sp>
        <p:nvSpPr>
          <p:cNvPr id="27" name="TextBox 26"/>
          <p:cNvSpPr txBox="1"/>
          <p:nvPr/>
        </p:nvSpPr>
        <p:spPr>
          <a:xfrm>
            <a:off x="2395751" y="5894621"/>
            <a:ext cx="1600200" cy="369332"/>
          </a:xfrm>
          <a:prstGeom prst="rect">
            <a:avLst/>
          </a:prstGeom>
          <a:noFill/>
        </p:spPr>
        <p:txBody>
          <a:bodyPr wrap="square" rtlCol="0" anchor="ctr">
            <a:spAutoFit/>
          </a:bodyPr>
          <a:lstStyle>
            <a:defPPr>
              <a:defRPr lang="en-US"/>
            </a:defPPr>
            <a:lvl1pPr algn="ctr"/>
          </a:lstStyle>
          <a:p>
            <a:r>
              <a:rPr lang="en-US" dirty="0"/>
              <a:t>75205</a:t>
            </a:r>
            <a:endParaRPr lang="en-US" dirty="0"/>
          </a:p>
        </p:txBody>
      </p:sp>
      <p:sp>
        <p:nvSpPr>
          <p:cNvPr id="31" name="TextBox 30"/>
          <p:cNvSpPr txBox="1"/>
          <p:nvPr/>
        </p:nvSpPr>
        <p:spPr>
          <a:xfrm>
            <a:off x="381000" y="2003047"/>
            <a:ext cx="1600200" cy="584775"/>
          </a:xfrm>
          <a:prstGeom prst="rect">
            <a:avLst/>
          </a:prstGeom>
          <a:noFill/>
        </p:spPr>
        <p:txBody>
          <a:bodyPr wrap="square" rtlCol="0" anchor="ctr">
            <a:spAutoFit/>
          </a:bodyPr>
          <a:lstStyle/>
          <a:p>
            <a:pPr algn="ctr"/>
            <a:r>
              <a:rPr lang="en-US" sz="3200" dirty="0" smtClean="0"/>
              <a:t>72.6%</a:t>
            </a:r>
            <a:endParaRPr lang="en-US" sz="3200" dirty="0"/>
          </a:p>
        </p:txBody>
      </p:sp>
      <p:sp>
        <p:nvSpPr>
          <p:cNvPr id="38" name="TextBox 37"/>
          <p:cNvSpPr txBox="1"/>
          <p:nvPr/>
        </p:nvSpPr>
        <p:spPr>
          <a:xfrm>
            <a:off x="2362200" y="2387025"/>
            <a:ext cx="1600200" cy="584775"/>
          </a:xfrm>
          <a:prstGeom prst="rect">
            <a:avLst/>
          </a:prstGeom>
          <a:noFill/>
        </p:spPr>
        <p:txBody>
          <a:bodyPr wrap="square" rtlCol="0" anchor="ctr">
            <a:spAutoFit/>
          </a:bodyPr>
          <a:lstStyle/>
          <a:p>
            <a:pPr algn="ctr"/>
            <a:r>
              <a:rPr lang="en-US" sz="3200" dirty="0" smtClean="0"/>
              <a:t>72.5%</a:t>
            </a:r>
            <a:endParaRPr lang="en-US" sz="3200" dirty="0"/>
          </a:p>
        </p:txBody>
      </p:sp>
      <p:sp>
        <p:nvSpPr>
          <p:cNvPr id="39" name="Round Same Side Corner Rectangle 38"/>
          <p:cNvSpPr/>
          <p:nvPr/>
        </p:nvSpPr>
        <p:spPr>
          <a:xfrm>
            <a:off x="4690849" y="3352800"/>
            <a:ext cx="838200" cy="2420643"/>
          </a:xfrm>
          <a:prstGeom prst="round2SameRect">
            <a:avLst/>
          </a:prstGeom>
          <a:solidFill>
            <a:srgbClr val="1A8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267200" y="5909846"/>
            <a:ext cx="1600200" cy="369332"/>
          </a:xfrm>
          <a:prstGeom prst="rect">
            <a:avLst/>
          </a:prstGeom>
          <a:noFill/>
        </p:spPr>
        <p:txBody>
          <a:bodyPr wrap="square" rtlCol="0" anchor="ctr">
            <a:spAutoFit/>
          </a:bodyPr>
          <a:lstStyle>
            <a:defPPr>
              <a:defRPr lang="en-US"/>
            </a:defPPr>
            <a:lvl1pPr algn="ctr"/>
          </a:lstStyle>
          <a:p>
            <a:r>
              <a:rPr lang="en-US" dirty="0"/>
              <a:t>75220</a:t>
            </a:r>
            <a:endParaRPr lang="en-US" dirty="0"/>
          </a:p>
        </p:txBody>
      </p:sp>
      <p:sp>
        <p:nvSpPr>
          <p:cNvPr id="41" name="TextBox 40"/>
          <p:cNvSpPr txBox="1"/>
          <p:nvPr/>
        </p:nvSpPr>
        <p:spPr>
          <a:xfrm>
            <a:off x="4233649" y="2768025"/>
            <a:ext cx="1600200" cy="584775"/>
          </a:xfrm>
          <a:prstGeom prst="rect">
            <a:avLst/>
          </a:prstGeom>
          <a:noFill/>
        </p:spPr>
        <p:txBody>
          <a:bodyPr wrap="square" rtlCol="0" anchor="ctr">
            <a:spAutoFit/>
          </a:bodyPr>
          <a:lstStyle/>
          <a:p>
            <a:pPr algn="ctr"/>
            <a:r>
              <a:rPr lang="en-US" sz="3200" dirty="0" smtClean="0"/>
              <a:t>71.8%</a:t>
            </a:r>
            <a:endParaRPr lang="en-US" sz="3200" dirty="0"/>
          </a:p>
        </p:txBody>
      </p:sp>
      <p:sp>
        <p:nvSpPr>
          <p:cNvPr id="42" name="Round Same Side Corner Rectangle 41"/>
          <p:cNvSpPr/>
          <p:nvPr/>
        </p:nvSpPr>
        <p:spPr>
          <a:xfrm>
            <a:off x="6443449" y="3810000"/>
            <a:ext cx="838200" cy="1963443"/>
          </a:xfrm>
          <a:prstGeom prst="round2SameRect">
            <a:avLst/>
          </a:prstGeom>
          <a:solidFill>
            <a:srgbClr val="1E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019800" y="5909846"/>
            <a:ext cx="1600200" cy="369332"/>
          </a:xfrm>
          <a:prstGeom prst="rect">
            <a:avLst/>
          </a:prstGeom>
          <a:noFill/>
        </p:spPr>
        <p:txBody>
          <a:bodyPr wrap="square" rtlCol="0" anchor="ctr">
            <a:spAutoFit/>
          </a:bodyPr>
          <a:lstStyle>
            <a:defPPr>
              <a:defRPr lang="en-US"/>
            </a:defPPr>
            <a:lvl1pPr algn="ctr"/>
          </a:lstStyle>
          <a:p>
            <a:r>
              <a:rPr lang="en-US" dirty="0"/>
              <a:t>75201</a:t>
            </a:r>
            <a:endParaRPr lang="en-US" dirty="0"/>
          </a:p>
        </p:txBody>
      </p:sp>
      <p:sp>
        <p:nvSpPr>
          <p:cNvPr id="44" name="TextBox 43"/>
          <p:cNvSpPr txBox="1"/>
          <p:nvPr/>
        </p:nvSpPr>
        <p:spPr>
          <a:xfrm>
            <a:off x="5986249" y="3225225"/>
            <a:ext cx="1600200" cy="584775"/>
          </a:xfrm>
          <a:prstGeom prst="rect">
            <a:avLst/>
          </a:prstGeom>
          <a:noFill/>
        </p:spPr>
        <p:txBody>
          <a:bodyPr wrap="square" rtlCol="0" anchor="ctr">
            <a:spAutoFit/>
          </a:bodyPr>
          <a:lstStyle/>
          <a:p>
            <a:pPr algn="ctr"/>
            <a:r>
              <a:rPr lang="en-US" sz="3200" dirty="0" smtClean="0"/>
              <a:t>71.4</a:t>
            </a:r>
            <a:r>
              <a:rPr lang="en-US" sz="3200" dirty="0" smtClean="0"/>
              <a:t>%</a:t>
            </a:r>
            <a:endParaRPr lang="en-US" sz="3200" dirty="0"/>
          </a:p>
        </p:txBody>
      </p:sp>
      <p:cxnSp>
        <p:nvCxnSpPr>
          <p:cNvPr id="5" name="Straight Connector 4"/>
          <p:cNvCxnSpPr/>
          <p:nvPr/>
        </p:nvCxnSpPr>
        <p:spPr>
          <a:xfrm>
            <a:off x="762000" y="6346512"/>
            <a:ext cx="6519649" cy="0"/>
          </a:xfrm>
          <a:prstGeom prst="line">
            <a:avLst/>
          </a:prstGeom>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2362200" y="6400800"/>
            <a:ext cx="3471649" cy="369332"/>
          </a:xfrm>
          <a:prstGeom prst="rect">
            <a:avLst/>
          </a:prstGeom>
          <a:noFill/>
        </p:spPr>
        <p:txBody>
          <a:bodyPr wrap="square" rtlCol="0" anchor="ctr">
            <a:spAutoFit/>
          </a:bodyPr>
          <a:lstStyle/>
          <a:p>
            <a:pPr algn="ctr"/>
            <a:r>
              <a:rPr lang="en-US" b="1" dirty="0" smtClean="0"/>
              <a:t>ZIPCODES</a:t>
            </a:r>
            <a:endParaRPr lang="en-US" b="1" dirty="0"/>
          </a:p>
        </p:txBody>
      </p:sp>
    </p:spTree>
    <p:extLst>
      <p:ext uri="{BB962C8B-B14F-4D97-AF65-F5344CB8AC3E}">
        <p14:creationId xmlns:p14="http://schemas.microsoft.com/office/powerpoint/2010/main" val="3005857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a:xfrm>
            <a:off x="2667000" y="0"/>
            <a:ext cx="6477000" cy="68580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356 w 10000"/>
              <a:gd name="connsiteY0" fmla="*/ 46 h 10000"/>
              <a:gd name="connsiteX1" fmla="*/ 10000 w 10000"/>
              <a:gd name="connsiteY1" fmla="*/ 0 h 10000"/>
              <a:gd name="connsiteX2" fmla="*/ 10000 w 10000"/>
              <a:gd name="connsiteY2" fmla="*/ 10000 h 10000"/>
              <a:gd name="connsiteX3" fmla="*/ 0 w 10000"/>
              <a:gd name="connsiteY3" fmla="*/ 10000 h 10000"/>
              <a:gd name="connsiteX4" fmla="*/ 4356 w 10000"/>
              <a:gd name="connsiteY4" fmla="*/ 46 h 10000"/>
              <a:gd name="connsiteX0" fmla="*/ 4356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4356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4356" y="0"/>
                </a:moveTo>
                <a:lnTo>
                  <a:pt x="10000" y="0"/>
                </a:lnTo>
                <a:lnTo>
                  <a:pt x="10000" y="10000"/>
                </a:lnTo>
                <a:lnTo>
                  <a:pt x="0" y="10000"/>
                </a:lnTo>
                <a:lnTo>
                  <a:pt x="4356"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         </a:t>
            </a:r>
            <a:r>
              <a:rPr lang="en-US" sz="4400" dirty="0" smtClean="0"/>
              <a:t>INSIGHTS </a:t>
            </a:r>
          </a:p>
          <a:p>
            <a:pPr algn="ctr"/>
            <a:r>
              <a:rPr lang="en-US" sz="4400" dirty="0" smtClean="0"/>
              <a:t>           AND</a:t>
            </a:r>
            <a:r>
              <a:rPr lang="en-US" sz="4400" dirty="0" smtClean="0"/>
              <a:t>                   </a:t>
            </a:r>
          </a:p>
          <a:p>
            <a:pPr algn="ctr"/>
            <a:r>
              <a:rPr lang="en-US" sz="4400" dirty="0"/>
              <a:t> </a:t>
            </a:r>
            <a:r>
              <a:rPr lang="en-US" sz="4400" dirty="0" smtClean="0"/>
              <a:t>         </a:t>
            </a:r>
            <a:r>
              <a:rPr lang="en-US" sz="4400" dirty="0" smtClean="0"/>
              <a:t>RECOMMENDATIONS</a:t>
            </a:r>
            <a:endParaRPr lang="en-US" sz="4400" dirty="0"/>
          </a:p>
        </p:txBody>
      </p:sp>
      <p:pic>
        <p:nvPicPr>
          <p:cNvPr id="16398" name="Picture 14" descr="Image result for competito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259080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148922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02060"/>
          </a:solidFill>
        </p:spPr>
        <p:txBody>
          <a:bodyPr/>
          <a:lstStyle/>
          <a:p>
            <a:pPr algn="l"/>
            <a:r>
              <a:rPr lang="en-US" dirty="0">
                <a:solidFill>
                  <a:schemeClr val="bg1"/>
                </a:solidFill>
              </a:rPr>
              <a:t>	</a:t>
            </a:r>
            <a:r>
              <a:rPr lang="en-US" dirty="0" smtClean="0">
                <a:solidFill>
                  <a:schemeClr val="bg1"/>
                </a:solidFill>
              </a:rPr>
              <a:t>MAKE YOUR CUSTOMER HAPPY</a:t>
            </a:r>
            <a:endParaRPr lang="en-US" dirty="0">
              <a:solidFill>
                <a:schemeClr val="bg1"/>
              </a:solidFill>
            </a:endParaRPr>
          </a:p>
        </p:txBody>
      </p:sp>
      <p:pic>
        <p:nvPicPr>
          <p:cNvPr id="17410" name="Picture 2" descr="Image result for competito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134203"/>
            <a:ext cx="932597" cy="9325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7200" y="1524000"/>
            <a:ext cx="761150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Twitter comments shows that if you respond quickly, your customers are very happy.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Using above categorization, find high severity issues and respond them immediately to make them happy.</a:t>
            </a:r>
          </a:p>
          <a:p>
            <a:endParaRPr lang="en-US" sz="2400" dirty="0"/>
          </a:p>
        </p:txBody>
      </p:sp>
      <p:sp>
        <p:nvSpPr>
          <p:cNvPr id="14" name="Freeform 3"/>
          <p:cNvSpPr>
            <a:spLocks noChangeAspect="1" noEditPoints="1"/>
          </p:cNvSpPr>
          <p:nvPr/>
        </p:nvSpPr>
        <p:spPr bwMode="auto">
          <a:xfrm>
            <a:off x="6346825" y="3832324"/>
            <a:ext cx="2126765" cy="2126765"/>
          </a:xfrm>
          <a:custGeom>
            <a:avLst/>
            <a:gdLst>
              <a:gd name="T0" fmla="*/ 2147483646 w 380"/>
              <a:gd name="T1" fmla="*/ 2147483646 h 380"/>
              <a:gd name="T2" fmla="*/ 2147483646 w 380"/>
              <a:gd name="T3" fmla="*/ 2147483646 h 380"/>
              <a:gd name="T4" fmla="*/ 2147483646 w 380"/>
              <a:gd name="T5" fmla="*/ 2147483646 h 380"/>
              <a:gd name="T6" fmla="*/ 2147483646 w 380"/>
              <a:gd name="T7" fmla="*/ 2147483646 h 380"/>
              <a:gd name="T8" fmla="*/ 2147483646 w 380"/>
              <a:gd name="T9" fmla="*/ 2147483646 h 380"/>
              <a:gd name="T10" fmla="*/ 2147483646 w 380"/>
              <a:gd name="T11" fmla="*/ 2147483646 h 380"/>
              <a:gd name="T12" fmla="*/ 2147483646 w 380"/>
              <a:gd name="T13" fmla="*/ 2147483646 h 380"/>
              <a:gd name="T14" fmla="*/ 2147483646 w 380"/>
              <a:gd name="T15" fmla="*/ 2147483646 h 380"/>
              <a:gd name="T16" fmla="*/ 2147483646 w 380"/>
              <a:gd name="T17" fmla="*/ 2147483646 h 380"/>
              <a:gd name="T18" fmla="*/ 0 w 380"/>
              <a:gd name="T19" fmla="*/ 2147483646 h 380"/>
              <a:gd name="T20" fmla="*/ 2147483646 w 380"/>
              <a:gd name="T21" fmla="*/ 2147483646 h 380"/>
              <a:gd name="T22" fmla="*/ 2147483646 w 380"/>
              <a:gd name="T23" fmla="*/ 2147483646 h 380"/>
              <a:gd name="T24" fmla="*/ 2147483646 w 380"/>
              <a:gd name="T25" fmla="*/ 2147483646 h 380"/>
              <a:gd name="T26" fmla="*/ 2147483646 w 380"/>
              <a:gd name="T27" fmla="*/ 2147483646 h 380"/>
              <a:gd name="T28" fmla="*/ 2147483646 w 380"/>
              <a:gd name="T29" fmla="*/ 2147483646 h 380"/>
              <a:gd name="T30" fmla="*/ 2147483646 w 380"/>
              <a:gd name="T31" fmla="*/ 2147483646 h 380"/>
              <a:gd name="T32" fmla="*/ 2147483646 w 380"/>
              <a:gd name="T33" fmla="*/ 2147483646 h 380"/>
              <a:gd name="T34" fmla="*/ 2147483646 w 380"/>
              <a:gd name="T35" fmla="*/ 2147483646 h 380"/>
              <a:gd name="T36" fmla="*/ 2147483646 w 380"/>
              <a:gd name="T37" fmla="*/ 2147483646 h 380"/>
              <a:gd name="T38" fmla="*/ 2147483646 w 380"/>
              <a:gd name="T39" fmla="*/ 2147483646 h 380"/>
              <a:gd name="T40" fmla="*/ 2147483646 w 380"/>
              <a:gd name="T41" fmla="*/ 2147483646 h 380"/>
              <a:gd name="T42" fmla="*/ 2147483646 w 380"/>
              <a:gd name="T43" fmla="*/ 2147483646 h 380"/>
              <a:gd name="T44" fmla="*/ 2147483646 w 380"/>
              <a:gd name="T45" fmla="*/ 2147483646 h 380"/>
              <a:gd name="T46" fmla="*/ 2147483646 w 380"/>
              <a:gd name="T47" fmla="*/ 2147483646 h 380"/>
              <a:gd name="T48" fmla="*/ 2147483646 w 380"/>
              <a:gd name="T49" fmla="*/ 2147483646 h 380"/>
              <a:gd name="T50" fmla="*/ 2147483646 w 380"/>
              <a:gd name="T51" fmla="*/ 2147483646 h 380"/>
              <a:gd name="T52" fmla="*/ 2147483646 w 380"/>
              <a:gd name="T53" fmla="*/ 2147483646 h 380"/>
              <a:gd name="T54" fmla="*/ 2147483646 w 380"/>
              <a:gd name="T55" fmla="*/ 2147483646 h 380"/>
              <a:gd name="T56" fmla="*/ 2147483646 w 380"/>
              <a:gd name="T57" fmla="*/ 2147483646 h 380"/>
              <a:gd name="T58" fmla="*/ 2147483646 w 380"/>
              <a:gd name="T59" fmla="*/ 2147483646 h 380"/>
              <a:gd name="T60" fmla="*/ 2147483646 w 380"/>
              <a:gd name="T61" fmla="*/ 2147483646 h 380"/>
              <a:gd name="T62" fmla="*/ 2147483646 w 380"/>
              <a:gd name="T63" fmla="*/ 2147483646 h 380"/>
              <a:gd name="T64" fmla="*/ 2147483646 w 380"/>
              <a:gd name="T65" fmla="*/ 2147483646 h 380"/>
              <a:gd name="T66" fmla="*/ 2147483646 w 380"/>
              <a:gd name="T67" fmla="*/ 2147483646 h 380"/>
              <a:gd name="T68" fmla="*/ 2147483646 w 380"/>
              <a:gd name="T69" fmla="*/ 2147483646 h 380"/>
              <a:gd name="T70" fmla="*/ 2147483646 w 380"/>
              <a:gd name="T71" fmla="*/ 2147483646 h 380"/>
              <a:gd name="T72" fmla="*/ 2147483646 w 380"/>
              <a:gd name="T73" fmla="*/ 2147483646 h 380"/>
              <a:gd name="T74" fmla="*/ 2147483646 w 380"/>
              <a:gd name="T75" fmla="*/ 2147483646 h 380"/>
              <a:gd name="T76" fmla="*/ 2147483646 w 380"/>
              <a:gd name="T77" fmla="*/ 2147483646 h 380"/>
              <a:gd name="T78" fmla="*/ 2147483646 w 380"/>
              <a:gd name="T79" fmla="*/ 2147483646 h 380"/>
              <a:gd name="T80" fmla="*/ 2147483646 w 380"/>
              <a:gd name="T81" fmla="*/ 2147483646 h 380"/>
              <a:gd name="T82" fmla="*/ 2147483646 w 380"/>
              <a:gd name="T83" fmla="*/ 2147483646 h 380"/>
              <a:gd name="T84" fmla="*/ 2147483646 w 380"/>
              <a:gd name="T85" fmla="*/ 2147483646 h 380"/>
              <a:gd name="T86" fmla="*/ 2147483646 w 380"/>
              <a:gd name="T87" fmla="*/ 2147483646 h 380"/>
              <a:gd name="T88" fmla="*/ 2147483646 w 380"/>
              <a:gd name="T89" fmla="*/ 2147483646 h 380"/>
              <a:gd name="T90" fmla="*/ 2147483646 w 380"/>
              <a:gd name="T91" fmla="*/ 2147483646 h 380"/>
              <a:gd name="T92" fmla="*/ 2147483646 w 380"/>
              <a:gd name="T93" fmla="*/ 2147483646 h 380"/>
              <a:gd name="T94" fmla="*/ 2147483646 w 380"/>
              <a:gd name="T95" fmla="*/ 2147483646 h 380"/>
              <a:gd name="T96" fmla="*/ 2147483646 w 380"/>
              <a:gd name="T97" fmla="*/ 2147483646 h 380"/>
              <a:gd name="T98" fmla="*/ 2147483646 w 380"/>
              <a:gd name="T99" fmla="*/ 2147483646 h 380"/>
              <a:gd name="T100" fmla="*/ 2147483646 w 380"/>
              <a:gd name="T101" fmla="*/ 2147483646 h 380"/>
              <a:gd name="T102" fmla="*/ 2147483646 w 380"/>
              <a:gd name="T103" fmla="*/ 2147483646 h 380"/>
              <a:gd name="T104" fmla="*/ 2147483646 w 380"/>
              <a:gd name="T105" fmla="*/ 2147483646 h 380"/>
              <a:gd name="T106" fmla="*/ 2147483646 w 380"/>
              <a:gd name="T107" fmla="*/ 2147483646 h 380"/>
              <a:gd name="T108" fmla="*/ 2147483646 w 380"/>
              <a:gd name="T109" fmla="*/ 2147483646 h 380"/>
              <a:gd name="T110" fmla="*/ 2147483646 w 380"/>
              <a:gd name="T111" fmla="*/ 2147483646 h 380"/>
              <a:gd name="T112" fmla="*/ 2147483646 w 380"/>
              <a:gd name="T113" fmla="*/ 2147483646 h 3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0" h="380">
                <a:moveTo>
                  <a:pt x="317" y="108"/>
                </a:moveTo>
                <a:cubicBezTo>
                  <a:pt x="293" y="121"/>
                  <a:pt x="293" y="121"/>
                  <a:pt x="293" y="121"/>
                </a:cubicBezTo>
                <a:cubicBezTo>
                  <a:pt x="289" y="124"/>
                  <a:pt x="287" y="129"/>
                  <a:pt x="290" y="132"/>
                </a:cubicBezTo>
                <a:cubicBezTo>
                  <a:pt x="291" y="135"/>
                  <a:pt x="294" y="136"/>
                  <a:pt x="297" y="136"/>
                </a:cubicBezTo>
                <a:cubicBezTo>
                  <a:pt x="298" y="136"/>
                  <a:pt x="299" y="136"/>
                  <a:pt x="301" y="135"/>
                </a:cubicBezTo>
                <a:cubicBezTo>
                  <a:pt x="325" y="121"/>
                  <a:pt x="325" y="121"/>
                  <a:pt x="325" y="121"/>
                </a:cubicBezTo>
                <a:cubicBezTo>
                  <a:pt x="328" y="119"/>
                  <a:pt x="330" y="114"/>
                  <a:pt x="327" y="111"/>
                </a:cubicBezTo>
                <a:cubicBezTo>
                  <a:pt x="325" y="107"/>
                  <a:pt x="320" y="105"/>
                  <a:pt x="317" y="108"/>
                </a:cubicBezTo>
                <a:close/>
                <a:moveTo>
                  <a:pt x="335" y="67"/>
                </a:moveTo>
                <a:cubicBezTo>
                  <a:pt x="332" y="64"/>
                  <a:pt x="327" y="63"/>
                  <a:pt x="324" y="66"/>
                </a:cubicBezTo>
                <a:cubicBezTo>
                  <a:pt x="320" y="69"/>
                  <a:pt x="320" y="74"/>
                  <a:pt x="323" y="77"/>
                </a:cubicBezTo>
                <a:cubicBezTo>
                  <a:pt x="349" y="109"/>
                  <a:pt x="364" y="149"/>
                  <a:pt x="364" y="190"/>
                </a:cubicBezTo>
                <a:cubicBezTo>
                  <a:pt x="364" y="286"/>
                  <a:pt x="286" y="364"/>
                  <a:pt x="190" y="364"/>
                </a:cubicBezTo>
                <a:cubicBezTo>
                  <a:pt x="94" y="364"/>
                  <a:pt x="16" y="286"/>
                  <a:pt x="16" y="190"/>
                </a:cubicBezTo>
                <a:cubicBezTo>
                  <a:pt x="16" y="94"/>
                  <a:pt x="94" y="16"/>
                  <a:pt x="190" y="16"/>
                </a:cubicBezTo>
                <a:cubicBezTo>
                  <a:pt x="230" y="16"/>
                  <a:pt x="270" y="30"/>
                  <a:pt x="301" y="56"/>
                </a:cubicBezTo>
                <a:cubicBezTo>
                  <a:pt x="304" y="58"/>
                  <a:pt x="309" y="58"/>
                  <a:pt x="312" y="55"/>
                </a:cubicBezTo>
                <a:cubicBezTo>
                  <a:pt x="315" y="51"/>
                  <a:pt x="314" y="46"/>
                  <a:pt x="311" y="43"/>
                </a:cubicBezTo>
                <a:cubicBezTo>
                  <a:pt x="277" y="15"/>
                  <a:pt x="234" y="0"/>
                  <a:pt x="190" y="0"/>
                </a:cubicBezTo>
                <a:cubicBezTo>
                  <a:pt x="86" y="0"/>
                  <a:pt x="0" y="85"/>
                  <a:pt x="0" y="190"/>
                </a:cubicBezTo>
                <a:cubicBezTo>
                  <a:pt x="0" y="294"/>
                  <a:pt x="86" y="380"/>
                  <a:pt x="190" y="380"/>
                </a:cubicBezTo>
                <a:cubicBezTo>
                  <a:pt x="295" y="380"/>
                  <a:pt x="380" y="294"/>
                  <a:pt x="380" y="190"/>
                </a:cubicBezTo>
                <a:cubicBezTo>
                  <a:pt x="380" y="145"/>
                  <a:pt x="364" y="102"/>
                  <a:pt x="335" y="67"/>
                </a:cubicBezTo>
                <a:close/>
                <a:moveTo>
                  <a:pt x="269" y="144"/>
                </a:moveTo>
                <a:cubicBezTo>
                  <a:pt x="267" y="141"/>
                  <a:pt x="262" y="139"/>
                  <a:pt x="258" y="141"/>
                </a:cubicBezTo>
                <a:cubicBezTo>
                  <a:pt x="209" y="170"/>
                  <a:pt x="209" y="170"/>
                  <a:pt x="209" y="170"/>
                </a:cubicBezTo>
                <a:cubicBezTo>
                  <a:pt x="204" y="165"/>
                  <a:pt x="198" y="162"/>
                  <a:pt x="190" y="162"/>
                </a:cubicBezTo>
                <a:cubicBezTo>
                  <a:pt x="183" y="162"/>
                  <a:pt x="176" y="165"/>
                  <a:pt x="171" y="170"/>
                </a:cubicBezTo>
                <a:cubicBezTo>
                  <a:pt x="64" y="108"/>
                  <a:pt x="64" y="108"/>
                  <a:pt x="64" y="108"/>
                </a:cubicBezTo>
                <a:cubicBezTo>
                  <a:pt x="60" y="105"/>
                  <a:pt x="55" y="107"/>
                  <a:pt x="53" y="111"/>
                </a:cubicBezTo>
                <a:cubicBezTo>
                  <a:pt x="51" y="114"/>
                  <a:pt x="52" y="119"/>
                  <a:pt x="56" y="121"/>
                </a:cubicBezTo>
                <a:cubicBezTo>
                  <a:pt x="163" y="183"/>
                  <a:pt x="163" y="183"/>
                  <a:pt x="163" y="183"/>
                </a:cubicBezTo>
                <a:cubicBezTo>
                  <a:pt x="163" y="185"/>
                  <a:pt x="162" y="188"/>
                  <a:pt x="162" y="190"/>
                </a:cubicBezTo>
                <a:cubicBezTo>
                  <a:pt x="162" y="205"/>
                  <a:pt x="175" y="218"/>
                  <a:pt x="190" y="218"/>
                </a:cubicBezTo>
                <a:cubicBezTo>
                  <a:pt x="206" y="218"/>
                  <a:pt x="218" y="205"/>
                  <a:pt x="218" y="190"/>
                </a:cubicBezTo>
                <a:cubicBezTo>
                  <a:pt x="218" y="188"/>
                  <a:pt x="218" y="185"/>
                  <a:pt x="217" y="183"/>
                </a:cubicBezTo>
                <a:cubicBezTo>
                  <a:pt x="266" y="155"/>
                  <a:pt x="266" y="155"/>
                  <a:pt x="266" y="155"/>
                </a:cubicBezTo>
                <a:cubicBezTo>
                  <a:pt x="270" y="153"/>
                  <a:pt x="271" y="148"/>
                  <a:pt x="269" y="144"/>
                </a:cubicBezTo>
                <a:close/>
                <a:moveTo>
                  <a:pt x="349" y="190"/>
                </a:moveTo>
                <a:cubicBezTo>
                  <a:pt x="349" y="185"/>
                  <a:pt x="345" y="182"/>
                  <a:pt x="341" y="182"/>
                </a:cubicBezTo>
                <a:cubicBezTo>
                  <a:pt x="313" y="182"/>
                  <a:pt x="313" y="182"/>
                  <a:pt x="313" y="182"/>
                </a:cubicBezTo>
                <a:cubicBezTo>
                  <a:pt x="309" y="182"/>
                  <a:pt x="305" y="185"/>
                  <a:pt x="305" y="190"/>
                </a:cubicBezTo>
                <a:cubicBezTo>
                  <a:pt x="305" y="194"/>
                  <a:pt x="309" y="198"/>
                  <a:pt x="313" y="198"/>
                </a:cubicBezTo>
                <a:cubicBezTo>
                  <a:pt x="341" y="198"/>
                  <a:pt x="341" y="198"/>
                  <a:pt x="341" y="198"/>
                </a:cubicBezTo>
                <a:cubicBezTo>
                  <a:pt x="345" y="198"/>
                  <a:pt x="349" y="194"/>
                  <a:pt x="349" y="190"/>
                </a:cubicBezTo>
                <a:close/>
                <a:moveTo>
                  <a:pt x="301" y="244"/>
                </a:moveTo>
                <a:cubicBezTo>
                  <a:pt x="297" y="242"/>
                  <a:pt x="292" y="243"/>
                  <a:pt x="290" y="247"/>
                </a:cubicBezTo>
                <a:cubicBezTo>
                  <a:pt x="287" y="251"/>
                  <a:pt x="289" y="256"/>
                  <a:pt x="293" y="258"/>
                </a:cubicBezTo>
                <a:cubicBezTo>
                  <a:pt x="317" y="272"/>
                  <a:pt x="317" y="272"/>
                  <a:pt x="317" y="272"/>
                </a:cubicBezTo>
                <a:cubicBezTo>
                  <a:pt x="318" y="273"/>
                  <a:pt x="319" y="273"/>
                  <a:pt x="321" y="273"/>
                </a:cubicBezTo>
                <a:cubicBezTo>
                  <a:pt x="323" y="273"/>
                  <a:pt x="326" y="272"/>
                  <a:pt x="327" y="269"/>
                </a:cubicBezTo>
                <a:cubicBezTo>
                  <a:pt x="330" y="265"/>
                  <a:pt x="328" y="260"/>
                  <a:pt x="325" y="258"/>
                </a:cubicBezTo>
                <a:lnTo>
                  <a:pt x="301" y="244"/>
                </a:lnTo>
                <a:close/>
                <a:moveTo>
                  <a:pt x="182" y="313"/>
                </a:moveTo>
                <a:cubicBezTo>
                  <a:pt x="182" y="340"/>
                  <a:pt x="182" y="340"/>
                  <a:pt x="182" y="340"/>
                </a:cubicBezTo>
                <a:cubicBezTo>
                  <a:pt x="182" y="345"/>
                  <a:pt x="186" y="348"/>
                  <a:pt x="190" y="348"/>
                </a:cubicBezTo>
                <a:cubicBezTo>
                  <a:pt x="195" y="348"/>
                  <a:pt x="198" y="345"/>
                  <a:pt x="198" y="340"/>
                </a:cubicBezTo>
                <a:cubicBezTo>
                  <a:pt x="198" y="313"/>
                  <a:pt x="198" y="313"/>
                  <a:pt x="198" y="313"/>
                </a:cubicBezTo>
                <a:cubicBezTo>
                  <a:pt x="198" y="308"/>
                  <a:pt x="195" y="305"/>
                  <a:pt x="190" y="305"/>
                </a:cubicBezTo>
                <a:cubicBezTo>
                  <a:pt x="186" y="305"/>
                  <a:pt x="182" y="308"/>
                  <a:pt x="182" y="313"/>
                </a:cubicBezTo>
                <a:close/>
                <a:moveTo>
                  <a:pt x="198" y="67"/>
                </a:moveTo>
                <a:cubicBezTo>
                  <a:pt x="198" y="39"/>
                  <a:pt x="198" y="39"/>
                  <a:pt x="198" y="39"/>
                </a:cubicBezTo>
                <a:cubicBezTo>
                  <a:pt x="198" y="35"/>
                  <a:pt x="195" y="31"/>
                  <a:pt x="190" y="31"/>
                </a:cubicBezTo>
                <a:cubicBezTo>
                  <a:pt x="186" y="31"/>
                  <a:pt x="182" y="35"/>
                  <a:pt x="182" y="39"/>
                </a:cubicBezTo>
                <a:cubicBezTo>
                  <a:pt x="182" y="67"/>
                  <a:pt x="182" y="67"/>
                  <a:pt x="182" y="67"/>
                </a:cubicBezTo>
                <a:cubicBezTo>
                  <a:pt x="182" y="71"/>
                  <a:pt x="186" y="75"/>
                  <a:pt x="190" y="75"/>
                </a:cubicBezTo>
                <a:cubicBezTo>
                  <a:pt x="195" y="75"/>
                  <a:pt x="198" y="71"/>
                  <a:pt x="198" y="67"/>
                </a:cubicBezTo>
                <a:close/>
                <a:moveTo>
                  <a:pt x="122" y="292"/>
                </a:moveTo>
                <a:cubicBezTo>
                  <a:pt x="108" y="316"/>
                  <a:pt x="108" y="316"/>
                  <a:pt x="108" y="316"/>
                </a:cubicBezTo>
                <a:cubicBezTo>
                  <a:pt x="106" y="320"/>
                  <a:pt x="107" y="325"/>
                  <a:pt x="111" y="327"/>
                </a:cubicBezTo>
                <a:cubicBezTo>
                  <a:pt x="112" y="328"/>
                  <a:pt x="114" y="328"/>
                  <a:pt x="115" y="328"/>
                </a:cubicBezTo>
                <a:cubicBezTo>
                  <a:pt x="118" y="328"/>
                  <a:pt x="120" y="327"/>
                  <a:pt x="122" y="324"/>
                </a:cubicBezTo>
                <a:cubicBezTo>
                  <a:pt x="136" y="300"/>
                  <a:pt x="136" y="300"/>
                  <a:pt x="136" y="300"/>
                </a:cubicBezTo>
                <a:cubicBezTo>
                  <a:pt x="138" y="296"/>
                  <a:pt x="137" y="292"/>
                  <a:pt x="133" y="289"/>
                </a:cubicBezTo>
                <a:cubicBezTo>
                  <a:pt x="129" y="287"/>
                  <a:pt x="124" y="288"/>
                  <a:pt x="122" y="292"/>
                </a:cubicBezTo>
                <a:close/>
                <a:moveTo>
                  <a:pt x="129" y="91"/>
                </a:moveTo>
                <a:cubicBezTo>
                  <a:pt x="130" y="91"/>
                  <a:pt x="131" y="91"/>
                  <a:pt x="133" y="90"/>
                </a:cubicBezTo>
                <a:cubicBezTo>
                  <a:pt x="137" y="88"/>
                  <a:pt x="138" y="83"/>
                  <a:pt x="136" y="79"/>
                </a:cubicBezTo>
                <a:cubicBezTo>
                  <a:pt x="122" y="55"/>
                  <a:pt x="122" y="55"/>
                  <a:pt x="122" y="55"/>
                </a:cubicBezTo>
                <a:cubicBezTo>
                  <a:pt x="120" y="52"/>
                  <a:pt x="115" y="50"/>
                  <a:pt x="111" y="53"/>
                </a:cubicBezTo>
                <a:cubicBezTo>
                  <a:pt x="107" y="55"/>
                  <a:pt x="106" y="60"/>
                  <a:pt x="108" y="63"/>
                </a:cubicBezTo>
                <a:cubicBezTo>
                  <a:pt x="122" y="87"/>
                  <a:pt x="122" y="87"/>
                  <a:pt x="122" y="87"/>
                </a:cubicBezTo>
                <a:cubicBezTo>
                  <a:pt x="123" y="90"/>
                  <a:pt x="126" y="91"/>
                  <a:pt x="129" y="91"/>
                </a:cubicBezTo>
                <a:close/>
                <a:moveTo>
                  <a:pt x="259" y="324"/>
                </a:moveTo>
                <a:cubicBezTo>
                  <a:pt x="260" y="327"/>
                  <a:pt x="263" y="328"/>
                  <a:pt x="265" y="328"/>
                </a:cubicBezTo>
                <a:cubicBezTo>
                  <a:pt x="267" y="328"/>
                  <a:pt x="268" y="328"/>
                  <a:pt x="269" y="327"/>
                </a:cubicBezTo>
                <a:cubicBezTo>
                  <a:pt x="273" y="325"/>
                  <a:pt x="275" y="320"/>
                  <a:pt x="272" y="316"/>
                </a:cubicBezTo>
                <a:cubicBezTo>
                  <a:pt x="259" y="292"/>
                  <a:pt x="259" y="292"/>
                  <a:pt x="259" y="292"/>
                </a:cubicBezTo>
                <a:cubicBezTo>
                  <a:pt x="256" y="288"/>
                  <a:pt x="251" y="287"/>
                  <a:pt x="248" y="289"/>
                </a:cubicBezTo>
                <a:cubicBezTo>
                  <a:pt x="244" y="292"/>
                  <a:pt x="242" y="296"/>
                  <a:pt x="245" y="300"/>
                </a:cubicBezTo>
                <a:lnTo>
                  <a:pt x="259" y="324"/>
                </a:lnTo>
                <a:close/>
                <a:moveTo>
                  <a:pt x="252" y="91"/>
                </a:moveTo>
                <a:cubicBezTo>
                  <a:pt x="254" y="91"/>
                  <a:pt x="257" y="90"/>
                  <a:pt x="259" y="87"/>
                </a:cubicBezTo>
                <a:cubicBezTo>
                  <a:pt x="272" y="63"/>
                  <a:pt x="272" y="63"/>
                  <a:pt x="272" y="63"/>
                </a:cubicBezTo>
                <a:cubicBezTo>
                  <a:pt x="275" y="60"/>
                  <a:pt x="273" y="55"/>
                  <a:pt x="269" y="53"/>
                </a:cubicBezTo>
                <a:cubicBezTo>
                  <a:pt x="266" y="50"/>
                  <a:pt x="261" y="52"/>
                  <a:pt x="259" y="55"/>
                </a:cubicBezTo>
                <a:cubicBezTo>
                  <a:pt x="245" y="79"/>
                  <a:pt x="245" y="79"/>
                  <a:pt x="245" y="79"/>
                </a:cubicBezTo>
                <a:cubicBezTo>
                  <a:pt x="243" y="83"/>
                  <a:pt x="244" y="88"/>
                  <a:pt x="248" y="90"/>
                </a:cubicBezTo>
                <a:cubicBezTo>
                  <a:pt x="249" y="91"/>
                  <a:pt x="250" y="91"/>
                  <a:pt x="252" y="91"/>
                </a:cubicBezTo>
                <a:close/>
                <a:moveTo>
                  <a:pt x="75" y="190"/>
                </a:moveTo>
                <a:cubicBezTo>
                  <a:pt x="75" y="185"/>
                  <a:pt x="72" y="182"/>
                  <a:pt x="67" y="182"/>
                </a:cubicBezTo>
                <a:cubicBezTo>
                  <a:pt x="40" y="182"/>
                  <a:pt x="40" y="182"/>
                  <a:pt x="40" y="182"/>
                </a:cubicBezTo>
                <a:cubicBezTo>
                  <a:pt x="35" y="182"/>
                  <a:pt x="32" y="185"/>
                  <a:pt x="32" y="190"/>
                </a:cubicBezTo>
                <a:cubicBezTo>
                  <a:pt x="32" y="194"/>
                  <a:pt x="35" y="198"/>
                  <a:pt x="40" y="198"/>
                </a:cubicBezTo>
                <a:cubicBezTo>
                  <a:pt x="67" y="198"/>
                  <a:pt x="67" y="198"/>
                  <a:pt x="67" y="198"/>
                </a:cubicBezTo>
                <a:cubicBezTo>
                  <a:pt x="72" y="198"/>
                  <a:pt x="75" y="194"/>
                  <a:pt x="75" y="190"/>
                </a:cubicBezTo>
                <a:close/>
                <a:moveTo>
                  <a:pt x="60" y="273"/>
                </a:moveTo>
                <a:cubicBezTo>
                  <a:pt x="61" y="273"/>
                  <a:pt x="63" y="273"/>
                  <a:pt x="64" y="272"/>
                </a:cubicBezTo>
                <a:cubicBezTo>
                  <a:pt x="88" y="258"/>
                  <a:pt x="88" y="258"/>
                  <a:pt x="88" y="258"/>
                </a:cubicBezTo>
                <a:cubicBezTo>
                  <a:pt x="92" y="256"/>
                  <a:pt x="93" y="251"/>
                  <a:pt x="91" y="247"/>
                </a:cubicBezTo>
                <a:cubicBezTo>
                  <a:pt x="88" y="243"/>
                  <a:pt x="84" y="242"/>
                  <a:pt x="80" y="244"/>
                </a:cubicBezTo>
                <a:cubicBezTo>
                  <a:pt x="56" y="258"/>
                  <a:pt x="56" y="258"/>
                  <a:pt x="56" y="258"/>
                </a:cubicBezTo>
                <a:cubicBezTo>
                  <a:pt x="52" y="260"/>
                  <a:pt x="51" y="265"/>
                  <a:pt x="53" y="269"/>
                </a:cubicBezTo>
                <a:cubicBezTo>
                  <a:pt x="54" y="272"/>
                  <a:pt x="57" y="273"/>
                  <a:pt x="60" y="273"/>
                </a:cubicBezTo>
                <a:close/>
              </a:path>
            </a:pathLst>
          </a:custGeom>
          <a:solidFill>
            <a:schemeClr val="accent4">
              <a:lumMod val="50000"/>
            </a:schemeClr>
          </a:solidFill>
          <a:ln>
            <a:noFill/>
          </a:ln>
        </p:spPr>
        <p:txBody>
          <a:bodyPr/>
          <a:lstStyle/>
          <a:p>
            <a:endParaRPr lang="en-US"/>
          </a:p>
        </p:txBody>
      </p:sp>
      <p:pic>
        <p:nvPicPr>
          <p:cNvPr id="15" name="Picture 16" descr="Image result for university of texas at dalla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at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00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02060"/>
          </a:solidFill>
        </p:spPr>
        <p:txBody>
          <a:bodyPr/>
          <a:lstStyle/>
          <a:p>
            <a:pPr algn="l"/>
            <a:r>
              <a:rPr lang="en-US" dirty="0">
                <a:solidFill>
                  <a:schemeClr val="bg1"/>
                </a:solidFill>
              </a:rPr>
              <a:t>	</a:t>
            </a:r>
            <a:r>
              <a:rPr lang="en-US" dirty="0" smtClean="0">
                <a:solidFill>
                  <a:schemeClr val="bg1"/>
                </a:solidFill>
              </a:rPr>
              <a:t>REGIONAL ISSUE FIX</a:t>
            </a:r>
            <a:endParaRPr lang="en-US" dirty="0">
              <a:solidFill>
                <a:schemeClr val="bg1"/>
              </a:solidFill>
            </a:endParaRPr>
          </a:p>
        </p:txBody>
      </p:sp>
      <p:pic>
        <p:nvPicPr>
          <p:cNvPr id="17410" name="Picture 2" descr="Image result for competito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134203"/>
            <a:ext cx="932597" cy="932597"/>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3"/>
          <p:cNvSpPr>
            <a:spLocks noChangeAspect="1" noEditPoints="1"/>
          </p:cNvSpPr>
          <p:nvPr/>
        </p:nvSpPr>
        <p:spPr bwMode="auto">
          <a:xfrm>
            <a:off x="6168195" y="3657600"/>
            <a:ext cx="2087563" cy="2451218"/>
          </a:xfrm>
          <a:custGeom>
            <a:avLst/>
            <a:gdLst>
              <a:gd name="T0" fmla="*/ 2147483646 w 384"/>
              <a:gd name="T1" fmla="*/ 2147483646 h 451"/>
              <a:gd name="T2" fmla="*/ 2147483646 w 384"/>
              <a:gd name="T3" fmla="*/ 2147483646 h 451"/>
              <a:gd name="T4" fmla="*/ 2147483646 w 384"/>
              <a:gd name="T5" fmla="*/ 2147483646 h 451"/>
              <a:gd name="T6" fmla="*/ 2147483646 w 384"/>
              <a:gd name="T7" fmla="*/ 2147483646 h 451"/>
              <a:gd name="T8" fmla="*/ 2147483646 w 384"/>
              <a:gd name="T9" fmla="*/ 2147483646 h 451"/>
              <a:gd name="T10" fmla="*/ 2147483646 w 384"/>
              <a:gd name="T11" fmla="*/ 2147483646 h 451"/>
              <a:gd name="T12" fmla="*/ 2147483646 w 384"/>
              <a:gd name="T13" fmla="*/ 2147483646 h 451"/>
              <a:gd name="T14" fmla="*/ 2147483646 w 384"/>
              <a:gd name="T15" fmla="*/ 2147483646 h 451"/>
              <a:gd name="T16" fmla="*/ 2147483646 w 384"/>
              <a:gd name="T17" fmla="*/ 2147483646 h 451"/>
              <a:gd name="T18" fmla="*/ 2147483646 w 384"/>
              <a:gd name="T19" fmla="*/ 2147483646 h 451"/>
              <a:gd name="T20" fmla="*/ 2147483646 w 384"/>
              <a:gd name="T21" fmla="*/ 2147483646 h 451"/>
              <a:gd name="T22" fmla="*/ 0 w 384"/>
              <a:gd name="T23" fmla="*/ 2147483646 h 451"/>
              <a:gd name="T24" fmla="*/ 0 w 384"/>
              <a:gd name="T25" fmla="*/ 2147483646 h 451"/>
              <a:gd name="T26" fmla="*/ 2147483646 w 384"/>
              <a:gd name="T27" fmla="*/ 2147483646 h 451"/>
              <a:gd name="T28" fmla="*/ 2147483646 w 384"/>
              <a:gd name="T29" fmla="*/ 2147483646 h 451"/>
              <a:gd name="T30" fmla="*/ 2147483646 w 384"/>
              <a:gd name="T31" fmla="*/ 2147483646 h 451"/>
              <a:gd name="T32" fmla="*/ 2147483646 w 384"/>
              <a:gd name="T33" fmla="*/ 2147483646 h 451"/>
              <a:gd name="T34" fmla="*/ 2147483646 w 384"/>
              <a:gd name="T35" fmla="*/ 2147483646 h 451"/>
              <a:gd name="T36" fmla="*/ 2147483646 w 384"/>
              <a:gd name="T37" fmla="*/ 2147483646 h 451"/>
              <a:gd name="T38" fmla="*/ 2147483646 w 384"/>
              <a:gd name="T39" fmla="*/ 2147483646 h 451"/>
              <a:gd name="T40" fmla="*/ 2147483646 w 384"/>
              <a:gd name="T41" fmla="*/ 2147483646 h 451"/>
              <a:gd name="T42" fmla="*/ 2147483646 w 384"/>
              <a:gd name="T43" fmla="*/ 2147483646 h 451"/>
              <a:gd name="T44" fmla="*/ 2147483646 w 384"/>
              <a:gd name="T45" fmla="*/ 2147483646 h 451"/>
              <a:gd name="T46" fmla="*/ 2147483646 w 384"/>
              <a:gd name="T47" fmla="*/ 2147483646 h 451"/>
              <a:gd name="T48" fmla="*/ 2147483646 w 384"/>
              <a:gd name="T49" fmla="*/ 2147483646 h 451"/>
              <a:gd name="T50" fmla="*/ 2147483646 w 384"/>
              <a:gd name="T51" fmla="*/ 2147483646 h 451"/>
              <a:gd name="T52" fmla="*/ 2147483646 w 384"/>
              <a:gd name="T53" fmla="*/ 2147483646 h 451"/>
              <a:gd name="T54" fmla="*/ 2147483646 w 384"/>
              <a:gd name="T55" fmla="*/ 2147483646 h 451"/>
              <a:gd name="T56" fmla="*/ 2147483646 w 384"/>
              <a:gd name="T57" fmla="*/ 2147483646 h 451"/>
              <a:gd name="T58" fmla="*/ 2147483646 w 384"/>
              <a:gd name="T59" fmla="*/ 2147483646 h 451"/>
              <a:gd name="T60" fmla="*/ 2147483646 w 384"/>
              <a:gd name="T61" fmla="*/ 2147483646 h 451"/>
              <a:gd name="T62" fmla="*/ 2147483646 w 384"/>
              <a:gd name="T63" fmla="*/ 2147483646 h 451"/>
              <a:gd name="T64" fmla="*/ 2147483646 w 384"/>
              <a:gd name="T65" fmla="*/ 2147483646 h 451"/>
              <a:gd name="T66" fmla="*/ 2147483646 w 384"/>
              <a:gd name="T67" fmla="*/ 2147483646 h 451"/>
              <a:gd name="T68" fmla="*/ 2147483646 w 384"/>
              <a:gd name="T69" fmla="*/ 2147483646 h 451"/>
              <a:gd name="T70" fmla="*/ 2147483646 w 384"/>
              <a:gd name="T71" fmla="*/ 2147483646 h 451"/>
              <a:gd name="T72" fmla="*/ 2147483646 w 384"/>
              <a:gd name="T73" fmla="*/ 2147483646 h 451"/>
              <a:gd name="T74" fmla="*/ 2147483646 w 384"/>
              <a:gd name="T75" fmla="*/ 2147483646 h 451"/>
              <a:gd name="T76" fmla="*/ 2147483646 w 384"/>
              <a:gd name="T77" fmla="*/ 2147483646 h 451"/>
              <a:gd name="T78" fmla="*/ 2147483646 w 384"/>
              <a:gd name="T79" fmla="*/ 2147483646 h 451"/>
              <a:gd name="T80" fmla="*/ 2147483646 w 384"/>
              <a:gd name="T81" fmla="*/ 2147483646 h 451"/>
              <a:gd name="T82" fmla="*/ 2147483646 w 384"/>
              <a:gd name="T83" fmla="*/ 2147483646 h 451"/>
              <a:gd name="T84" fmla="*/ 2147483646 w 384"/>
              <a:gd name="T85" fmla="*/ 2147483646 h 451"/>
              <a:gd name="T86" fmla="*/ 2147483646 w 384"/>
              <a:gd name="T87" fmla="*/ 2147483646 h 451"/>
              <a:gd name="T88" fmla="*/ 2147483646 w 384"/>
              <a:gd name="T89" fmla="*/ 2147483646 h 451"/>
              <a:gd name="T90" fmla="*/ 2147483646 w 384"/>
              <a:gd name="T91" fmla="*/ 2147483646 h 451"/>
              <a:gd name="T92" fmla="*/ 2147483646 w 384"/>
              <a:gd name="T93" fmla="*/ 2147483646 h 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4" h="451">
                <a:moveTo>
                  <a:pt x="240" y="101"/>
                </a:moveTo>
                <a:cubicBezTo>
                  <a:pt x="236" y="101"/>
                  <a:pt x="232" y="104"/>
                  <a:pt x="232" y="109"/>
                </a:cubicBezTo>
                <a:cubicBezTo>
                  <a:pt x="231" y="113"/>
                  <a:pt x="235" y="117"/>
                  <a:pt x="239" y="117"/>
                </a:cubicBezTo>
                <a:cubicBezTo>
                  <a:pt x="303" y="122"/>
                  <a:pt x="368" y="172"/>
                  <a:pt x="368" y="259"/>
                </a:cubicBezTo>
                <a:cubicBezTo>
                  <a:pt x="368" y="275"/>
                  <a:pt x="366" y="290"/>
                  <a:pt x="362" y="305"/>
                </a:cubicBezTo>
                <a:cubicBezTo>
                  <a:pt x="361" y="291"/>
                  <a:pt x="351" y="279"/>
                  <a:pt x="341" y="274"/>
                </a:cubicBezTo>
                <a:cubicBezTo>
                  <a:pt x="347" y="267"/>
                  <a:pt x="350" y="258"/>
                  <a:pt x="350" y="248"/>
                </a:cubicBezTo>
                <a:cubicBezTo>
                  <a:pt x="350" y="225"/>
                  <a:pt x="331" y="207"/>
                  <a:pt x="309" y="207"/>
                </a:cubicBezTo>
                <a:cubicBezTo>
                  <a:pt x="286" y="207"/>
                  <a:pt x="267" y="225"/>
                  <a:pt x="267" y="248"/>
                </a:cubicBezTo>
                <a:cubicBezTo>
                  <a:pt x="267" y="258"/>
                  <a:pt x="271" y="267"/>
                  <a:pt x="277" y="275"/>
                </a:cubicBezTo>
                <a:cubicBezTo>
                  <a:pt x="269" y="279"/>
                  <a:pt x="260" y="287"/>
                  <a:pt x="258" y="301"/>
                </a:cubicBezTo>
                <a:cubicBezTo>
                  <a:pt x="252" y="294"/>
                  <a:pt x="245" y="289"/>
                  <a:pt x="239" y="286"/>
                </a:cubicBezTo>
                <a:cubicBezTo>
                  <a:pt x="249" y="274"/>
                  <a:pt x="256" y="259"/>
                  <a:pt x="256" y="243"/>
                </a:cubicBezTo>
                <a:cubicBezTo>
                  <a:pt x="256" y="208"/>
                  <a:pt x="227" y="180"/>
                  <a:pt x="192" y="180"/>
                </a:cubicBezTo>
                <a:cubicBezTo>
                  <a:pt x="158" y="180"/>
                  <a:pt x="129" y="208"/>
                  <a:pt x="129" y="243"/>
                </a:cubicBezTo>
                <a:cubicBezTo>
                  <a:pt x="129" y="259"/>
                  <a:pt x="136" y="274"/>
                  <a:pt x="146" y="286"/>
                </a:cubicBezTo>
                <a:cubicBezTo>
                  <a:pt x="140" y="289"/>
                  <a:pt x="133" y="294"/>
                  <a:pt x="127" y="301"/>
                </a:cubicBezTo>
                <a:cubicBezTo>
                  <a:pt x="125" y="287"/>
                  <a:pt x="116" y="279"/>
                  <a:pt x="108" y="275"/>
                </a:cubicBezTo>
                <a:cubicBezTo>
                  <a:pt x="114" y="267"/>
                  <a:pt x="118" y="258"/>
                  <a:pt x="118" y="248"/>
                </a:cubicBezTo>
                <a:cubicBezTo>
                  <a:pt x="118" y="225"/>
                  <a:pt x="99" y="207"/>
                  <a:pt x="76" y="207"/>
                </a:cubicBezTo>
                <a:cubicBezTo>
                  <a:pt x="54" y="207"/>
                  <a:pt x="35" y="225"/>
                  <a:pt x="35" y="248"/>
                </a:cubicBezTo>
                <a:cubicBezTo>
                  <a:pt x="35" y="258"/>
                  <a:pt x="38" y="267"/>
                  <a:pt x="44" y="274"/>
                </a:cubicBezTo>
                <a:cubicBezTo>
                  <a:pt x="34" y="279"/>
                  <a:pt x="24" y="292"/>
                  <a:pt x="23" y="307"/>
                </a:cubicBezTo>
                <a:cubicBezTo>
                  <a:pt x="18" y="292"/>
                  <a:pt x="16" y="276"/>
                  <a:pt x="16" y="260"/>
                </a:cubicBezTo>
                <a:cubicBezTo>
                  <a:pt x="16" y="124"/>
                  <a:pt x="106" y="90"/>
                  <a:pt x="162" y="83"/>
                </a:cubicBezTo>
                <a:cubicBezTo>
                  <a:pt x="166" y="99"/>
                  <a:pt x="166" y="99"/>
                  <a:pt x="166" y="99"/>
                </a:cubicBezTo>
                <a:cubicBezTo>
                  <a:pt x="167" y="102"/>
                  <a:pt x="169" y="104"/>
                  <a:pt x="172" y="105"/>
                </a:cubicBezTo>
                <a:cubicBezTo>
                  <a:pt x="175" y="106"/>
                  <a:pt x="178" y="104"/>
                  <a:pt x="180" y="102"/>
                </a:cubicBezTo>
                <a:cubicBezTo>
                  <a:pt x="225" y="43"/>
                  <a:pt x="225" y="43"/>
                  <a:pt x="225" y="43"/>
                </a:cubicBezTo>
                <a:cubicBezTo>
                  <a:pt x="226" y="41"/>
                  <a:pt x="227" y="38"/>
                  <a:pt x="226" y="36"/>
                </a:cubicBezTo>
                <a:cubicBezTo>
                  <a:pt x="226" y="34"/>
                  <a:pt x="224" y="32"/>
                  <a:pt x="222" y="31"/>
                </a:cubicBezTo>
                <a:cubicBezTo>
                  <a:pt x="154" y="1"/>
                  <a:pt x="154" y="1"/>
                  <a:pt x="154" y="1"/>
                </a:cubicBezTo>
                <a:cubicBezTo>
                  <a:pt x="151" y="0"/>
                  <a:pt x="148" y="1"/>
                  <a:pt x="145" y="3"/>
                </a:cubicBezTo>
                <a:cubicBezTo>
                  <a:pt x="143" y="5"/>
                  <a:pt x="142" y="8"/>
                  <a:pt x="143" y="11"/>
                </a:cubicBezTo>
                <a:cubicBezTo>
                  <a:pt x="147" y="26"/>
                  <a:pt x="147" y="26"/>
                  <a:pt x="147" y="26"/>
                </a:cubicBezTo>
                <a:cubicBezTo>
                  <a:pt x="108" y="38"/>
                  <a:pt x="1" y="115"/>
                  <a:pt x="0" y="258"/>
                </a:cubicBezTo>
                <a:cubicBezTo>
                  <a:pt x="0" y="259"/>
                  <a:pt x="0" y="259"/>
                  <a:pt x="0" y="259"/>
                </a:cubicBezTo>
                <a:cubicBezTo>
                  <a:pt x="0" y="259"/>
                  <a:pt x="0" y="259"/>
                  <a:pt x="0" y="259"/>
                </a:cubicBezTo>
                <a:cubicBezTo>
                  <a:pt x="0" y="259"/>
                  <a:pt x="0" y="259"/>
                  <a:pt x="0" y="259"/>
                </a:cubicBezTo>
                <a:cubicBezTo>
                  <a:pt x="0" y="259"/>
                  <a:pt x="0" y="259"/>
                  <a:pt x="0" y="259"/>
                </a:cubicBezTo>
                <a:cubicBezTo>
                  <a:pt x="0" y="365"/>
                  <a:pt x="86" y="451"/>
                  <a:pt x="192" y="451"/>
                </a:cubicBezTo>
                <a:cubicBezTo>
                  <a:pt x="298" y="451"/>
                  <a:pt x="384" y="365"/>
                  <a:pt x="384" y="259"/>
                </a:cubicBezTo>
                <a:cubicBezTo>
                  <a:pt x="384" y="162"/>
                  <a:pt x="312" y="107"/>
                  <a:pt x="240" y="101"/>
                </a:cubicBezTo>
                <a:close/>
                <a:moveTo>
                  <a:pt x="159" y="39"/>
                </a:moveTo>
                <a:cubicBezTo>
                  <a:pt x="161" y="39"/>
                  <a:pt x="163" y="37"/>
                  <a:pt x="164" y="35"/>
                </a:cubicBezTo>
                <a:cubicBezTo>
                  <a:pt x="165" y="34"/>
                  <a:pt x="165" y="31"/>
                  <a:pt x="165" y="29"/>
                </a:cubicBezTo>
                <a:cubicBezTo>
                  <a:pt x="163" y="23"/>
                  <a:pt x="163" y="23"/>
                  <a:pt x="163" y="23"/>
                </a:cubicBezTo>
                <a:cubicBezTo>
                  <a:pt x="206" y="41"/>
                  <a:pt x="206" y="41"/>
                  <a:pt x="206" y="41"/>
                </a:cubicBezTo>
                <a:cubicBezTo>
                  <a:pt x="177" y="79"/>
                  <a:pt x="177" y="79"/>
                  <a:pt x="177" y="79"/>
                </a:cubicBezTo>
                <a:cubicBezTo>
                  <a:pt x="176" y="74"/>
                  <a:pt x="176" y="74"/>
                  <a:pt x="176" y="74"/>
                </a:cubicBezTo>
                <a:cubicBezTo>
                  <a:pt x="175" y="71"/>
                  <a:pt x="172" y="68"/>
                  <a:pt x="169" y="68"/>
                </a:cubicBezTo>
                <a:cubicBezTo>
                  <a:pt x="169" y="68"/>
                  <a:pt x="168" y="68"/>
                  <a:pt x="167" y="68"/>
                </a:cubicBezTo>
                <a:cubicBezTo>
                  <a:pt x="163" y="69"/>
                  <a:pt x="163" y="69"/>
                  <a:pt x="163" y="69"/>
                </a:cubicBezTo>
                <a:cubicBezTo>
                  <a:pt x="143" y="71"/>
                  <a:pt x="106" y="75"/>
                  <a:pt x="75" y="99"/>
                </a:cubicBezTo>
                <a:cubicBezTo>
                  <a:pt x="110" y="51"/>
                  <a:pt x="158" y="39"/>
                  <a:pt x="159" y="39"/>
                </a:cubicBezTo>
                <a:close/>
                <a:moveTo>
                  <a:pt x="76" y="223"/>
                </a:moveTo>
                <a:cubicBezTo>
                  <a:pt x="90" y="223"/>
                  <a:pt x="102" y="234"/>
                  <a:pt x="102" y="248"/>
                </a:cubicBezTo>
                <a:cubicBezTo>
                  <a:pt x="102" y="262"/>
                  <a:pt x="90" y="273"/>
                  <a:pt x="76" y="273"/>
                </a:cubicBezTo>
                <a:cubicBezTo>
                  <a:pt x="62" y="273"/>
                  <a:pt x="51" y="262"/>
                  <a:pt x="51" y="248"/>
                </a:cubicBezTo>
                <a:cubicBezTo>
                  <a:pt x="51" y="234"/>
                  <a:pt x="62" y="223"/>
                  <a:pt x="76" y="223"/>
                </a:cubicBezTo>
                <a:close/>
                <a:moveTo>
                  <a:pt x="112" y="415"/>
                </a:moveTo>
                <a:cubicBezTo>
                  <a:pt x="111" y="415"/>
                  <a:pt x="111" y="415"/>
                  <a:pt x="111" y="415"/>
                </a:cubicBezTo>
                <a:cubicBezTo>
                  <a:pt x="109" y="414"/>
                  <a:pt x="107" y="413"/>
                  <a:pt x="106" y="412"/>
                </a:cubicBezTo>
                <a:cubicBezTo>
                  <a:pt x="105" y="412"/>
                  <a:pt x="104" y="411"/>
                  <a:pt x="103" y="410"/>
                </a:cubicBezTo>
                <a:cubicBezTo>
                  <a:pt x="100" y="409"/>
                  <a:pt x="98" y="407"/>
                  <a:pt x="95" y="406"/>
                </a:cubicBezTo>
                <a:cubicBezTo>
                  <a:pt x="94" y="405"/>
                  <a:pt x="93" y="404"/>
                  <a:pt x="91" y="403"/>
                </a:cubicBezTo>
                <a:cubicBezTo>
                  <a:pt x="89" y="402"/>
                  <a:pt x="88" y="401"/>
                  <a:pt x="86" y="399"/>
                </a:cubicBezTo>
                <a:cubicBezTo>
                  <a:pt x="84" y="398"/>
                  <a:pt x="83" y="397"/>
                  <a:pt x="81" y="395"/>
                </a:cubicBezTo>
                <a:cubicBezTo>
                  <a:pt x="80" y="395"/>
                  <a:pt x="80" y="394"/>
                  <a:pt x="79" y="394"/>
                </a:cubicBezTo>
                <a:cubicBezTo>
                  <a:pt x="63" y="380"/>
                  <a:pt x="49" y="364"/>
                  <a:pt x="39" y="345"/>
                </a:cubicBezTo>
                <a:cubicBezTo>
                  <a:pt x="39" y="309"/>
                  <a:pt x="39" y="309"/>
                  <a:pt x="39" y="309"/>
                </a:cubicBezTo>
                <a:cubicBezTo>
                  <a:pt x="39" y="297"/>
                  <a:pt x="50" y="287"/>
                  <a:pt x="55" y="286"/>
                </a:cubicBezTo>
                <a:cubicBezTo>
                  <a:pt x="56" y="286"/>
                  <a:pt x="57" y="285"/>
                  <a:pt x="58" y="285"/>
                </a:cubicBezTo>
                <a:cubicBezTo>
                  <a:pt x="63" y="288"/>
                  <a:pt x="70" y="289"/>
                  <a:pt x="76" y="289"/>
                </a:cubicBezTo>
                <a:cubicBezTo>
                  <a:pt x="83" y="289"/>
                  <a:pt x="88" y="288"/>
                  <a:pt x="94" y="286"/>
                </a:cubicBezTo>
                <a:cubicBezTo>
                  <a:pt x="94" y="286"/>
                  <a:pt x="94" y="286"/>
                  <a:pt x="94" y="286"/>
                </a:cubicBezTo>
                <a:cubicBezTo>
                  <a:pt x="104" y="290"/>
                  <a:pt x="112" y="294"/>
                  <a:pt x="112" y="308"/>
                </a:cubicBezTo>
                <a:lnTo>
                  <a:pt x="112" y="415"/>
                </a:lnTo>
                <a:close/>
                <a:moveTo>
                  <a:pt x="145" y="243"/>
                </a:moveTo>
                <a:cubicBezTo>
                  <a:pt x="145" y="217"/>
                  <a:pt x="167" y="196"/>
                  <a:pt x="192" y="196"/>
                </a:cubicBezTo>
                <a:cubicBezTo>
                  <a:pt x="218" y="196"/>
                  <a:pt x="240" y="217"/>
                  <a:pt x="240" y="243"/>
                </a:cubicBezTo>
                <a:cubicBezTo>
                  <a:pt x="240" y="269"/>
                  <a:pt x="218" y="290"/>
                  <a:pt x="192" y="290"/>
                </a:cubicBezTo>
                <a:cubicBezTo>
                  <a:pt x="167" y="290"/>
                  <a:pt x="145" y="269"/>
                  <a:pt x="145" y="243"/>
                </a:cubicBezTo>
                <a:close/>
                <a:moveTo>
                  <a:pt x="257" y="422"/>
                </a:moveTo>
                <a:cubicBezTo>
                  <a:pt x="256" y="423"/>
                  <a:pt x="255" y="423"/>
                  <a:pt x="253" y="424"/>
                </a:cubicBezTo>
                <a:cubicBezTo>
                  <a:pt x="253" y="424"/>
                  <a:pt x="252" y="424"/>
                  <a:pt x="252" y="424"/>
                </a:cubicBezTo>
                <a:cubicBezTo>
                  <a:pt x="250" y="425"/>
                  <a:pt x="248" y="426"/>
                  <a:pt x="247" y="426"/>
                </a:cubicBezTo>
                <a:cubicBezTo>
                  <a:pt x="245" y="427"/>
                  <a:pt x="244" y="427"/>
                  <a:pt x="243" y="427"/>
                </a:cubicBezTo>
                <a:cubicBezTo>
                  <a:pt x="242" y="428"/>
                  <a:pt x="241" y="428"/>
                  <a:pt x="240" y="428"/>
                </a:cubicBezTo>
                <a:cubicBezTo>
                  <a:pt x="238" y="429"/>
                  <a:pt x="236" y="429"/>
                  <a:pt x="234" y="430"/>
                </a:cubicBezTo>
                <a:cubicBezTo>
                  <a:pt x="234" y="430"/>
                  <a:pt x="233" y="430"/>
                  <a:pt x="233" y="430"/>
                </a:cubicBezTo>
                <a:cubicBezTo>
                  <a:pt x="218" y="434"/>
                  <a:pt x="202" y="435"/>
                  <a:pt x="186" y="435"/>
                </a:cubicBezTo>
                <a:cubicBezTo>
                  <a:pt x="186" y="435"/>
                  <a:pt x="185" y="435"/>
                  <a:pt x="185" y="435"/>
                </a:cubicBezTo>
                <a:cubicBezTo>
                  <a:pt x="183" y="435"/>
                  <a:pt x="180" y="434"/>
                  <a:pt x="178" y="434"/>
                </a:cubicBezTo>
                <a:cubicBezTo>
                  <a:pt x="178" y="434"/>
                  <a:pt x="177" y="434"/>
                  <a:pt x="176" y="434"/>
                </a:cubicBezTo>
                <a:cubicBezTo>
                  <a:pt x="174" y="434"/>
                  <a:pt x="172" y="434"/>
                  <a:pt x="170" y="433"/>
                </a:cubicBezTo>
                <a:cubicBezTo>
                  <a:pt x="169" y="433"/>
                  <a:pt x="168" y="433"/>
                  <a:pt x="168" y="433"/>
                </a:cubicBezTo>
                <a:cubicBezTo>
                  <a:pt x="166" y="433"/>
                  <a:pt x="163" y="433"/>
                  <a:pt x="161" y="432"/>
                </a:cubicBezTo>
                <a:cubicBezTo>
                  <a:pt x="161" y="432"/>
                  <a:pt x="160" y="432"/>
                  <a:pt x="159" y="432"/>
                </a:cubicBezTo>
                <a:cubicBezTo>
                  <a:pt x="157" y="431"/>
                  <a:pt x="155" y="431"/>
                  <a:pt x="153" y="430"/>
                </a:cubicBezTo>
                <a:cubicBezTo>
                  <a:pt x="152" y="430"/>
                  <a:pt x="152" y="430"/>
                  <a:pt x="151" y="430"/>
                </a:cubicBezTo>
                <a:cubicBezTo>
                  <a:pt x="149" y="430"/>
                  <a:pt x="147" y="429"/>
                  <a:pt x="145" y="428"/>
                </a:cubicBezTo>
                <a:cubicBezTo>
                  <a:pt x="144" y="428"/>
                  <a:pt x="144" y="428"/>
                  <a:pt x="143" y="428"/>
                </a:cubicBezTo>
                <a:cubicBezTo>
                  <a:pt x="141" y="427"/>
                  <a:pt x="139" y="427"/>
                  <a:pt x="136" y="426"/>
                </a:cubicBezTo>
                <a:cubicBezTo>
                  <a:pt x="136" y="426"/>
                  <a:pt x="136" y="426"/>
                  <a:pt x="135" y="425"/>
                </a:cubicBezTo>
                <a:cubicBezTo>
                  <a:pt x="133" y="425"/>
                  <a:pt x="131" y="424"/>
                  <a:pt x="128" y="423"/>
                </a:cubicBezTo>
                <a:cubicBezTo>
                  <a:pt x="128" y="423"/>
                  <a:pt x="128" y="423"/>
                  <a:pt x="128" y="423"/>
                </a:cubicBezTo>
                <a:cubicBezTo>
                  <a:pt x="128" y="340"/>
                  <a:pt x="128" y="340"/>
                  <a:pt x="128" y="340"/>
                </a:cubicBezTo>
                <a:cubicBezTo>
                  <a:pt x="128" y="316"/>
                  <a:pt x="147" y="303"/>
                  <a:pt x="160" y="297"/>
                </a:cubicBezTo>
                <a:cubicBezTo>
                  <a:pt x="169" y="302"/>
                  <a:pt x="181" y="306"/>
                  <a:pt x="192" y="306"/>
                </a:cubicBezTo>
                <a:cubicBezTo>
                  <a:pt x="204" y="306"/>
                  <a:pt x="216" y="302"/>
                  <a:pt x="225" y="297"/>
                </a:cubicBezTo>
                <a:cubicBezTo>
                  <a:pt x="238" y="303"/>
                  <a:pt x="257" y="316"/>
                  <a:pt x="257" y="340"/>
                </a:cubicBezTo>
                <a:lnTo>
                  <a:pt x="257" y="422"/>
                </a:lnTo>
                <a:close/>
                <a:moveTo>
                  <a:pt x="309" y="223"/>
                </a:moveTo>
                <a:cubicBezTo>
                  <a:pt x="323" y="223"/>
                  <a:pt x="334" y="234"/>
                  <a:pt x="334" y="248"/>
                </a:cubicBezTo>
                <a:cubicBezTo>
                  <a:pt x="334" y="262"/>
                  <a:pt x="323" y="273"/>
                  <a:pt x="309" y="273"/>
                </a:cubicBezTo>
                <a:cubicBezTo>
                  <a:pt x="295" y="273"/>
                  <a:pt x="283" y="262"/>
                  <a:pt x="283" y="248"/>
                </a:cubicBezTo>
                <a:cubicBezTo>
                  <a:pt x="283" y="234"/>
                  <a:pt x="295" y="223"/>
                  <a:pt x="309" y="223"/>
                </a:cubicBezTo>
                <a:close/>
                <a:moveTo>
                  <a:pt x="346" y="344"/>
                </a:moveTo>
                <a:cubicBezTo>
                  <a:pt x="330" y="374"/>
                  <a:pt x="304" y="399"/>
                  <a:pt x="273" y="415"/>
                </a:cubicBezTo>
                <a:cubicBezTo>
                  <a:pt x="273" y="308"/>
                  <a:pt x="273" y="308"/>
                  <a:pt x="273" y="308"/>
                </a:cubicBezTo>
                <a:cubicBezTo>
                  <a:pt x="273" y="294"/>
                  <a:pt x="281" y="290"/>
                  <a:pt x="291" y="286"/>
                </a:cubicBezTo>
                <a:cubicBezTo>
                  <a:pt x="291" y="286"/>
                  <a:pt x="291" y="286"/>
                  <a:pt x="291" y="286"/>
                </a:cubicBezTo>
                <a:cubicBezTo>
                  <a:pt x="297" y="288"/>
                  <a:pt x="302" y="289"/>
                  <a:pt x="309" y="289"/>
                </a:cubicBezTo>
                <a:cubicBezTo>
                  <a:pt x="315" y="289"/>
                  <a:pt x="322" y="288"/>
                  <a:pt x="327" y="285"/>
                </a:cubicBezTo>
                <a:cubicBezTo>
                  <a:pt x="328" y="285"/>
                  <a:pt x="329" y="286"/>
                  <a:pt x="330" y="286"/>
                </a:cubicBezTo>
                <a:cubicBezTo>
                  <a:pt x="335" y="287"/>
                  <a:pt x="346" y="297"/>
                  <a:pt x="346" y="309"/>
                </a:cubicBezTo>
                <a:lnTo>
                  <a:pt x="346" y="344"/>
                </a:lnTo>
                <a:close/>
                <a:moveTo>
                  <a:pt x="231" y="326"/>
                </a:moveTo>
                <a:cubicBezTo>
                  <a:pt x="227" y="326"/>
                  <a:pt x="223" y="330"/>
                  <a:pt x="223" y="334"/>
                </a:cubicBezTo>
                <a:cubicBezTo>
                  <a:pt x="223" y="406"/>
                  <a:pt x="223" y="406"/>
                  <a:pt x="223" y="406"/>
                </a:cubicBezTo>
                <a:cubicBezTo>
                  <a:pt x="223" y="410"/>
                  <a:pt x="227" y="414"/>
                  <a:pt x="231" y="414"/>
                </a:cubicBezTo>
                <a:cubicBezTo>
                  <a:pt x="236" y="414"/>
                  <a:pt x="239" y="410"/>
                  <a:pt x="239" y="406"/>
                </a:cubicBezTo>
                <a:cubicBezTo>
                  <a:pt x="239" y="334"/>
                  <a:pt x="239" y="334"/>
                  <a:pt x="239" y="334"/>
                </a:cubicBezTo>
                <a:cubicBezTo>
                  <a:pt x="239" y="330"/>
                  <a:pt x="236" y="326"/>
                  <a:pt x="231" y="326"/>
                </a:cubicBezTo>
                <a:close/>
                <a:moveTo>
                  <a:pt x="153" y="326"/>
                </a:moveTo>
                <a:cubicBezTo>
                  <a:pt x="149" y="326"/>
                  <a:pt x="145" y="330"/>
                  <a:pt x="145" y="334"/>
                </a:cubicBezTo>
                <a:cubicBezTo>
                  <a:pt x="145" y="406"/>
                  <a:pt x="145" y="406"/>
                  <a:pt x="145" y="406"/>
                </a:cubicBezTo>
                <a:cubicBezTo>
                  <a:pt x="145" y="410"/>
                  <a:pt x="149" y="414"/>
                  <a:pt x="153" y="414"/>
                </a:cubicBezTo>
                <a:cubicBezTo>
                  <a:pt x="158" y="414"/>
                  <a:pt x="161" y="410"/>
                  <a:pt x="161" y="406"/>
                </a:cubicBezTo>
                <a:cubicBezTo>
                  <a:pt x="161" y="334"/>
                  <a:pt x="161" y="334"/>
                  <a:pt x="161" y="334"/>
                </a:cubicBezTo>
                <a:cubicBezTo>
                  <a:pt x="161" y="330"/>
                  <a:pt x="158" y="326"/>
                  <a:pt x="153" y="326"/>
                </a:cubicBezTo>
                <a:close/>
              </a:path>
            </a:pathLst>
          </a:custGeom>
          <a:solidFill>
            <a:schemeClr val="accent4">
              <a:lumMod val="50000"/>
            </a:schemeClr>
          </a:solidFill>
          <a:ln>
            <a:noFill/>
          </a:ln>
        </p:spPr>
        <p:txBody>
          <a:bodyPr/>
          <a:lstStyle/>
          <a:p>
            <a:endParaRPr lang="en-US"/>
          </a:p>
        </p:txBody>
      </p:sp>
      <p:sp>
        <p:nvSpPr>
          <p:cNvPr id="8" name="TextBox 7"/>
          <p:cNvSpPr txBox="1"/>
          <p:nvPr/>
        </p:nvSpPr>
        <p:spPr>
          <a:xfrm>
            <a:off x="457200" y="1524000"/>
            <a:ext cx="761150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We noticed that same region customers are facing same kind of issues sometimes.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Considering them as high priority issue and fixing them will help ATT to give customer satisfaction to group of people.</a:t>
            </a:r>
          </a:p>
          <a:p>
            <a:endParaRPr lang="en-US" sz="2400" dirty="0"/>
          </a:p>
        </p:txBody>
      </p:sp>
      <p:pic>
        <p:nvPicPr>
          <p:cNvPr id="9" name="Picture 16" descr="Image result for university of texas at dalla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t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729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02060"/>
          </a:solidFill>
        </p:spPr>
        <p:txBody>
          <a:bodyPr/>
          <a:lstStyle/>
          <a:p>
            <a:pPr algn="l"/>
            <a:r>
              <a:rPr lang="en-US" dirty="0">
                <a:solidFill>
                  <a:schemeClr val="bg1"/>
                </a:solidFill>
              </a:rPr>
              <a:t>	</a:t>
            </a:r>
            <a:r>
              <a:rPr lang="en-US" dirty="0" smtClean="0">
                <a:solidFill>
                  <a:schemeClr val="bg1"/>
                </a:solidFill>
              </a:rPr>
              <a:t>PROMOTIONS</a:t>
            </a:r>
            <a:endParaRPr lang="en-US" dirty="0">
              <a:solidFill>
                <a:schemeClr val="bg1"/>
              </a:solidFill>
            </a:endParaRPr>
          </a:p>
        </p:txBody>
      </p:sp>
      <p:pic>
        <p:nvPicPr>
          <p:cNvPr id="17410" name="Picture 2" descr="Image result for competito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134203"/>
            <a:ext cx="932597" cy="9325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7200" y="1524000"/>
            <a:ext cx="761150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Finally, provide some promotional offers when your customers faces high severity issues.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Also, provide offers and gifts when your customer crosses each 2 years.</a:t>
            </a:r>
          </a:p>
          <a:p>
            <a:endParaRPr lang="en-US" sz="2400" dirty="0"/>
          </a:p>
        </p:txBody>
      </p:sp>
      <p:sp>
        <p:nvSpPr>
          <p:cNvPr id="9" name="Freeform 11"/>
          <p:cNvSpPr>
            <a:spLocks noChangeAspect="1" noEditPoints="1"/>
          </p:cNvSpPr>
          <p:nvPr/>
        </p:nvSpPr>
        <p:spPr bwMode="auto">
          <a:xfrm>
            <a:off x="6531615" y="4249438"/>
            <a:ext cx="1850385" cy="1846562"/>
          </a:xfrm>
          <a:custGeom>
            <a:avLst/>
            <a:gdLst>
              <a:gd name="T0" fmla="*/ 2147483646 w 410"/>
              <a:gd name="T1" fmla="*/ 2147483646 h 409"/>
              <a:gd name="T2" fmla="*/ 2147483646 w 410"/>
              <a:gd name="T3" fmla="*/ 2147483646 h 409"/>
              <a:gd name="T4" fmla="*/ 2147483646 w 410"/>
              <a:gd name="T5" fmla="*/ 2147483646 h 409"/>
              <a:gd name="T6" fmla="*/ 2147483646 w 410"/>
              <a:gd name="T7" fmla="*/ 2147483646 h 409"/>
              <a:gd name="T8" fmla="*/ 2147483646 w 410"/>
              <a:gd name="T9" fmla="*/ 2147483646 h 409"/>
              <a:gd name="T10" fmla="*/ 2147483646 w 410"/>
              <a:gd name="T11" fmla="*/ 2147483646 h 409"/>
              <a:gd name="T12" fmla="*/ 2147483646 w 410"/>
              <a:gd name="T13" fmla="*/ 2147483646 h 409"/>
              <a:gd name="T14" fmla="*/ 2147483646 w 410"/>
              <a:gd name="T15" fmla="*/ 2147483646 h 409"/>
              <a:gd name="T16" fmla="*/ 2147483646 w 410"/>
              <a:gd name="T17" fmla="*/ 2147483646 h 409"/>
              <a:gd name="T18" fmla="*/ 2147483646 w 410"/>
              <a:gd name="T19" fmla="*/ 2147483646 h 409"/>
              <a:gd name="T20" fmla="*/ 2147483646 w 410"/>
              <a:gd name="T21" fmla="*/ 2147483646 h 409"/>
              <a:gd name="T22" fmla="*/ 2147483646 w 410"/>
              <a:gd name="T23" fmla="*/ 2147483646 h 409"/>
              <a:gd name="T24" fmla="*/ 2147483646 w 410"/>
              <a:gd name="T25" fmla="*/ 2147483646 h 409"/>
              <a:gd name="T26" fmla="*/ 2147483646 w 410"/>
              <a:gd name="T27" fmla="*/ 2147483646 h 409"/>
              <a:gd name="T28" fmla="*/ 2147483646 w 410"/>
              <a:gd name="T29" fmla="*/ 2147483646 h 409"/>
              <a:gd name="T30" fmla="*/ 2147483646 w 410"/>
              <a:gd name="T31" fmla="*/ 2147483646 h 409"/>
              <a:gd name="T32" fmla="*/ 2147483646 w 410"/>
              <a:gd name="T33" fmla="*/ 2147483646 h 409"/>
              <a:gd name="T34" fmla="*/ 2147483646 w 410"/>
              <a:gd name="T35" fmla="*/ 2147483646 h 409"/>
              <a:gd name="T36" fmla="*/ 2147483646 w 410"/>
              <a:gd name="T37" fmla="*/ 2147483646 h 409"/>
              <a:gd name="T38" fmla="*/ 2147483646 w 410"/>
              <a:gd name="T39" fmla="*/ 2147483646 h 409"/>
              <a:gd name="T40" fmla="*/ 2147483646 w 410"/>
              <a:gd name="T41" fmla="*/ 2147483646 h 409"/>
              <a:gd name="T42" fmla="*/ 2147483646 w 410"/>
              <a:gd name="T43" fmla="*/ 0 h 409"/>
              <a:gd name="T44" fmla="*/ 0 w 410"/>
              <a:gd name="T45" fmla="*/ 2147483646 h 409"/>
              <a:gd name="T46" fmla="*/ 2147483646 w 410"/>
              <a:gd name="T47" fmla="*/ 2147483646 h 409"/>
              <a:gd name="T48" fmla="*/ 2147483646 w 410"/>
              <a:gd name="T49" fmla="*/ 2147483646 h 409"/>
              <a:gd name="T50" fmla="*/ 2147483646 w 410"/>
              <a:gd name="T51" fmla="*/ 2147483646 h 409"/>
              <a:gd name="T52" fmla="*/ 2147483646 w 410"/>
              <a:gd name="T53" fmla="*/ 2147483646 h 409"/>
              <a:gd name="T54" fmla="*/ 2147483646 w 410"/>
              <a:gd name="T55" fmla="*/ 2147483646 h 409"/>
              <a:gd name="T56" fmla="*/ 2147483646 w 410"/>
              <a:gd name="T57" fmla="*/ 2147483646 h 409"/>
              <a:gd name="T58" fmla="*/ 2147483646 w 410"/>
              <a:gd name="T59" fmla="*/ 2147483646 h 409"/>
              <a:gd name="T60" fmla="*/ 2147483646 w 410"/>
              <a:gd name="T61" fmla="*/ 2147483646 h 409"/>
              <a:gd name="T62" fmla="*/ 2147483646 w 410"/>
              <a:gd name="T63" fmla="*/ 2147483646 h 409"/>
              <a:gd name="T64" fmla="*/ 2147483646 w 410"/>
              <a:gd name="T65" fmla="*/ 2147483646 h 409"/>
              <a:gd name="T66" fmla="*/ 2147483646 w 410"/>
              <a:gd name="T67" fmla="*/ 2147483646 h 409"/>
              <a:gd name="T68" fmla="*/ 2147483646 w 410"/>
              <a:gd name="T69" fmla="*/ 2147483646 h 409"/>
              <a:gd name="T70" fmla="*/ 2147483646 w 410"/>
              <a:gd name="T71" fmla="*/ 2147483646 h 4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0" h="409">
                <a:moveTo>
                  <a:pt x="203" y="304"/>
                </a:moveTo>
                <a:cubicBezTo>
                  <a:pt x="203" y="304"/>
                  <a:pt x="203" y="304"/>
                  <a:pt x="203" y="304"/>
                </a:cubicBezTo>
                <a:cubicBezTo>
                  <a:pt x="230" y="304"/>
                  <a:pt x="255" y="294"/>
                  <a:pt x="275" y="275"/>
                </a:cubicBezTo>
                <a:cubicBezTo>
                  <a:pt x="278" y="271"/>
                  <a:pt x="278" y="266"/>
                  <a:pt x="275" y="263"/>
                </a:cubicBezTo>
                <a:cubicBezTo>
                  <a:pt x="271" y="260"/>
                  <a:pt x="266" y="260"/>
                  <a:pt x="263" y="263"/>
                </a:cubicBezTo>
                <a:cubicBezTo>
                  <a:pt x="247" y="279"/>
                  <a:pt x="226" y="288"/>
                  <a:pt x="203" y="288"/>
                </a:cubicBezTo>
                <a:cubicBezTo>
                  <a:pt x="203" y="288"/>
                  <a:pt x="203" y="288"/>
                  <a:pt x="203" y="288"/>
                </a:cubicBezTo>
                <a:cubicBezTo>
                  <a:pt x="180" y="288"/>
                  <a:pt x="158" y="279"/>
                  <a:pt x="142" y="263"/>
                </a:cubicBezTo>
                <a:cubicBezTo>
                  <a:pt x="139" y="260"/>
                  <a:pt x="134" y="260"/>
                  <a:pt x="131" y="263"/>
                </a:cubicBezTo>
                <a:cubicBezTo>
                  <a:pt x="128" y="266"/>
                  <a:pt x="128" y="271"/>
                  <a:pt x="131" y="275"/>
                </a:cubicBezTo>
                <a:cubicBezTo>
                  <a:pt x="150" y="294"/>
                  <a:pt x="176" y="304"/>
                  <a:pt x="203" y="304"/>
                </a:cubicBezTo>
                <a:close/>
                <a:moveTo>
                  <a:pt x="365" y="77"/>
                </a:moveTo>
                <a:cubicBezTo>
                  <a:pt x="362" y="73"/>
                  <a:pt x="357" y="73"/>
                  <a:pt x="353" y="76"/>
                </a:cubicBezTo>
                <a:cubicBezTo>
                  <a:pt x="350" y="78"/>
                  <a:pt x="349" y="83"/>
                  <a:pt x="352" y="87"/>
                </a:cubicBezTo>
                <a:cubicBezTo>
                  <a:pt x="379" y="121"/>
                  <a:pt x="394" y="161"/>
                  <a:pt x="394" y="205"/>
                </a:cubicBezTo>
                <a:cubicBezTo>
                  <a:pt x="394" y="309"/>
                  <a:pt x="309" y="393"/>
                  <a:pt x="205" y="393"/>
                </a:cubicBezTo>
                <a:cubicBezTo>
                  <a:pt x="101" y="393"/>
                  <a:pt x="16" y="309"/>
                  <a:pt x="16" y="205"/>
                </a:cubicBezTo>
                <a:cubicBezTo>
                  <a:pt x="16" y="101"/>
                  <a:pt x="101" y="16"/>
                  <a:pt x="205" y="16"/>
                </a:cubicBezTo>
                <a:cubicBezTo>
                  <a:pt x="252" y="16"/>
                  <a:pt x="297" y="33"/>
                  <a:pt x="331" y="65"/>
                </a:cubicBezTo>
                <a:cubicBezTo>
                  <a:pt x="335" y="68"/>
                  <a:pt x="340" y="67"/>
                  <a:pt x="343" y="64"/>
                </a:cubicBezTo>
                <a:cubicBezTo>
                  <a:pt x="346" y="61"/>
                  <a:pt x="345" y="56"/>
                  <a:pt x="342" y="53"/>
                </a:cubicBezTo>
                <a:cubicBezTo>
                  <a:pt x="304" y="19"/>
                  <a:pt x="256" y="0"/>
                  <a:pt x="205" y="0"/>
                </a:cubicBezTo>
                <a:cubicBezTo>
                  <a:pt x="92" y="0"/>
                  <a:pt x="0" y="92"/>
                  <a:pt x="0" y="205"/>
                </a:cubicBezTo>
                <a:cubicBezTo>
                  <a:pt x="0" y="317"/>
                  <a:pt x="92" y="409"/>
                  <a:pt x="205" y="409"/>
                </a:cubicBezTo>
                <a:cubicBezTo>
                  <a:pt x="318" y="409"/>
                  <a:pt x="410" y="317"/>
                  <a:pt x="410" y="205"/>
                </a:cubicBezTo>
                <a:cubicBezTo>
                  <a:pt x="410" y="158"/>
                  <a:pt x="394" y="113"/>
                  <a:pt x="365" y="77"/>
                </a:cubicBezTo>
                <a:close/>
                <a:moveTo>
                  <a:pt x="288" y="156"/>
                </a:moveTo>
                <a:cubicBezTo>
                  <a:pt x="288" y="145"/>
                  <a:pt x="279" y="136"/>
                  <a:pt x="269" y="136"/>
                </a:cubicBezTo>
                <a:cubicBezTo>
                  <a:pt x="258" y="136"/>
                  <a:pt x="250" y="145"/>
                  <a:pt x="250" y="156"/>
                </a:cubicBezTo>
                <a:cubicBezTo>
                  <a:pt x="250" y="166"/>
                  <a:pt x="258" y="175"/>
                  <a:pt x="269" y="175"/>
                </a:cubicBezTo>
                <a:cubicBezTo>
                  <a:pt x="279" y="175"/>
                  <a:pt x="288" y="166"/>
                  <a:pt x="288" y="156"/>
                </a:cubicBezTo>
                <a:close/>
                <a:moveTo>
                  <a:pt x="151" y="156"/>
                </a:moveTo>
                <a:cubicBezTo>
                  <a:pt x="151" y="145"/>
                  <a:pt x="142" y="136"/>
                  <a:pt x="131" y="136"/>
                </a:cubicBezTo>
                <a:cubicBezTo>
                  <a:pt x="121" y="136"/>
                  <a:pt x="112" y="145"/>
                  <a:pt x="112" y="156"/>
                </a:cubicBezTo>
                <a:cubicBezTo>
                  <a:pt x="112" y="166"/>
                  <a:pt x="121" y="175"/>
                  <a:pt x="131" y="175"/>
                </a:cubicBezTo>
                <a:cubicBezTo>
                  <a:pt x="142" y="175"/>
                  <a:pt x="151" y="166"/>
                  <a:pt x="151" y="156"/>
                </a:cubicBezTo>
                <a:close/>
              </a:path>
            </a:pathLst>
          </a:custGeom>
          <a:solidFill>
            <a:schemeClr val="accent4">
              <a:lumMod val="50000"/>
            </a:schemeClr>
          </a:solidFill>
          <a:ln>
            <a:noFill/>
          </a:ln>
        </p:spPr>
        <p:txBody>
          <a:bodyPr/>
          <a:lstStyle/>
          <a:p>
            <a:endParaRPr lang="en-US"/>
          </a:p>
        </p:txBody>
      </p:sp>
      <p:pic>
        <p:nvPicPr>
          <p:cNvPr id="10" name="Picture 16" descr="Image result for university of texas at dalla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at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786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a:spLocks noChangeAspect="1"/>
          </p:cNvSpPr>
          <p:nvPr/>
        </p:nvSpPr>
        <p:spPr bwMode="auto">
          <a:xfrm>
            <a:off x="1066800" y="2449200"/>
            <a:ext cx="1277937" cy="1741800"/>
          </a:xfrm>
          <a:custGeom>
            <a:avLst/>
            <a:gdLst>
              <a:gd name="T0" fmla="*/ 2147483646 w 233"/>
              <a:gd name="T1" fmla="*/ 2147483646 h 318"/>
              <a:gd name="T2" fmla="*/ 2147483646 w 233"/>
              <a:gd name="T3" fmla="*/ 2147483646 h 318"/>
              <a:gd name="T4" fmla="*/ 2147483646 w 233"/>
              <a:gd name="T5" fmla="*/ 2147483646 h 318"/>
              <a:gd name="T6" fmla="*/ 2147483646 w 233"/>
              <a:gd name="T7" fmla="*/ 2147483646 h 318"/>
              <a:gd name="T8" fmla="*/ 2147483646 w 233"/>
              <a:gd name="T9" fmla="*/ 2147483646 h 318"/>
              <a:gd name="T10" fmla="*/ 2147483646 w 233"/>
              <a:gd name="T11" fmla="*/ 2147483646 h 318"/>
              <a:gd name="T12" fmla="*/ 2147483646 w 233"/>
              <a:gd name="T13" fmla="*/ 2147483646 h 318"/>
              <a:gd name="T14" fmla="*/ 2147483646 w 233"/>
              <a:gd name="T15" fmla="*/ 2147483646 h 318"/>
              <a:gd name="T16" fmla="*/ 2147483646 w 233"/>
              <a:gd name="T17" fmla="*/ 2147483646 h 318"/>
              <a:gd name="T18" fmla="*/ 2147483646 w 233"/>
              <a:gd name="T19" fmla="*/ 2147483646 h 318"/>
              <a:gd name="T20" fmla="*/ 2147483646 w 233"/>
              <a:gd name="T21" fmla="*/ 0 h 318"/>
              <a:gd name="T22" fmla="*/ 2147483646 w 233"/>
              <a:gd name="T23" fmla="*/ 2147483646 h 318"/>
              <a:gd name="T24" fmla="*/ 2147483646 w 233"/>
              <a:gd name="T25" fmla="*/ 2147483646 h 318"/>
              <a:gd name="T26" fmla="*/ 2147483646 w 233"/>
              <a:gd name="T27" fmla="*/ 2147483646 h 318"/>
              <a:gd name="T28" fmla="*/ 2147483646 w 233"/>
              <a:gd name="T29" fmla="*/ 2147483646 h 318"/>
              <a:gd name="T30" fmla="*/ 2147483646 w 233"/>
              <a:gd name="T31" fmla="*/ 2147483646 h 318"/>
              <a:gd name="T32" fmla="*/ 2147483646 w 233"/>
              <a:gd name="T33" fmla="*/ 2147483646 h 318"/>
              <a:gd name="T34" fmla="*/ 2147483646 w 233"/>
              <a:gd name="T35" fmla="*/ 2147483646 h 318"/>
              <a:gd name="T36" fmla="*/ 2147483646 w 233"/>
              <a:gd name="T37" fmla="*/ 2147483646 h 318"/>
              <a:gd name="T38" fmla="*/ 2147483646 w 233"/>
              <a:gd name="T39" fmla="*/ 2147483646 h 318"/>
              <a:gd name="T40" fmla="*/ 2147483646 w 233"/>
              <a:gd name="T41" fmla="*/ 2147483646 h 318"/>
              <a:gd name="T42" fmla="*/ 2147483646 w 233"/>
              <a:gd name="T43" fmla="*/ 2147483646 h 318"/>
              <a:gd name="T44" fmla="*/ 2147483646 w 233"/>
              <a:gd name="T45" fmla="*/ 2147483646 h 318"/>
              <a:gd name="T46" fmla="*/ 2147483646 w 233"/>
              <a:gd name="T47" fmla="*/ 2147483646 h 318"/>
              <a:gd name="T48" fmla="*/ 2147483646 w 233"/>
              <a:gd name="T49" fmla="*/ 2147483646 h 318"/>
              <a:gd name="T50" fmla="*/ 2147483646 w 233"/>
              <a:gd name="T51" fmla="*/ 2147483646 h 318"/>
              <a:gd name="T52" fmla="*/ 2147483646 w 233"/>
              <a:gd name="T53" fmla="*/ 2147483646 h 318"/>
              <a:gd name="T54" fmla="*/ 2147483646 w 233"/>
              <a:gd name="T55" fmla="*/ 2147483646 h 318"/>
              <a:gd name="T56" fmla="*/ 2147483646 w 233"/>
              <a:gd name="T57" fmla="*/ 2147483646 h 318"/>
              <a:gd name="T58" fmla="*/ 2147483646 w 233"/>
              <a:gd name="T59" fmla="*/ 2147483646 h 318"/>
              <a:gd name="T60" fmla="*/ 2147483646 w 233"/>
              <a:gd name="T61" fmla="*/ 2147483646 h 318"/>
              <a:gd name="T62" fmla="*/ 2147483646 w 233"/>
              <a:gd name="T63" fmla="*/ 2147483646 h 318"/>
              <a:gd name="T64" fmla="*/ 2147483646 w 233"/>
              <a:gd name="T65" fmla="*/ 2147483646 h 318"/>
              <a:gd name="T66" fmla="*/ 2147483646 w 233"/>
              <a:gd name="T67" fmla="*/ 2147483646 h 318"/>
              <a:gd name="T68" fmla="*/ 2147483646 w 233"/>
              <a:gd name="T69" fmla="*/ 2147483646 h 318"/>
              <a:gd name="T70" fmla="*/ 2147483646 w 233"/>
              <a:gd name="T71" fmla="*/ 2147483646 h 318"/>
              <a:gd name="T72" fmla="*/ 2147483646 w 233"/>
              <a:gd name="T73" fmla="*/ 2147483646 h 318"/>
              <a:gd name="T74" fmla="*/ 2147483646 w 233"/>
              <a:gd name="T75" fmla="*/ 2147483646 h 318"/>
              <a:gd name="T76" fmla="*/ 2147483646 w 233"/>
              <a:gd name="T77" fmla="*/ 2147483646 h 318"/>
              <a:gd name="T78" fmla="*/ 2147483646 w 233"/>
              <a:gd name="T79" fmla="*/ 2147483646 h 318"/>
              <a:gd name="T80" fmla="*/ 2147483646 w 233"/>
              <a:gd name="T81" fmla="*/ 2147483646 h 318"/>
              <a:gd name="T82" fmla="*/ 2147483646 w 233"/>
              <a:gd name="T83" fmla="*/ 2147483646 h 318"/>
              <a:gd name="T84" fmla="*/ 2147483646 w 233"/>
              <a:gd name="T85" fmla="*/ 2147483646 h 318"/>
              <a:gd name="T86" fmla="*/ 2147483646 w 233"/>
              <a:gd name="T87" fmla="*/ 2147483646 h 318"/>
              <a:gd name="T88" fmla="*/ 2147483646 w 233"/>
              <a:gd name="T89" fmla="*/ 2147483646 h 318"/>
              <a:gd name="T90" fmla="*/ 2147483646 w 233"/>
              <a:gd name="T91" fmla="*/ 2147483646 h 318"/>
              <a:gd name="T92" fmla="*/ 2147483646 w 233"/>
              <a:gd name="T93" fmla="*/ 2147483646 h 318"/>
              <a:gd name="T94" fmla="*/ 2147483646 w 233"/>
              <a:gd name="T95" fmla="*/ 2147483646 h 318"/>
              <a:gd name="T96" fmla="*/ 2147483646 w 233"/>
              <a:gd name="T97" fmla="*/ 2147483646 h 318"/>
              <a:gd name="T98" fmla="*/ 2147483646 w 233"/>
              <a:gd name="T99" fmla="*/ 2147483646 h 318"/>
              <a:gd name="T100" fmla="*/ 2147483646 w 233"/>
              <a:gd name="T101" fmla="*/ 2147483646 h 318"/>
              <a:gd name="T102" fmla="*/ 2147483646 w 233"/>
              <a:gd name="T103" fmla="*/ 2147483646 h 3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33" h="318">
                <a:moveTo>
                  <a:pt x="225" y="149"/>
                </a:moveTo>
                <a:cubicBezTo>
                  <a:pt x="229" y="149"/>
                  <a:pt x="233" y="145"/>
                  <a:pt x="233" y="141"/>
                </a:cubicBezTo>
                <a:cubicBezTo>
                  <a:pt x="233" y="133"/>
                  <a:pt x="233" y="133"/>
                  <a:pt x="233" y="133"/>
                </a:cubicBezTo>
                <a:cubicBezTo>
                  <a:pt x="233" y="117"/>
                  <a:pt x="220" y="105"/>
                  <a:pt x="205" y="105"/>
                </a:cubicBezTo>
                <a:cubicBezTo>
                  <a:pt x="198" y="105"/>
                  <a:pt x="193" y="107"/>
                  <a:pt x="188" y="110"/>
                </a:cubicBezTo>
                <a:cubicBezTo>
                  <a:pt x="183" y="102"/>
                  <a:pt x="174" y="97"/>
                  <a:pt x="165" y="97"/>
                </a:cubicBezTo>
                <a:cubicBezTo>
                  <a:pt x="158" y="97"/>
                  <a:pt x="152" y="100"/>
                  <a:pt x="147" y="103"/>
                </a:cubicBezTo>
                <a:cubicBezTo>
                  <a:pt x="142" y="97"/>
                  <a:pt x="134" y="92"/>
                  <a:pt x="125" y="92"/>
                </a:cubicBezTo>
                <a:cubicBezTo>
                  <a:pt x="120" y="92"/>
                  <a:pt x="116" y="93"/>
                  <a:pt x="113" y="95"/>
                </a:cubicBezTo>
                <a:cubicBezTo>
                  <a:pt x="113" y="28"/>
                  <a:pt x="113" y="28"/>
                  <a:pt x="113" y="28"/>
                </a:cubicBezTo>
                <a:cubicBezTo>
                  <a:pt x="113" y="12"/>
                  <a:pt x="100" y="0"/>
                  <a:pt x="85" y="0"/>
                </a:cubicBezTo>
                <a:cubicBezTo>
                  <a:pt x="69" y="0"/>
                  <a:pt x="57" y="12"/>
                  <a:pt x="57" y="28"/>
                </a:cubicBezTo>
                <a:cubicBezTo>
                  <a:pt x="57" y="142"/>
                  <a:pt x="57" y="142"/>
                  <a:pt x="57" y="142"/>
                </a:cubicBezTo>
                <a:cubicBezTo>
                  <a:pt x="51" y="118"/>
                  <a:pt x="44" y="104"/>
                  <a:pt x="40" y="99"/>
                </a:cubicBezTo>
                <a:cubicBezTo>
                  <a:pt x="36" y="91"/>
                  <a:pt x="25" y="87"/>
                  <a:pt x="16" y="90"/>
                </a:cubicBezTo>
                <a:cubicBezTo>
                  <a:pt x="8" y="93"/>
                  <a:pt x="0" y="102"/>
                  <a:pt x="2" y="118"/>
                </a:cubicBezTo>
                <a:cubicBezTo>
                  <a:pt x="2" y="121"/>
                  <a:pt x="9" y="199"/>
                  <a:pt x="30" y="242"/>
                </a:cubicBezTo>
                <a:cubicBezTo>
                  <a:pt x="54" y="291"/>
                  <a:pt x="95" y="318"/>
                  <a:pt x="147" y="318"/>
                </a:cubicBezTo>
                <a:cubicBezTo>
                  <a:pt x="203" y="318"/>
                  <a:pt x="233" y="271"/>
                  <a:pt x="233" y="237"/>
                </a:cubicBezTo>
                <a:cubicBezTo>
                  <a:pt x="233" y="173"/>
                  <a:pt x="233" y="173"/>
                  <a:pt x="233" y="173"/>
                </a:cubicBezTo>
                <a:cubicBezTo>
                  <a:pt x="233" y="168"/>
                  <a:pt x="229" y="165"/>
                  <a:pt x="225" y="165"/>
                </a:cubicBezTo>
                <a:cubicBezTo>
                  <a:pt x="220" y="165"/>
                  <a:pt x="217" y="168"/>
                  <a:pt x="217" y="173"/>
                </a:cubicBezTo>
                <a:cubicBezTo>
                  <a:pt x="217" y="237"/>
                  <a:pt x="217" y="237"/>
                  <a:pt x="217" y="237"/>
                </a:cubicBezTo>
                <a:cubicBezTo>
                  <a:pt x="217" y="259"/>
                  <a:pt x="196" y="302"/>
                  <a:pt x="147" y="302"/>
                </a:cubicBezTo>
                <a:cubicBezTo>
                  <a:pt x="102" y="302"/>
                  <a:pt x="65" y="278"/>
                  <a:pt x="44" y="235"/>
                </a:cubicBezTo>
                <a:cubicBezTo>
                  <a:pt x="25" y="195"/>
                  <a:pt x="18" y="117"/>
                  <a:pt x="18" y="116"/>
                </a:cubicBezTo>
                <a:cubicBezTo>
                  <a:pt x="17" y="113"/>
                  <a:pt x="17" y="107"/>
                  <a:pt x="21" y="105"/>
                </a:cubicBezTo>
                <a:cubicBezTo>
                  <a:pt x="23" y="105"/>
                  <a:pt x="26" y="105"/>
                  <a:pt x="27" y="107"/>
                </a:cubicBezTo>
                <a:cubicBezTo>
                  <a:pt x="29" y="111"/>
                  <a:pt x="38" y="126"/>
                  <a:pt x="43" y="153"/>
                </a:cubicBezTo>
                <a:cubicBezTo>
                  <a:pt x="48" y="183"/>
                  <a:pt x="58" y="190"/>
                  <a:pt x="61" y="191"/>
                </a:cubicBezTo>
                <a:cubicBezTo>
                  <a:pt x="64" y="192"/>
                  <a:pt x="67" y="192"/>
                  <a:pt x="69" y="190"/>
                </a:cubicBezTo>
                <a:cubicBezTo>
                  <a:pt x="71" y="189"/>
                  <a:pt x="73" y="186"/>
                  <a:pt x="73" y="184"/>
                </a:cubicBezTo>
                <a:cubicBezTo>
                  <a:pt x="73" y="28"/>
                  <a:pt x="73" y="28"/>
                  <a:pt x="73" y="28"/>
                </a:cubicBezTo>
                <a:cubicBezTo>
                  <a:pt x="73" y="21"/>
                  <a:pt x="78" y="16"/>
                  <a:pt x="85" y="16"/>
                </a:cubicBezTo>
                <a:cubicBezTo>
                  <a:pt x="91" y="16"/>
                  <a:pt x="97" y="21"/>
                  <a:pt x="97" y="28"/>
                </a:cubicBezTo>
                <a:cubicBezTo>
                  <a:pt x="97" y="120"/>
                  <a:pt x="97" y="120"/>
                  <a:pt x="97" y="120"/>
                </a:cubicBezTo>
                <a:cubicBezTo>
                  <a:pt x="97" y="125"/>
                  <a:pt x="100" y="128"/>
                  <a:pt x="105" y="128"/>
                </a:cubicBezTo>
                <a:cubicBezTo>
                  <a:pt x="109" y="128"/>
                  <a:pt x="113" y="125"/>
                  <a:pt x="113" y="120"/>
                </a:cubicBezTo>
                <a:cubicBezTo>
                  <a:pt x="113" y="113"/>
                  <a:pt x="118" y="108"/>
                  <a:pt x="125" y="108"/>
                </a:cubicBezTo>
                <a:cubicBezTo>
                  <a:pt x="131" y="108"/>
                  <a:pt x="137" y="113"/>
                  <a:pt x="137" y="120"/>
                </a:cubicBezTo>
                <a:cubicBezTo>
                  <a:pt x="137" y="125"/>
                  <a:pt x="137" y="125"/>
                  <a:pt x="137" y="125"/>
                </a:cubicBezTo>
                <a:cubicBezTo>
                  <a:pt x="137" y="130"/>
                  <a:pt x="140" y="133"/>
                  <a:pt x="145" y="133"/>
                </a:cubicBezTo>
                <a:cubicBezTo>
                  <a:pt x="149" y="133"/>
                  <a:pt x="153" y="130"/>
                  <a:pt x="153" y="125"/>
                </a:cubicBezTo>
                <a:cubicBezTo>
                  <a:pt x="153" y="119"/>
                  <a:pt x="158" y="113"/>
                  <a:pt x="165" y="113"/>
                </a:cubicBezTo>
                <a:cubicBezTo>
                  <a:pt x="171" y="113"/>
                  <a:pt x="177" y="119"/>
                  <a:pt x="177" y="125"/>
                </a:cubicBezTo>
                <a:cubicBezTo>
                  <a:pt x="177" y="133"/>
                  <a:pt x="177" y="133"/>
                  <a:pt x="177" y="133"/>
                </a:cubicBezTo>
                <a:cubicBezTo>
                  <a:pt x="177" y="137"/>
                  <a:pt x="180" y="141"/>
                  <a:pt x="185" y="141"/>
                </a:cubicBezTo>
                <a:cubicBezTo>
                  <a:pt x="189" y="141"/>
                  <a:pt x="193" y="137"/>
                  <a:pt x="193" y="133"/>
                </a:cubicBezTo>
                <a:cubicBezTo>
                  <a:pt x="193" y="126"/>
                  <a:pt x="198" y="121"/>
                  <a:pt x="205" y="121"/>
                </a:cubicBezTo>
                <a:cubicBezTo>
                  <a:pt x="211" y="121"/>
                  <a:pt x="217" y="126"/>
                  <a:pt x="217" y="133"/>
                </a:cubicBezTo>
                <a:cubicBezTo>
                  <a:pt x="217" y="141"/>
                  <a:pt x="217" y="141"/>
                  <a:pt x="217" y="141"/>
                </a:cubicBezTo>
                <a:cubicBezTo>
                  <a:pt x="217" y="145"/>
                  <a:pt x="220" y="149"/>
                  <a:pt x="225" y="149"/>
                </a:cubicBezTo>
                <a:close/>
              </a:path>
            </a:pathLst>
          </a:custGeom>
          <a:solidFill>
            <a:schemeClr val="accent4"/>
          </a:solidFill>
          <a:ln>
            <a:noFill/>
          </a:ln>
        </p:spPr>
        <p:txBody>
          <a:bodyPr/>
          <a:lstStyle/>
          <a:p>
            <a:endParaRPr lang="en-US"/>
          </a:p>
        </p:txBody>
      </p:sp>
      <p:sp>
        <p:nvSpPr>
          <p:cNvPr id="2" name="TextBox 1"/>
          <p:cNvSpPr txBox="1"/>
          <p:nvPr/>
        </p:nvSpPr>
        <p:spPr>
          <a:xfrm>
            <a:off x="2590800" y="2854405"/>
            <a:ext cx="4648200" cy="1200329"/>
          </a:xfrm>
          <a:prstGeom prst="rect">
            <a:avLst/>
          </a:prstGeom>
          <a:noFill/>
        </p:spPr>
        <p:txBody>
          <a:bodyPr wrap="square" rtlCol="0" anchor="ctr">
            <a:spAutoFit/>
          </a:bodyPr>
          <a:lstStyle/>
          <a:p>
            <a:pPr algn="ctr"/>
            <a:r>
              <a:rPr lang="en-US" sz="7200" dirty="0" smtClean="0">
                <a:solidFill>
                  <a:schemeClr val="accent4"/>
                </a:solidFill>
              </a:rPr>
              <a:t>THANK YOU</a:t>
            </a:r>
            <a:endParaRPr lang="en-US" sz="7200" dirty="0">
              <a:solidFill>
                <a:schemeClr val="accent4"/>
              </a:solidFill>
            </a:endParaRPr>
          </a:p>
        </p:txBody>
      </p:sp>
    </p:spTree>
    <p:extLst>
      <p:ext uri="{BB962C8B-B14F-4D97-AF65-F5344CB8AC3E}">
        <p14:creationId xmlns:p14="http://schemas.microsoft.com/office/powerpoint/2010/main" val="98076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nagavi\Pictures\imageedit_9_308871247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143000"/>
          </a:xfrm>
          <a:solidFill>
            <a:schemeClr val="tx1">
              <a:lumMod val="65000"/>
              <a:lumOff val="35000"/>
            </a:schemeClr>
          </a:solidFill>
        </p:spPr>
        <p:txBody>
          <a:bodyPr/>
          <a:lstStyle/>
          <a:p>
            <a:pPr algn="l"/>
            <a:r>
              <a:rPr lang="en-US" dirty="0">
                <a:solidFill>
                  <a:schemeClr val="bg1"/>
                </a:solidFill>
              </a:rPr>
              <a:t>	TEAM SCIENTIST’S SCIENTISTS</a:t>
            </a:r>
          </a:p>
        </p:txBody>
      </p:sp>
      <p:pic>
        <p:nvPicPr>
          <p:cNvPr id="2050" name="Picture 2" descr="C:\Users\enagavi\Pictures\14748196302629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526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77915" y="2187714"/>
            <a:ext cx="5943600" cy="1015663"/>
          </a:xfrm>
          <a:prstGeom prst="rect">
            <a:avLst/>
          </a:prstGeom>
          <a:noFill/>
        </p:spPr>
        <p:txBody>
          <a:bodyPr wrap="square" rtlCol="0">
            <a:spAutoFit/>
          </a:bodyPr>
          <a:lstStyle/>
          <a:p>
            <a:r>
              <a:rPr lang="en-US" sz="2000" dirty="0">
                <a:latin typeface="+mj-lt"/>
              </a:rPr>
              <a:t>Vijayan Nagarajan</a:t>
            </a:r>
          </a:p>
          <a:p>
            <a:r>
              <a:rPr lang="en-US" sz="2000" dirty="0">
                <a:latin typeface="+mj-lt"/>
              </a:rPr>
              <a:t>Data Scientist at Ericsson </a:t>
            </a:r>
          </a:p>
          <a:p>
            <a:r>
              <a:rPr lang="en-US" sz="2000" dirty="0">
                <a:latin typeface="+mj-lt"/>
              </a:rPr>
              <a:t>Graduate Student at University of Texas at Dallas</a:t>
            </a:r>
          </a:p>
        </p:txBody>
      </p:sp>
      <p:sp>
        <p:nvSpPr>
          <p:cNvPr id="10" name="TextBox 9"/>
          <p:cNvSpPr txBox="1"/>
          <p:nvPr/>
        </p:nvSpPr>
        <p:spPr>
          <a:xfrm>
            <a:off x="2777915" y="4370457"/>
            <a:ext cx="5943600" cy="707886"/>
          </a:xfrm>
          <a:prstGeom prst="rect">
            <a:avLst/>
          </a:prstGeom>
          <a:noFill/>
        </p:spPr>
        <p:txBody>
          <a:bodyPr wrap="square" rtlCol="0">
            <a:spAutoFit/>
          </a:bodyPr>
          <a:lstStyle/>
          <a:p>
            <a:r>
              <a:rPr lang="en-US" sz="2000" dirty="0" err="1" smtClean="0">
                <a:latin typeface="+mj-lt"/>
              </a:rPr>
              <a:t>Pratheep</a:t>
            </a:r>
            <a:r>
              <a:rPr lang="en-US" sz="2000" dirty="0" smtClean="0">
                <a:latin typeface="+mj-lt"/>
              </a:rPr>
              <a:t> Kumar Reddy </a:t>
            </a:r>
            <a:r>
              <a:rPr lang="en-US" sz="2000" dirty="0" err="1" smtClean="0">
                <a:latin typeface="+mj-lt"/>
              </a:rPr>
              <a:t>Yaddala</a:t>
            </a:r>
            <a:endParaRPr lang="en-US" sz="2000" dirty="0">
              <a:latin typeface="+mj-lt"/>
            </a:endParaRPr>
          </a:p>
          <a:p>
            <a:r>
              <a:rPr lang="en-US" sz="2000" dirty="0" smtClean="0">
                <a:latin typeface="+mj-lt"/>
              </a:rPr>
              <a:t>Graduate </a:t>
            </a:r>
            <a:r>
              <a:rPr lang="en-US" sz="2000" dirty="0">
                <a:latin typeface="+mj-lt"/>
              </a:rPr>
              <a:t>Student at University of Texas at Dallas</a:t>
            </a:r>
          </a:p>
        </p:txBody>
      </p:sp>
      <p:sp>
        <p:nvSpPr>
          <p:cNvPr id="8" name="Donut 7"/>
          <p:cNvSpPr/>
          <p:nvPr/>
        </p:nvSpPr>
        <p:spPr>
          <a:xfrm>
            <a:off x="685800" y="1600200"/>
            <a:ext cx="1884257" cy="1828800"/>
          </a:xfrm>
          <a:prstGeom prst="donut">
            <a:avLst>
              <a:gd name="adj" fmla="val 625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p:cNvSpPr/>
          <p:nvPr/>
        </p:nvSpPr>
        <p:spPr>
          <a:xfrm>
            <a:off x="630343" y="3810000"/>
            <a:ext cx="1884257" cy="1828800"/>
          </a:xfrm>
          <a:prstGeom prst="donut">
            <a:avLst>
              <a:gd name="adj" fmla="val 625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Picture 16" descr="Image result for university of texas at dalla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att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8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1">
              <a:lumMod val="65000"/>
              <a:lumOff val="35000"/>
            </a:schemeClr>
          </a:solidFill>
        </p:spPr>
        <p:txBody>
          <a:bodyPr vert="horz" lIns="91440" tIns="45720" rIns="91440" bIns="45720" rtlCol="0" anchor="ctr">
            <a:normAutofit/>
          </a:bodyPr>
          <a:lstStyle/>
          <a:p>
            <a:pPr algn="l"/>
            <a:r>
              <a:rPr lang="en-US" dirty="0">
                <a:solidFill>
                  <a:schemeClr val="bg1"/>
                </a:solidFill>
              </a:rPr>
              <a:t>	</a:t>
            </a:r>
            <a:r>
              <a:rPr lang="en-US" dirty="0" smtClean="0">
                <a:solidFill>
                  <a:schemeClr val="bg1"/>
                </a:solidFill>
              </a:rPr>
              <a:t>ATT’S VISION </a:t>
            </a:r>
            <a:endParaRPr lang="en-US" dirty="0">
              <a:solidFill>
                <a:schemeClr val="bg1"/>
              </a:solidFill>
            </a:endParaRPr>
          </a:p>
        </p:txBody>
      </p:sp>
      <p:sp>
        <p:nvSpPr>
          <p:cNvPr id="5" name="Donut 4"/>
          <p:cNvSpPr/>
          <p:nvPr/>
        </p:nvSpPr>
        <p:spPr>
          <a:xfrm>
            <a:off x="609600" y="2383971"/>
            <a:ext cx="2066925" cy="2188029"/>
          </a:xfrm>
          <a:prstGeom prst="donut">
            <a:avLst>
              <a:gd name="adj" fmla="val 625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457200" y="2286000"/>
            <a:ext cx="2362200" cy="2406832"/>
          </a:xfrm>
          <a:prstGeom prst="donut">
            <a:avLst>
              <a:gd name="adj" fmla="val 625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00400" y="2743676"/>
            <a:ext cx="5638800" cy="1477328"/>
          </a:xfrm>
          <a:prstGeom prst="rect">
            <a:avLst/>
          </a:prstGeom>
          <a:noFill/>
        </p:spPr>
        <p:txBody>
          <a:bodyPr wrap="square" rtlCol="0">
            <a:spAutoFit/>
          </a:bodyPr>
          <a:lstStyle/>
          <a:p>
            <a:r>
              <a:rPr lang="en-US" dirty="0"/>
              <a:t>One of our core values is building strong customer relationships. We want customers to have an effortless experience with us, and our mission is to mobilize their worlds. We regularly ask our customers how we’re doing to make sure we improve our products and services</a:t>
            </a:r>
            <a:r>
              <a:rPr lang="en-US" dirty="0" smtClean="0"/>
              <a:t>.</a:t>
            </a:r>
            <a:endParaRPr lang="en-US" dirty="0">
              <a:latin typeface="+mj-lt"/>
            </a:endParaRPr>
          </a:p>
        </p:txBody>
      </p:sp>
      <p:sp>
        <p:nvSpPr>
          <p:cNvPr id="9" name="TextBox 8"/>
          <p:cNvSpPr txBox="1"/>
          <p:nvPr/>
        </p:nvSpPr>
        <p:spPr>
          <a:xfrm>
            <a:off x="4124325" y="6428601"/>
            <a:ext cx="3876675" cy="276999"/>
          </a:xfrm>
          <a:prstGeom prst="rect">
            <a:avLst/>
          </a:prstGeom>
          <a:noFill/>
        </p:spPr>
        <p:txBody>
          <a:bodyPr wrap="square" rtlCol="0">
            <a:spAutoFit/>
          </a:bodyPr>
          <a:lstStyle/>
          <a:p>
            <a:pPr algn="r"/>
            <a:r>
              <a:rPr lang="en-US" sz="1200" dirty="0">
                <a:latin typeface="+mj-lt"/>
              </a:rPr>
              <a:t>The AT&amp;T Issue Brief Library Aug 18, 2016</a:t>
            </a:r>
          </a:p>
        </p:txBody>
      </p:sp>
      <p:pic>
        <p:nvPicPr>
          <p:cNvPr id="15"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t&amp;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21" y="252548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554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1">
              <a:lumMod val="65000"/>
              <a:lumOff val="35000"/>
            </a:schemeClr>
          </a:solidFill>
        </p:spPr>
        <p:txBody>
          <a:bodyPr vert="horz" lIns="91440" tIns="45720" rIns="91440" bIns="45720" rtlCol="0" anchor="ctr">
            <a:normAutofit/>
          </a:bodyPr>
          <a:lstStyle/>
          <a:p>
            <a:pPr algn="l"/>
            <a:r>
              <a:rPr lang="en-US" dirty="0">
                <a:solidFill>
                  <a:schemeClr val="bg1"/>
                </a:solidFill>
              </a:rPr>
              <a:t>	</a:t>
            </a:r>
            <a:r>
              <a:rPr lang="en-US" dirty="0" smtClean="0">
                <a:solidFill>
                  <a:schemeClr val="bg1"/>
                </a:solidFill>
              </a:rPr>
              <a:t>EXECUTIVE SUMMARY</a:t>
            </a:r>
            <a:endParaRPr lang="en-US" dirty="0">
              <a:solidFill>
                <a:schemeClr val="bg1"/>
              </a:solidFill>
            </a:endParaRPr>
          </a:p>
        </p:txBody>
      </p:sp>
      <p:sp>
        <p:nvSpPr>
          <p:cNvPr id="3" name="TextBox 2"/>
          <p:cNvSpPr txBox="1"/>
          <p:nvPr/>
        </p:nvSpPr>
        <p:spPr>
          <a:xfrm>
            <a:off x="304800" y="5112603"/>
            <a:ext cx="8534400" cy="677108"/>
          </a:xfrm>
          <a:prstGeom prst="rect">
            <a:avLst/>
          </a:prstGeom>
          <a:noFill/>
        </p:spPr>
        <p:txBody>
          <a:bodyPr wrap="square" rtlCol="0">
            <a:spAutoFit/>
          </a:bodyPr>
          <a:lstStyle/>
          <a:p>
            <a:r>
              <a:rPr lang="en-US" sz="2000" b="1" dirty="0" smtClean="0">
                <a:solidFill>
                  <a:schemeClr val="accent3">
                    <a:lumMod val="50000"/>
                  </a:schemeClr>
                </a:solidFill>
              </a:rPr>
              <a:t>Hypothesis: </a:t>
            </a:r>
            <a:r>
              <a:rPr lang="en-US" dirty="0" smtClean="0">
                <a:solidFill>
                  <a:schemeClr val="accent3">
                    <a:lumMod val="50000"/>
                  </a:schemeClr>
                </a:solidFill>
              </a:rPr>
              <a:t>Correlation between social media and retail store performance to improve geo-based customer satisfaction and product experience</a:t>
            </a:r>
            <a:endParaRPr lang="en-US" dirty="0">
              <a:solidFill>
                <a:schemeClr val="accent3">
                  <a:lumMod val="50000"/>
                </a:schemeClr>
              </a:solidFill>
            </a:endParaRPr>
          </a:p>
        </p:txBody>
      </p:sp>
      <p:pic>
        <p:nvPicPr>
          <p:cNvPr id="4098" name="Picture 2" descr="Image result for customer satis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1391"/>
            <a:ext cx="9144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Image result for university of texas at dalla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t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69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181600" y="2057400"/>
            <a:ext cx="1295400" cy="129540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85800" y="2057400"/>
            <a:ext cx="1295400" cy="1295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143000"/>
          </a:xfrm>
          <a:solidFill>
            <a:schemeClr val="tx1">
              <a:lumMod val="65000"/>
              <a:lumOff val="35000"/>
            </a:schemeClr>
          </a:solidFill>
        </p:spPr>
        <p:txBody>
          <a:bodyPr/>
          <a:lstStyle/>
          <a:p>
            <a:pPr algn="l"/>
            <a:r>
              <a:rPr lang="en-US" dirty="0">
                <a:solidFill>
                  <a:schemeClr val="bg1"/>
                </a:solidFill>
              </a:rPr>
              <a:t>	CORE OBJECTIVES</a:t>
            </a:r>
          </a:p>
        </p:txBody>
      </p:sp>
      <p:sp>
        <p:nvSpPr>
          <p:cNvPr id="11" name="TextBox 10"/>
          <p:cNvSpPr txBox="1"/>
          <p:nvPr/>
        </p:nvSpPr>
        <p:spPr>
          <a:xfrm>
            <a:off x="2286000" y="2362200"/>
            <a:ext cx="2438400" cy="923330"/>
          </a:xfrm>
          <a:prstGeom prst="rect">
            <a:avLst/>
          </a:prstGeom>
          <a:noFill/>
        </p:spPr>
        <p:txBody>
          <a:bodyPr wrap="square" rtlCol="0">
            <a:spAutoFit/>
          </a:bodyPr>
          <a:lstStyle/>
          <a:p>
            <a:r>
              <a:rPr lang="en-US" dirty="0">
                <a:solidFill>
                  <a:schemeClr val="bg2">
                    <a:lumMod val="50000"/>
                  </a:schemeClr>
                </a:solidFill>
              </a:rPr>
              <a:t>How is our user experience </a:t>
            </a:r>
            <a:r>
              <a:rPr lang="en-US" dirty="0" smtClean="0">
                <a:solidFill>
                  <a:schemeClr val="bg2">
                    <a:lumMod val="50000"/>
                  </a:schemeClr>
                </a:solidFill>
              </a:rPr>
              <a:t>and their sentiment?</a:t>
            </a:r>
            <a:endParaRPr lang="en-US" dirty="0">
              <a:solidFill>
                <a:schemeClr val="bg2">
                  <a:lumMod val="50000"/>
                </a:schemeClr>
              </a:solidFill>
            </a:endParaRPr>
          </a:p>
        </p:txBody>
      </p:sp>
      <p:sp>
        <p:nvSpPr>
          <p:cNvPr id="17" name="Oval 16"/>
          <p:cNvSpPr/>
          <p:nvPr/>
        </p:nvSpPr>
        <p:spPr>
          <a:xfrm>
            <a:off x="685800" y="4038600"/>
            <a:ext cx="1295400" cy="12954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Image result for target segment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22479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market driving factors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218" y="4229100"/>
            <a:ext cx="914399" cy="91439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market driving factors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4474" y="2180539"/>
            <a:ext cx="1009651" cy="100965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286000" y="4363134"/>
            <a:ext cx="2895600" cy="646331"/>
          </a:xfrm>
          <a:prstGeom prst="rect">
            <a:avLst/>
          </a:prstGeom>
          <a:noFill/>
        </p:spPr>
        <p:txBody>
          <a:bodyPr wrap="square" rtlCol="0">
            <a:spAutoFit/>
          </a:bodyPr>
          <a:lstStyle/>
          <a:p>
            <a:r>
              <a:rPr lang="en-US" dirty="0">
                <a:solidFill>
                  <a:schemeClr val="bg2">
                    <a:lumMod val="50000"/>
                  </a:schemeClr>
                </a:solidFill>
              </a:rPr>
              <a:t>What are </a:t>
            </a:r>
            <a:r>
              <a:rPr lang="en-US" dirty="0" smtClean="0">
                <a:solidFill>
                  <a:schemeClr val="bg2">
                    <a:lumMod val="50000"/>
                  </a:schemeClr>
                </a:solidFill>
              </a:rPr>
              <a:t>categories of </a:t>
            </a:r>
            <a:r>
              <a:rPr lang="en-US" dirty="0">
                <a:solidFill>
                  <a:schemeClr val="bg2">
                    <a:lumMod val="50000"/>
                  </a:schemeClr>
                </a:solidFill>
              </a:rPr>
              <a:t>user </a:t>
            </a:r>
            <a:r>
              <a:rPr lang="en-US" dirty="0" smtClean="0">
                <a:solidFill>
                  <a:schemeClr val="bg2">
                    <a:lumMod val="50000"/>
                  </a:schemeClr>
                </a:solidFill>
              </a:rPr>
              <a:t>segments?</a:t>
            </a:r>
            <a:endParaRPr lang="en-US" dirty="0">
              <a:solidFill>
                <a:schemeClr val="bg2">
                  <a:lumMod val="50000"/>
                </a:schemeClr>
              </a:solidFill>
            </a:endParaRPr>
          </a:p>
        </p:txBody>
      </p:sp>
      <p:sp>
        <p:nvSpPr>
          <p:cNvPr id="23" name="TextBox 22"/>
          <p:cNvSpPr txBox="1"/>
          <p:nvPr/>
        </p:nvSpPr>
        <p:spPr>
          <a:xfrm>
            <a:off x="6571012" y="2388045"/>
            <a:ext cx="2572987" cy="646331"/>
          </a:xfrm>
          <a:prstGeom prst="rect">
            <a:avLst/>
          </a:prstGeom>
          <a:noFill/>
        </p:spPr>
        <p:txBody>
          <a:bodyPr wrap="square" rtlCol="0">
            <a:spAutoFit/>
          </a:bodyPr>
          <a:lstStyle/>
          <a:p>
            <a:r>
              <a:rPr lang="en-US" dirty="0">
                <a:solidFill>
                  <a:schemeClr val="bg2">
                    <a:lumMod val="50000"/>
                  </a:schemeClr>
                </a:solidFill>
              </a:rPr>
              <a:t>How do we optimize our user  experience?</a:t>
            </a:r>
          </a:p>
        </p:txBody>
      </p:sp>
      <p:sp>
        <p:nvSpPr>
          <p:cNvPr id="24" name="Oval 23"/>
          <p:cNvSpPr/>
          <p:nvPr/>
        </p:nvSpPr>
        <p:spPr>
          <a:xfrm>
            <a:off x="5181599" y="4038600"/>
            <a:ext cx="1295400" cy="12954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8" name="Picture 12" descr="Image result for market human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4949" y="4171950"/>
            <a:ext cx="1028700" cy="10287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571013" y="4363134"/>
            <a:ext cx="2572987" cy="646331"/>
          </a:xfrm>
          <a:prstGeom prst="rect">
            <a:avLst/>
          </a:prstGeom>
          <a:noFill/>
        </p:spPr>
        <p:txBody>
          <a:bodyPr wrap="square" rtlCol="0">
            <a:spAutoFit/>
          </a:bodyPr>
          <a:lstStyle/>
          <a:p>
            <a:r>
              <a:rPr lang="en-US" dirty="0" smtClean="0">
                <a:solidFill>
                  <a:schemeClr val="bg2">
                    <a:lumMod val="50000"/>
                  </a:schemeClr>
                </a:solidFill>
              </a:rPr>
              <a:t>Actionable insights and recommendations</a:t>
            </a:r>
            <a:endParaRPr lang="en-US" dirty="0">
              <a:solidFill>
                <a:schemeClr val="bg2">
                  <a:lumMod val="50000"/>
                </a:schemeClr>
              </a:solidFill>
            </a:endParaRPr>
          </a:p>
        </p:txBody>
      </p:sp>
      <p:pic>
        <p:nvPicPr>
          <p:cNvPr id="18" name="Picture 16" descr="Image result for university of texas at dallas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t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494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a:xfrm>
            <a:off x="3200400" y="0"/>
            <a:ext cx="5943600" cy="68580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356 w 10000"/>
              <a:gd name="connsiteY0" fmla="*/ 46 h 10000"/>
              <a:gd name="connsiteX1" fmla="*/ 10000 w 10000"/>
              <a:gd name="connsiteY1" fmla="*/ 0 h 10000"/>
              <a:gd name="connsiteX2" fmla="*/ 10000 w 10000"/>
              <a:gd name="connsiteY2" fmla="*/ 10000 h 10000"/>
              <a:gd name="connsiteX3" fmla="*/ 0 w 10000"/>
              <a:gd name="connsiteY3" fmla="*/ 10000 h 10000"/>
              <a:gd name="connsiteX4" fmla="*/ 4356 w 10000"/>
              <a:gd name="connsiteY4" fmla="*/ 46 h 10000"/>
              <a:gd name="connsiteX0" fmla="*/ 4356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4356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4356" y="0"/>
                </a:moveTo>
                <a:lnTo>
                  <a:pt x="10000" y="0"/>
                </a:lnTo>
                <a:lnTo>
                  <a:pt x="10000" y="10000"/>
                </a:lnTo>
                <a:lnTo>
                  <a:pt x="0" y="10000"/>
                </a:lnTo>
                <a:lnTo>
                  <a:pt x="435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        </a:t>
            </a:r>
            <a:r>
              <a:rPr lang="en-US" sz="5400" dirty="0" smtClean="0"/>
              <a:t> FRAMEWORK</a:t>
            </a:r>
          </a:p>
          <a:p>
            <a:pPr algn="ctr"/>
            <a:r>
              <a:rPr lang="en-US" sz="5400" dirty="0" smtClean="0"/>
              <a:t>         AND</a:t>
            </a:r>
          </a:p>
          <a:p>
            <a:pPr algn="ctr"/>
            <a:r>
              <a:rPr lang="en-US" sz="5400" dirty="0" smtClean="0"/>
              <a:t>         ARCHITECTURE</a:t>
            </a:r>
            <a:endParaRPr lang="en-US" sz="5400" dirty="0"/>
          </a:p>
        </p:txBody>
      </p:sp>
      <p:pic>
        <p:nvPicPr>
          <p:cNvPr id="4100" name="Picture 4" descr="Image result for framework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3352800" cy="3352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45872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57400" y="1752600"/>
            <a:ext cx="4495800" cy="4773384"/>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143000"/>
          </a:xfrm>
          <a:solidFill>
            <a:schemeClr val="bg1">
              <a:lumMod val="50000"/>
            </a:schemeClr>
          </a:solidFill>
        </p:spPr>
        <p:txBody>
          <a:bodyPr/>
          <a:lstStyle/>
          <a:p>
            <a:pPr algn="l"/>
            <a:r>
              <a:rPr lang="en-US" dirty="0">
                <a:solidFill>
                  <a:schemeClr val="bg1"/>
                </a:solidFill>
              </a:rPr>
              <a:t>	</a:t>
            </a:r>
            <a:r>
              <a:rPr lang="en-US" dirty="0" smtClean="0">
                <a:solidFill>
                  <a:schemeClr val="bg1"/>
                </a:solidFill>
              </a:rPr>
              <a:t>ARCHITECTURE</a:t>
            </a:r>
            <a:endParaRPr lang="en-US" dirty="0">
              <a:solidFill>
                <a:schemeClr val="bg1"/>
              </a:solidFill>
            </a:endParaRPr>
          </a:p>
        </p:txBody>
      </p:sp>
      <p:pic>
        <p:nvPicPr>
          <p:cNvPr id="18"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533400" y="1752600"/>
            <a:ext cx="1143000" cy="476428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twitt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286000"/>
            <a:ext cx="685800" cy="68467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facebook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3639443"/>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forum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900" y="525780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2514600" y="1905000"/>
            <a:ext cx="160020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Sentiment Analysis</a:t>
            </a:r>
            <a:endParaRPr lang="en-US" dirty="0"/>
          </a:p>
        </p:txBody>
      </p:sp>
      <p:sp>
        <p:nvSpPr>
          <p:cNvPr id="10" name="Rounded Rectangle 9"/>
          <p:cNvSpPr/>
          <p:nvPr/>
        </p:nvSpPr>
        <p:spPr>
          <a:xfrm>
            <a:off x="3352800" y="3657600"/>
            <a:ext cx="167640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Categorization</a:t>
            </a:r>
            <a:endParaRPr lang="en-US" dirty="0"/>
          </a:p>
        </p:txBody>
      </p:sp>
      <p:sp>
        <p:nvSpPr>
          <p:cNvPr id="11" name="Rounded Rectangle 10"/>
          <p:cNvSpPr/>
          <p:nvPr/>
        </p:nvSpPr>
        <p:spPr>
          <a:xfrm>
            <a:off x="4572000" y="5486400"/>
            <a:ext cx="160020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sp>
        <p:nvSpPr>
          <p:cNvPr id="5" name="Down Arrow 4"/>
          <p:cNvSpPr/>
          <p:nvPr/>
        </p:nvSpPr>
        <p:spPr>
          <a:xfrm>
            <a:off x="3657600" y="2895600"/>
            <a:ext cx="457200" cy="591443"/>
          </a:xfrm>
          <a:prstGeom prst="downArrow">
            <a:avLst/>
          </a:prstGeom>
          <a:solidFill>
            <a:srgbClr val="E92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709615" y="4724400"/>
            <a:ext cx="457200" cy="591443"/>
          </a:xfrm>
          <a:prstGeom prst="downArrow">
            <a:avLst/>
          </a:prstGeom>
          <a:solidFill>
            <a:srgbClr val="E92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676400" y="2628335"/>
            <a:ext cx="457200" cy="342335"/>
          </a:xfrm>
          <a:prstGeom prst="rightArrow">
            <a:avLst/>
          </a:prstGeom>
          <a:solidFill>
            <a:srgbClr val="E92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676400" y="4038600"/>
            <a:ext cx="457200" cy="342335"/>
          </a:xfrm>
          <a:prstGeom prst="rightArrow">
            <a:avLst/>
          </a:prstGeom>
          <a:solidFill>
            <a:srgbClr val="E92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676400" y="5486400"/>
            <a:ext cx="457200" cy="342335"/>
          </a:xfrm>
          <a:prstGeom prst="rightArrow">
            <a:avLst/>
          </a:prstGeom>
          <a:solidFill>
            <a:srgbClr val="E92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insigh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514" y="2799502"/>
            <a:ext cx="2137581" cy="2416776"/>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p:cNvSpPr/>
          <p:nvPr/>
        </p:nvSpPr>
        <p:spPr>
          <a:xfrm>
            <a:off x="6553200" y="3962400"/>
            <a:ext cx="457200" cy="342335"/>
          </a:xfrm>
          <a:prstGeom prst="rightArrow">
            <a:avLst/>
          </a:prstGeom>
          <a:solidFill>
            <a:srgbClr val="E92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10400" y="5315843"/>
            <a:ext cx="2061695" cy="369332"/>
          </a:xfrm>
          <a:prstGeom prst="rect">
            <a:avLst/>
          </a:prstGeom>
          <a:noFill/>
        </p:spPr>
        <p:txBody>
          <a:bodyPr wrap="square" rtlCol="0" anchor="ctr">
            <a:spAutoFit/>
          </a:bodyPr>
          <a:lstStyle/>
          <a:p>
            <a:pPr algn="ctr"/>
            <a:r>
              <a:rPr lang="en-US" b="1" dirty="0" smtClean="0"/>
              <a:t>Email Alert</a:t>
            </a:r>
            <a:endParaRPr lang="en-US" b="1" dirty="0"/>
          </a:p>
        </p:txBody>
      </p:sp>
      <p:sp>
        <p:nvSpPr>
          <p:cNvPr id="23" name="TextBox 22"/>
          <p:cNvSpPr txBox="1"/>
          <p:nvPr/>
        </p:nvSpPr>
        <p:spPr>
          <a:xfrm>
            <a:off x="76200" y="1295400"/>
            <a:ext cx="2061695" cy="369332"/>
          </a:xfrm>
          <a:prstGeom prst="rect">
            <a:avLst/>
          </a:prstGeom>
          <a:noFill/>
        </p:spPr>
        <p:txBody>
          <a:bodyPr wrap="square" rtlCol="0" anchor="ctr">
            <a:spAutoFit/>
          </a:bodyPr>
          <a:lstStyle/>
          <a:p>
            <a:pPr algn="ctr"/>
            <a:r>
              <a:rPr lang="en-US" b="1" dirty="0" smtClean="0"/>
              <a:t>Data Crawl</a:t>
            </a:r>
            <a:endParaRPr lang="en-US" b="1" dirty="0"/>
          </a:p>
        </p:txBody>
      </p:sp>
      <p:sp>
        <p:nvSpPr>
          <p:cNvPr id="24" name="TextBox 23"/>
          <p:cNvSpPr txBox="1"/>
          <p:nvPr/>
        </p:nvSpPr>
        <p:spPr>
          <a:xfrm>
            <a:off x="3306170" y="1265114"/>
            <a:ext cx="2061695" cy="369332"/>
          </a:xfrm>
          <a:prstGeom prst="rect">
            <a:avLst/>
          </a:prstGeom>
          <a:noFill/>
        </p:spPr>
        <p:txBody>
          <a:bodyPr wrap="square" rtlCol="0" anchor="ctr">
            <a:spAutoFit/>
          </a:bodyPr>
          <a:lstStyle/>
          <a:p>
            <a:pPr algn="ctr"/>
            <a:r>
              <a:rPr lang="en-US" b="1" dirty="0" smtClean="0"/>
              <a:t>Analytics Engine</a:t>
            </a:r>
            <a:endParaRPr lang="en-US" b="1" dirty="0"/>
          </a:p>
        </p:txBody>
      </p:sp>
      <p:sp>
        <p:nvSpPr>
          <p:cNvPr id="25" name="TextBox 24"/>
          <p:cNvSpPr txBox="1"/>
          <p:nvPr/>
        </p:nvSpPr>
        <p:spPr>
          <a:xfrm>
            <a:off x="6929905" y="1156901"/>
            <a:ext cx="2061695" cy="646331"/>
          </a:xfrm>
          <a:prstGeom prst="rect">
            <a:avLst/>
          </a:prstGeom>
          <a:noFill/>
        </p:spPr>
        <p:txBody>
          <a:bodyPr wrap="square" rtlCol="0" anchor="ctr">
            <a:spAutoFit/>
          </a:bodyPr>
          <a:lstStyle/>
          <a:p>
            <a:pPr algn="ctr"/>
            <a:r>
              <a:rPr lang="en-US" b="1" dirty="0" smtClean="0"/>
              <a:t>Insights and Recommendation</a:t>
            </a:r>
            <a:endParaRPr lang="en-US" b="1" dirty="0"/>
          </a:p>
        </p:txBody>
      </p:sp>
      <p:sp>
        <p:nvSpPr>
          <p:cNvPr id="26" name="Freeform 3"/>
          <p:cNvSpPr>
            <a:spLocks noChangeAspect="1" noEditPoints="1"/>
          </p:cNvSpPr>
          <p:nvPr/>
        </p:nvSpPr>
        <p:spPr bwMode="auto">
          <a:xfrm>
            <a:off x="4364037" y="1797050"/>
            <a:ext cx="1731963" cy="1098550"/>
          </a:xfrm>
          <a:custGeom>
            <a:avLst/>
            <a:gdLst>
              <a:gd name="T0" fmla="*/ 2147483646 w 462"/>
              <a:gd name="T1" fmla="*/ 2147483646 h 293"/>
              <a:gd name="T2" fmla="*/ 2147483646 w 462"/>
              <a:gd name="T3" fmla="*/ 2147483646 h 293"/>
              <a:gd name="T4" fmla="*/ 2147483646 w 462"/>
              <a:gd name="T5" fmla="*/ 2147483646 h 293"/>
              <a:gd name="T6" fmla="*/ 2147483646 w 462"/>
              <a:gd name="T7" fmla="*/ 2147483646 h 293"/>
              <a:gd name="T8" fmla="*/ 2147483646 w 462"/>
              <a:gd name="T9" fmla="*/ 2147483646 h 293"/>
              <a:gd name="T10" fmla="*/ 2147483646 w 462"/>
              <a:gd name="T11" fmla="*/ 2147483646 h 293"/>
              <a:gd name="T12" fmla="*/ 2147483646 w 462"/>
              <a:gd name="T13" fmla="*/ 2147483646 h 293"/>
              <a:gd name="T14" fmla="*/ 2147483646 w 462"/>
              <a:gd name="T15" fmla="*/ 2147483646 h 293"/>
              <a:gd name="T16" fmla="*/ 2147483646 w 462"/>
              <a:gd name="T17" fmla="*/ 2147483646 h 293"/>
              <a:gd name="T18" fmla="*/ 2147483646 w 462"/>
              <a:gd name="T19" fmla="*/ 2147483646 h 293"/>
              <a:gd name="T20" fmla="*/ 2147483646 w 462"/>
              <a:gd name="T21" fmla="*/ 2147483646 h 293"/>
              <a:gd name="T22" fmla="*/ 2147483646 w 462"/>
              <a:gd name="T23" fmla="*/ 2147483646 h 293"/>
              <a:gd name="T24" fmla="*/ 2147483646 w 462"/>
              <a:gd name="T25" fmla="*/ 2147483646 h 293"/>
              <a:gd name="T26" fmla="*/ 2147483646 w 462"/>
              <a:gd name="T27" fmla="*/ 2147483646 h 293"/>
              <a:gd name="T28" fmla="*/ 2147483646 w 462"/>
              <a:gd name="T29" fmla="*/ 2147483646 h 293"/>
              <a:gd name="T30" fmla="*/ 2147483646 w 462"/>
              <a:gd name="T31" fmla="*/ 2147483646 h 293"/>
              <a:gd name="T32" fmla="*/ 2147483646 w 462"/>
              <a:gd name="T33" fmla="*/ 2147483646 h 293"/>
              <a:gd name="T34" fmla="*/ 2147483646 w 462"/>
              <a:gd name="T35" fmla="*/ 2147483646 h 293"/>
              <a:gd name="T36" fmla="*/ 2147483646 w 462"/>
              <a:gd name="T37" fmla="*/ 2147483646 h 293"/>
              <a:gd name="T38" fmla="*/ 2147483646 w 462"/>
              <a:gd name="T39" fmla="*/ 2147483646 h 293"/>
              <a:gd name="T40" fmla="*/ 2147483646 w 462"/>
              <a:gd name="T41" fmla="*/ 2147483646 h 293"/>
              <a:gd name="T42" fmla="*/ 2147483646 w 462"/>
              <a:gd name="T43" fmla="*/ 2147483646 h 293"/>
              <a:gd name="T44" fmla="*/ 2147483646 w 462"/>
              <a:gd name="T45" fmla="*/ 2147483646 h 293"/>
              <a:gd name="T46" fmla="*/ 2147483646 w 462"/>
              <a:gd name="T47" fmla="*/ 2147483646 h 293"/>
              <a:gd name="T48" fmla="*/ 2147483646 w 462"/>
              <a:gd name="T49" fmla="*/ 2147483646 h 293"/>
              <a:gd name="T50" fmla="*/ 2147483646 w 462"/>
              <a:gd name="T51" fmla="*/ 2147483646 h 293"/>
              <a:gd name="T52" fmla="*/ 2147483646 w 462"/>
              <a:gd name="T53" fmla="*/ 2147483646 h 293"/>
              <a:gd name="T54" fmla="*/ 2147483646 w 462"/>
              <a:gd name="T55" fmla="*/ 2147483646 h 293"/>
              <a:gd name="T56" fmla="*/ 2147483646 w 462"/>
              <a:gd name="T57" fmla="*/ 2147483646 h 293"/>
              <a:gd name="T58" fmla="*/ 2147483646 w 462"/>
              <a:gd name="T59" fmla="*/ 2147483646 h 293"/>
              <a:gd name="T60" fmla="*/ 2147483646 w 462"/>
              <a:gd name="T61" fmla="*/ 2147483646 h 293"/>
              <a:gd name="T62" fmla="*/ 2147483646 w 462"/>
              <a:gd name="T63" fmla="*/ 2147483646 h 293"/>
              <a:gd name="T64" fmla="*/ 2147483646 w 462"/>
              <a:gd name="T65" fmla="*/ 2147483646 h 293"/>
              <a:gd name="T66" fmla="*/ 2147483646 w 462"/>
              <a:gd name="T67" fmla="*/ 2147483646 h 293"/>
              <a:gd name="T68" fmla="*/ 2147483646 w 462"/>
              <a:gd name="T69" fmla="*/ 2147483646 h 293"/>
              <a:gd name="T70" fmla="*/ 2147483646 w 462"/>
              <a:gd name="T71" fmla="*/ 2147483646 h 293"/>
              <a:gd name="T72" fmla="*/ 2147483646 w 462"/>
              <a:gd name="T73" fmla="*/ 2147483646 h 293"/>
              <a:gd name="T74" fmla="*/ 2147483646 w 462"/>
              <a:gd name="T75" fmla="*/ 2147483646 h 293"/>
              <a:gd name="T76" fmla="*/ 2147483646 w 462"/>
              <a:gd name="T77" fmla="*/ 2147483646 h 293"/>
              <a:gd name="T78" fmla="*/ 2147483646 w 462"/>
              <a:gd name="T79" fmla="*/ 2147483646 h 293"/>
              <a:gd name="T80" fmla="*/ 2147483646 w 462"/>
              <a:gd name="T81" fmla="*/ 2147483646 h 293"/>
              <a:gd name="T82" fmla="*/ 2147483646 w 462"/>
              <a:gd name="T83" fmla="*/ 2147483646 h 293"/>
              <a:gd name="T84" fmla="*/ 2147483646 w 462"/>
              <a:gd name="T85" fmla="*/ 2147483646 h 293"/>
              <a:gd name="T86" fmla="*/ 2147483646 w 462"/>
              <a:gd name="T87" fmla="*/ 2147483646 h 293"/>
              <a:gd name="T88" fmla="*/ 2147483646 w 462"/>
              <a:gd name="T89" fmla="*/ 2147483646 h 293"/>
              <a:gd name="T90" fmla="*/ 2147483646 w 462"/>
              <a:gd name="T91" fmla="*/ 2147483646 h 293"/>
              <a:gd name="T92" fmla="*/ 2147483646 w 462"/>
              <a:gd name="T93" fmla="*/ 2147483646 h 293"/>
              <a:gd name="T94" fmla="*/ 2147483646 w 462"/>
              <a:gd name="T95" fmla="*/ 2147483646 h 293"/>
              <a:gd name="T96" fmla="*/ 2147483646 w 462"/>
              <a:gd name="T97" fmla="*/ 2147483646 h 293"/>
              <a:gd name="T98" fmla="*/ 2147483646 w 462"/>
              <a:gd name="T99" fmla="*/ 2147483646 h 2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2" h="293">
                <a:moveTo>
                  <a:pt x="348" y="111"/>
                </a:moveTo>
                <a:cubicBezTo>
                  <a:pt x="348" y="96"/>
                  <a:pt x="337" y="85"/>
                  <a:pt x="322" y="85"/>
                </a:cubicBezTo>
                <a:cubicBezTo>
                  <a:pt x="313" y="85"/>
                  <a:pt x="304" y="90"/>
                  <a:pt x="300" y="98"/>
                </a:cubicBezTo>
                <a:cubicBezTo>
                  <a:pt x="238" y="86"/>
                  <a:pt x="238" y="86"/>
                  <a:pt x="238" y="86"/>
                </a:cubicBezTo>
                <a:cubicBezTo>
                  <a:pt x="236" y="73"/>
                  <a:pt x="226" y="63"/>
                  <a:pt x="212" y="63"/>
                </a:cubicBezTo>
                <a:cubicBezTo>
                  <a:pt x="198" y="63"/>
                  <a:pt x="186" y="74"/>
                  <a:pt x="186" y="89"/>
                </a:cubicBezTo>
                <a:cubicBezTo>
                  <a:pt x="186" y="90"/>
                  <a:pt x="187" y="91"/>
                  <a:pt x="187" y="92"/>
                </a:cubicBezTo>
                <a:cubicBezTo>
                  <a:pt x="160" y="105"/>
                  <a:pt x="160" y="105"/>
                  <a:pt x="160" y="105"/>
                </a:cubicBezTo>
                <a:cubicBezTo>
                  <a:pt x="155" y="100"/>
                  <a:pt x="148" y="97"/>
                  <a:pt x="141" y="97"/>
                </a:cubicBezTo>
                <a:cubicBezTo>
                  <a:pt x="127" y="97"/>
                  <a:pt x="115" y="108"/>
                  <a:pt x="115" y="122"/>
                </a:cubicBezTo>
                <a:cubicBezTo>
                  <a:pt x="115" y="134"/>
                  <a:pt x="123" y="144"/>
                  <a:pt x="133" y="147"/>
                </a:cubicBezTo>
                <a:cubicBezTo>
                  <a:pt x="133" y="193"/>
                  <a:pt x="133" y="193"/>
                  <a:pt x="133" y="193"/>
                </a:cubicBezTo>
                <a:cubicBezTo>
                  <a:pt x="123" y="196"/>
                  <a:pt x="115" y="206"/>
                  <a:pt x="115" y="217"/>
                </a:cubicBezTo>
                <a:cubicBezTo>
                  <a:pt x="115" y="232"/>
                  <a:pt x="127" y="243"/>
                  <a:pt x="141" y="243"/>
                </a:cubicBezTo>
                <a:cubicBezTo>
                  <a:pt x="151" y="243"/>
                  <a:pt x="159" y="238"/>
                  <a:pt x="163" y="230"/>
                </a:cubicBezTo>
                <a:cubicBezTo>
                  <a:pt x="225" y="242"/>
                  <a:pt x="225" y="242"/>
                  <a:pt x="225" y="242"/>
                </a:cubicBezTo>
                <a:cubicBezTo>
                  <a:pt x="227" y="255"/>
                  <a:pt x="238" y="265"/>
                  <a:pt x="251" y="265"/>
                </a:cubicBezTo>
                <a:cubicBezTo>
                  <a:pt x="265" y="265"/>
                  <a:pt x="277" y="253"/>
                  <a:pt x="277" y="239"/>
                </a:cubicBezTo>
                <a:cubicBezTo>
                  <a:pt x="277" y="238"/>
                  <a:pt x="277" y="237"/>
                  <a:pt x="277" y="236"/>
                </a:cubicBezTo>
                <a:cubicBezTo>
                  <a:pt x="304" y="224"/>
                  <a:pt x="304" y="224"/>
                  <a:pt x="304" y="224"/>
                </a:cubicBezTo>
                <a:cubicBezTo>
                  <a:pt x="308" y="229"/>
                  <a:pt x="315" y="232"/>
                  <a:pt x="322" y="232"/>
                </a:cubicBezTo>
                <a:cubicBezTo>
                  <a:pt x="337" y="232"/>
                  <a:pt x="348" y="220"/>
                  <a:pt x="348" y="206"/>
                </a:cubicBezTo>
                <a:cubicBezTo>
                  <a:pt x="348" y="195"/>
                  <a:pt x="341" y="185"/>
                  <a:pt x="330" y="181"/>
                </a:cubicBezTo>
                <a:cubicBezTo>
                  <a:pt x="330" y="135"/>
                  <a:pt x="330" y="135"/>
                  <a:pt x="330" y="135"/>
                </a:cubicBezTo>
                <a:cubicBezTo>
                  <a:pt x="341" y="132"/>
                  <a:pt x="348" y="122"/>
                  <a:pt x="348" y="111"/>
                </a:cubicBezTo>
                <a:close/>
                <a:moveTo>
                  <a:pt x="235" y="101"/>
                </a:moveTo>
                <a:cubicBezTo>
                  <a:pt x="297" y="114"/>
                  <a:pt x="297" y="114"/>
                  <a:pt x="297" y="114"/>
                </a:cubicBezTo>
                <a:cubicBezTo>
                  <a:pt x="297" y="114"/>
                  <a:pt x="297" y="114"/>
                  <a:pt x="297" y="114"/>
                </a:cubicBezTo>
                <a:cubicBezTo>
                  <a:pt x="270" y="127"/>
                  <a:pt x="270" y="127"/>
                  <a:pt x="270" y="127"/>
                </a:cubicBezTo>
                <a:cubicBezTo>
                  <a:pt x="265" y="122"/>
                  <a:pt x="258" y="119"/>
                  <a:pt x="251" y="119"/>
                </a:cubicBezTo>
                <a:cubicBezTo>
                  <a:pt x="241" y="119"/>
                  <a:pt x="233" y="124"/>
                  <a:pt x="228" y="132"/>
                </a:cubicBezTo>
                <a:cubicBezTo>
                  <a:pt x="220" y="130"/>
                  <a:pt x="220" y="130"/>
                  <a:pt x="220" y="130"/>
                </a:cubicBezTo>
                <a:cubicBezTo>
                  <a:pt x="220" y="113"/>
                  <a:pt x="220" y="113"/>
                  <a:pt x="220" y="113"/>
                </a:cubicBezTo>
                <a:cubicBezTo>
                  <a:pt x="227" y="111"/>
                  <a:pt x="232" y="107"/>
                  <a:pt x="235" y="101"/>
                </a:cubicBezTo>
                <a:close/>
                <a:moveTo>
                  <a:pt x="220" y="160"/>
                </a:moveTo>
                <a:cubicBezTo>
                  <a:pt x="220" y="147"/>
                  <a:pt x="220" y="147"/>
                  <a:pt x="220" y="147"/>
                </a:cubicBezTo>
                <a:cubicBezTo>
                  <a:pt x="225" y="148"/>
                  <a:pt x="225" y="148"/>
                  <a:pt x="225" y="148"/>
                </a:cubicBezTo>
                <a:cubicBezTo>
                  <a:pt x="227" y="158"/>
                  <a:pt x="234" y="166"/>
                  <a:pt x="243" y="169"/>
                </a:cubicBezTo>
                <a:cubicBezTo>
                  <a:pt x="243" y="182"/>
                  <a:pt x="243" y="182"/>
                  <a:pt x="243" y="182"/>
                </a:cubicBezTo>
                <a:cubicBezTo>
                  <a:pt x="238" y="181"/>
                  <a:pt x="238" y="181"/>
                  <a:pt x="238" y="181"/>
                </a:cubicBezTo>
                <a:cubicBezTo>
                  <a:pt x="237" y="171"/>
                  <a:pt x="230" y="163"/>
                  <a:pt x="220" y="160"/>
                </a:cubicBezTo>
                <a:close/>
                <a:moveTo>
                  <a:pt x="222" y="184"/>
                </a:moveTo>
                <a:cubicBezTo>
                  <a:pt x="222" y="190"/>
                  <a:pt x="218" y="194"/>
                  <a:pt x="212" y="194"/>
                </a:cubicBezTo>
                <a:cubicBezTo>
                  <a:pt x="207" y="194"/>
                  <a:pt x="202" y="190"/>
                  <a:pt x="202" y="184"/>
                </a:cubicBezTo>
                <a:cubicBezTo>
                  <a:pt x="202" y="179"/>
                  <a:pt x="207" y="174"/>
                  <a:pt x="212" y="174"/>
                </a:cubicBezTo>
                <a:cubicBezTo>
                  <a:pt x="218" y="174"/>
                  <a:pt x="222" y="179"/>
                  <a:pt x="222" y="184"/>
                </a:cubicBezTo>
                <a:close/>
                <a:moveTo>
                  <a:pt x="241" y="144"/>
                </a:moveTo>
                <a:cubicBezTo>
                  <a:pt x="241" y="139"/>
                  <a:pt x="246" y="135"/>
                  <a:pt x="251" y="135"/>
                </a:cubicBezTo>
                <a:cubicBezTo>
                  <a:pt x="256" y="135"/>
                  <a:pt x="261" y="139"/>
                  <a:pt x="261" y="144"/>
                </a:cubicBezTo>
                <a:cubicBezTo>
                  <a:pt x="261" y="150"/>
                  <a:pt x="256" y="154"/>
                  <a:pt x="251" y="154"/>
                </a:cubicBezTo>
                <a:cubicBezTo>
                  <a:pt x="246" y="154"/>
                  <a:pt x="241" y="150"/>
                  <a:pt x="241" y="144"/>
                </a:cubicBezTo>
                <a:close/>
                <a:moveTo>
                  <a:pt x="212" y="79"/>
                </a:moveTo>
                <a:cubicBezTo>
                  <a:pt x="218" y="79"/>
                  <a:pt x="222" y="83"/>
                  <a:pt x="222" y="89"/>
                </a:cubicBezTo>
                <a:cubicBezTo>
                  <a:pt x="222" y="94"/>
                  <a:pt x="218" y="99"/>
                  <a:pt x="212" y="99"/>
                </a:cubicBezTo>
                <a:cubicBezTo>
                  <a:pt x="207" y="99"/>
                  <a:pt x="202" y="94"/>
                  <a:pt x="202" y="89"/>
                </a:cubicBezTo>
                <a:cubicBezTo>
                  <a:pt x="202" y="83"/>
                  <a:pt x="207" y="79"/>
                  <a:pt x="212" y="79"/>
                </a:cubicBezTo>
                <a:close/>
                <a:moveTo>
                  <a:pt x="194" y="106"/>
                </a:moveTo>
                <a:cubicBezTo>
                  <a:pt x="197" y="110"/>
                  <a:pt x="200" y="112"/>
                  <a:pt x="204" y="113"/>
                </a:cubicBezTo>
                <a:cubicBezTo>
                  <a:pt x="204" y="127"/>
                  <a:pt x="204" y="127"/>
                  <a:pt x="204" y="127"/>
                </a:cubicBezTo>
                <a:cubicBezTo>
                  <a:pt x="167" y="120"/>
                  <a:pt x="167" y="120"/>
                  <a:pt x="167" y="120"/>
                </a:cubicBezTo>
                <a:cubicBezTo>
                  <a:pt x="167" y="120"/>
                  <a:pt x="167" y="119"/>
                  <a:pt x="167" y="119"/>
                </a:cubicBezTo>
                <a:lnTo>
                  <a:pt x="194" y="106"/>
                </a:lnTo>
                <a:close/>
                <a:moveTo>
                  <a:pt x="131" y="122"/>
                </a:moveTo>
                <a:cubicBezTo>
                  <a:pt x="131" y="117"/>
                  <a:pt x="136" y="113"/>
                  <a:pt x="141" y="113"/>
                </a:cubicBezTo>
                <a:cubicBezTo>
                  <a:pt x="146" y="113"/>
                  <a:pt x="151" y="117"/>
                  <a:pt x="151" y="122"/>
                </a:cubicBezTo>
                <a:cubicBezTo>
                  <a:pt x="151" y="128"/>
                  <a:pt x="146" y="132"/>
                  <a:pt x="141" y="132"/>
                </a:cubicBezTo>
                <a:cubicBezTo>
                  <a:pt x="136" y="132"/>
                  <a:pt x="131" y="128"/>
                  <a:pt x="131" y="122"/>
                </a:cubicBezTo>
                <a:close/>
                <a:moveTo>
                  <a:pt x="141" y="227"/>
                </a:moveTo>
                <a:cubicBezTo>
                  <a:pt x="136" y="227"/>
                  <a:pt x="131" y="223"/>
                  <a:pt x="131" y="217"/>
                </a:cubicBezTo>
                <a:cubicBezTo>
                  <a:pt x="131" y="212"/>
                  <a:pt x="136" y="207"/>
                  <a:pt x="141" y="207"/>
                </a:cubicBezTo>
                <a:cubicBezTo>
                  <a:pt x="146" y="207"/>
                  <a:pt x="151" y="212"/>
                  <a:pt x="151" y="217"/>
                </a:cubicBezTo>
                <a:cubicBezTo>
                  <a:pt x="151" y="223"/>
                  <a:pt x="146" y="227"/>
                  <a:pt x="141" y="227"/>
                </a:cubicBezTo>
                <a:close/>
                <a:moveTo>
                  <a:pt x="160" y="200"/>
                </a:moveTo>
                <a:cubicBezTo>
                  <a:pt x="157" y="197"/>
                  <a:pt x="153" y="194"/>
                  <a:pt x="149" y="193"/>
                </a:cubicBezTo>
                <a:cubicBezTo>
                  <a:pt x="149" y="147"/>
                  <a:pt x="149" y="147"/>
                  <a:pt x="149" y="147"/>
                </a:cubicBezTo>
                <a:cubicBezTo>
                  <a:pt x="155" y="145"/>
                  <a:pt x="160" y="141"/>
                  <a:pt x="163" y="136"/>
                </a:cubicBezTo>
                <a:cubicBezTo>
                  <a:pt x="204" y="144"/>
                  <a:pt x="204" y="144"/>
                  <a:pt x="204" y="144"/>
                </a:cubicBezTo>
                <a:cubicBezTo>
                  <a:pt x="204" y="160"/>
                  <a:pt x="204" y="160"/>
                  <a:pt x="204" y="160"/>
                </a:cubicBezTo>
                <a:cubicBezTo>
                  <a:pt x="194" y="163"/>
                  <a:pt x="186" y="173"/>
                  <a:pt x="186" y="184"/>
                </a:cubicBezTo>
                <a:cubicBezTo>
                  <a:pt x="186" y="185"/>
                  <a:pt x="187" y="186"/>
                  <a:pt x="187" y="187"/>
                </a:cubicBezTo>
                <a:lnTo>
                  <a:pt x="160" y="200"/>
                </a:lnTo>
                <a:close/>
                <a:moveTo>
                  <a:pt x="228" y="227"/>
                </a:moveTo>
                <a:cubicBezTo>
                  <a:pt x="167" y="214"/>
                  <a:pt x="167" y="214"/>
                  <a:pt x="167" y="214"/>
                </a:cubicBezTo>
                <a:cubicBezTo>
                  <a:pt x="194" y="202"/>
                  <a:pt x="194" y="202"/>
                  <a:pt x="194" y="202"/>
                </a:cubicBezTo>
                <a:cubicBezTo>
                  <a:pt x="198" y="207"/>
                  <a:pt x="205" y="210"/>
                  <a:pt x="212" y="210"/>
                </a:cubicBezTo>
                <a:cubicBezTo>
                  <a:pt x="222" y="210"/>
                  <a:pt x="230" y="205"/>
                  <a:pt x="235" y="197"/>
                </a:cubicBezTo>
                <a:cubicBezTo>
                  <a:pt x="243" y="198"/>
                  <a:pt x="243" y="198"/>
                  <a:pt x="243" y="198"/>
                </a:cubicBezTo>
                <a:cubicBezTo>
                  <a:pt x="243" y="215"/>
                  <a:pt x="243" y="215"/>
                  <a:pt x="243" y="215"/>
                </a:cubicBezTo>
                <a:cubicBezTo>
                  <a:pt x="237" y="217"/>
                  <a:pt x="232" y="221"/>
                  <a:pt x="228" y="227"/>
                </a:cubicBezTo>
                <a:close/>
                <a:moveTo>
                  <a:pt x="251" y="249"/>
                </a:moveTo>
                <a:cubicBezTo>
                  <a:pt x="246" y="249"/>
                  <a:pt x="241" y="245"/>
                  <a:pt x="241" y="239"/>
                </a:cubicBezTo>
                <a:cubicBezTo>
                  <a:pt x="241" y="234"/>
                  <a:pt x="246" y="229"/>
                  <a:pt x="251" y="229"/>
                </a:cubicBezTo>
                <a:cubicBezTo>
                  <a:pt x="256" y="229"/>
                  <a:pt x="261" y="234"/>
                  <a:pt x="261" y="239"/>
                </a:cubicBezTo>
                <a:cubicBezTo>
                  <a:pt x="261" y="245"/>
                  <a:pt x="256" y="249"/>
                  <a:pt x="251" y="249"/>
                </a:cubicBezTo>
                <a:close/>
                <a:moveTo>
                  <a:pt x="270" y="222"/>
                </a:moveTo>
                <a:cubicBezTo>
                  <a:pt x="267" y="219"/>
                  <a:pt x="263" y="216"/>
                  <a:pt x="259" y="215"/>
                </a:cubicBezTo>
                <a:cubicBezTo>
                  <a:pt x="259" y="202"/>
                  <a:pt x="259" y="202"/>
                  <a:pt x="259" y="202"/>
                </a:cubicBezTo>
                <a:cubicBezTo>
                  <a:pt x="297" y="209"/>
                  <a:pt x="297" y="209"/>
                  <a:pt x="297" y="209"/>
                </a:cubicBezTo>
                <a:cubicBezTo>
                  <a:pt x="297" y="209"/>
                  <a:pt x="297" y="209"/>
                  <a:pt x="297" y="209"/>
                </a:cubicBezTo>
                <a:lnTo>
                  <a:pt x="270" y="222"/>
                </a:lnTo>
                <a:close/>
                <a:moveTo>
                  <a:pt x="300" y="193"/>
                </a:moveTo>
                <a:cubicBezTo>
                  <a:pt x="259" y="185"/>
                  <a:pt x="259" y="185"/>
                  <a:pt x="259" y="185"/>
                </a:cubicBezTo>
                <a:cubicBezTo>
                  <a:pt x="259" y="169"/>
                  <a:pt x="259" y="169"/>
                  <a:pt x="259" y="169"/>
                </a:cubicBezTo>
                <a:cubicBezTo>
                  <a:pt x="269" y="166"/>
                  <a:pt x="277" y="156"/>
                  <a:pt x="277" y="144"/>
                </a:cubicBezTo>
                <a:cubicBezTo>
                  <a:pt x="277" y="143"/>
                  <a:pt x="277" y="142"/>
                  <a:pt x="277" y="141"/>
                </a:cubicBezTo>
                <a:cubicBezTo>
                  <a:pt x="304" y="128"/>
                  <a:pt x="304" y="128"/>
                  <a:pt x="304" y="128"/>
                </a:cubicBezTo>
                <a:cubicBezTo>
                  <a:pt x="306" y="131"/>
                  <a:pt x="310" y="134"/>
                  <a:pt x="314" y="135"/>
                </a:cubicBezTo>
                <a:cubicBezTo>
                  <a:pt x="314" y="181"/>
                  <a:pt x="314" y="181"/>
                  <a:pt x="314" y="181"/>
                </a:cubicBezTo>
                <a:cubicBezTo>
                  <a:pt x="308" y="183"/>
                  <a:pt x="303" y="188"/>
                  <a:pt x="300" y="193"/>
                </a:cubicBezTo>
                <a:close/>
                <a:moveTo>
                  <a:pt x="332" y="206"/>
                </a:moveTo>
                <a:cubicBezTo>
                  <a:pt x="332" y="211"/>
                  <a:pt x="328" y="216"/>
                  <a:pt x="322" y="216"/>
                </a:cubicBezTo>
                <a:cubicBezTo>
                  <a:pt x="317" y="216"/>
                  <a:pt x="312" y="211"/>
                  <a:pt x="312" y="206"/>
                </a:cubicBezTo>
                <a:cubicBezTo>
                  <a:pt x="312" y="201"/>
                  <a:pt x="317" y="196"/>
                  <a:pt x="322" y="196"/>
                </a:cubicBezTo>
                <a:cubicBezTo>
                  <a:pt x="328" y="196"/>
                  <a:pt x="332" y="201"/>
                  <a:pt x="332" y="206"/>
                </a:cubicBezTo>
                <a:close/>
                <a:moveTo>
                  <a:pt x="322" y="120"/>
                </a:moveTo>
                <a:cubicBezTo>
                  <a:pt x="317" y="120"/>
                  <a:pt x="312" y="116"/>
                  <a:pt x="312" y="111"/>
                </a:cubicBezTo>
                <a:cubicBezTo>
                  <a:pt x="312" y="105"/>
                  <a:pt x="317" y="101"/>
                  <a:pt x="322" y="101"/>
                </a:cubicBezTo>
                <a:cubicBezTo>
                  <a:pt x="328" y="101"/>
                  <a:pt x="332" y="105"/>
                  <a:pt x="332" y="111"/>
                </a:cubicBezTo>
                <a:cubicBezTo>
                  <a:pt x="332" y="116"/>
                  <a:pt x="328" y="120"/>
                  <a:pt x="322" y="120"/>
                </a:cubicBezTo>
                <a:close/>
                <a:moveTo>
                  <a:pt x="435" y="148"/>
                </a:moveTo>
                <a:cubicBezTo>
                  <a:pt x="437" y="140"/>
                  <a:pt x="439" y="132"/>
                  <a:pt x="439" y="123"/>
                </a:cubicBezTo>
                <a:cubicBezTo>
                  <a:pt x="439" y="104"/>
                  <a:pt x="433" y="86"/>
                  <a:pt x="422" y="70"/>
                </a:cubicBezTo>
                <a:cubicBezTo>
                  <a:pt x="420" y="67"/>
                  <a:pt x="415" y="66"/>
                  <a:pt x="411" y="68"/>
                </a:cubicBezTo>
                <a:cubicBezTo>
                  <a:pt x="407" y="71"/>
                  <a:pt x="406" y="76"/>
                  <a:pt x="409" y="79"/>
                </a:cubicBezTo>
                <a:cubicBezTo>
                  <a:pt x="418" y="92"/>
                  <a:pt x="423" y="108"/>
                  <a:pt x="423" y="123"/>
                </a:cubicBezTo>
                <a:cubicBezTo>
                  <a:pt x="423" y="132"/>
                  <a:pt x="421" y="140"/>
                  <a:pt x="419" y="148"/>
                </a:cubicBezTo>
                <a:cubicBezTo>
                  <a:pt x="418" y="151"/>
                  <a:pt x="419" y="154"/>
                  <a:pt x="421" y="156"/>
                </a:cubicBezTo>
                <a:cubicBezTo>
                  <a:pt x="437" y="170"/>
                  <a:pt x="446" y="189"/>
                  <a:pt x="446" y="209"/>
                </a:cubicBezTo>
                <a:cubicBezTo>
                  <a:pt x="446" y="247"/>
                  <a:pt x="415" y="277"/>
                  <a:pt x="378" y="277"/>
                </a:cubicBezTo>
                <a:cubicBezTo>
                  <a:pt x="88" y="277"/>
                  <a:pt x="88" y="277"/>
                  <a:pt x="88" y="277"/>
                </a:cubicBezTo>
                <a:cubicBezTo>
                  <a:pt x="48" y="277"/>
                  <a:pt x="16" y="245"/>
                  <a:pt x="16" y="206"/>
                </a:cubicBezTo>
                <a:cubicBezTo>
                  <a:pt x="16" y="178"/>
                  <a:pt x="31" y="154"/>
                  <a:pt x="56" y="141"/>
                </a:cubicBezTo>
                <a:cubicBezTo>
                  <a:pt x="59" y="140"/>
                  <a:pt x="60" y="137"/>
                  <a:pt x="60" y="134"/>
                </a:cubicBezTo>
                <a:cubicBezTo>
                  <a:pt x="60" y="134"/>
                  <a:pt x="60" y="133"/>
                  <a:pt x="60" y="133"/>
                </a:cubicBezTo>
                <a:cubicBezTo>
                  <a:pt x="60" y="69"/>
                  <a:pt x="113" y="16"/>
                  <a:pt x="178" y="16"/>
                </a:cubicBezTo>
                <a:cubicBezTo>
                  <a:pt x="217" y="16"/>
                  <a:pt x="254" y="36"/>
                  <a:pt x="276" y="68"/>
                </a:cubicBezTo>
                <a:cubicBezTo>
                  <a:pt x="277" y="70"/>
                  <a:pt x="279" y="72"/>
                  <a:pt x="282" y="72"/>
                </a:cubicBezTo>
                <a:cubicBezTo>
                  <a:pt x="284" y="72"/>
                  <a:pt x="287" y="71"/>
                  <a:pt x="288" y="70"/>
                </a:cubicBezTo>
                <a:cubicBezTo>
                  <a:pt x="288" y="70"/>
                  <a:pt x="289" y="69"/>
                  <a:pt x="289" y="69"/>
                </a:cubicBezTo>
                <a:cubicBezTo>
                  <a:pt x="290" y="68"/>
                  <a:pt x="309" y="45"/>
                  <a:pt x="344" y="45"/>
                </a:cubicBezTo>
                <a:cubicBezTo>
                  <a:pt x="360" y="45"/>
                  <a:pt x="375" y="50"/>
                  <a:pt x="388" y="59"/>
                </a:cubicBezTo>
                <a:cubicBezTo>
                  <a:pt x="392" y="61"/>
                  <a:pt x="397" y="60"/>
                  <a:pt x="399" y="56"/>
                </a:cubicBezTo>
                <a:cubicBezTo>
                  <a:pt x="402" y="53"/>
                  <a:pt x="401" y="48"/>
                  <a:pt x="397" y="45"/>
                </a:cubicBezTo>
                <a:cubicBezTo>
                  <a:pt x="381" y="35"/>
                  <a:pt x="363" y="29"/>
                  <a:pt x="344" y="29"/>
                </a:cubicBezTo>
                <a:cubicBezTo>
                  <a:pt x="314" y="29"/>
                  <a:pt x="294" y="43"/>
                  <a:pt x="284" y="52"/>
                </a:cubicBezTo>
                <a:cubicBezTo>
                  <a:pt x="258" y="19"/>
                  <a:pt x="220" y="0"/>
                  <a:pt x="178" y="0"/>
                </a:cubicBezTo>
                <a:cubicBezTo>
                  <a:pt x="106" y="0"/>
                  <a:pt x="47" y="58"/>
                  <a:pt x="44" y="129"/>
                </a:cubicBezTo>
                <a:cubicBezTo>
                  <a:pt x="17" y="145"/>
                  <a:pt x="0" y="174"/>
                  <a:pt x="0" y="206"/>
                </a:cubicBezTo>
                <a:cubicBezTo>
                  <a:pt x="0" y="254"/>
                  <a:pt x="39" y="293"/>
                  <a:pt x="88" y="293"/>
                </a:cubicBezTo>
                <a:cubicBezTo>
                  <a:pt x="378" y="293"/>
                  <a:pt x="378" y="293"/>
                  <a:pt x="378" y="293"/>
                </a:cubicBezTo>
                <a:cubicBezTo>
                  <a:pt x="424" y="293"/>
                  <a:pt x="462" y="256"/>
                  <a:pt x="462" y="209"/>
                </a:cubicBezTo>
                <a:cubicBezTo>
                  <a:pt x="462" y="186"/>
                  <a:pt x="452" y="164"/>
                  <a:pt x="435" y="148"/>
                </a:cubicBezTo>
                <a:close/>
              </a:path>
            </a:pathLst>
          </a:custGeom>
          <a:solidFill>
            <a:schemeClr val="bg1">
              <a:lumMod val="50000"/>
            </a:schemeClr>
          </a:solidFill>
          <a:ln>
            <a:noFill/>
          </a:ln>
        </p:spPr>
        <p:txBody>
          <a:bodyPr/>
          <a:lstStyle/>
          <a:p>
            <a:endParaRPr lang="en-US"/>
          </a:p>
        </p:txBody>
      </p:sp>
      <p:sp>
        <p:nvSpPr>
          <p:cNvPr id="27" name="Freeform 3"/>
          <p:cNvSpPr>
            <a:spLocks noChangeAspect="1" noEditPoints="1"/>
          </p:cNvSpPr>
          <p:nvPr/>
        </p:nvSpPr>
        <p:spPr bwMode="auto">
          <a:xfrm>
            <a:off x="3048000" y="4797425"/>
            <a:ext cx="1125537" cy="1527175"/>
          </a:xfrm>
          <a:custGeom>
            <a:avLst/>
            <a:gdLst>
              <a:gd name="T0" fmla="*/ 2147483646 w 300"/>
              <a:gd name="T1" fmla="*/ 2147483646 h 407"/>
              <a:gd name="T2" fmla="*/ 2147483646 w 300"/>
              <a:gd name="T3" fmla="*/ 0 h 407"/>
              <a:gd name="T4" fmla="*/ 0 w 300"/>
              <a:gd name="T5" fmla="*/ 2147483646 h 407"/>
              <a:gd name="T6" fmla="*/ 2147483646 w 300"/>
              <a:gd name="T7" fmla="*/ 2147483646 h 407"/>
              <a:gd name="T8" fmla="*/ 2147483646 w 300"/>
              <a:gd name="T9" fmla="*/ 2147483646 h 407"/>
              <a:gd name="T10" fmla="*/ 2147483646 w 300"/>
              <a:gd name="T11" fmla="*/ 2147483646 h 407"/>
              <a:gd name="T12" fmla="*/ 2147483646 w 300"/>
              <a:gd name="T13" fmla="*/ 2147483646 h 407"/>
              <a:gd name="T14" fmla="*/ 2147483646 w 300"/>
              <a:gd name="T15" fmla="*/ 2147483646 h 407"/>
              <a:gd name="T16" fmla="*/ 2147483646 w 300"/>
              <a:gd name="T17" fmla="*/ 2147483646 h 407"/>
              <a:gd name="T18" fmla="*/ 2147483646 w 300"/>
              <a:gd name="T19" fmla="*/ 2147483646 h 407"/>
              <a:gd name="T20" fmla="*/ 2147483646 w 300"/>
              <a:gd name="T21" fmla="*/ 2147483646 h 407"/>
              <a:gd name="T22" fmla="*/ 2147483646 w 300"/>
              <a:gd name="T23" fmla="*/ 2147483646 h 407"/>
              <a:gd name="T24" fmla="*/ 2147483646 w 300"/>
              <a:gd name="T25" fmla="*/ 2147483646 h 407"/>
              <a:gd name="T26" fmla="*/ 2147483646 w 300"/>
              <a:gd name="T27" fmla="*/ 2147483646 h 407"/>
              <a:gd name="T28" fmla="*/ 2147483646 w 300"/>
              <a:gd name="T29" fmla="*/ 2147483646 h 407"/>
              <a:gd name="T30" fmla="*/ 2147483646 w 300"/>
              <a:gd name="T31" fmla="*/ 2147483646 h 407"/>
              <a:gd name="T32" fmla="*/ 2147483646 w 300"/>
              <a:gd name="T33" fmla="*/ 2147483646 h 407"/>
              <a:gd name="T34" fmla="*/ 2147483646 w 300"/>
              <a:gd name="T35" fmla="*/ 2147483646 h 407"/>
              <a:gd name="T36" fmla="*/ 2147483646 w 300"/>
              <a:gd name="T37" fmla="*/ 2147483646 h 407"/>
              <a:gd name="T38" fmla="*/ 2147483646 w 300"/>
              <a:gd name="T39" fmla="*/ 2147483646 h 407"/>
              <a:gd name="T40" fmla="*/ 2147483646 w 300"/>
              <a:gd name="T41" fmla="*/ 2147483646 h 407"/>
              <a:gd name="T42" fmla="*/ 2147483646 w 300"/>
              <a:gd name="T43" fmla="*/ 2147483646 h 407"/>
              <a:gd name="T44" fmla="*/ 2147483646 w 300"/>
              <a:gd name="T45" fmla="*/ 2147483646 h 407"/>
              <a:gd name="T46" fmla="*/ 2147483646 w 300"/>
              <a:gd name="T47" fmla="*/ 2147483646 h 407"/>
              <a:gd name="T48" fmla="*/ 2147483646 w 300"/>
              <a:gd name="T49" fmla="*/ 2147483646 h 407"/>
              <a:gd name="T50" fmla="*/ 2147483646 w 300"/>
              <a:gd name="T51" fmla="*/ 2147483646 h 407"/>
              <a:gd name="T52" fmla="*/ 2147483646 w 300"/>
              <a:gd name="T53" fmla="*/ 2147483646 h 407"/>
              <a:gd name="T54" fmla="*/ 2147483646 w 300"/>
              <a:gd name="T55" fmla="*/ 2147483646 h 407"/>
              <a:gd name="T56" fmla="*/ 2147483646 w 300"/>
              <a:gd name="T57" fmla="*/ 2147483646 h 407"/>
              <a:gd name="T58" fmla="*/ 2147483646 w 300"/>
              <a:gd name="T59" fmla="*/ 2147483646 h 407"/>
              <a:gd name="T60" fmla="*/ 2147483646 w 300"/>
              <a:gd name="T61" fmla="*/ 2147483646 h 407"/>
              <a:gd name="T62" fmla="*/ 2147483646 w 300"/>
              <a:gd name="T63" fmla="*/ 2147483646 h 407"/>
              <a:gd name="T64" fmla="*/ 2147483646 w 300"/>
              <a:gd name="T65" fmla="*/ 2147483646 h 407"/>
              <a:gd name="T66" fmla="*/ 2147483646 w 300"/>
              <a:gd name="T67" fmla="*/ 2147483646 h 407"/>
              <a:gd name="T68" fmla="*/ 2147483646 w 300"/>
              <a:gd name="T69" fmla="*/ 2147483646 h 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00" h="407">
                <a:moveTo>
                  <a:pt x="292" y="57"/>
                </a:moveTo>
                <a:cubicBezTo>
                  <a:pt x="297" y="57"/>
                  <a:pt x="300" y="54"/>
                  <a:pt x="300" y="49"/>
                </a:cubicBezTo>
                <a:cubicBezTo>
                  <a:pt x="300" y="31"/>
                  <a:pt x="300" y="31"/>
                  <a:pt x="300" y="31"/>
                </a:cubicBezTo>
                <a:cubicBezTo>
                  <a:pt x="300" y="19"/>
                  <a:pt x="292" y="0"/>
                  <a:pt x="269" y="0"/>
                </a:cubicBezTo>
                <a:cubicBezTo>
                  <a:pt x="31" y="0"/>
                  <a:pt x="31" y="0"/>
                  <a:pt x="31" y="0"/>
                </a:cubicBezTo>
                <a:cubicBezTo>
                  <a:pt x="19" y="0"/>
                  <a:pt x="0" y="8"/>
                  <a:pt x="0" y="31"/>
                </a:cubicBezTo>
                <a:cubicBezTo>
                  <a:pt x="0" y="377"/>
                  <a:pt x="0" y="377"/>
                  <a:pt x="0" y="377"/>
                </a:cubicBezTo>
                <a:cubicBezTo>
                  <a:pt x="0" y="389"/>
                  <a:pt x="8" y="407"/>
                  <a:pt x="31" y="407"/>
                </a:cubicBezTo>
                <a:cubicBezTo>
                  <a:pt x="269" y="407"/>
                  <a:pt x="269" y="407"/>
                  <a:pt x="269" y="407"/>
                </a:cubicBezTo>
                <a:cubicBezTo>
                  <a:pt x="282" y="407"/>
                  <a:pt x="300" y="399"/>
                  <a:pt x="300" y="377"/>
                </a:cubicBezTo>
                <a:cubicBezTo>
                  <a:pt x="300" y="81"/>
                  <a:pt x="300" y="81"/>
                  <a:pt x="300" y="81"/>
                </a:cubicBezTo>
                <a:cubicBezTo>
                  <a:pt x="300" y="76"/>
                  <a:pt x="297" y="73"/>
                  <a:pt x="292" y="73"/>
                </a:cubicBezTo>
                <a:cubicBezTo>
                  <a:pt x="288" y="73"/>
                  <a:pt x="284" y="76"/>
                  <a:pt x="284" y="81"/>
                </a:cubicBezTo>
                <a:cubicBezTo>
                  <a:pt x="284" y="377"/>
                  <a:pt x="284" y="377"/>
                  <a:pt x="284" y="377"/>
                </a:cubicBezTo>
                <a:cubicBezTo>
                  <a:pt x="284" y="390"/>
                  <a:pt x="273" y="391"/>
                  <a:pt x="269" y="391"/>
                </a:cubicBezTo>
                <a:cubicBezTo>
                  <a:pt x="31" y="391"/>
                  <a:pt x="31" y="391"/>
                  <a:pt x="31" y="391"/>
                </a:cubicBezTo>
                <a:cubicBezTo>
                  <a:pt x="17" y="391"/>
                  <a:pt x="16" y="380"/>
                  <a:pt x="16" y="377"/>
                </a:cubicBezTo>
                <a:cubicBezTo>
                  <a:pt x="16" y="31"/>
                  <a:pt x="16" y="31"/>
                  <a:pt x="16" y="31"/>
                </a:cubicBezTo>
                <a:cubicBezTo>
                  <a:pt x="16" y="17"/>
                  <a:pt x="28" y="16"/>
                  <a:pt x="31" y="16"/>
                </a:cubicBezTo>
                <a:cubicBezTo>
                  <a:pt x="269" y="16"/>
                  <a:pt x="269" y="16"/>
                  <a:pt x="269" y="16"/>
                </a:cubicBezTo>
                <a:cubicBezTo>
                  <a:pt x="283" y="16"/>
                  <a:pt x="284" y="28"/>
                  <a:pt x="284" y="31"/>
                </a:cubicBezTo>
                <a:cubicBezTo>
                  <a:pt x="284" y="49"/>
                  <a:pt x="284" y="49"/>
                  <a:pt x="284" y="49"/>
                </a:cubicBezTo>
                <a:cubicBezTo>
                  <a:pt x="284" y="54"/>
                  <a:pt x="288" y="57"/>
                  <a:pt x="292" y="57"/>
                </a:cubicBezTo>
                <a:close/>
                <a:moveTo>
                  <a:pt x="232" y="303"/>
                </a:moveTo>
                <a:cubicBezTo>
                  <a:pt x="68" y="303"/>
                  <a:pt x="68" y="303"/>
                  <a:pt x="68" y="303"/>
                </a:cubicBezTo>
                <a:cubicBezTo>
                  <a:pt x="64" y="303"/>
                  <a:pt x="60" y="307"/>
                  <a:pt x="60" y="311"/>
                </a:cubicBezTo>
                <a:cubicBezTo>
                  <a:pt x="60" y="315"/>
                  <a:pt x="64" y="319"/>
                  <a:pt x="68" y="319"/>
                </a:cubicBezTo>
                <a:cubicBezTo>
                  <a:pt x="232" y="319"/>
                  <a:pt x="232" y="319"/>
                  <a:pt x="232" y="319"/>
                </a:cubicBezTo>
                <a:cubicBezTo>
                  <a:pt x="236" y="319"/>
                  <a:pt x="240" y="315"/>
                  <a:pt x="240" y="311"/>
                </a:cubicBezTo>
                <a:cubicBezTo>
                  <a:pt x="240" y="307"/>
                  <a:pt x="236" y="303"/>
                  <a:pt x="232" y="303"/>
                </a:cubicBezTo>
                <a:close/>
                <a:moveTo>
                  <a:pt x="150" y="226"/>
                </a:moveTo>
                <a:cubicBezTo>
                  <a:pt x="199" y="226"/>
                  <a:pt x="240" y="185"/>
                  <a:pt x="240" y="136"/>
                </a:cubicBezTo>
                <a:cubicBezTo>
                  <a:pt x="240" y="121"/>
                  <a:pt x="236" y="107"/>
                  <a:pt x="229" y="95"/>
                </a:cubicBezTo>
                <a:cubicBezTo>
                  <a:pt x="229" y="95"/>
                  <a:pt x="229" y="95"/>
                  <a:pt x="229" y="94"/>
                </a:cubicBezTo>
                <a:cubicBezTo>
                  <a:pt x="229" y="94"/>
                  <a:pt x="229" y="94"/>
                  <a:pt x="229" y="94"/>
                </a:cubicBezTo>
                <a:cubicBezTo>
                  <a:pt x="214" y="66"/>
                  <a:pt x="184" y="47"/>
                  <a:pt x="150" y="47"/>
                </a:cubicBezTo>
                <a:cubicBezTo>
                  <a:pt x="101" y="47"/>
                  <a:pt x="61" y="87"/>
                  <a:pt x="61" y="136"/>
                </a:cubicBezTo>
                <a:cubicBezTo>
                  <a:pt x="61" y="185"/>
                  <a:pt x="101" y="226"/>
                  <a:pt x="150" y="226"/>
                </a:cubicBezTo>
                <a:close/>
                <a:moveTo>
                  <a:pt x="218" y="109"/>
                </a:moveTo>
                <a:cubicBezTo>
                  <a:pt x="222" y="118"/>
                  <a:pt x="224" y="127"/>
                  <a:pt x="224" y="136"/>
                </a:cubicBezTo>
                <a:cubicBezTo>
                  <a:pt x="224" y="148"/>
                  <a:pt x="221" y="159"/>
                  <a:pt x="216" y="169"/>
                </a:cubicBezTo>
                <a:cubicBezTo>
                  <a:pt x="167" y="137"/>
                  <a:pt x="167" y="137"/>
                  <a:pt x="167" y="137"/>
                </a:cubicBezTo>
                <a:lnTo>
                  <a:pt x="218" y="109"/>
                </a:lnTo>
                <a:close/>
                <a:moveTo>
                  <a:pt x="143" y="63"/>
                </a:moveTo>
                <a:cubicBezTo>
                  <a:pt x="143" y="136"/>
                  <a:pt x="143" y="136"/>
                  <a:pt x="143" y="136"/>
                </a:cubicBezTo>
                <a:cubicBezTo>
                  <a:pt x="143" y="136"/>
                  <a:pt x="143" y="137"/>
                  <a:pt x="143" y="137"/>
                </a:cubicBezTo>
                <a:cubicBezTo>
                  <a:pt x="143" y="137"/>
                  <a:pt x="143" y="138"/>
                  <a:pt x="143" y="138"/>
                </a:cubicBezTo>
                <a:cubicBezTo>
                  <a:pt x="144" y="138"/>
                  <a:pt x="144" y="139"/>
                  <a:pt x="144" y="139"/>
                </a:cubicBezTo>
                <a:cubicBezTo>
                  <a:pt x="144" y="139"/>
                  <a:pt x="144" y="140"/>
                  <a:pt x="144" y="140"/>
                </a:cubicBezTo>
                <a:cubicBezTo>
                  <a:pt x="144" y="140"/>
                  <a:pt x="145" y="141"/>
                  <a:pt x="145" y="141"/>
                </a:cubicBezTo>
                <a:cubicBezTo>
                  <a:pt x="145" y="141"/>
                  <a:pt x="145" y="141"/>
                  <a:pt x="145" y="142"/>
                </a:cubicBezTo>
                <a:cubicBezTo>
                  <a:pt x="146" y="142"/>
                  <a:pt x="146" y="142"/>
                  <a:pt x="146" y="142"/>
                </a:cubicBezTo>
                <a:cubicBezTo>
                  <a:pt x="146" y="142"/>
                  <a:pt x="147" y="143"/>
                  <a:pt x="147" y="143"/>
                </a:cubicBezTo>
                <a:cubicBezTo>
                  <a:pt x="207" y="183"/>
                  <a:pt x="207" y="183"/>
                  <a:pt x="207" y="183"/>
                </a:cubicBezTo>
                <a:cubicBezTo>
                  <a:pt x="193" y="199"/>
                  <a:pt x="173" y="210"/>
                  <a:pt x="150" y="210"/>
                </a:cubicBezTo>
                <a:cubicBezTo>
                  <a:pt x="110" y="210"/>
                  <a:pt x="77" y="177"/>
                  <a:pt x="77" y="136"/>
                </a:cubicBezTo>
                <a:cubicBezTo>
                  <a:pt x="77" y="98"/>
                  <a:pt x="106" y="67"/>
                  <a:pt x="143" y="63"/>
                </a:cubicBezTo>
                <a:close/>
                <a:moveTo>
                  <a:pt x="232" y="347"/>
                </a:moveTo>
                <a:cubicBezTo>
                  <a:pt x="68" y="347"/>
                  <a:pt x="68" y="347"/>
                  <a:pt x="68" y="347"/>
                </a:cubicBezTo>
                <a:cubicBezTo>
                  <a:pt x="64" y="347"/>
                  <a:pt x="60" y="351"/>
                  <a:pt x="60" y="355"/>
                </a:cubicBezTo>
                <a:cubicBezTo>
                  <a:pt x="60" y="360"/>
                  <a:pt x="64" y="363"/>
                  <a:pt x="68" y="363"/>
                </a:cubicBezTo>
                <a:cubicBezTo>
                  <a:pt x="232" y="363"/>
                  <a:pt x="232" y="363"/>
                  <a:pt x="232" y="363"/>
                </a:cubicBezTo>
                <a:cubicBezTo>
                  <a:pt x="236" y="363"/>
                  <a:pt x="240" y="360"/>
                  <a:pt x="240" y="355"/>
                </a:cubicBezTo>
                <a:cubicBezTo>
                  <a:pt x="240" y="351"/>
                  <a:pt x="236" y="347"/>
                  <a:pt x="232" y="347"/>
                </a:cubicBezTo>
                <a:close/>
                <a:moveTo>
                  <a:pt x="232" y="259"/>
                </a:moveTo>
                <a:cubicBezTo>
                  <a:pt x="68" y="259"/>
                  <a:pt x="68" y="259"/>
                  <a:pt x="68" y="259"/>
                </a:cubicBezTo>
                <a:cubicBezTo>
                  <a:pt x="64" y="259"/>
                  <a:pt x="60" y="263"/>
                  <a:pt x="60" y="267"/>
                </a:cubicBezTo>
                <a:cubicBezTo>
                  <a:pt x="60" y="272"/>
                  <a:pt x="64" y="275"/>
                  <a:pt x="68" y="275"/>
                </a:cubicBezTo>
                <a:cubicBezTo>
                  <a:pt x="232" y="275"/>
                  <a:pt x="232" y="275"/>
                  <a:pt x="232" y="275"/>
                </a:cubicBezTo>
                <a:cubicBezTo>
                  <a:pt x="236" y="275"/>
                  <a:pt x="240" y="272"/>
                  <a:pt x="240" y="267"/>
                </a:cubicBezTo>
                <a:cubicBezTo>
                  <a:pt x="240" y="263"/>
                  <a:pt x="236" y="259"/>
                  <a:pt x="232" y="259"/>
                </a:cubicBezTo>
                <a:close/>
              </a:path>
            </a:pathLst>
          </a:custGeom>
          <a:solidFill>
            <a:schemeClr val="bg1">
              <a:lumMod val="50000"/>
            </a:schemeClr>
          </a:solidFill>
          <a:ln>
            <a:noFill/>
          </a:ln>
        </p:spPr>
        <p:txBody>
          <a:bodyPr/>
          <a:lstStyle/>
          <a:p>
            <a:endParaRPr lang="en-US"/>
          </a:p>
        </p:txBody>
      </p:sp>
      <p:pic>
        <p:nvPicPr>
          <p:cNvPr id="28" name="Picture 4" descr="Image result for framework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77200" y="76200"/>
            <a:ext cx="990600" cy="99060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3034641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1">
              <a:lumMod val="50000"/>
            </a:schemeClr>
          </a:solidFill>
        </p:spPr>
        <p:txBody>
          <a:bodyPr/>
          <a:lstStyle/>
          <a:p>
            <a:pPr algn="l"/>
            <a:r>
              <a:rPr lang="en-US" dirty="0">
                <a:solidFill>
                  <a:schemeClr val="bg1"/>
                </a:solidFill>
              </a:rPr>
              <a:t>	</a:t>
            </a:r>
            <a:r>
              <a:rPr lang="en-US" dirty="0" smtClean="0">
                <a:solidFill>
                  <a:schemeClr val="bg1"/>
                </a:solidFill>
              </a:rPr>
              <a:t>DATA CRAWLING</a:t>
            </a:r>
            <a:endParaRPr lang="en-US" dirty="0">
              <a:solidFill>
                <a:schemeClr val="bg1"/>
              </a:solidFill>
            </a:endParaRPr>
          </a:p>
        </p:txBody>
      </p:sp>
      <p:pic>
        <p:nvPicPr>
          <p:cNvPr id="18"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twitt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1752600"/>
            <a:ext cx="685800" cy="68467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result for facebook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8600" y="1638300"/>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forum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9800" y="175260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1981200" y="2895600"/>
            <a:ext cx="5105400" cy="7620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Scheduled Data Crawler</a:t>
            </a:r>
            <a:endParaRPr lang="en-US" dirty="0"/>
          </a:p>
        </p:txBody>
      </p:sp>
      <p:cxnSp>
        <p:nvCxnSpPr>
          <p:cNvPr id="1025" name="Straight Arrow Connector 1024"/>
          <p:cNvCxnSpPr>
            <a:stCxn id="30" idx="2"/>
          </p:cNvCxnSpPr>
          <p:nvPr/>
        </p:nvCxnSpPr>
        <p:spPr>
          <a:xfrm>
            <a:off x="6400800" y="2514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7" name="Straight Arrow Connector 1026"/>
          <p:cNvCxnSpPr>
            <a:endCxn id="9" idx="0"/>
          </p:cNvCxnSpPr>
          <p:nvPr/>
        </p:nvCxnSpPr>
        <p:spPr>
          <a:xfrm>
            <a:off x="4533900" y="2514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0" name="Straight Arrow Connector 1029"/>
          <p:cNvCxnSpPr>
            <a:stCxn id="28" idx="2"/>
          </p:cNvCxnSpPr>
          <p:nvPr/>
        </p:nvCxnSpPr>
        <p:spPr>
          <a:xfrm>
            <a:off x="2628900" y="2437270"/>
            <a:ext cx="0" cy="458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2" name="TextBox 1031"/>
          <p:cNvSpPr txBox="1"/>
          <p:nvPr/>
        </p:nvSpPr>
        <p:spPr>
          <a:xfrm>
            <a:off x="228600" y="3048000"/>
            <a:ext cx="1524000" cy="461665"/>
          </a:xfrm>
          <a:prstGeom prst="rect">
            <a:avLst/>
          </a:prstGeom>
          <a:noFill/>
        </p:spPr>
        <p:txBody>
          <a:bodyPr wrap="square" rtlCol="0">
            <a:spAutoFit/>
          </a:bodyPr>
          <a:lstStyle/>
          <a:p>
            <a:r>
              <a:rPr lang="en-US" sz="1200" dirty="0" smtClean="0"/>
              <a:t>Crawler crawls data for </a:t>
            </a:r>
            <a:r>
              <a:rPr lang="en-US" sz="1200" dirty="0"/>
              <a:t>D</a:t>
            </a:r>
            <a:r>
              <a:rPr lang="en-US" sz="1200" dirty="0" smtClean="0"/>
              <a:t>allas area</a:t>
            </a:r>
            <a:endParaRPr lang="en-US" sz="1200" dirty="0"/>
          </a:p>
        </p:txBody>
      </p:sp>
      <p:sp>
        <p:nvSpPr>
          <p:cNvPr id="45" name="Rounded Rectangle 44"/>
          <p:cNvSpPr/>
          <p:nvPr/>
        </p:nvSpPr>
        <p:spPr>
          <a:xfrm>
            <a:off x="1981200" y="4267200"/>
            <a:ext cx="5105400" cy="762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 Specified Keywords</a:t>
            </a:r>
            <a:endParaRPr lang="en-US" dirty="0"/>
          </a:p>
        </p:txBody>
      </p:sp>
      <p:sp>
        <p:nvSpPr>
          <p:cNvPr id="46" name="TextBox 45"/>
          <p:cNvSpPr txBox="1"/>
          <p:nvPr/>
        </p:nvSpPr>
        <p:spPr>
          <a:xfrm>
            <a:off x="304800" y="4572000"/>
            <a:ext cx="1524000" cy="276999"/>
          </a:xfrm>
          <a:prstGeom prst="rect">
            <a:avLst/>
          </a:prstGeom>
          <a:noFill/>
        </p:spPr>
        <p:txBody>
          <a:bodyPr wrap="square" rtlCol="0">
            <a:spAutoFit/>
          </a:bodyPr>
          <a:lstStyle/>
          <a:p>
            <a:r>
              <a:rPr lang="en-US" sz="1200" dirty="0" err="1" smtClean="0"/>
              <a:t>Eg</a:t>
            </a:r>
            <a:r>
              <a:rPr lang="en-US" sz="1200" dirty="0" smtClean="0"/>
              <a:t>: </a:t>
            </a:r>
            <a:r>
              <a:rPr lang="en-US" sz="1200" dirty="0" err="1" smtClean="0"/>
              <a:t>ATTCares</a:t>
            </a:r>
            <a:r>
              <a:rPr lang="en-US" sz="1200" dirty="0" smtClean="0"/>
              <a:t>, ATT, </a:t>
            </a:r>
            <a:r>
              <a:rPr lang="en-US" sz="1200" dirty="0" err="1" smtClean="0"/>
              <a:t>etc</a:t>
            </a:r>
            <a:endParaRPr lang="en-US" sz="1200" dirty="0"/>
          </a:p>
        </p:txBody>
      </p:sp>
      <p:sp>
        <p:nvSpPr>
          <p:cNvPr id="1035" name="Down Arrow 1034"/>
          <p:cNvSpPr/>
          <p:nvPr/>
        </p:nvSpPr>
        <p:spPr>
          <a:xfrm>
            <a:off x="4343400" y="3733800"/>
            <a:ext cx="304800" cy="45720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1981200" y="5715000"/>
            <a:ext cx="5105400" cy="76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Opinions</a:t>
            </a:r>
            <a:endParaRPr lang="en-US" dirty="0"/>
          </a:p>
        </p:txBody>
      </p:sp>
      <p:sp>
        <p:nvSpPr>
          <p:cNvPr id="50" name="Down Arrow 49"/>
          <p:cNvSpPr/>
          <p:nvPr/>
        </p:nvSpPr>
        <p:spPr>
          <a:xfrm>
            <a:off x="4343400" y="5181600"/>
            <a:ext cx="304800" cy="457200"/>
          </a:xfrm>
          <a:prstGeom prst="down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04800" y="5862935"/>
            <a:ext cx="1676400" cy="461665"/>
          </a:xfrm>
          <a:prstGeom prst="rect">
            <a:avLst/>
          </a:prstGeom>
          <a:noFill/>
        </p:spPr>
        <p:txBody>
          <a:bodyPr wrap="square" rtlCol="0">
            <a:spAutoFit/>
          </a:bodyPr>
          <a:lstStyle/>
          <a:p>
            <a:r>
              <a:rPr lang="en-US" sz="1200" dirty="0" smtClean="0"/>
              <a:t>Collected Tweets, Statues, Comments, </a:t>
            </a:r>
            <a:r>
              <a:rPr lang="en-US" sz="1200" dirty="0" err="1" smtClean="0"/>
              <a:t>etc</a:t>
            </a:r>
            <a:endParaRPr lang="en-US" sz="1200" dirty="0"/>
          </a:p>
        </p:txBody>
      </p:sp>
      <p:pic>
        <p:nvPicPr>
          <p:cNvPr id="52" name="Picture 4" descr="Image result for framework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7200" y="76200"/>
            <a:ext cx="990600" cy="99060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3917277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38400" y="1295400"/>
            <a:ext cx="3886200" cy="914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143000"/>
          </a:xfrm>
          <a:solidFill>
            <a:schemeClr val="bg1">
              <a:lumMod val="50000"/>
            </a:schemeClr>
          </a:solidFill>
        </p:spPr>
        <p:txBody>
          <a:bodyPr>
            <a:normAutofit/>
          </a:bodyPr>
          <a:lstStyle/>
          <a:p>
            <a:pPr algn="l"/>
            <a:r>
              <a:rPr lang="en-US" dirty="0">
                <a:solidFill>
                  <a:schemeClr val="bg1"/>
                </a:solidFill>
              </a:rPr>
              <a:t>	</a:t>
            </a:r>
            <a:r>
              <a:rPr lang="en-US" dirty="0" smtClean="0">
                <a:solidFill>
                  <a:schemeClr val="bg1"/>
                </a:solidFill>
              </a:rPr>
              <a:t>ANALYTICS ENGINE</a:t>
            </a:r>
            <a:endParaRPr lang="en-US" dirty="0">
              <a:solidFill>
                <a:schemeClr val="bg1"/>
              </a:solidFill>
            </a:endParaRPr>
          </a:p>
        </p:txBody>
      </p:sp>
      <p:pic>
        <p:nvPicPr>
          <p:cNvPr id="18" name="Picture 16" descr="Image result for university of texas at dall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897" y="6346512"/>
            <a:ext cx="592605" cy="340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602" y="6269837"/>
            <a:ext cx="512295" cy="5122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framework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7200" y="76200"/>
            <a:ext cx="990600" cy="990600"/>
          </a:xfrm>
          <a:prstGeom prst="rect">
            <a:avLst/>
          </a:prstGeom>
          <a:ln>
            <a:noFill/>
          </a:ln>
          <a:effectLst>
            <a:outerShdw blurRad="292100" dist="139700" dir="2700000" algn="tl" rotWithShape="0">
              <a:srgbClr val="333333">
                <a:alpha val="65000"/>
              </a:srgbClr>
            </a:outerShdw>
          </a:effectLst>
          <a:extLst/>
        </p:spPr>
      </p:pic>
      <p:sp>
        <p:nvSpPr>
          <p:cNvPr id="3" name="Oval 2"/>
          <p:cNvSpPr/>
          <p:nvPr/>
        </p:nvSpPr>
        <p:spPr>
          <a:xfrm>
            <a:off x="2895600" y="1371600"/>
            <a:ext cx="723900" cy="7239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62400" y="1371600"/>
            <a:ext cx="723900" cy="7239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029200" y="1371600"/>
            <a:ext cx="723900" cy="7239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535668"/>
            <a:ext cx="2133600" cy="369332"/>
          </a:xfrm>
          <a:prstGeom prst="rect">
            <a:avLst/>
          </a:prstGeom>
          <a:noFill/>
        </p:spPr>
        <p:txBody>
          <a:bodyPr wrap="square" rtlCol="0">
            <a:spAutoFit/>
          </a:bodyPr>
          <a:lstStyle/>
          <a:p>
            <a:pPr algn="ctr"/>
            <a:r>
              <a:rPr lang="en-US" b="1" dirty="0" smtClean="0">
                <a:solidFill>
                  <a:schemeClr val="accent3">
                    <a:lumMod val="50000"/>
                  </a:schemeClr>
                </a:solidFill>
              </a:rPr>
              <a:t>Sentiment Analysis</a:t>
            </a:r>
            <a:endParaRPr lang="en-US" b="1" dirty="0">
              <a:solidFill>
                <a:schemeClr val="accent3">
                  <a:lumMod val="50000"/>
                </a:schemeClr>
              </a:solidFill>
            </a:endParaRPr>
          </a:p>
        </p:txBody>
      </p:sp>
      <p:sp>
        <p:nvSpPr>
          <p:cNvPr id="6" name="TextBox 5"/>
          <p:cNvSpPr txBox="1"/>
          <p:nvPr/>
        </p:nvSpPr>
        <p:spPr>
          <a:xfrm>
            <a:off x="6705600" y="1396425"/>
            <a:ext cx="2133599"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solidFill>
                  <a:schemeClr val="bg1">
                    <a:lumMod val="50000"/>
                  </a:schemeClr>
                </a:solidFill>
              </a:rPr>
              <a:t>Supervised</a:t>
            </a:r>
          </a:p>
          <a:p>
            <a:pPr marL="285750" indent="-285750">
              <a:buFont typeface="Arial" panose="020B0604020202020204" pitchFamily="34" charset="0"/>
              <a:buChar char="•"/>
            </a:pPr>
            <a:r>
              <a:rPr lang="en-US" sz="1600" b="1" dirty="0" smtClean="0">
                <a:solidFill>
                  <a:schemeClr val="bg1">
                    <a:lumMod val="50000"/>
                  </a:schemeClr>
                </a:solidFill>
              </a:rPr>
              <a:t>Unsupervised</a:t>
            </a:r>
            <a:endParaRPr lang="en-US" sz="1600" b="1" dirty="0">
              <a:solidFill>
                <a:schemeClr val="bg1">
                  <a:lumMod val="50000"/>
                </a:schemeClr>
              </a:solidFill>
            </a:endParaRPr>
          </a:p>
        </p:txBody>
      </p:sp>
      <p:sp>
        <p:nvSpPr>
          <p:cNvPr id="27" name="Rounded Rectangle 26"/>
          <p:cNvSpPr/>
          <p:nvPr/>
        </p:nvSpPr>
        <p:spPr>
          <a:xfrm>
            <a:off x="1295400" y="2895600"/>
            <a:ext cx="6400799" cy="2286000"/>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7" name="Down Arrow 6"/>
          <p:cNvSpPr/>
          <p:nvPr/>
        </p:nvSpPr>
        <p:spPr>
          <a:xfrm>
            <a:off x="4114800" y="2362200"/>
            <a:ext cx="361950" cy="457200"/>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
          <p:cNvSpPr>
            <a:spLocks noChangeAspect="1" noEditPoints="1"/>
          </p:cNvSpPr>
          <p:nvPr/>
        </p:nvSpPr>
        <p:spPr bwMode="auto">
          <a:xfrm>
            <a:off x="5842000" y="3276600"/>
            <a:ext cx="1549400" cy="801688"/>
          </a:xfrm>
          <a:custGeom>
            <a:avLst/>
            <a:gdLst>
              <a:gd name="T0" fmla="*/ 2147483646 w 413"/>
              <a:gd name="T1" fmla="*/ 2147483646 h 214"/>
              <a:gd name="T2" fmla="*/ 2147483646 w 413"/>
              <a:gd name="T3" fmla="*/ 0 h 214"/>
              <a:gd name="T4" fmla="*/ 0 w 413"/>
              <a:gd name="T5" fmla="*/ 2147483646 h 214"/>
              <a:gd name="T6" fmla="*/ 2147483646 w 413"/>
              <a:gd name="T7" fmla="*/ 2147483646 h 214"/>
              <a:gd name="T8" fmla="*/ 2147483646 w 413"/>
              <a:gd name="T9" fmla="*/ 2147483646 h 214"/>
              <a:gd name="T10" fmla="*/ 2147483646 w 413"/>
              <a:gd name="T11" fmla="*/ 2147483646 h 214"/>
              <a:gd name="T12" fmla="*/ 2147483646 w 413"/>
              <a:gd name="T13" fmla="*/ 2147483646 h 214"/>
              <a:gd name="T14" fmla="*/ 2147483646 w 413"/>
              <a:gd name="T15" fmla="*/ 2147483646 h 214"/>
              <a:gd name="T16" fmla="*/ 2147483646 w 413"/>
              <a:gd name="T17" fmla="*/ 2147483646 h 214"/>
              <a:gd name="T18" fmla="*/ 2147483646 w 413"/>
              <a:gd name="T19" fmla="*/ 2147483646 h 214"/>
              <a:gd name="T20" fmla="*/ 2147483646 w 413"/>
              <a:gd name="T21" fmla="*/ 2147483646 h 214"/>
              <a:gd name="T22" fmla="*/ 2147483646 w 413"/>
              <a:gd name="T23" fmla="*/ 2147483646 h 214"/>
              <a:gd name="T24" fmla="*/ 2147483646 w 413"/>
              <a:gd name="T25" fmla="*/ 2147483646 h 214"/>
              <a:gd name="T26" fmla="*/ 2147483646 w 413"/>
              <a:gd name="T27" fmla="*/ 2147483646 h 214"/>
              <a:gd name="T28" fmla="*/ 2147483646 w 413"/>
              <a:gd name="T29" fmla="*/ 2147483646 h 214"/>
              <a:gd name="T30" fmla="*/ 2147483646 w 413"/>
              <a:gd name="T31" fmla="*/ 2147483646 h 214"/>
              <a:gd name="T32" fmla="*/ 2147483646 w 413"/>
              <a:gd name="T33" fmla="*/ 2147483646 h 214"/>
              <a:gd name="T34" fmla="*/ 2147483646 w 413"/>
              <a:gd name="T35" fmla="*/ 2147483646 h 214"/>
              <a:gd name="T36" fmla="*/ 2147483646 w 413"/>
              <a:gd name="T37" fmla="*/ 2147483646 h 214"/>
              <a:gd name="T38" fmla="*/ 2147483646 w 413"/>
              <a:gd name="T39" fmla="*/ 2147483646 h 214"/>
              <a:gd name="T40" fmla="*/ 2147483646 w 413"/>
              <a:gd name="T41" fmla="*/ 2147483646 h 214"/>
              <a:gd name="T42" fmla="*/ 2147483646 w 413"/>
              <a:gd name="T43" fmla="*/ 2147483646 h 214"/>
              <a:gd name="T44" fmla="*/ 2147483646 w 413"/>
              <a:gd name="T45" fmla="*/ 2147483646 h 214"/>
              <a:gd name="T46" fmla="*/ 2147483646 w 413"/>
              <a:gd name="T47" fmla="*/ 2147483646 h 214"/>
              <a:gd name="T48" fmla="*/ 2147483646 w 413"/>
              <a:gd name="T49" fmla="*/ 2147483646 h 214"/>
              <a:gd name="T50" fmla="*/ 2147483646 w 413"/>
              <a:gd name="T51" fmla="*/ 2147483646 h 214"/>
              <a:gd name="T52" fmla="*/ 2147483646 w 413"/>
              <a:gd name="T53" fmla="*/ 2147483646 h 214"/>
              <a:gd name="T54" fmla="*/ 2147483646 w 413"/>
              <a:gd name="T55" fmla="*/ 2147483646 h 214"/>
              <a:gd name="T56" fmla="*/ 2147483646 w 413"/>
              <a:gd name="T57" fmla="*/ 2147483646 h 214"/>
              <a:gd name="T58" fmla="*/ 2147483646 w 413"/>
              <a:gd name="T59" fmla="*/ 2147483646 h 214"/>
              <a:gd name="T60" fmla="*/ 2147483646 w 413"/>
              <a:gd name="T61" fmla="*/ 2147483646 h 214"/>
              <a:gd name="T62" fmla="*/ 2147483646 w 413"/>
              <a:gd name="T63" fmla="*/ 2147483646 h 214"/>
              <a:gd name="T64" fmla="*/ 2147483646 w 413"/>
              <a:gd name="T65" fmla="*/ 2147483646 h 214"/>
              <a:gd name="T66" fmla="*/ 2147483646 w 413"/>
              <a:gd name="T67" fmla="*/ 2147483646 h 214"/>
              <a:gd name="T68" fmla="*/ 2147483646 w 413"/>
              <a:gd name="T69" fmla="*/ 2147483646 h 214"/>
              <a:gd name="T70" fmla="*/ 2147483646 w 413"/>
              <a:gd name="T71" fmla="*/ 2147483646 h 214"/>
              <a:gd name="T72" fmla="*/ 2147483646 w 413"/>
              <a:gd name="T73" fmla="*/ 2147483646 h 214"/>
              <a:gd name="T74" fmla="*/ 2147483646 w 413"/>
              <a:gd name="T75" fmla="*/ 2147483646 h 214"/>
              <a:gd name="T76" fmla="*/ 2147483646 w 413"/>
              <a:gd name="T77" fmla="*/ 2147483646 h 214"/>
              <a:gd name="T78" fmla="*/ 2147483646 w 413"/>
              <a:gd name="T79" fmla="*/ 2147483646 h 214"/>
              <a:gd name="T80" fmla="*/ 2147483646 w 413"/>
              <a:gd name="T81" fmla="*/ 2147483646 h 214"/>
              <a:gd name="T82" fmla="*/ 2147483646 w 413"/>
              <a:gd name="T83" fmla="*/ 2147483646 h 214"/>
              <a:gd name="T84" fmla="*/ 2147483646 w 413"/>
              <a:gd name="T85" fmla="*/ 2147483646 h 214"/>
              <a:gd name="T86" fmla="*/ 2147483646 w 413"/>
              <a:gd name="T87" fmla="*/ 2147483646 h 214"/>
              <a:gd name="T88" fmla="*/ 2147483646 w 413"/>
              <a:gd name="T89" fmla="*/ 2147483646 h 214"/>
              <a:gd name="T90" fmla="*/ 2147483646 w 413"/>
              <a:gd name="T91" fmla="*/ 2147483646 h 214"/>
              <a:gd name="T92" fmla="*/ 2147483646 w 413"/>
              <a:gd name="T93" fmla="*/ 2147483646 h 214"/>
              <a:gd name="T94" fmla="*/ 2147483646 w 413"/>
              <a:gd name="T95" fmla="*/ 2147483646 h 214"/>
              <a:gd name="T96" fmla="*/ 2147483646 w 413"/>
              <a:gd name="T97" fmla="*/ 2147483646 h 214"/>
              <a:gd name="T98" fmla="*/ 2147483646 w 413"/>
              <a:gd name="T99" fmla="*/ 2147483646 h 214"/>
              <a:gd name="T100" fmla="*/ 2147483646 w 413"/>
              <a:gd name="T101" fmla="*/ 2147483646 h 214"/>
              <a:gd name="T102" fmla="*/ 2147483646 w 413"/>
              <a:gd name="T103" fmla="*/ 2147483646 h 214"/>
              <a:gd name="T104" fmla="*/ 2147483646 w 413"/>
              <a:gd name="T105" fmla="*/ 2147483646 h 214"/>
              <a:gd name="T106" fmla="*/ 2147483646 w 413"/>
              <a:gd name="T107" fmla="*/ 2147483646 h 214"/>
              <a:gd name="T108" fmla="*/ 2147483646 w 413"/>
              <a:gd name="T109" fmla="*/ 2147483646 h 214"/>
              <a:gd name="T110" fmla="*/ 2147483646 w 413"/>
              <a:gd name="T111" fmla="*/ 2147483646 h 2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13" h="214">
                <a:moveTo>
                  <a:pt x="364" y="73"/>
                </a:moveTo>
                <a:cubicBezTo>
                  <a:pt x="325" y="26"/>
                  <a:pt x="267" y="0"/>
                  <a:pt x="206" y="0"/>
                </a:cubicBezTo>
                <a:cubicBezTo>
                  <a:pt x="92" y="0"/>
                  <a:pt x="0" y="92"/>
                  <a:pt x="0" y="206"/>
                </a:cubicBezTo>
                <a:cubicBezTo>
                  <a:pt x="0" y="210"/>
                  <a:pt x="3" y="214"/>
                  <a:pt x="8" y="214"/>
                </a:cubicBezTo>
                <a:cubicBezTo>
                  <a:pt x="12" y="214"/>
                  <a:pt x="16" y="210"/>
                  <a:pt x="16" y="206"/>
                </a:cubicBezTo>
                <a:cubicBezTo>
                  <a:pt x="16" y="194"/>
                  <a:pt x="17" y="182"/>
                  <a:pt x="19" y="171"/>
                </a:cubicBezTo>
                <a:cubicBezTo>
                  <a:pt x="31" y="175"/>
                  <a:pt x="31" y="175"/>
                  <a:pt x="31" y="175"/>
                </a:cubicBezTo>
                <a:cubicBezTo>
                  <a:pt x="34" y="176"/>
                  <a:pt x="38" y="175"/>
                  <a:pt x="39" y="171"/>
                </a:cubicBezTo>
                <a:cubicBezTo>
                  <a:pt x="50" y="135"/>
                  <a:pt x="50" y="135"/>
                  <a:pt x="50" y="135"/>
                </a:cubicBezTo>
                <a:cubicBezTo>
                  <a:pt x="51" y="132"/>
                  <a:pt x="50" y="129"/>
                  <a:pt x="47" y="128"/>
                </a:cubicBezTo>
                <a:cubicBezTo>
                  <a:pt x="34" y="124"/>
                  <a:pt x="34" y="124"/>
                  <a:pt x="34" y="124"/>
                </a:cubicBezTo>
                <a:cubicBezTo>
                  <a:pt x="44" y="103"/>
                  <a:pt x="58" y="84"/>
                  <a:pt x="75" y="68"/>
                </a:cubicBezTo>
                <a:cubicBezTo>
                  <a:pt x="83" y="78"/>
                  <a:pt x="83" y="78"/>
                  <a:pt x="83" y="78"/>
                </a:cubicBezTo>
                <a:cubicBezTo>
                  <a:pt x="85" y="81"/>
                  <a:pt x="88" y="81"/>
                  <a:pt x="91" y="80"/>
                </a:cubicBezTo>
                <a:cubicBezTo>
                  <a:pt x="122" y="57"/>
                  <a:pt x="122" y="57"/>
                  <a:pt x="122" y="57"/>
                </a:cubicBezTo>
                <a:cubicBezTo>
                  <a:pt x="124" y="55"/>
                  <a:pt x="125" y="52"/>
                  <a:pt x="123" y="49"/>
                </a:cubicBezTo>
                <a:cubicBezTo>
                  <a:pt x="115" y="39"/>
                  <a:pt x="115" y="39"/>
                  <a:pt x="115" y="39"/>
                </a:cubicBezTo>
                <a:cubicBezTo>
                  <a:pt x="135" y="28"/>
                  <a:pt x="158" y="20"/>
                  <a:pt x="181" y="17"/>
                </a:cubicBezTo>
                <a:cubicBezTo>
                  <a:pt x="181" y="30"/>
                  <a:pt x="181" y="30"/>
                  <a:pt x="181" y="30"/>
                </a:cubicBezTo>
                <a:cubicBezTo>
                  <a:pt x="181" y="33"/>
                  <a:pt x="184" y="36"/>
                  <a:pt x="187" y="36"/>
                </a:cubicBezTo>
                <a:cubicBezTo>
                  <a:pt x="225" y="36"/>
                  <a:pt x="225" y="36"/>
                  <a:pt x="225" y="36"/>
                </a:cubicBezTo>
                <a:cubicBezTo>
                  <a:pt x="228" y="36"/>
                  <a:pt x="231" y="33"/>
                  <a:pt x="231" y="30"/>
                </a:cubicBezTo>
                <a:cubicBezTo>
                  <a:pt x="231" y="17"/>
                  <a:pt x="231" y="17"/>
                  <a:pt x="231" y="17"/>
                </a:cubicBezTo>
                <a:cubicBezTo>
                  <a:pt x="254" y="20"/>
                  <a:pt x="277" y="28"/>
                  <a:pt x="297" y="39"/>
                </a:cubicBezTo>
                <a:cubicBezTo>
                  <a:pt x="290" y="49"/>
                  <a:pt x="290" y="49"/>
                  <a:pt x="290" y="49"/>
                </a:cubicBezTo>
                <a:cubicBezTo>
                  <a:pt x="288" y="52"/>
                  <a:pt x="288" y="55"/>
                  <a:pt x="291" y="57"/>
                </a:cubicBezTo>
                <a:cubicBezTo>
                  <a:pt x="322" y="80"/>
                  <a:pt x="322" y="80"/>
                  <a:pt x="322" y="80"/>
                </a:cubicBezTo>
                <a:cubicBezTo>
                  <a:pt x="324" y="81"/>
                  <a:pt x="328" y="81"/>
                  <a:pt x="330" y="78"/>
                </a:cubicBezTo>
                <a:cubicBezTo>
                  <a:pt x="337" y="68"/>
                  <a:pt x="337" y="68"/>
                  <a:pt x="337" y="68"/>
                </a:cubicBezTo>
                <a:cubicBezTo>
                  <a:pt x="342" y="73"/>
                  <a:pt x="347" y="78"/>
                  <a:pt x="352" y="83"/>
                </a:cubicBezTo>
                <a:cubicBezTo>
                  <a:pt x="355" y="87"/>
                  <a:pt x="360" y="87"/>
                  <a:pt x="363" y="84"/>
                </a:cubicBezTo>
                <a:cubicBezTo>
                  <a:pt x="366" y="81"/>
                  <a:pt x="367" y="76"/>
                  <a:pt x="364" y="73"/>
                </a:cubicBezTo>
                <a:close/>
                <a:moveTo>
                  <a:pt x="383" y="100"/>
                </a:moveTo>
                <a:cubicBezTo>
                  <a:pt x="381" y="96"/>
                  <a:pt x="376" y="95"/>
                  <a:pt x="372" y="97"/>
                </a:cubicBezTo>
                <a:cubicBezTo>
                  <a:pt x="369" y="99"/>
                  <a:pt x="367" y="104"/>
                  <a:pt x="370" y="108"/>
                </a:cubicBezTo>
                <a:cubicBezTo>
                  <a:pt x="373" y="113"/>
                  <a:pt x="375" y="119"/>
                  <a:pt x="378" y="124"/>
                </a:cubicBezTo>
                <a:cubicBezTo>
                  <a:pt x="366" y="128"/>
                  <a:pt x="366" y="128"/>
                  <a:pt x="366" y="128"/>
                </a:cubicBezTo>
                <a:cubicBezTo>
                  <a:pt x="363" y="129"/>
                  <a:pt x="361" y="132"/>
                  <a:pt x="362" y="135"/>
                </a:cubicBezTo>
                <a:cubicBezTo>
                  <a:pt x="374" y="171"/>
                  <a:pt x="374" y="171"/>
                  <a:pt x="374" y="171"/>
                </a:cubicBezTo>
                <a:cubicBezTo>
                  <a:pt x="375" y="175"/>
                  <a:pt x="378" y="176"/>
                  <a:pt x="381" y="175"/>
                </a:cubicBezTo>
                <a:cubicBezTo>
                  <a:pt x="393" y="171"/>
                  <a:pt x="393" y="171"/>
                  <a:pt x="393" y="171"/>
                </a:cubicBezTo>
                <a:cubicBezTo>
                  <a:pt x="395" y="183"/>
                  <a:pt x="397" y="194"/>
                  <a:pt x="397" y="206"/>
                </a:cubicBezTo>
                <a:cubicBezTo>
                  <a:pt x="397" y="210"/>
                  <a:pt x="400" y="214"/>
                  <a:pt x="405" y="214"/>
                </a:cubicBezTo>
                <a:cubicBezTo>
                  <a:pt x="409" y="214"/>
                  <a:pt x="413" y="210"/>
                  <a:pt x="413" y="206"/>
                </a:cubicBezTo>
                <a:cubicBezTo>
                  <a:pt x="413" y="169"/>
                  <a:pt x="402" y="132"/>
                  <a:pt x="383" y="100"/>
                </a:cubicBezTo>
                <a:close/>
                <a:moveTo>
                  <a:pt x="335" y="155"/>
                </a:moveTo>
                <a:cubicBezTo>
                  <a:pt x="244" y="173"/>
                  <a:pt x="244" y="173"/>
                  <a:pt x="244" y="173"/>
                </a:cubicBezTo>
                <a:cubicBezTo>
                  <a:pt x="235" y="163"/>
                  <a:pt x="223" y="156"/>
                  <a:pt x="206" y="156"/>
                </a:cubicBezTo>
                <a:cubicBezTo>
                  <a:pt x="179" y="156"/>
                  <a:pt x="156" y="179"/>
                  <a:pt x="156" y="206"/>
                </a:cubicBezTo>
                <a:cubicBezTo>
                  <a:pt x="156" y="210"/>
                  <a:pt x="160" y="214"/>
                  <a:pt x="164" y="214"/>
                </a:cubicBezTo>
                <a:cubicBezTo>
                  <a:pt x="248" y="214"/>
                  <a:pt x="248" y="214"/>
                  <a:pt x="248" y="214"/>
                </a:cubicBezTo>
                <a:cubicBezTo>
                  <a:pt x="252" y="214"/>
                  <a:pt x="256" y="210"/>
                  <a:pt x="256" y="206"/>
                </a:cubicBezTo>
                <a:cubicBezTo>
                  <a:pt x="256" y="204"/>
                  <a:pt x="256" y="203"/>
                  <a:pt x="256" y="201"/>
                </a:cubicBezTo>
                <a:cubicBezTo>
                  <a:pt x="339" y="170"/>
                  <a:pt x="339" y="170"/>
                  <a:pt x="339" y="170"/>
                </a:cubicBezTo>
                <a:cubicBezTo>
                  <a:pt x="344" y="169"/>
                  <a:pt x="346" y="165"/>
                  <a:pt x="345" y="160"/>
                </a:cubicBezTo>
                <a:cubicBezTo>
                  <a:pt x="344" y="156"/>
                  <a:pt x="339" y="154"/>
                  <a:pt x="335" y="155"/>
                </a:cubicBezTo>
                <a:close/>
              </a:path>
            </a:pathLst>
          </a:custGeom>
          <a:solidFill>
            <a:schemeClr val="accent6">
              <a:lumMod val="50000"/>
            </a:schemeClr>
          </a:solidFill>
          <a:ln>
            <a:noFill/>
          </a:ln>
        </p:spPr>
        <p:txBody>
          <a:bodyPr/>
          <a:lstStyle/>
          <a:p>
            <a:endParaRPr lang="en-US"/>
          </a:p>
        </p:txBody>
      </p:sp>
      <p:sp>
        <p:nvSpPr>
          <p:cNvPr id="32" name="Freeform 3"/>
          <p:cNvSpPr>
            <a:spLocks noChangeAspect="1" noEditPoints="1"/>
          </p:cNvSpPr>
          <p:nvPr/>
        </p:nvSpPr>
        <p:spPr bwMode="auto">
          <a:xfrm>
            <a:off x="3556000" y="3200400"/>
            <a:ext cx="1549400" cy="801688"/>
          </a:xfrm>
          <a:custGeom>
            <a:avLst/>
            <a:gdLst>
              <a:gd name="T0" fmla="*/ 2147483646 w 413"/>
              <a:gd name="T1" fmla="*/ 2147483646 h 214"/>
              <a:gd name="T2" fmla="*/ 2147483646 w 413"/>
              <a:gd name="T3" fmla="*/ 0 h 214"/>
              <a:gd name="T4" fmla="*/ 0 w 413"/>
              <a:gd name="T5" fmla="*/ 2147483646 h 214"/>
              <a:gd name="T6" fmla="*/ 2147483646 w 413"/>
              <a:gd name="T7" fmla="*/ 2147483646 h 214"/>
              <a:gd name="T8" fmla="*/ 2147483646 w 413"/>
              <a:gd name="T9" fmla="*/ 2147483646 h 214"/>
              <a:gd name="T10" fmla="*/ 2147483646 w 413"/>
              <a:gd name="T11" fmla="*/ 2147483646 h 214"/>
              <a:gd name="T12" fmla="*/ 2147483646 w 413"/>
              <a:gd name="T13" fmla="*/ 2147483646 h 214"/>
              <a:gd name="T14" fmla="*/ 2147483646 w 413"/>
              <a:gd name="T15" fmla="*/ 2147483646 h 214"/>
              <a:gd name="T16" fmla="*/ 2147483646 w 413"/>
              <a:gd name="T17" fmla="*/ 2147483646 h 214"/>
              <a:gd name="T18" fmla="*/ 2147483646 w 413"/>
              <a:gd name="T19" fmla="*/ 2147483646 h 214"/>
              <a:gd name="T20" fmla="*/ 2147483646 w 413"/>
              <a:gd name="T21" fmla="*/ 2147483646 h 214"/>
              <a:gd name="T22" fmla="*/ 2147483646 w 413"/>
              <a:gd name="T23" fmla="*/ 2147483646 h 214"/>
              <a:gd name="T24" fmla="*/ 2147483646 w 413"/>
              <a:gd name="T25" fmla="*/ 2147483646 h 214"/>
              <a:gd name="T26" fmla="*/ 2147483646 w 413"/>
              <a:gd name="T27" fmla="*/ 2147483646 h 214"/>
              <a:gd name="T28" fmla="*/ 2147483646 w 413"/>
              <a:gd name="T29" fmla="*/ 2147483646 h 214"/>
              <a:gd name="T30" fmla="*/ 2147483646 w 413"/>
              <a:gd name="T31" fmla="*/ 2147483646 h 214"/>
              <a:gd name="T32" fmla="*/ 2147483646 w 413"/>
              <a:gd name="T33" fmla="*/ 2147483646 h 214"/>
              <a:gd name="T34" fmla="*/ 2147483646 w 413"/>
              <a:gd name="T35" fmla="*/ 2147483646 h 214"/>
              <a:gd name="T36" fmla="*/ 2147483646 w 413"/>
              <a:gd name="T37" fmla="*/ 2147483646 h 214"/>
              <a:gd name="T38" fmla="*/ 2147483646 w 413"/>
              <a:gd name="T39" fmla="*/ 2147483646 h 214"/>
              <a:gd name="T40" fmla="*/ 2147483646 w 413"/>
              <a:gd name="T41" fmla="*/ 2147483646 h 214"/>
              <a:gd name="T42" fmla="*/ 2147483646 w 413"/>
              <a:gd name="T43" fmla="*/ 2147483646 h 214"/>
              <a:gd name="T44" fmla="*/ 2147483646 w 413"/>
              <a:gd name="T45" fmla="*/ 2147483646 h 214"/>
              <a:gd name="T46" fmla="*/ 2147483646 w 413"/>
              <a:gd name="T47" fmla="*/ 2147483646 h 214"/>
              <a:gd name="T48" fmla="*/ 2147483646 w 413"/>
              <a:gd name="T49" fmla="*/ 2147483646 h 214"/>
              <a:gd name="T50" fmla="*/ 2147483646 w 413"/>
              <a:gd name="T51" fmla="*/ 2147483646 h 214"/>
              <a:gd name="T52" fmla="*/ 2147483646 w 413"/>
              <a:gd name="T53" fmla="*/ 2147483646 h 214"/>
              <a:gd name="T54" fmla="*/ 2147483646 w 413"/>
              <a:gd name="T55" fmla="*/ 2147483646 h 214"/>
              <a:gd name="T56" fmla="*/ 2147483646 w 413"/>
              <a:gd name="T57" fmla="*/ 2147483646 h 214"/>
              <a:gd name="T58" fmla="*/ 2147483646 w 413"/>
              <a:gd name="T59" fmla="*/ 2147483646 h 214"/>
              <a:gd name="T60" fmla="*/ 2147483646 w 413"/>
              <a:gd name="T61" fmla="*/ 2147483646 h 214"/>
              <a:gd name="T62" fmla="*/ 2147483646 w 413"/>
              <a:gd name="T63" fmla="*/ 2147483646 h 214"/>
              <a:gd name="T64" fmla="*/ 2147483646 w 413"/>
              <a:gd name="T65" fmla="*/ 2147483646 h 214"/>
              <a:gd name="T66" fmla="*/ 2147483646 w 413"/>
              <a:gd name="T67" fmla="*/ 2147483646 h 214"/>
              <a:gd name="T68" fmla="*/ 2147483646 w 413"/>
              <a:gd name="T69" fmla="*/ 2147483646 h 214"/>
              <a:gd name="T70" fmla="*/ 2147483646 w 413"/>
              <a:gd name="T71" fmla="*/ 2147483646 h 214"/>
              <a:gd name="T72" fmla="*/ 2147483646 w 413"/>
              <a:gd name="T73" fmla="*/ 2147483646 h 214"/>
              <a:gd name="T74" fmla="*/ 2147483646 w 413"/>
              <a:gd name="T75" fmla="*/ 2147483646 h 214"/>
              <a:gd name="T76" fmla="*/ 2147483646 w 413"/>
              <a:gd name="T77" fmla="*/ 2147483646 h 214"/>
              <a:gd name="T78" fmla="*/ 2147483646 w 413"/>
              <a:gd name="T79" fmla="*/ 2147483646 h 214"/>
              <a:gd name="T80" fmla="*/ 2147483646 w 413"/>
              <a:gd name="T81" fmla="*/ 2147483646 h 214"/>
              <a:gd name="T82" fmla="*/ 2147483646 w 413"/>
              <a:gd name="T83" fmla="*/ 2147483646 h 214"/>
              <a:gd name="T84" fmla="*/ 2147483646 w 413"/>
              <a:gd name="T85" fmla="*/ 2147483646 h 214"/>
              <a:gd name="T86" fmla="*/ 2147483646 w 413"/>
              <a:gd name="T87" fmla="*/ 2147483646 h 214"/>
              <a:gd name="T88" fmla="*/ 2147483646 w 413"/>
              <a:gd name="T89" fmla="*/ 2147483646 h 214"/>
              <a:gd name="T90" fmla="*/ 2147483646 w 413"/>
              <a:gd name="T91" fmla="*/ 2147483646 h 214"/>
              <a:gd name="T92" fmla="*/ 2147483646 w 413"/>
              <a:gd name="T93" fmla="*/ 2147483646 h 214"/>
              <a:gd name="T94" fmla="*/ 2147483646 w 413"/>
              <a:gd name="T95" fmla="*/ 2147483646 h 214"/>
              <a:gd name="T96" fmla="*/ 2147483646 w 413"/>
              <a:gd name="T97" fmla="*/ 2147483646 h 214"/>
              <a:gd name="T98" fmla="*/ 2147483646 w 413"/>
              <a:gd name="T99" fmla="*/ 2147483646 h 214"/>
              <a:gd name="T100" fmla="*/ 2147483646 w 413"/>
              <a:gd name="T101" fmla="*/ 2147483646 h 214"/>
              <a:gd name="T102" fmla="*/ 2147483646 w 413"/>
              <a:gd name="T103" fmla="*/ 2147483646 h 214"/>
              <a:gd name="T104" fmla="*/ 2147483646 w 413"/>
              <a:gd name="T105" fmla="*/ 2147483646 h 214"/>
              <a:gd name="T106" fmla="*/ 2147483646 w 413"/>
              <a:gd name="T107" fmla="*/ 2147483646 h 214"/>
              <a:gd name="T108" fmla="*/ 2147483646 w 413"/>
              <a:gd name="T109" fmla="*/ 2147483646 h 2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13" h="214">
                <a:moveTo>
                  <a:pt x="364" y="73"/>
                </a:moveTo>
                <a:cubicBezTo>
                  <a:pt x="325" y="26"/>
                  <a:pt x="267" y="0"/>
                  <a:pt x="206" y="0"/>
                </a:cubicBezTo>
                <a:cubicBezTo>
                  <a:pt x="92" y="0"/>
                  <a:pt x="0" y="92"/>
                  <a:pt x="0" y="206"/>
                </a:cubicBezTo>
                <a:cubicBezTo>
                  <a:pt x="0" y="210"/>
                  <a:pt x="3" y="214"/>
                  <a:pt x="8" y="214"/>
                </a:cubicBezTo>
                <a:cubicBezTo>
                  <a:pt x="12" y="214"/>
                  <a:pt x="16" y="210"/>
                  <a:pt x="16" y="206"/>
                </a:cubicBezTo>
                <a:cubicBezTo>
                  <a:pt x="16" y="194"/>
                  <a:pt x="17" y="182"/>
                  <a:pt x="19" y="171"/>
                </a:cubicBezTo>
                <a:cubicBezTo>
                  <a:pt x="31" y="175"/>
                  <a:pt x="31" y="175"/>
                  <a:pt x="31" y="175"/>
                </a:cubicBezTo>
                <a:cubicBezTo>
                  <a:pt x="34" y="176"/>
                  <a:pt x="38" y="175"/>
                  <a:pt x="39" y="171"/>
                </a:cubicBezTo>
                <a:cubicBezTo>
                  <a:pt x="50" y="135"/>
                  <a:pt x="50" y="135"/>
                  <a:pt x="50" y="135"/>
                </a:cubicBezTo>
                <a:cubicBezTo>
                  <a:pt x="51" y="132"/>
                  <a:pt x="50" y="129"/>
                  <a:pt x="47" y="128"/>
                </a:cubicBezTo>
                <a:cubicBezTo>
                  <a:pt x="34" y="124"/>
                  <a:pt x="34" y="124"/>
                  <a:pt x="34" y="124"/>
                </a:cubicBezTo>
                <a:cubicBezTo>
                  <a:pt x="44" y="103"/>
                  <a:pt x="58" y="84"/>
                  <a:pt x="75" y="68"/>
                </a:cubicBezTo>
                <a:cubicBezTo>
                  <a:pt x="83" y="78"/>
                  <a:pt x="83" y="78"/>
                  <a:pt x="83" y="78"/>
                </a:cubicBezTo>
                <a:cubicBezTo>
                  <a:pt x="85" y="81"/>
                  <a:pt x="88" y="81"/>
                  <a:pt x="91" y="80"/>
                </a:cubicBezTo>
                <a:cubicBezTo>
                  <a:pt x="122" y="57"/>
                  <a:pt x="122" y="57"/>
                  <a:pt x="122" y="57"/>
                </a:cubicBezTo>
                <a:cubicBezTo>
                  <a:pt x="124" y="55"/>
                  <a:pt x="125" y="52"/>
                  <a:pt x="123" y="49"/>
                </a:cubicBezTo>
                <a:cubicBezTo>
                  <a:pt x="115" y="39"/>
                  <a:pt x="115" y="39"/>
                  <a:pt x="115" y="39"/>
                </a:cubicBezTo>
                <a:cubicBezTo>
                  <a:pt x="135" y="28"/>
                  <a:pt x="158" y="20"/>
                  <a:pt x="181" y="17"/>
                </a:cubicBezTo>
                <a:cubicBezTo>
                  <a:pt x="181" y="30"/>
                  <a:pt x="181" y="30"/>
                  <a:pt x="181" y="30"/>
                </a:cubicBezTo>
                <a:cubicBezTo>
                  <a:pt x="181" y="33"/>
                  <a:pt x="184" y="36"/>
                  <a:pt x="187" y="36"/>
                </a:cubicBezTo>
                <a:cubicBezTo>
                  <a:pt x="225" y="36"/>
                  <a:pt x="225" y="36"/>
                  <a:pt x="225" y="36"/>
                </a:cubicBezTo>
                <a:cubicBezTo>
                  <a:pt x="228" y="36"/>
                  <a:pt x="231" y="33"/>
                  <a:pt x="231" y="30"/>
                </a:cubicBezTo>
                <a:cubicBezTo>
                  <a:pt x="231" y="17"/>
                  <a:pt x="231" y="17"/>
                  <a:pt x="231" y="17"/>
                </a:cubicBezTo>
                <a:cubicBezTo>
                  <a:pt x="254" y="20"/>
                  <a:pt x="277" y="28"/>
                  <a:pt x="297" y="39"/>
                </a:cubicBezTo>
                <a:cubicBezTo>
                  <a:pt x="290" y="49"/>
                  <a:pt x="290" y="49"/>
                  <a:pt x="290" y="49"/>
                </a:cubicBezTo>
                <a:cubicBezTo>
                  <a:pt x="288" y="52"/>
                  <a:pt x="288" y="55"/>
                  <a:pt x="291" y="57"/>
                </a:cubicBezTo>
                <a:cubicBezTo>
                  <a:pt x="322" y="80"/>
                  <a:pt x="322" y="80"/>
                  <a:pt x="322" y="80"/>
                </a:cubicBezTo>
                <a:cubicBezTo>
                  <a:pt x="324" y="81"/>
                  <a:pt x="328" y="81"/>
                  <a:pt x="330" y="78"/>
                </a:cubicBezTo>
                <a:cubicBezTo>
                  <a:pt x="337" y="68"/>
                  <a:pt x="337" y="68"/>
                  <a:pt x="337" y="68"/>
                </a:cubicBezTo>
                <a:cubicBezTo>
                  <a:pt x="342" y="73"/>
                  <a:pt x="347" y="78"/>
                  <a:pt x="352" y="83"/>
                </a:cubicBezTo>
                <a:cubicBezTo>
                  <a:pt x="355" y="87"/>
                  <a:pt x="360" y="87"/>
                  <a:pt x="363" y="84"/>
                </a:cubicBezTo>
                <a:cubicBezTo>
                  <a:pt x="366" y="81"/>
                  <a:pt x="367" y="76"/>
                  <a:pt x="364" y="73"/>
                </a:cubicBezTo>
                <a:close/>
                <a:moveTo>
                  <a:pt x="383" y="100"/>
                </a:moveTo>
                <a:cubicBezTo>
                  <a:pt x="381" y="96"/>
                  <a:pt x="376" y="95"/>
                  <a:pt x="372" y="97"/>
                </a:cubicBezTo>
                <a:cubicBezTo>
                  <a:pt x="369" y="99"/>
                  <a:pt x="367" y="104"/>
                  <a:pt x="370" y="108"/>
                </a:cubicBezTo>
                <a:cubicBezTo>
                  <a:pt x="373" y="113"/>
                  <a:pt x="375" y="119"/>
                  <a:pt x="378" y="124"/>
                </a:cubicBezTo>
                <a:cubicBezTo>
                  <a:pt x="366" y="128"/>
                  <a:pt x="366" y="128"/>
                  <a:pt x="366" y="128"/>
                </a:cubicBezTo>
                <a:cubicBezTo>
                  <a:pt x="363" y="129"/>
                  <a:pt x="361" y="132"/>
                  <a:pt x="362" y="135"/>
                </a:cubicBezTo>
                <a:cubicBezTo>
                  <a:pt x="374" y="171"/>
                  <a:pt x="374" y="171"/>
                  <a:pt x="374" y="171"/>
                </a:cubicBezTo>
                <a:cubicBezTo>
                  <a:pt x="375" y="175"/>
                  <a:pt x="378" y="176"/>
                  <a:pt x="381" y="175"/>
                </a:cubicBezTo>
                <a:cubicBezTo>
                  <a:pt x="393" y="171"/>
                  <a:pt x="393" y="171"/>
                  <a:pt x="393" y="171"/>
                </a:cubicBezTo>
                <a:cubicBezTo>
                  <a:pt x="395" y="183"/>
                  <a:pt x="397" y="194"/>
                  <a:pt x="397" y="206"/>
                </a:cubicBezTo>
                <a:cubicBezTo>
                  <a:pt x="397" y="210"/>
                  <a:pt x="400" y="214"/>
                  <a:pt x="405" y="214"/>
                </a:cubicBezTo>
                <a:cubicBezTo>
                  <a:pt x="409" y="214"/>
                  <a:pt x="413" y="210"/>
                  <a:pt x="413" y="206"/>
                </a:cubicBezTo>
                <a:cubicBezTo>
                  <a:pt x="413" y="169"/>
                  <a:pt x="402" y="132"/>
                  <a:pt x="383" y="100"/>
                </a:cubicBezTo>
                <a:close/>
                <a:moveTo>
                  <a:pt x="222" y="159"/>
                </a:moveTo>
                <a:cubicBezTo>
                  <a:pt x="214" y="63"/>
                  <a:pt x="214" y="63"/>
                  <a:pt x="214" y="63"/>
                </a:cubicBezTo>
                <a:cubicBezTo>
                  <a:pt x="214" y="59"/>
                  <a:pt x="211" y="55"/>
                  <a:pt x="206" y="55"/>
                </a:cubicBezTo>
                <a:cubicBezTo>
                  <a:pt x="202" y="55"/>
                  <a:pt x="198" y="59"/>
                  <a:pt x="198" y="63"/>
                </a:cubicBezTo>
                <a:cubicBezTo>
                  <a:pt x="191" y="158"/>
                  <a:pt x="191" y="158"/>
                  <a:pt x="191" y="158"/>
                </a:cubicBezTo>
                <a:cubicBezTo>
                  <a:pt x="169" y="165"/>
                  <a:pt x="156" y="186"/>
                  <a:pt x="156" y="206"/>
                </a:cubicBezTo>
                <a:cubicBezTo>
                  <a:pt x="156" y="210"/>
                  <a:pt x="160" y="214"/>
                  <a:pt x="164" y="214"/>
                </a:cubicBezTo>
                <a:cubicBezTo>
                  <a:pt x="248" y="214"/>
                  <a:pt x="248" y="214"/>
                  <a:pt x="248" y="214"/>
                </a:cubicBezTo>
                <a:cubicBezTo>
                  <a:pt x="252" y="214"/>
                  <a:pt x="256" y="210"/>
                  <a:pt x="256" y="206"/>
                </a:cubicBezTo>
                <a:cubicBezTo>
                  <a:pt x="256" y="184"/>
                  <a:pt x="242" y="165"/>
                  <a:pt x="222" y="159"/>
                </a:cubicBezTo>
                <a:close/>
              </a:path>
            </a:pathLst>
          </a:custGeom>
          <a:solidFill>
            <a:srgbClr val="00B0F0"/>
          </a:solidFill>
          <a:ln>
            <a:noFill/>
          </a:ln>
        </p:spPr>
        <p:txBody>
          <a:bodyPr/>
          <a:lstStyle/>
          <a:p>
            <a:endParaRPr lang="en-US"/>
          </a:p>
        </p:txBody>
      </p:sp>
      <p:sp>
        <p:nvSpPr>
          <p:cNvPr id="33" name="Freeform 3"/>
          <p:cNvSpPr>
            <a:spLocks noChangeAspect="1" noEditPoints="1"/>
          </p:cNvSpPr>
          <p:nvPr/>
        </p:nvSpPr>
        <p:spPr bwMode="auto">
          <a:xfrm>
            <a:off x="1498600" y="3236912"/>
            <a:ext cx="1549400" cy="801688"/>
          </a:xfrm>
          <a:custGeom>
            <a:avLst/>
            <a:gdLst>
              <a:gd name="T0" fmla="*/ 2147483646 w 413"/>
              <a:gd name="T1" fmla="*/ 2147483646 h 214"/>
              <a:gd name="T2" fmla="*/ 2147483646 w 413"/>
              <a:gd name="T3" fmla="*/ 0 h 214"/>
              <a:gd name="T4" fmla="*/ 0 w 413"/>
              <a:gd name="T5" fmla="*/ 2147483646 h 214"/>
              <a:gd name="T6" fmla="*/ 2147483646 w 413"/>
              <a:gd name="T7" fmla="*/ 2147483646 h 214"/>
              <a:gd name="T8" fmla="*/ 2147483646 w 413"/>
              <a:gd name="T9" fmla="*/ 2147483646 h 214"/>
              <a:gd name="T10" fmla="*/ 2147483646 w 413"/>
              <a:gd name="T11" fmla="*/ 2147483646 h 214"/>
              <a:gd name="T12" fmla="*/ 2147483646 w 413"/>
              <a:gd name="T13" fmla="*/ 2147483646 h 214"/>
              <a:gd name="T14" fmla="*/ 2147483646 w 413"/>
              <a:gd name="T15" fmla="*/ 2147483646 h 214"/>
              <a:gd name="T16" fmla="*/ 2147483646 w 413"/>
              <a:gd name="T17" fmla="*/ 2147483646 h 214"/>
              <a:gd name="T18" fmla="*/ 2147483646 w 413"/>
              <a:gd name="T19" fmla="*/ 2147483646 h 214"/>
              <a:gd name="T20" fmla="*/ 2147483646 w 413"/>
              <a:gd name="T21" fmla="*/ 2147483646 h 214"/>
              <a:gd name="T22" fmla="*/ 2147483646 w 413"/>
              <a:gd name="T23" fmla="*/ 2147483646 h 214"/>
              <a:gd name="T24" fmla="*/ 2147483646 w 413"/>
              <a:gd name="T25" fmla="*/ 2147483646 h 214"/>
              <a:gd name="T26" fmla="*/ 2147483646 w 413"/>
              <a:gd name="T27" fmla="*/ 2147483646 h 214"/>
              <a:gd name="T28" fmla="*/ 2147483646 w 413"/>
              <a:gd name="T29" fmla="*/ 2147483646 h 214"/>
              <a:gd name="T30" fmla="*/ 2147483646 w 413"/>
              <a:gd name="T31" fmla="*/ 2147483646 h 214"/>
              <a:gd name="T32" fmla="*/ 2147483646 w 413"/>
              <a:gd name="T33" fmla="*/ 2147483646 h 214"/>
              <a:gd name="T34" fmla="*/ 2147483646 w 413"/>
              <a:gd name="T35" fmla="*/ 2147483646 h 214"/>
              <a:gd name="T36" fmla="*/ 2147483646 w 413"/>
              <a:gd name="T37" fmla="*/ 2147483646 h 214"/>
              <a:gd name="T38" fmla="*/ 2147483646 w 413"/>
              <a:gd name="T39" fmla="*/ 2147483646 h 214"/>
              <a:gd name="T40" fmla="*/ 2147483646 w 413"/>
              <a:gd name="T41" fmla="*/ 2147483646 h 214"/>
              <a:gd name="T42" fmla="*/ 2147483646 w 413"/>
              <a:gd name="T43" fmla="*/ 2147483646 h 214"/>
              <a:gd name="T44" fmla="*/ 2147483646 w 413"/>
              <a:gd name="T45" fmla="*/ 2147483646 h 214"/>
              <a:gd name="T46" fmla="*/ 2147483646 w 413"/>
              <a:gd name="T47" fmla="*/ 2147483646 h 214"/>
              <a:gd name="T48" fmla="*/ 2147483646 w 413"/>
              <a:gd name="T49" fmla="*/ 2147483646 h 214"/>
              <a:gd name="T50" fmla="*/ 2147483646 w 413"/>
              <a:gd name="T51" fmla="*/ 2147483646 h 214"/>
              <a:gd name="T52" fmla="*/ 2147483646 w 413"/>
              <a:gd name="T53" fmla="*/ 2147483646 h 214"/>
              <a:gd name="T54" fmla="*/ 2147483646 w 413"/>
              <a:gd name="T55" fmla="*/ 2147483646 h 214"/>
              <a:gd name="T56" fmla="*/ 2147483646 w 413"/>
              <a:gd name="T57" fmla="*/ 2147483646 h 214"/>
              <a:gd name="T58" fmla="*/ 2147483646 w 413"/>
              <a:gd name="T59" fmla="*/ 2147483646 h 214"/>
              <a:gd name="T60" fmla="*/ 2147483646 w 413"/>
              <a:gd name="T61" fmla="*/ 2147483646 h 214"/>
              <a:gd name="T62" fmla="*/ 2147483646 w 413"/>
              <a:gd name="T63" fmla="*/ 2147483646 h 214"/>
              <a:gd name="T64" fmla="*/ 2147483646 w 413"/>
              <a:gd name="T65" fmla="*/ 2147483646 h 214"/>
              <a:gd name="T66" fmla="*/ 2147483646 w 413"/>
              <a:gd name="T67" fmla="*/ 2147483646 h 214"/>
              <a:gd name="T68" fmla="*/ 2147483646 w 413"/>
              <a:gd name="T69" fmla="*/ 2147483646 h 214"/>
              <a:gd name="T70" fmla="*/ 2147483646 w 413"/>
              <a:gd name="T71" fmla="*/ 2147483646 h 214"/>
              <a:gd name="T72" fmla="*/ 2147483646 w 413"/>
              <a:gd name="T73" fmla="*/ 2147483646 h 214"/>
              <a:gd name="T74" fmla="*/ 2147483646 w 413"/>
              <a:gd name="T75" fmla="*/ 2147483646 h 214"/>
              <a:gd name="T76" fmla="*/ 2147483646 w 413"/>
              <a:gd name="T77" fmla="*/ 2147483646 h 214"/>
              <a:gd name="T78" fmla="*/ 2147483646 w 413"/>
              <a:gd name="T79" fmla="*/ 2147483646 h 214"/>
              <a:gd name="T80" fmla="*/ 2147483646 w 413"/>
              <a:gd name="T81" fmla="*/ 2147483646 h 214"/>
              <a:gd name="T82" fmla="*/ 2147483646 w 413"/>
              <a:gd name="T83" fmla="*/ 2147483646 h 214"/>
              <a:gd name="T84" fmla="*/ 2147483646 w 413"/>
              <a:gd name="T85" fmla="*/ 2147483646 h 214"/>
              <a:gd name="T86" fmla="*/ 2147483646 w 413"/>
              <a:gd name="T87" fmla="*/ 2147483646 h 214"/>
              <a:gd name="T88" fmla="*/ 2147483646 w 413"/>
              <a:gd name="T89" fmla="*/ 2147483646 h 214"/>
              <a:gd name="T90" fmla="*/ 2147483646 w 413"/>
              <a:gd name="T91" fmla="*/ 2147483646 h 214"/>
              <a:gd name="T92" fmla="*/ 2147483646 w 413"/>
              <a:gd name="T93" fmla="*/ 2147483646 h 214"/>
              <a:gd name="T94" fmla="*/ 2147483646 w 413"/>
              <a:gd name="T95" fmla="*/ 2147483646 h 214"/>
              <a:gd name="T96" fmla="*/ 2147483646 w 413"/>
              <a:gd name="T97" fmla="*/ 2147483646 h 214"/>
              <a:gd name="T98" fmla="*/ 2147483646 w 413"/>
              <a:gd name="T99" fmla="*/ 2147483646 h 214"/>
              <a:gd name="T100" fmla="*/ 2147483646 w 413"/>
              <a:gd name="T101" fmla="*/ 2147483646 h 214"/>
              <a:gd name="T102" fmla="*/ 2147483646 w 413"/>
              <a:gd name="T103" fmla="*/ 2147483646 h 214"/>
              <a:gd name="T104" fmla="*/ 2147483646 w 413"/>
              <a:gd name="T105" fmla="*/ 2147483646 h 214"/>
              <a:gd name="T106" fmla="*/ 2147483646 w 413"/>
              <a:gd name="T107" fmla="*/ 2147483646 h 214"/>
              <a:gd name="T108" fmla="*/ 2147483646 w 413"/>
              <a:gd name="T109" fmla="*/ 2147483646 h 214"/>
              <a:gd name="T110" fmla="*/ 2147483646 w 413"/>
              <a:gd name="T111" fmla="*/ 2147483646 h 2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13" h="214">
                <a:moveTo>
                  <a:pt x="364" y="73"/>
                </a:moveTo>
                <a:cubicBezTo>
                  <a:pt x="325" y="26"/>
                  <a:pt x="267" y="0"/>
                  <a:pt x="206" y="0"/>
                </a:cubicBezTo>
                <a:cubicBezTo>
                  <a:pt x="92" y="0"/>
                  <a:pt x="0" y="92"/>
                  <a:pt x="0" y="206"/>
                </a:cubicBezTo>
                <a:cubicBezTo>
                  <a:pt x="0" y="210"/>
                  <a:pt x="3" y="214"/>
                  <a:pt x="8" y="214"/>
                </a:cubicBezTo>
                <a:cubicBezTo>
                  <a:pt x="12" y="214"/>
                  <a:pt x="16" y="210"/>
                  <a:pt x="16" y="206"/>
                </a:cubicBezTo>
                <a:cubicBezTo>
                  <a:pt x="16" y="194"/>
                  <a:pt x="17" y="182"/>
                  <a:pt x="19" y="171"/>
                </a:cubicBezTo>
                <a:cubicBezTo>
                  <a:pt x="31" y="175"/>
                  <a:pt x="31" y="175"/>
                  <a:pt x="31" y="175"/>
                </a:cubicBezTo>
                <a:cubicBezTo>
                  <a:pt x="34" y="176"/>
                  <a:pt x="38" y="175"/>
                  <a:pt x="39" y="171"/>
                </a:cubicBezTo>
                <a:cubicBezTo>
                  <a:pt x="50" y="135"/>
                  <a:pt x="50" y="135"/>
                  <a:pt x="50" y="135"/>
                </a:cubicBezTo>
                <a:cubicBezTo>
                  <a:pt x="51" y="132"/>
                  <a:pt x="50" y="129"/>
                  <a:pt x="47" y="128"/>
                </a:cubicBezTo>
                <a:cubicBezTo>
                  <a:pt x="34" y="124"/>
                  <a:pt x="34" y="124"/>
                  <a:pt x="34" y="124"/>
                </a:cubicBezTo>
                <a:cubicBezTo>
                  <a:pt x="44" y="103"/>
                  <a:pt x="58" y="84"/>
                  <a:pt x="75" y="68"/>
                </a:cubicBezTo>
                <a:cubicBezTo>
                  <a:pt x="83" y="78"/>
                  <a:pt x="83" y="78"/>
                  <a:pt x="83" y="78"/>
                </a:cubicBezTo>
                <a:cubicBezTo>
                  <a:pt x="85" y="81"/>
                  <a:pt x="88" y="81"/>
                  <a:pt x="91" y="80"/>
                </a:cubicBezTo>
                <a:cubicBezTo>
                  <a:pt x="122" y="57"/>
                  <a:pt x="122" y="57"/>
                  <a:pt x="122" y="57"/>
                </a:cubicBezTo>
                <a:cubicBezTo>
                  <a:pt x="124" y="55"/>
                  <a:pt x="125" y="52"/>
                  <a:pt x="123" y="49"/>
                </a:cubicBezTo>
                <a:cubicBezTo>
                  <a:pt x="115" y="39"/>
                  <a:pt x="115" y="39"/>
                  <a:pt x="115" y="39"/>
                </a:cubicBezTo>
                <a:cubicBezTo>
                  <a:pt x="135" y="28"/>
                  <a:pt x="158" y="20"/>
                  <a:pt x="181" y="17"/>
                </a:cubicBezTo>
                <a:cubicBezTo>
                  <a:pt x="181" y="30"/>
                  <a:pt x="181" y="30"/>
                  <a:pt x="181" y="30"/>
                </a:cubicBezTo>
                <a:cubicBezTo>
                  <a:pt x="181" y="33"/>
                  <a:pt x="184" y="36"/>
                  <a:pt x="187" y="36"/>
                </a:cubicBezTo>
                <a:cubicBezTo>
                  <a:pt x="225" y="36"/>
                  <a:pt x="225" y="36"/>
                  <a:pt x="225" y="36"/>
                </a:cubicBezTo>
                <a:cubicBezTo>
                  <a:pt x="228" y="36"/>
                  <a:pt x="231" y="33"/>
                  <a:pt x="231" y="30"/>
                </a:cubicBezTo>
                <a:cubicBezTo>
                  <a:pt x="231" y="17"/>
                  <a:pt x="231" y="17"/>
                  <a:pt x="231" y="17"/>
                </a:cubicBezTo>
                <a:cubicBezTo>
                  <a:pt x="254" y="20"/>
                  <a:pt x="277" y="28"/>
                  <a:pt x="297" y="39"/>
                </a:cubicBezTo>
                <a:cubicBezTo>
                  <a:pt x="290" y="49"/>
                  <a:pt x="290" y="49"/>
                  <a:pt x="290" y="49"/>
                </a:cubicBezTo>
                <a:cubicBezTo>
                  <a:pt x="288" y="52"/>
                  <a:pt x="288" y="55"/>
                  <a:pt x="291" y="57"/>
                </a:cubicBezTo>
                <a:cubicBezTo>
                  <a:pt x="322" y="80"/>
                  <a:pt x="322" y="80"/>
                  <a:pt x="322" y="80"/>
                </a:cubicBezTo>
                <a:cubicBezTo>
                  <a:pt x="324" y="81"/>
                  <a:pt x="328" y="81"/>
                  <a:pt x="330" y="78"/>
                </a:cubicBezTo>
                <a:cubicBezTo>
                  <a:pt x="337" y="68"/>
                  <a:pt x="337" y="68"/>
                  <a:pt x="337" y="68"/>
                </a:cubicBezTo>
                <a:cubicBezTo>
                  <a:pt x="342" y="73"/>
                  <a:pt x="347" y="78"/>
                  <a:pt x="352" y="83"/>
                </a:cubicBezTo>
                <a:cubicBezTo>
                  <a:pt x="355" y="87"/>
                  <a:pt x="360" y="87"/>
                  <a:pt x="363" y="84"/>
                </a:cubicBezTo>
                <a:cubicBezTo>
                  <a:pt x="366" y="81"/>
                  <a:pt x="367" y="76"/>
                  <a:pt x="364" y="73"/>
                </a:cubicBezTo>
                <a:close/>
                <a:moveTo>
                  <a:pt x="383" y="100"/>
                </a:moveTo>
                <a:cubicBezTo>
                  <a:pt x="381" y="96"/>
                  <a:pt x="376" y="95"/>
                  <a:pt x="372" y="97"/>
                </a:cubicBezTo>
                <a:cubicBezTo>
                  <a:pt x="369" y="99"/>
                  <a:pt x="367" y="104"/>
                  <a:pt x="370" y="108"/>
                </a:cubicBezTo>
                <a:cubicBezTo>
                  <a:pt x="373" y="113"/>
                  <a:pt x="375" y="119"/>
                  <a:pt x="378" y="124"/>
                </a:cubicBezTo>
                <a:cubicBezTo>
                  <a:pt x="366" y="128"/>
                  <a:pt x="366" y="128"/>
                  <a:pt x="366" y="128"/>
                </a:cubicBezTo>
                <a:cubicBezTo>
                  <a:pt x="363" y="129"/>
                  <a:pt x="361" y="132"/>
                  <a:pt x="362" y="135"/>
                </a:cubicBezTo>
                <a:cubicBezTo>
                  <a:pt x="374" y="171"/>
                  <a:pt x="374" y="171"/>
                  <a:pt x="374" y="171"/>
                </a:cubicBezTo>
                <a:cubicBezTo>
                  <a:pt x="375" y="175"/>
                  <a:pt x="378" y="176"/>
                  <a:pt x="381" y="175"/>
                </a:cubicBezTo>
                <a:cubicBezTo>
                  <a:pt x="393" y="171"/>
                  <a:pt x="393" y="171"/>
                  <a:pt x="393" y="171"/>
                </a:cubicBezTo>
                <a:cubicBezTo>
                  <a:pt x="395" y="183"/>
                  <a:pt x="397" y="194"/>
                  <a:pt x="397" y="206"/>
                </a:cubicBezTo>
                <a:cubicBezTo>
                  <a:pt x="397" y="210"/>
                  <a:pt x="400" y="214"/>
                  <a:pt x="405" y="214"/>
                </a:cubicBezTo>
                <a:cubicBezTo>
                  <a:pt x="409" y="214"/>
                  <a:pt x="413" y="210"/>
                  <a:pt x="413" y="206"/>
                </a:cubicBezTo>
                <a:cubicBezTo>
                  <a:pt x="413" y="169"/>
                  <a:pt x="402" y="132"/>
                  <a:pt x="383" y="100"/>
                </a:cubicBezTo>
                <a:close/>
                <a:moveTo>
                  <a:pt x="206" y="156"/>
                </a:moveTo>
                <a:cubicBezTo>
                  <a:pt x="190" y="156"/>
                  <a:pt x="177" y="163"/>
                  <a:pt x="169" y="173"/>
                </a:cubicBezTo>
                <a:cubicBezTo>
                  <a:pt x="77" y="155"/>
                  <a:pt x="77" y="155"/>
                  <a:pt x="77" y="155"/>
                </a:cubicBezTo>
                <a:cubicBezTo>
                  <a:pt x="73" y="154"/>
                  <a:pt x="69" y="156"/>
                  <a:pt x="68" y="160"/>
                </a:cubicBezTo>
                <a:cubicBezTo>
                  <a:pt x="66" y="165"/>
                  <a:pt x="69" y="169"/>
                  <a:pt x="73" y="170"/>
                </a:cubicBezTo>
                <a:cubicBezTo>
                  <a:pt x="157" y="201"/>
                  <a:pt x="157" y="201"/>
                  <a:pt x="157" y="201"/>
                </a:cubicBezTo>
                <a:cubicBezTo>
                  <a:pt x="156" y="203"/>
                  <a:pt x="156" y="204"/>
                  <a:pt x="156" y="206"/>
                </a:cubicBezTo>
                <a:cubicBezTo>
                  <a:pt x="156" y="210"/>
                  <a:pt x="160" y="214"/>
                  <a:pt x="164" y="214"/>
                </a:cubicBezTo>
                <a:cubicBezTo>
                  <a:pt x="248" y="214"/>
                  <a:pt x="248" y="214"/>
                  <a:pt x="248" y="214"/>
                </a:cubicBezTo>
                <a:cubicBezTo>
                  <a:pt x="252" y="214"/>
                  <a:pt x="256" y="210"/>
                  <a:pt x="256" y="206"/>
                </a:cubicBezTo>
                <a:cubicBezTo>
                  <a:pt x="256" y="179"/>
                  <a:pt x="234" y="156"/>
                  <a:pt x="206" y="156"/>
                </a:cubicBezTo>
                <a:close/>
              </a:path>
            </a:pathLst>
          </a:custGeom>
          <a:solidFill>
            <a:srgbClr val="00B050"/>
          </a:solidFill>
          <a:ln>
            <a:noFill/>
          </a:ln>
        </p:spPr>
        <p:txBody>
          <a:bodyPr/>
          <a:lstStyle/>
          <a:p>
            <a:endParaRPr lang="en-US"/>
          </a:p>
        </p:txBody>
      </p:sp>
      <p:sp>
        <p:nvSpPr>
          <p:cNvPr id="10" name="TextBox 9"/>
          <p:cNvSpPr txBox="1"/>
          <p:nvPr/>
        </p:nvSpPr>
        <p:spPr>
          <a:xfrm>
            <a:off x="1574800" y="4191000"/>
            <a:ext cx="1397000" cy="381000"/>
          </a:xfrm>
          <a:prstGeom prst="rect">
            <a:avLst/>
          </a:prstGeom>
          <a:noFill/>
        </p:spPr>
        <p:txBody>
          <a:bodyPr wrap="square" rtlCol="0" anchor="ctr">
            <a:spAutoFit/>
          </a:bodyPr>
          <a:lstStyle/>
          <a:p>
            <a:pPr algn="ctr"/>
            <a:r>
              <a:rPr lang="en-US" b="1" dirty="0" smtClean="0"/>
              <a:t>Low</a:t>
            </a:r>
            <a:endParaRPr lang="en-US" b="1" dirty="0"/>
          </a:p>
        </p:txBody>
      </p:sp>
      <p:sp>
        <p:nvSpPr>
          <p:cNvPr id="35" name="TextBox 34"/>
          <p:cNvSpPr txBox="1"/>
          <p:nvPr/>
        </p:nvSpPr>
        <p:spPr>
          <a:xfrm>
            <a:off x="3657600" y="4191000"/>
            <a:ext cx="1397000" cy="381000"/>
          </a:xfrm>
          <a:prstGeom prst="rect">
            <a:avLst/>
          </a:prstGeom>
          <a:noFill/>
        </p:spPr>
        <p:txBody>
          <a:bodyPr wrap="square" rtlCol="0" anchor="ctr">
            <a:spAutoFit/>
          </a:bodyPr>
          <a:lstStyle/>
          <a:p>
            <a:pPr algn="ctr"/>
            <a:r>
              <a:rPr lang="en-US" b="1" dirty="0" smtClean="0"/>
              <a:t>Medium</a:t>
            </a:r>
            <a:endParaRPr lang="en-US" b="1" dirty="0"/>
          </a:p>
        </p:txBody>
      </p:sp>
      <p:sp>
        <p:nvSpPr>
          <p:cNvPr id="36" name="TextBox 35"/>
          <p:cNvSpPr txBox="1"/>
          <p:nvPr/>
        </p:nvSpPr>
        <p:spPr>
          <a:xfrm>
            <a:off x="5918200" y="4191000"/>
            <a:ext cx="1397000" cy="381000"/>
          </a:xfrm>
          <a:prstGeom prst="rect">
            <a:avLst/>
          </a:prstGeom>
          <a:noFill/>
        </p:spPr>
        <p:txBody>
          <a:bodyPr wrap="square" rtlCol="0" anchor="ctr">
            <a:spAutoFit/>
          </a:bodyPr>
          <a:lstStyle/>
          <a:p>
            <a:pPr algn="ctr"/>
            <a:r>
              <a:rPr lang="en-US" b="1" dirty="0" smtClean="0"/>
              <a:t>High</a:t>
            </a:r>
            <a:endParaRPr lang="en-US" b="1" dirty="0"/>
          </a:p>
        </p:txBody>
      </p:sp>
      <p:sp>
        <p:nvSpPr>
          <p:cNvPr id="11" name="TextBox 10"/>
          <p:cNvSpPr txBox="1"/>
          <p:nvPr/>
        </p:nvSpPr>
        <p:spPr>
          <a:xfrm>
            <a:off x="2374900" y="4647457"/>
            <a:ext cx="4025900" cy="523220"/>
          </a:xfrm>
          <a:prstGeom prst="rect">
            <a:avLst/>
          </a:prstGeom>
          <a:noFill/>
        </p:spPr>
        <p:txBody>
          <a:bodyPr wrap="square" rtlCol="0" anchor="ctr">
            <a:spAutoFit/>
          </a:bodyPr>
          <a:lstStyle/>
          <a:p>
            <a:pPr algn="ctr"/>
            <a:r>
              <a:rPr lang="en-US" sz="2800" b="1" dirty="0" smtClean="0">
                <a:solidFill>
                  <a:srgbClr val="7030A0"/>
                </a:solidFill>
              </a:rPr>
              <a:t>Severity Categorization</a:t>
            </a:r>
            <a:endParaRPr lang="en-US" sz="2800" b="1" dirty="0">
              <a:solidFill>
                <a:srgbClr val="7030A0"/>
              </a:solidFill>
            </a:endParaRPr>
          </a:p>
        </p:txBody>
      </p:sp>
      <p:sp>
        <p:nvSpPr>
          <p:cNvPr id="38" name="Rounded Rectangle 37"/>
          <p:cNvSpPr/>
          <p:nvPr/>
        </p:nvSpPr>
        <p:spPr>
          <a:xfrm>
            <a:off x="2381250" y="5791200"/>
            <a:ext cx="3886200" cy="914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Email Alert</a:t>
            </a:r>
            <a:endParaRPr lang="en-US" b="1" dirty="0"/>
          </a:p>
        </p:txBody>
      </p:sp>
      <p:sp>
        <p:nvSpPr>
          <p:cNvPr id="39" name="Down Arrow 38"/>
          <p:cNvSpPr/>
          <p:nvPr/>
        </p:nvSpPr>
        <p:spPr>
          <a:xfrm>
            <a:off x="4114800" y="5271448"/>
            <a:ext cx="361950" cy="45720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0" y="3817422"/>
            <a:ext cx="2133600" cy="369332"/>
          </a:xfrm>
          <a:prstGeom prst="rect">
            <a:avLst/>
          </a:prstGeom>
          <a:noFill/>
        </p:spPr>
        <p:txBody>
          <a:bodyPr wrap="square" rtlCol="0">
            <a:spAutoFit/>
          </a:bodyPr>
          <a:lstStyle/>
          <a:p>
            <a:r>
              <a:rPr lang="en-US" b="1" dirty="0" smtClean="0">
                <a:solidFill>
                  <a:schemeClr val="accent3">
                    <a:lumMod val="50000"/>
                  </a:schemeClr>
                </a:solidFill>
              </a:rPr>
              <a:t>Prediction</a:t>
            </a:r>
            <a:endParaRPr lang="en-US" b="1" dirty="0">
              <a:solidFill>
                <a:schemeClr val="accent3">
                  <a:lumMod val="50000"/>
                </a:schemeClr>
              </a:solidFill>
            </a:endParaRPr>
          </a:p>
        </p:txBody>
      </p:sp>
      <p:sp>
        <p:nvSpPr>
          <p:cNvPr id="41" name="TextBox 40"/>
          <p:cNvSpPr txBox="1"/>
          <p:nvPr/>
        </p:nvSpPr>
        <p:spPr>
          <a:xfrm>
            <a:off x="7696200" y="3302562"/>
            <a:ext cx="2133599" cy="1169551"/>
          </a:xfrm>
          <a:prstGeom prst="rect">
            <a:avLst/>
          </a:prstGeom>
          <a:noFill/>
        </p:spPr>
        <p:txBody>
          <a:bodyPr wrap="square" rtlCol="0">
            <a:spAutoFit/>
          </a:bodyPr>
          <a:lstStyle/>
          <a:p>
            <a:r>
              <a:rPr lang="en-US" sz="1400" b="1" dirty="0" smtClean="0">
                <a:solidFill>
                  <a:schemeClr val="bg1">
                    <a:lumMod val="50000"/>
                  </a:schemeClr>
                </a:solidFill>
              </a:rPr>
              <a:t>Classification</a:t>
            </a:r>
          </a:p>
          <a:p>
            <a:pPr marL="171450" indent="-171450">
              <a:buFont typeface="Arial" panose="020B0604020202020204" pitchFamily="34" charset="0"/>
              <a:buChar char="•"/>
            </a:pPr>
            <a:r>
              <a:rPr lang="en-US" sz="1400" b="1" dirty="0" smtClean="0">
                <a:solidFill>
                  <a:schemeClr val="bg1">
                    <a:lumMod val="50000"/>
                  </a:schemeClr>
                </a:solidFill>
              </a:rPr>
              <a:t>Random Forest</a:t>
            </a:r>
          </a:p>
          <a:p>
            <a:pPr marL="171450" indent="-171450">
              <a:buFont typeface="Arial" panose="020B0604020202020204" pitchFamily="34" charset="0"/>
              <a:buChar char="•"/>
            </a:pPr>
            <a:r>
              <a:rPr lang="en-US" sz="1400" b="1" dirty="0" smtClean="0">
                <a:solidFill>
                  <a:schemeClr val="bg1">
                    <a:lumMod val="50000"/>
                  </a:schemeClr>
                </a:solidFill>
              </a:rPr>
              <a:t>XGB</a:t>
            </a:r>
          </a:p>
          <a:p>
            <a:pPr marL="171450" indent="-171450">
              <a:buFont typeface="Arial" panose="020B0604020202020204" pitchFamily="34" charset="0"/>
              <a:buChar char="•"/>
            </a:pPr>
            <a:r>
              <a:rPr lang="en-US" sz="1400" b="1" dirty="0" smtClean="0">
                <a:solidFill>
                  <a:schemeClr val="bg1">
                    <a:lumMod val="50000"/>
                  </a:schemeClr>
                </a:solidFill>
              </a:rPr>
              <a:t>Deep Learning</a:t>
            </a:r>
          </a:p>
          <a:p>
            <a:pPr marL="171450" indent="-171450">
              <a:buFont typeface="Arial" panose="020B0604020202020204" pitchFamily="34" charset="0"/>
              <a:buChar char="•"/>
            </a:pPr>
            <a:r>
              <a:rPr lang="en-US" sz="1400" b="1" dirty="0" smtClean="0">
                <a:solidFill>
                  <a:schemeClr val="bg1">
                    <a:lumMod val="50000"/>
                  </a:schemeClr>
                </a:solidFill>
              </a:rPr>
              <a:t>Text Mining</a:t>
            </a:r>
            <a:endParaRPr lang="en-US" sz="1400" b="1" dirty="0">
              <a:solidFill>
                <a:schemeClr val="bg1">
                  <a:lumMod val="50000"/>
                </a:schemeClr>
              </a:solidFill>
            </a:endParaRPr>
          </a:p>
        </p:txBody>
      </p:sp>
      <p:sp>
        <p:nvSpPr>
          <p:cNvPr id="42" name="TextBox 41"/>
          <p:cNvSpPr txBox="1"/>
          <p:nvPr/>
        </p:nvSpPr>
        <p:spPr>
          <a:xfrm>
            <a:off x="76200" y="5983069"/>
            <a:ext cx="2895600" cy="646331"/>
          </a:xfrm>
          <a:prstGeom prst="rect">
            <a:avLst/>
          </a:prstGeom>
          <a:noFill/>
        </p:spPr>
        <p:txBody>
          <a:bodyPr wrap="square" rtlCol="0">
            <a:spAutoFit/>
          </a:bodyPr>
          <a:lstStyle/>
          <a:p>
            <a:r>
              <a:rPr lang="en-US" b="1" dirty="0" smtClean="0">
                <a:solidFill>
                  <a:schemeClr val="accent3">
                    <a:lumMod val="50000"/>
                  </a:schemeClr>
                </a:solidFill>
              </a:rPr>
              <a:t>Severity Based </a:t>
            </a:r>
          </a:p>
          <a:p>
            <a:r>
              <a:rPr lang="en-US" b="1" dirty="0" smtClean="0">
                <a:solidFill>
                  <a:schemeClr val="accent3">
                    <a:lumMod val="50000"/>
                  </a:schemeClr>
                </a:solidFill>
              </a:rPr>
              <a:t>Notification &amp; Actions</a:t>
            </a:r>
            <a:endParaRPr lang="en-US" b="1" dirty="0">
              <a:solidFill>
                <a:schemeClr val="accent3">
                  <a:lumMod val="50000"/>
                </a:schemeClr>
              </a:solidFill>
            </a:endParaRPr>
          </a:p>
        </p:txBody>
      </p:sp>
    </p:spTree>
    <p:extLst>
      <p:ext uri="{BB962C8B-B14F-4D97-AF65-F5344CB8AC3E}">
        <p14:creationId xmlns:p14="http://schemas.microsoft.com/office/powerpoint/2010/main" val="512283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3757</TotalTime>
  <Words>358</Words>
  <Application>Microsoft Office PowerPoint</Application>
  <PresentationFormat>On-screen Show (4:3)</PresentationFormat>
  <Paragraphs>97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 TEAM SCIENTIST’S SCIENTISTS</vt:lpstr>
      <vt:lpstr> ATT’S VISION </vt:lpstr>
      <vt:lpstr> EXECUTIVE SUMMARY</vt:lpstr>
      <vt:lpstr> CORE OBJECTIVES</vt:lpstr>
      <vt:lpstr>PowerPoint Presentation</vt:lpstr>
      <vt:lpstr> ARCHITECTURE</vt:lpstr>
      <vt:lpstr> DATA CRAWLING</vt:lpstr>
      <vt:lpstr> ANALYTICS ENGINE</vt:lpstr>
      <vt:lpstr>PowerPoint Presentation</vt:lpstr>
      <vt:lpstr> CUSTOMER EMOTIONS FLOW</vt:lpstr>
      <vt:lpstr> CUSTOMER SENTIMENT</vt:lpstr>
      <vt:lpstr> GEO BASED RANK</vt:lpstr>
      <vt:lpstr>PowerPoint Presentation</vt:lpstr>
      <vt:lpstr> MAKE YOUR CUSTOMER HAPPY</vt:lpstr>
      <vt:lpstr> REGIONAL ISSUE FIX</vt:lpstr>
      <vt:lpstr> PROMOTIONS</vt:lpstr>
      <vt:lpstr>PowerPoint Presentation</vt:lpstr>
    </vt:vector>
  </TitlesOfParts>
  <Company>Ericsson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Vijayan Nagarajan</dc:creator>
  <cp:lastModifiedBy>Vijayan Nagarajan</cp:lastModifiedBy>
  <cp:revision>579</cp:revision>
  <dcterms:created xsi:type="dcterms:W3CDTF">2016-10-11T00:03:02Z</dcterms:created>
  <dcterms:modified xsi:type="dcterms:W3CDTF">2016-10-21T02:37:03Z</dcterms:modified>
</cp:coreProperties>
</file>