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Lst>
  <p:sldSz cy="5143500" cx="9144000"/>
  <p:notesSz cx="6858000" cy="9144000"/>
  <p:embeddedFontLst>
    <p:embeddedFont>
      <p:font typeface="Raleway"/>
      <p:regular r:id="rId117"/>
      <p:bold r:id="rId118"/>
      <p:italic r:id="rId119"/>
      <p:boldItalic r:id="rId120"/>
    </p:embeddedFont>
    <p:embeddedFont>
      <p:font typeface="Roboto"/>
      <p:regular r:id="rId121"/>
      <p:bold r:id="rId122"/>
      <p:italic r:id="rId123"/>
      <p:boldItalic r:id="rId124"/>
    </p:embeddedFont>
    <p:embeddedFont>
      <p:font typeface="Lato"/>
      <p:regular r:id="rId125"/>
      <p:bold r:id="rId126"/>
      <p:italic r:id="rId127"/>
      <p:boldItalic r:id="rId128"/>
    </p:embeddedFont>
    <p:embeddedFont>
      <p:font typeface="Roboto Mono"/>
      <p:regular r:id="rId129"/>
      <p:bold r:id="rId130"/>
      <p:italic r:id="rId131"/>
      <p:boldItalic r:id="rId1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font" Target="fonts/RobotoMono-regular.fntdata"/><Relationship Id="rId128" Type="http://schemas.openxmlformats.org/officeDocument/2006/relationships/font" Target="fonts/Lato-boldItalic.fntdata"/><Relationship Id="rId127" Type="http://schemas.openxmlformats.org/officeDocument/2006/relationships/font" Target="fonts/Lato-italic.fntdata"/><Relationship Id="rId126" Type="http://schemas.openxmlformats.org/officeDocument/2006/relationships/font" Target="fonts/Lato-bold.fntdata"/><Relationship Id="rId26" Type="http://schemas.openxmlformats.org/officeDocument/2006/relationships/slide" Target="slides/slide21.xml"/><Relationship Id="rId121" Type="http://schemas.openxmlformats.org/officeDocument/2006/relationships/font" Target="fonts/Roboto-regular.fntdata"/><Relationship Id="rId25" Type="http://schemas.openxmlformats.org/officeDocument/2006/relationships/slide" Target="slides/slide20.xml"/><Relationship Id="rId120" Type="http://schemas.openxmlformats.org/officeDocument/2006/relationships/font" Target="fonts/Raleway-boldItalic.fntdata"/><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Lato-regular.fntdata"/><Relationship Id="rId29" Type="http://schemas.openxmlformats.org/officeDocument/2006/relationships/slide" Target="slides/slide24.xml"/><Relationship Id="rId124" Type="http://schemas.openxmlformats.org/officeDocument/2006/relationships/font" Target="fonts/Roboto-boldItalic.fntdata"/><Relationship Id="rId123" Type="http://schemas.openxmlformats.org/officeDocument/2006/relationships/font" Target="fonts/Roboto-italic.fntdata"/><Relationship Id="rId122" Type="http://schemas.openxmlformats.org/officeDocument/2006/relationships/font" Target="fonts/Roboto-bold.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Raleway-bold.fntdata"/><Relationship Id="rId117" Type="http://schemas.openxmlformats.org/officeDocument/2006/relationships/font" Target="fonts/Raleway-regular.fntdata"/><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font" Target="fonts/Raleway-italic.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2" Type="http://schemas.openxmlformats.org/officeDocument/2006/relationships/font" Target="fonts/RobotoMono-boldItalic.fntdata"/><Relationship Id="rId131" Type="http://schemas.openxmlformats.org/officeDocument/2006/relationships/font" Target="fonts/RobotoMono-italic.fntdata"/><Relationship Id="rId130" Type="http://schemas.openxmlformats.org/officeDocument/2006/relationships/font" Target="fonts/RobotoMono-bold.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fb68bc81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fb68bc81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4fadc44442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4fadc44442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4fadc44442_1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4fadc44442_1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4fadc44442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24fadc44442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4fadc44442_1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24fadc44442_1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4fadc44442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4fadc44442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4fadc44442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24fadc44442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4fadc44442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24fadc44442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4fadc44442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24fadc44442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4fadc44442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24fadc44442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4fadc44442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24fadc44442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fb68bc81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fb68bc81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24fadc44442_1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24fadc44442_1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4fadc44442_1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24fadc44442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fb68bc81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fb68bc81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d3364f8d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d3364f8d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8fb68bc81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8fb68bc81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d3364f8d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d3364f8d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fb68bc81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8fb68bc81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fb68bc81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fb68bc81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fb68bc81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fb68bc81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8d3364f8d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8d3364f8d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8fb68bc81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8fb68bc81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8fb68bc81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8fb68bc81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8fb68bc81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8fb68bc81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8d3364f8d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8d3364f8d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fb68bc81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8fb68bc81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8fb68bc81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8fb68bc81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8fb68bc81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8fb68bc81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8fb68bc81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8fb68bc81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8d3364f8d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8d3364f8d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8fb68bc81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8fb68bc81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fb68bc81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fb68bc81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8d3364f8d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8d3364f8d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fb68bc81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8fb68bc81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8fb68bc81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8fb68bc81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8d3364f8d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8d3364f8d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8fb68bc81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8fb68bc81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8fb68bc81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8fb68bc81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8fb68bc81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8fb68bc81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8d3364f8d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8d3364f8d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8fb68bc81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8fb68bc81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d3364f8d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d3364f8d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8fb68bc81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8fb68bc81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8fb68bc81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8fb68bc81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8fb68bc81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8fb68bc81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8fb68bc81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8fb68bc81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8d3364f8d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8d3364f8d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8fb68bc81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8fb68bc81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8fb68bc81d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8fb68bc81d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9013e6bf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9013e6bf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9013e6bf8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9013e6bf8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9013e6bf8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9013e6bf8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d3364f8d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d3364f8d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9013e6bf8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9013e6bf8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9013e6bf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9013e6bf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9013e6bf8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9013e6bf8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9013e6bf8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9013e6bf8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9013e6bf8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9013e6bf8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9013e6bf8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9013e6bf8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9013e6bf8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9013e6bf8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9013e6bf8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9013e6bf8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4fadc4444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4fadc4444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d3364f8d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d3364f8d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4fadc4444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4fadc4444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4fadc4444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4fadc4444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4fadc4444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4fadc4444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4fadc4444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4fadc4444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4fadc4444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4fadc4444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4fadc44442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4fadc44442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4fadc4444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4fadc4444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4fadc44442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4fadc4444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4fadc44442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4fadc44442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4fadc44442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4fadc44442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d3364f8d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d3364f8d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4fadc44442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4fadc44442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4fadc44442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4fadc44442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4fadc44442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4fadc44442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4fadc44442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4fadc44442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4fadc44442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4fadc44442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4fadc44442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4fadc44442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4fadc44442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4fadc44442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4fadc44442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4fadc44442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4fadc44442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4fadc44442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4fadc44442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4fadc44442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d3364f8d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d3364f8d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4fadc44442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4fadc44442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4fadc44442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4fadc44442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4fadc44442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4fadc44442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4fadc44442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4fadc44442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4fadc44442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4fadc44442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4fadc44442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4fadc44442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4fadc44442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4fadc44442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4fadc44442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4fadc44442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4fadc44442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24fadc44442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4fadc44442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4fadc44442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fb68bc81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fb68bc81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4fadc44442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4fadc44442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4fadc44442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4fadc44442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4fadc44442_1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4fadc44442_1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24fadc44442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24fadc44442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4fadc44442_1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4fadc44442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24fadc44442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24fadc44442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4fadc44442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4fadc44442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4fadc44442_1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24fadc44442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4fadc44442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4fadc44442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4fadc44442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4fadc44442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0.xml"/><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s://console.cloud.google.com/" TargetMode="External"/><Relationship Id="rId4" Type="http://schemas.openxmlformats.org/officeDocument/2006/relationships/hyperlink" Target="https://console.cloud.googl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hyperlink" Target="https://console.cloud.google.com/" TargetMode="External"/><Relationship Id="rId4" Type="http://schemas.openxmlformats.org/officeDocument/2006/relationships/hyperlink" Target="https://console.cloud.googl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hyperlink" Target="https://console.cloud.google.com/" TargetMode="External"/><Relationship Id="rId4" Type="http://schemas.openxmlformats.org/officeDocument/2006/relationships/hyperlink" Target="https://console.cloud.google.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hyperlink" Target="https://airflow.apache.org/docs/apache-airflow/2.2.3/docker-compose.ya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Engineering</a:t>
            </a:r>
            <a:endParaRPr/>
          </a:p>
          <a:p>
            <a:pPr indent="0" lvl="0" marL="0" rtl="0" algn="l">
              <a:spcBef>
                <a:spcPts val="0"/>
              </a:spcBef>
              <a:spcAft>
                <a:spcPts val="0"/>
              </a:spcAft>
              <a:buNone/>
            </a:pPr>
            <a:r>
              <a:rPr lang="en"/>
              <a:t>Zoomcamp</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400"/>
              <a:t>Drago Vučković</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3. Setting up PostgreSQL</a:t>
            </a:r>
            <a:endParaRPr>
              <a:solidFill>
                <a:schemeClr val="lt2"/>
              </a:solidFill>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140" name="Google Shape;140;p22"/>
          <p:cNvSpPr txBox="1"/>
          <p:nvPr>
            <p:ph idx="1" type="body"/>
          </p:nvPr>
        </p:nvSpPr>
        <p:spPr>
          <a:xfrm>
            <a:off x="2250700" y="1158425"/>
            <a:ext cx="6247200" cy="3301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6. Run pgAdmin</a:t>
            </a:r>
            <a:endParaRPr sz="1100">
              <a:latin typeface="Arial"/>
              <a:ea typeface="Arial"/>
              <a:cs typeface="Arial"/>
              <a:sym typeface="Arial"/>
            </a:endParaRPr>
          </a:p>
          <a:p>
            <a:pPr indent="0" lvl="0" marL="0" rtl="0" algn="l">
              <a:spcBef>
                <a:spcPts val="1000"/>
              </a:spcBef>
              <a:spcAft>
                <a:spcPts val="0"/>
              </a:spcAft>
              <a:buNone/>
            </a:pPr>
            <a:r>
              <a:t/>
            </a:r>
            <a:endParaRPr sz="1100">
              <a:latin typeface="Arial"/>
              <a:ea typeface="Arial"/>
              <a:cs typeface="Arial"/>
              <a:sym typeface="Arial"/>
            </a:endParaRPr>
          </a:p>
          <a:p>
            <a:pPr indent="457200" lvl="0" marL="0" rtl="0" algn="l">
              <a:spcBef>
                <a:spcPts val="1600"/>
              </a:spcBef>
              <a:spcAft>
                <a:spcPts val="0"/>
              </a:spcAft>
              <a:buNone/>
            </a:pPr>
            <a:r>
              <a:rPr lang="en" sz="1100">
                <a:latin typeface="Arial"/>
                <a:ea typeface="Arial"/>
                <a:cs typeface="Arial"/>
                <a:sym typeface="Arial"/>
              </a:rPr>
              <a:t>Access pgAdmin at </a:t>
            </a:r>
            <a:r>
              <a:rPr lang="en" sz="1100">
                <a:solidFill>
                  <a:srgbClr val="188038"/>
                </a:solidFill>
                <a:latin typeface="Arial"/>
                <a:ea typeface="Arial"/>
                <a:cs typeface="Arial"/>
                <a:sym typeface="Arial"/>
              </a:rPr>
              <a:t>localhost:8080 </a:t>
            </a:r>
            <a:r>
              <a:rPr lang="en" sz="1100">
                <a:latin typeface="Arial"/>
                <a:ea typeface="Arial"/>
                <a:cs typeface="Arial"/>
                <a:sym typeface="Arial"/>
              </a:rPr>
              <a:t>with the following credentials:</a:t>
            </a:r>
            <a:endParaRPr sz="1100">
              <a:latin typeface="Arial"/>
              <a:ea typeface="Arial"/>
              <a:cs typeface="Arial"/>
              <a:sym typeface="Arial"/>
            </a:endParaRPr>
          </a:p>
          <a:p>
            <a:pPr indent="-298450" lvl="0" marL="914400" rtl="0" algn="l">
              <a:spcBef>
                <a:spcPts val="1600"/>
              </a:spcBef>
              <a:spcAft>
                <a:spcPts val="0"/>
              </a:spcAft>
              <a:buSzPts val="1100"/>
              <a:buFont typeface="Arial"/>
              <a:buChar char="●"/>
            </a:pPr>
            <a:r>
              <a:rPr i="1" lang="en" sz="1100" u="sng">
                <a:latin typeface="Arial"/>
                <a:ea typeface="Arial"/>
                <a:cs typeface="Arial"/>
                <a:sym typeface="Arial"/>
              </a:rPr>
              <a:t>Email</a:t>
            </a:r>
            <a:r>
              <a:rPr lang="en" sz="1100">
                <a:latin typeface="Arial"/>
                <a:ea typeface="Arial"/>
                <a:cs typeface="Arial"/>
                <a:sym typeface="Arial"/>
              </a:rPr>
              <a:t>: admin@admin.com</a:t>
            </a:r>
            <a:endParaRPr sz="1100">
              <a:latin typeface="Arial"/>
              <a:ea typeface="Arial"/>
              <a:cs typeface="Arial"/>
              <a:sym typeface="Arial"/>
            </a:endParaRPr>
          </a:p>
          <a:p>
            <a:pPr indent="-298450" lvl="0" marL="914400" rtl="0" algn="l">
              <a:spcBef>
                <a:spcPts val="0"/>
              </a:spcBef>
              <a:spcAft>
                <a:spcPts val="0"/>
              </a:spcAft>
              <a:buSzPts val="1100"/>
              <a:buFont typeface="Arial"/>
              <a:buChar char="●"/>
            </a:pPr>
            <a:r>
              <a:rPr i="1" lang="en" sz="1100" u="sng">
                <a:latin typeface="Arial"/>
                <a:ea typeface="Arial"/>
                <a:cs typeface="Arial"/>
                <a:sym typeface="Arial"/>
              </a:rPr>
              <a:t>Password</a:t>
            </a:r>
            <a:r>
              <a:rPr lang="en" sz="1100">
                <a:latin typeface="Arial"/>
                <a:ea typeface="Arial"/>
                <a:cs typeface="Arial"/>
                <a:sym typeface="Arial"/>
              </a:rPr>
              <a:t>: root</a:t>
            </a:r>
            <a:endParaRPr sz="1100">
              <a:latin typeface="Arial"/>
              <a:ea typeface="Arial"/>
              <a:cs typeface="Arial"/>
              <a:sym typeface="Arial"/>
            </a:endParaRPr>
          </a:p>
          <a:p>
            <a:pPr indent="0" lvl="0" marL="1371600" rtl="0" algn="l">
              <a:spcBef>
                <a:spcPts val="1600"/>
              </a:spcBef>
              <a:spcAft>
                <a:spcPts val="1600"/>
              </a:spcAft>
              <a:buNone/>
            </a:pPr>
            <a:r>
              <a:t/>
            </a:r>
            <a:endParaRPr sz="1100">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12"/>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 sz="1100">
                <a:latin typeface="Raleway"/>
                <a:ea typeface="Raleway"/>
                <a:cs typeface="Raleway"/>
                <a:sym typeface="Raleway"/>
              </a:rPr>
              <a:t>Avro and Schema Registry</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rPr lang="en" sz="1100">
                <a:latin typeface="Raleway"/>
                <a:ea typeface="Raleway"/>
                <a:cs typeface="Raleway"/>
                <a:sym typeface="Raleway"/>
              </a:rPr>
              <a:t>To address these challenges, Kafka leverages Avro, a data serialization framework, and the Schema Registry</a:t>
            </a:r>
            <a:endParaRPr sz="1100">
              <a:latin typeface="Raleway"/>
              <a:ea typeface="Raleway"/>
              <a:cs typeface="Raleway"/>
              <a:sym typeface="Raleway"/>
            </a:endParaRPr>
          </a:p>
          <a:p>
            <a:pPr indent="-298450" lvl="0" marL="457200" rtl="0" algn="just">
              <a:lnSpc>
                <a:spcPct val="100000"/>
              </a:lnSpc>
              <a:spcBef>
                <a:spcPts val="1200"/>
              </a:spcBef>
              <a:spcAft>
                <a:spcPts val="0"/>
              </a:spcAft>
              <a:buSzPts val="1100"/>
              <a:buFont typeface="Raleway"/>
              <a:buChar char="●"/>
            </a:pPr>
            <a:r>
              <a:rPr i="1" lang="en" sz="1100" u="sng">
                <a:latin typeface="Raleway"/>
                <a:ea typeface="Raleway"/>
                <a:cs typeface="Raleway"/>
                <a:sym typeface="Raleway"/>
              </a:rPr>
              <a:t>Avro</a:t>
            </a:r>
            <a:r>
              <a:rPr lang="en" sz="1100">
                <a:latin typeface="Raleway"/>
                <a:ea typeface="Raleway"/>
                <a:cs typeface="Raleway"/>
                <a:sym typeface="Raleway"/>
              </a:rPr>
              <a:t>: Avro is a compact, efficient, and language-agnostic data serialization framework. It provides a schema definition that serves as a contract between producers and consumers. With Avro, data is serialized using the defined schema, ensuring that both producers and consumers understand the structure and data types.</a:t>
            </a:r>
            <a:endParaRPr sz="1100">
              <a:latin typeface="Raleway"/>
              <a:ea typeface="Raleway"/>
              <a:cs typeface="Raleway"/>
              <a:sym typeface="Raleway"/>
            </a:endParaRPr>
          </a:p>
          <a:p>
            <a:pPr indent="-298450" lvl="0" marL="457200" rtl="0" algn="just">
              <a:lnSpc>
                <a:spcPct val="100000"/>
              </a:lnSpc>
              <a:spcBef>
                <a:spcPts val="0"/>
              </a:spcBef>
              <a:spcAft>
                <a:spcPts val="0"/>
              </a:spcAft>
              <a:buSzPts val="1100"/>
              <a:buFont typeface="Raleway"/>
              <a:buChar char="●"/>
            </a:pPr>
            <a:r>
              <a:rPr i="1" lang="en" sz="1100" u="sng">
                <a:latin typeface="Raleway"/>
                <a:ea typeface="Raleway"/>
                <a:cs typeface="Raleway"/>
                <a:sym typeface="Raleway"/>
              </a:rPr>
              <a:t>Schema Registry</a:t>
            </a:r>
            <a:r>
              <a:rPr lang="en" sz="1100">
                <a:latin typeface="Raleway"/>
                <a:ea typeface="Raleway"/>
                <a:cs typeface="Raleway"/>
                <a:sym typeface="Raleway"/>
              </a:rPr>
              <a:t>: The Schema Registry is a centralized service that stores and manages schemas. It acts as a repository for schemas used by producers and consumers. When a producer sends a message, it includes the schema ID in the message header. Consumers can retrieve the schema from the Schema Registry using this ID, ensuring that they interpret the message correctly</a:t>
            </a:r>
            <a:endParaRPr sz="1100">
              <a:latin typeface="Raleway"/>
              <a:ea typeface="Raleway"/>
              <a:cs typeface="Raleway"/>
              <a:sym typeface="Raleway"/>
            </a:endParaRPr>
          </a:p>
          <a:p>
            <a:pPr indent="0" lvl="0" marL="457200" rtl="0" algn="just">
              <a:lnSpc>
                <a:spcPct val="100000"/>
              </a:lnSpc>
              <a:spcBef>
                <a:spcPts val="1200"/>
              </a:spcBef>
              <a:spcAft>
                <a:spcPts val="1200"/>
              </a:spcAft>
              <a:buNone/>
            </a:pPr>
            <a:r>
              <a:rPr lang="en" sz="1100">
                <a:latin typeface="Raleway"/>
                <a:ea typeface="Raleway"/>
                <a:cs typeface="Raleway"/>
                <a:sym typeface="Raleway"/>
              </a:rPr>
              <a:t>By incorporating Avro and the Schema Registry into the Kafka ecosystem, organizations can achieve data compatibility, versioning control, and data validation, all while preserving the flexibility and scalability that Kafka offers."</a:t>
            </a:r>
            <a:endParaRPr sz="1100">
              <a:latin typeface="Raleway"/>
              <a:ea typeface="Raleway"/>
              <a:cs typeface="Raleway"/>
              <a:sym typeface="Raleway"/>
            </a:endParaRPr>
          </a:p>
        </p:txBody>
      </p:sp>
      <p:sp>
        <p:nvSpPr>
          <p:cNvPr id="783" name="Google Shape;783;p1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4" name="Google Shape;784;p11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13"/>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 sz="1100">
                <a:latin typeface="Raleway"/>
                <a:ea typeface="Raleway"/>
                <a:cs typeface="Raleway"/>
                <a:sym typeface="Raleway"/>
              </a:rPr>
              <a:t>Schemas and Their Role</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rPr lang="en" sz="1100">
                <a:latin typeface="Raleway"/>
                <a:ea typeface="Raleway"/>
                <a:cs typeface="Raleway"/>
                <a:sym typeface="Raleway"/>
              </a:rPr>
              <a:t>Schemas are a critical component in Kafka to ensure that data can be understood and processed consistently across a diverse range of producers and consumers, ultimately enhancing the reliability and interoperability of Kafka-based data pipelines</a:t>
            </a:r>
            <a:endParaRPr sz="1100">
              <a:latin typeface="Raleway"/>
              <a:ea typeface="Raleway"/>
              <a:cs typeface="Raleway"/>
              <a:sym typeface="Raleway"/>
            </a:endParaRPr>
          </a:p>
          <a:p>
            <a:pPr indent="-298450" lvl="0" marL="457200" rtl="0" algn="just">
              <a:lnSpc>
                <a:spcPct val="100000"/>
              </a:lnSpc>
              <a:spcBef>
                <a:spcPts val="1200"/>
              </a:spcBef>
              <a:spcAft>
                <a:spcPts val="0"/>
              </a:spcAft>
              <a:buSzPts val="1100"/>
              <a:buFont typeface="Raleway"/>
              <a:buChar char="➔"/>
            </a:pPr>
            <a:r>
              <a:rPr i="1" lang="en" sz="1100" u="sng">
                <a:latin typeface="Raleway"/>
                <a:ea typeface="Raleway"/>
                <a:cs typeface="Raleway"/>
                <a:sym typeface="Raleway"/>
              </a:rPr>
              <a:t>Producers Define Data Structure</a:t>
            </a:r>
            <a:endParaRPr i="1" sz="1100" u="sng">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Structured Data: Producers encapsulate data within a predefined schema. This schema specifies the data structure, including the types and arrangement of fields. For instance, it defines what each field represents, such as name, age, timestamp, or any other attribute</a:t>
            </a:r>
            <a:endParaRPr sz="1100">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Schema as a Contract: The schema essentially acts as a contract between the producer and consumer. It articulates what the data will look like, facilitating uniformity in the data produced</a:t>
            </a:r>
            <a:endParaRPr sz="1100">
              <a:latin typeface="Raleway"/>
              <a:ea typeface="Raleway"/>
              <a:cs typeface="Raleway"/>
              <a:sym typeface="Raleway"/>
            </a:endParaRPr>
          </a:p>
          <a:p>
            <a:pPr indent="-298450" lvl="0" marL="457200" rtl="0" algn="just">
              <a:lnSpc>
                <a:spcPct val="100000"/>
              </a:lnSpc>
              <a:spcBef>
                <a:spcPts val="0"/>
              </a:spcBef>
              <a:spcAft>
                <a:spcPts val="0"/>
              </a:spcAft>
              <a:buSzPts val="1100"/>
              <a:buFont typeface="Raleway"/>
              <a:buChar char="➔"/>
            </a:pPr>
            <a:r>
              <a:rPr i="1" lang="en" sz="1100" u="sng">
                <a:latin typeface="Raleway"/>
                <a:ea typeface="Raleway"/>
                <a:cs typeface="Raleway"/>
                <a:sym typeface="Raleway"/>
              </a:rPr>
              <a:t>Consumers Interpret Data</a:t>
            </a:r>
            <a:endParaRPr i="1" sz="1100" u="sng">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Schema Retrieval: Consumers access the schema from the Schema Registry by referring to the schema ID included in the message header. This allows them to understand the format and semantics of the data</a:t>
            </a:r>
            <a:endParaRPr sz="1100">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Data Validation: Consumers can validate incoming data against the schema to ensure it adheres to the expected structure. This guards against unexpected changes and data inconsistencies</a:t>
            </a:r>
            <a:endParaRPr sz="1100">
              <a:latin typeface="Raleway"/>
              <a:ea typeface="Raleway"/>
              <a:cs typeface="Raleway"/>
              <a:sym typeface="Raleway"/>
            </a:endParaRPr>
          </a:p>
        </p:txBody>
      </p:sp>
      <p:sp>
        <p:nvSpPr>
          <p:cNvPr id="790" name="Google Shape;790;p1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1" name="Google Shape;791;p11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14"/>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 sz="1100">
                <a:latin typeface="Raleway"/>
                <a:ea typeface="Raleway"/>
                <a:cs typeface="Raleway"/>
                <a:sym typeface="Raleway"/>
              </a:rPr>
              <a:t>Kafka Use Cases</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b="1"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Kafka's versatility and capabilities make it a powerful tool for a wide range of data-centric use cases. Let's explore some of the most common applications where Kafka excels</a:t>
            </a:r>
            <a:endParaRPr sz="1100">
              <a:latin typeface="Raleway"/>
              <a:ea typeface="Raleway"/>
              <a:cs typeface="Raleway"/>
              <a:sym typeface="Raleway"/>
            </a:endParaRPr>
          </a:p>
        </p:txBody>
      </p:sp>
      <p:sp>
        <p:nvSpPr>
          <p:cNvPr id="797" name="Google Shape;797;p1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8" name="Google Shape;798;p1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15"/>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 sz="1100">
                <a:latin typeface="Raleway"/>
                <a:ea typeface="Raleway"/>
                <a:cs typeface="Raleway"/>
                <a:sym typeface="Raleway"/>
              </a:rPr>
              <a:t>Real-Time Analytics</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b="1"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Kafka is frequently used in real-time analytics applications, where data is collected, processed, and analyzed as it's generated. </a:t>
            </a:r>
            <a:endParaRPr sz="1100">
              <a:latin typeface="Raleway"/>
              <a:ea typeface="Raleway"/>
              <a:cs typeface="Raleway"/>
              <a:sym typeface="Raleway"/>
            </a:endParaRPr>
          </a:p>
          <a:p>
            <a:pPr indent="0" lvl="0" marL="1371600" rtl="0" algn="just">
              <a:lnSpc>
                <a:spcPct val="100000"/>
              </a:lnSpc>
              <a:spcBef>
                <a:spcPts val="120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It enables organizations to gain immediate insights into their data, which can be critical in fields like finance, e-commerce, and network monitoring</a:t>
            </a:r>
            <a:endParaRPr sz="1100">
              <a:latin typeface="Raleway"/>
              <a:ea typeface="Raleway"/>
              <a:cs typeface="Raleway"/>
              <a:sym typeface="Raleway"/>
            </a:endParaRPr>
          </a:p>
        </p:txBody>
      </p:sp>
      <p:sp>
        <p:nvSpPr>
          <p:cNvPr id="804" name="Google Shape;804;p1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5" name="Google Shape;805;p1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16"/>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 sz="1100">
                <a:latin typeface="Raleway"/>
                <a:ea typeface="Raleway"/>
                <a:cs typeface="Raleway"/>
                <a:sym typeface="Raleway"/>
              </a:rPr>
              <a:t>Log Aggregation</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b="1"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In large-scale systems and microservices architectures, log aggregation is essential for centralizing logs generated by multiple services. </a:t>
            </a:r>
            <a:endParaRPr sz="1100">
              <a:latin typeface="Raleway"/>
              <a:ea typeface="Raleway"/>
              <a:cs typeface="Raleway"/>
              <a:sym typeface="Raleway"/>
            </a:endParaRPr>
          </a:p>
          <a:p>
            <a:pPr indent="0" lvl="0" marL="1371600" rtl="0" algn="just">
              <a:lnSpc>
                <a:spcPct val="100000"/>
              </a:lnSpc>
              <a:spcBef>
                <a:spcPts val="120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Kafka helps collect and route logs to analysis and monitoring tools, enabling effective troubleshooting and system optimization.</a:t>
            </a:r>
            <a:endParaRPr sz="1100">
              <a:latin typeface="Raleway"/>
              <a:ea typeface="Raleway"/>
              <a:cs typeface="Raleway"/>
              <a:sym typeface="Raleway"/>
            </a:endParaRPr>
          </a:p>
        </p:txBody>
      </p:sp>
      <p:sp>
        <p:nvSpPr>
          <p:cNvPr id="811" name="Google Shape;811;p1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2" name="Google Shape;812;p1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17"/>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 sz="1100">
                <a:latin typeface="Raleway"/>
                <a:ea typeface="Raleway"/>
                <a:cs typeface="Raleway"/>
                <a:sym typeface="Raleway"/>
              </a:rPr>
              <a:t>Event Sourcing</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sz="1100">
              <a:latin typeface="Raleway"/>
              <a:ea typeface="Raleway"/>
              <a:cs typeface="Raleway"/>
              <a:sym typeface="Raleway"/>
            </a:endParaRPr>
          </a:p>
          <a:p>
            <a:pPr indent="-298450" lvl="0" marL="4572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Event sourcing is a pattern in which an application's state is determined by a sequence of events. </a:t>
            </a:r>
            <a:endParaRPr sz="1100">
              <a:latin typeface="Raleway"/>
              <a:ea typeface="Raleway"/>
              <a:cs typeface="Raleway"/>
              <a:sym typeface="Raleway"/>
            </a:endParaRPr>
          </a:p>
          <a:p>
            <a:pPr indent="0" lvl="0" marL="914400" rtl="0" algn="just">
              <a:lnSpc>
                <a:spcPct val="100000"/>
              </a:lnSpc>
              <a:spcBef>
                <a:spcPts val="1200"/>
              </a:spcBef>
              <a:spcAft>
                <a:spcPts val="0"/>
              </a:spcAft>
              <a:buNone/>
            </a:pPr>
            <a:r>
              <a:t/>
            </a:r>
            <a:endParaRPr sz="1100">
              <a:latin typeface="Raleway"/>
              <a:ea typeface="Raleway"/>
              <a:cs typeface="Raleway"/>
              <a:sym typeface="Raleway"/>
            </a:endParaRPr>
          </a:p>
          <a:p>
            <a:pPr indent="-298450" lvl="0" marL="4572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Kafka is an excellent fit for implementing event sourcing, as it allows events to be recorded and replayed to reconstruct the application's state at any point in time</a:t>
            </a:r>
            <a:endParaRPr sz="1100">
              <a:latin typeface="Raleway"/>
              <a:ea typeface="Raleway"/>
              <a:cs typeface="Raleway"/>
              <a:sym typeface="Raleway"/>
            </a:endParaRPr>
          </a:p>
        </p:txBody>
      </p:sp>
      <p:sp>
        <p:nvSpPr>
          <p:cNvPr id="818" name="Google Shape;818;p1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9" name="Google Shape;819;p1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18"/>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 sz="1100">
                <a:latin typeface="Raleway"/>
                <a:ea typeface="Raleway"/>
                <a:cs typeface="Raleway"/>
                <a:sym typeface="Raleway"/>
              </a:rPr>
              <a:t>IoT Data Ingestion</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b="1" sz="1100">
              <a:latin typeface="Raleway"/>
              <a:ea typeface="Raleway"/>
              <a:cs typeface="Raleway"/>
              <a:sym typeface="Raleway"/>
            </a:endParaRPr>
          </a:p>
          <a:p>
            <a:pPr indent="-298450" lvl="0" marL="4572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Kafka's ability to handle massive data streams makes it a popular choice for ingesting data from IoT devices. </a:t>
            </a:r>
            <a:endParaRPr sz="1100">
              <a:latin typeface="Raleway"/>
              <a:ea typeface="Raleway"/>
              <a:cs typeface="Raleway"/>
              <a:sym typeface="Raleway"/>
            </a:endParaRPr>
          </a:p>
          <a:p>
            <a:pPr indent="0" lvl="0" marL="914400" rtl="0" algn="just">
              <a:lnSpc>
                <a:spcPct val="100000"/>
              </a:lnSpc>
              <a:spcBef>
                <a:spcPts val="1200"/>
              </a:spcBef>
              <a:spcAft>
                <a:spcPts val="0"/>
              </a:spcAft>
              <a:buNone/>
            </a:pPr>
            <a:r>
              <a:t/>
            </a:r>
            <a:endParaRPr sz="1100">
              <a:latin typeface="Raleway"/>
              <a:ea typeface="Raleway"/>
              <a:cs typeface="Raleway"/>
              <a:sym typeface="Raleway"/>
            </a:endParaRPr>
          </a:p>
          <a:p>
            <a:pPr indent="-298450" lvl="0" marL="4572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It can efficiently handle high-frequency data from sensors, enabling real-time monitoring and analysis of IoT-generated data</a:t>
            </a:r>
            <a:endParaRPr sz="1100">
              <a:latin typeface="Raleway"/>
              <a:ea typeface="Raleway"/>
              <a:cs typeface="Raleway"/>
              <a:sym typeface="Raleway"/>
            </a:endParaRPr>
          </a:p>
        </p:txBody>
      </p:sp>
      <p:sp>
        <p:nvSpPr>
          <p:cNvPr id="825" name="Google Shape;825;p1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6" name="Google Shape;826;p1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19"/>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 sz="1100">
                <a:latin typeface="Raleway"/>
                <a:ea typeface="Raleway"/>
                <a:cs typeface="Raleway"/>
                <a:sym typeface="Raleway"/>
              </a:rPr>
              <a:t>Fraud Detection</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b="1" sz="1100">
              <a:latin typeface="Raleway"/>
              <a:ea typeface="Raleway"/>
              <a:cs typeface="Raleway"/>
              <a:sym typeface="Raleway"/>
            </a:endParaRPr>
          </a:p>
          <a:p>
            <a:pPr indent="-298450" lvl="0" marL="4572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Kafka is used in fraud detection systems, where it helps detect anomalies and fraudulent activities in real time. </a:t>
            </a:r>
            <a:endParaRPr sz="1100">
              <a:latin typeface="Raleway"/>
              <a:ea typeface="Raleway"/>
              <a:cs typeface="Raleway"/>
              <a:sym typeface="Raleway"/>
            </a:endParaRPr>
          </a:p>
          <a:p>
            <a:pPr indent="0" lvl="0" marL="914400" rtl="0" algn="just">
              <a:lnSpc>
                <a:spcPct val="100000"/>
              </a:lnSpc>
              <a:spcBef>
                <a:spcPts val="1200"/>
              </a:spcBef>
              <a:spcAft>
                <a:spcPts val="0"/>
              </a:spcAft>
              <a:buNone/>
            </a:pPr>
            <a:r>
              <a:t/>
            </a:r>
            <a:endParaRPr sz="1100">
              <a:latin typeface="Raleway"/>
              <a:ea typeface="Raleway"/>
              <a:cs typeface="Raleway"/>
              <a:sym typeface="Raleway"/>
            </a:endParaRPr>
          </a:p>
          <a:p>
            <a:pPr indent="-298450" lvl="0" marL="4572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By processing transaction data as it's generated, Kafka enables organizations to take immediate action against potential threat</a:t>
            </a:r>
            <a:endParaRPr sz="1100">
              <a:latin typeface="Raleway"/>
              <a:ea typeface="Raleway"/>
              <a:cs typeface="Raleway"/>
              <a:sym typeface="Raleway"/>
            </a:endParaRPr>
          </a:p>
        </p:txBody>
      </p:sp>
      <p:sp>
        <p:nvSpPr>
          <p:cNvPr id="832" name="Google Shape;832;p1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3" name="Google Shape;833;p1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20"/>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 sz="1100">
                <a:latin typeface="Raleway"/>
                <a:ea typeface="Raleway"/>
                <a:cs typeface="Raleway"/>
                <a:sym typeface="Raleway"/>
              </a:rPr>
              <a:t>Microservices Communication</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b="1"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In microservices architectures, communication between services is crucial.</a:t>
            </a:r>
            <a:endParaRPr sz="1100">
              <a:latin typeface="Raleway"/>
              <a:ea typeface="Raleway"/>
              <a:cs typeface="Raleway"/>
              <a:sym typeface="Raleway"/>
            </a:endParaRPr>
          </a:p>
          <a:p>
            <a:pPr indent="0" lvl="0" marL="1371600" rtl="0" algn="just">
              <a:lnSpc>
                <a:spcPct val="100000"/>
              </a:lnSpc>
              <a:spcBef>
                <a:spcPts val="120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Kafka provides an event-driven communication platform, allowing services to exchange events and data in a decoupled and scalable manner</a:t>
            </a:r>
            <a:endParaRPr sz="1100">
              <a:latin typeface="Raleway"/>
              <a:ea typeface="Raleway"/>
              <a:cs typeface="Raleway"/>
              <a:sym typeface="Raleway"/>
            </a:endParaRPr>
          </a:p>
        </p:txBody>
      </p:sp>
      <p:sp>
        <p:nvSpPr>
          <p:cNvPr id="839" name="Google Shape;839;p1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0" name="Google Shape;840;p1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21"/>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 sz="1100">
                <a:latin typeface="Raleway"/>
                <a:ea typeface="Raleway"/>
                <a:cs typeface="Raleway"/>
                <a:sym typeface="Raleway"/>
              </a:rPr>
              <a:t>Conclusion</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b="1"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In this chapter, we've explored the core components of Kafka and how they work together to facilitate real-time data handling. </a:t>
            </a:r>
            <a:endParaRPr sz="1100">
              <a:latin typeface="Raleway"/>
              <a:ea typeface="Raleway"/>
              <a:cs typeface="Raleway"/>
              <a:sym typeface="Raleway"/>
            </a:endParaRPr>
          </a:p>
          <a:p>
            <a:pPr indent="0" lvl="0" marL="1371600" rtl="0" algn="just">
              <a:lnSpc>
                <a:spcPct val="100000"/>
              </a:lnSpc>
              <a:spcBef>
                <a:spcPts val="120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From producers and consumers to topics, partitions, and replication, Kafka offers a robust and reliable solution for modern data projects. </a:t>
            </a:r>
            <a:endParaRPr sz="1100">
              <a:latin typeface="Raleway"/>
              <a:ea typeface="Raleway"/>
              <a:cs typeface="Raleway"/>
              <a:sym typeface="Raleway"/>
            </a:endParaRPr>
          </a:p>
          <a:p>
            <a:pPr indent="0" lvl="0" marL="1371600" rtl="0" algn="just">
              <a:lnSpc>
                <a:spcPct val="100000"/>
              </a:lnSpc>
              <a:spcBef>
                <a:spcPts val="120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We've also delved into the importance of schemas, real-world use cases, and how Kafka fits into various applications.</a:t>
            </a:r>
            <a:endParaRPr sz="1100">
              <a:latin typeface="Raleway"/>
              <a:ea typeface="Raleway"/>
              <a:cs typeface="Raleway"/>
              <a:sym typeface="Raleway"/>
            </a:endParaRPr>
          </a:p>
        </p:txBody>
      </p:sp>
      <p:sp>
        <p:nvSpPr>
          <p:cNvPr id="846" name="Google Shape;846;p1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7" name="Google Shape;847;p1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3. Setting up PostgreSQL</a:t>
            </a:r>
            <a:endParaRPr>
              <a:solidFill>
                <a:schemeClr val="lt2"/>
              </a:solidFill>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147" name="Google Shape;147;p23"/>
          <p:cNvSpPr txBox="1"/>
          <p:nvPr>
            <p:ph idx="1" type="body"/>
          </p:nvPr>
        </p:nvSpPr>
        <p:spPr>
          <a:xfrm>
            <a:off x="2400250" y="1303400"/>
            <a:ext cx="6250500" cy="3301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7</a:t>
            </a:r>
            <a:r>
              <a:rPr b="1" lang="en" sz="1200">
                <a:latin typeface="Raleway"/>
                <a:ea typeface="Raleway"/>
                <a:cs typeface="Raleway"/>
                <a:sym typeface="Raleway"/>
              </a:rPr>
              <a:t>. Install pgcli</a:t>
            </a:r>
            <a:endParaRPr sz="1100">
              <a:latin typeface="Arial"/>
              <a:ea typeface="Arial"/>
              <a:cs typeface="Arial"/>
              <a:sym typeface="Arial"/>
            </a:endParaRPr>
          </a:p>
          <a:p>
            <a:pPr indent="-298450" lvl="0" marL="457200" rtl="0" algn="l">
              <a:spcBef>
                <a:spcPts val="1000"/>
              </a:spcBef>
              <a:spcAft>
                <a:spcPts val="0"/>
              </a:spcAft>
              <a:buSzPts val="1100"/>
              <a:buFont typeface="Arial"/>
              <a:buChar char="➔"/>
            </a:pPr>
            <a:r>
              <a:rPr lang="en" sz="1100">
                <a:solidFill>
                  <a:srgbClr val="188038"/>
                </a:solidFill>
                <a:latin typeface="Roboto Mono"/>
                <a:ea typeface="Roboto Mono"/>
                <a:cs typeface="Roboto Mono"/>
                <a:sym typeface="Roboto Mono"/>
              </a:rPr>
              <a:t>pip install pgcli</a:t>
            </a: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 Connect to PostgreSQL database using pgclirun pgcli</a:t>
            </a:r>
            <a:br>
              <a:rPr lang="en" sz="1100">
                <a:latin typeface="Arial"/>
                <a:ea typeface="Arial"/>
                <a:cs typeface="Arial"/>
                <a:sym typeface="Arial"/>
              </a:rPr>
            </a:br>
            <a:br>
              <a:rPr lang="en" sz="1100">
                <a:latin typeface="Arial"/>
                <a:ea typeface="Arial"/>
                <a:cs typeface="Arial"/>
                <a:sym typeface="Arial"/>
              </a:rPr>
            </a:b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pgcli -h localhost -p 5432 -u root -d ny_taxi</a:t>
            </a: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password same as in the docker command (root)</a:t>
            </a:r>
            <a:br>
              <a:rPr lang="en" sz="1100">
                <a:latin typeface="Arial"/>
                <a:ea typeface="Arial"/>
                <a:cs typeface="Arial"/>
                <a:sym typeface="Arial"/>
              </a:rPr>
            </a:b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en" sz="1100">
                <a:latin typeface="Arial"/>
                <a:ea typeface="Arial"/>
                <a:cs typeface="Arial"/>
                <a:sym typeface="Arial"/>
              </a:rPr>
              <a:t>test the connection to the database</a:t>
            </a:r>
            <a:br>
              <a:rPr lang="en" sz="1100">
                <a:latin typeface="Arial"/>
                <a:ea typeface="Arial"/>
                <a:cs typeface="Arial"/>
                <a:sym typeface="Arial"/>
              </a:rPr>
            </a:br>
            <a:endParaRPr sz="1100">
              <a:latin typeface="Arial"/>
              <a:ea typeface="Arial"/>
              <a:cs typeface="Arial"/>
              <a:sym typeface="Arial"/>
            </a:endParaRPr>
          </a:p>
          <a:p>
            <a:pPr indent="-298450" lvl="2" marL="1371600" rtl="0" algn="l">
              <a:spcBef>
                <a:spcPts val="0"/>
              </a:spcBef>
              <a:spcAft>
                <a:spcPts val="0"/>
              </a:spcAft>
              <a:buSzPts val="1100"/>
              <a:buFont typeface="Arial"/>
              <a:buChar char="●"/>
            </a:pPr>
            <a:r>
              <a:rPr lang="en" sz="1100">
                <a:solidFill>
                  <a:srgbClr val="188038"/>
                </a:solidFill>
                <a:latin typeface="Roboto Mono"/>
                <a:ea typeface="Roboto Mono"/>
                <a:cs typeface="Roboto Mono"/>
                <a:sym typeface="Roboto Mono"/>
              </a:rPr>
              <a:t>select 1</a:t>
            </a:r>
            <a:endParaRPr sz="1100">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1" name="Shape 851"/>
        <p:cNvGrpSpPr/>
        <p:nvPr/>
      </p:nvGrpSpPr>
      <p:grpSpPr>
        <a:xfrm>
          <a:off x="0" y="0"/>
          <a:ext cx="0" cy="0"/>
          <a:chOff x="0" y="0"/>
          <a:chExt cx="0" cy="0"/>
        </a:xfrm>
      </p:grpSpPr>
      <p:pic>
        <p:nvPicPr>
          <p:cNvPr id="852" name="Google Shape;852;p122"/>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853" name="Google Shape;853;p122"/>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Questions</a:t>
            </a:r>
            <a:r>
              <a:rPr b="1" lang="en" sz="3000">
                <a:solidFill>
                  <a:schemeClr val="lt2"/>
                </a:solidFill>
                <a:latin typeface="Raleway"/>
                <a:ea typeface="Raleway"/>
                <a:cs typeface="Raleway"/>
                <a:sym typeface="Raleway"/>
              </a:rPr>
              <a:t> ?</a:t>
            </a:r>
            <a:endParaRPr b="1" sz="3000">
              <a:solidFill>
                <a:schemeClr val="lt2"/>
              </a:solidFill>
              <a:latin typeface="Raleway"/>
              <a:ea typeface="Raleway"/>
              <a:cs typeface="Raleway"/>
              <a:sym typeface="Raleway"/>
            </a:endParaRPr>
          </a:p>
        </p:txBody>
      </p:sp>
      <p:sp>
        <p:nvSpPr>
          <p:cNvPr id="854" name="Google Shape;854;p1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8" name="Shape 858"/>
        <p:cNvGrpSpPr/>
        <p:nvPr/>
      </p:nvGrpSpPr>
      <p:grpSpPr>
        <a:xfrm>
          <a:off x="0" y="0"/>
          <a:ext cx="0" cy="0"/>
          <a:chOff x="0" y="0"/>
          <a:chExt cx="0" cy="0"/>
        </a:xfrm>
      </p:grpSpPr>
      <p:pic>
        <p:nvPicPr>
          <p:cNvPr id="859" name="Google Shape;859;p123"/>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860" name="Google Shape;860;p123"/>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Thank You !</a:t>
            </a:r>
            <a:endParaRPr b="1" sz="3000">
              <a:solidFill>
                <a:schemeClr val="lt2"/>
              </a:solidFill>
              <a:latin typeface="Raleway"/>
              <a:ea typeface="Raleway"/>
              <a:cs typeface="Raleway"/>
              <a:sym typeface="Raleway"/>
            </a:endParaRPr>
          </a:p>
        </p:txBody>
      </p:sp>
      <p:sp>
        <p:nvSpPr>
          <p:cNvPr id="861" name="Google Shape;861;p1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3" name="Google Shape;153;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3. Setting up PostgreSQL</a:t>
            </a:r>
            <a:endParaRPr>
              <a:solidFill>
                <a:schemeClr val="lt2"/>
              </a:solidFill>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154" name="Google Shape;154;p24"/>
          <p:cNvSpPr txBox="1"/>
          <p:nvPr>
            <p:ph idx="1" type="body"/>
          </p:nvPr>
        </p:nvSpPr>
        <p:spPr>
          <a:xfrm>
            <a:off x="2400250" y="1303400"/>
            <a:ext cx="6250500" cy="3301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7. Install pgcli</a:t>
            </a:r>
            <a:endParaRPr sz="1100">
              <a:latin typeface="Arial"/>
              <a:ea typeface="Arial"/>
              <a:cs typeface="Arial"/>
              <a:sym typeface="Arial"/>
            </a:endParaRPr>
          </a:p>
          <a:p>
            <a:pPr indent="-298450" lvl="0" marL="457200" rtl="0" algn="l">
              <a:spcBef>
                <a:spcPts val="1000"/>
              </a:spcBef>
              <a:spcAft>
                <a:spcPts val="0"/>
              </a:spcAft>
              <a:buSzPts val="1100"/>
              <a:buFont typeface="Arial"/>
              <a:buChar char="➔"/>
            </a:pPr>
            <a:r>
              <a:rPr lang="en" sz="1100">
                <a:latin typeface="Arial"/>
                <a:ea typeface="Arial"/>
                <a:cs typeface="Arial"/>
                <a:sym typeface="Arial"/>
              </a:rPr>
              <a:t>list the tables</a:t>
            </a:r>
            <a:br>
              <a:rPr lang="en" sz="1100">
                <a:latin typeface="Arial"/>
                <a:ea typeface="Arial"/>
                <a:cs typeface="Arial"/>
                <a:sym typeface="Arial"/>
              </a:rPr>
            </a:b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\dt</a:t>
            </a: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there should be the same as in the docker command - 'yellow_taxi_data'</a:t>
            </a:r>
            <a:br>
              <a:rPr lang="en"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show the columns types</a:t>
            </a:r>
            <a:br>
              <a:rPr lang="en" sz="1100">
                <a:latin typeface="Arial"/>
                <a:ea typeface="Arial"/>
                <a:cs typeface="Arial"/>
                <a:sym typeface="Arial"/>
              </a:rPr>
            </a:br>
            <a:endParaRPr sz="1100">
              <a:latin typeface="Arial"/>
              <a:ea typeface="Arial"/>
              <a:cs typeface="Arial"/>
              <a:sym typeface="Arial"/>
            </a:endParaRPr>
          </a:p>
          <a:p>
            <a:pPr indent="-298450" lvl="1" marL="914400" rtl="0" algn="l">
              <a:spcBef>
                <a:spcPts val="0"/>
              </a:spcBef>
              <a:spcAft>
                <a:spcPts val="0"/>
              </a:spcAft>
              <a:buClr>
                <a:srgbClr val="188038"/>
              </a:buClr>
              <a:buSzPts val="1100"/>
              <a:buFont typeface="Roboto Mono"/>
              <a:buChar char="◆"/>
            </a:pPr>
            <a:r>
              <a:rPr lang="en" sz="1100">
                <a:solidFill>
                  <a:srgbClr val="188038"/>
                </a:solidFill>
                <a:latin typeface="Roboto Mono"/>
                <a:ea typeface="Roboto Mono"/>
                <a:cs typeface="Roboto Mono"/>
                <a:sym typeface="Roboto Mono"/>
              </a:rPr>
              <a:t>\d yellow_taxi_data;</a:t>
            </a:r>
            <a:endParaRPr sz="1100">
              <a:solidFill>
                <a:srgbClr val="188038"/>
              </a:solidFill>
              <a:latin typeface="Roboto Mono"/>
              <a:ea typeface="Roboto Mono"/>
              <a:cs typeface="Roboto Mono"/>
              <a:sym typeface="Roboto Mono"/>
            </a:endParaRPr>
          </a:p>
          <a:p>
            <a:pPr indent="-298450" lvl="0" marL="457200" rtl="0" algn="l">
              <a:spcBef>
                <a:spcPts val="1600"/>
              </a:spcBef>
              <a:spcAft>
                <a:spcPts val="0"/>
              </a:spcAft>
              <a:buSzPts val="1100"/>
              <a:buChar char="➔"/>
            </a:pPr>
            <a:r>
              <a:rPr lang="en" sz="1100">
                <a:latin typeface="Arial"/>
                <a:ea typeface="Arial"/>
                <a:cs typeface="Arial"/>
                <a:sym typeface="Arial"/>
              </a:rPr>
              <a:t>show the imported data</a:t>
            </a:r>
            <a:br>
              <a:rPr lang="en" sz="1100">
                <a:latin typeface="Arial"/>
                <a:ea typeface="Arial"/>
                <a:cs typeface="Arial"/>
                <a:sym typeface="Arial"/>
              </a:rPr>
            </a:br>
            <a:br>
              <a:rPr lang="en" sz="1100">
                <a:latin typeface="Arial"/>
                <a:ea typeface="Arial"/>
                <a:cs typeface="Arial"/>
                <a:sym typeface="Arial"/>
              </a:rPr>
            </a:b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SELECT COUNT(1) FROM yellow_taxi_data;</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8" name="Shape 158"/>
        <p:cNvGrpSpPr/>
        <p:nvPr/>
      </p:nvGrpSpPr>
      <p:grpSpPr>
        <a:xfrm>
          <a:off x="0" y="0"/>
          <a:ext cx="0" cy="0"/>
          <a:chOff x="0" y="0"/>
          <a:chExt cx="0" cy="0"/>
        </a:xfrm>
      </p:grpSpPr>
      <p:pic>
        <p:nvPicPr>
          <p:cNvPr id="159" name="Google Shape;159;p2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160" name="Google Shape;160;p25"/>
          <p:cNvSpPr txBox="1"/>
          <p:nvPr/>
        </p:nvSpPr>
        <p:spPr>
          <a:xfrm>
            <a:off x="2671150" y="457825"/>
            <a:ext cx="3879300" cy="1302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Setting up Jupyter Notebook</a:t>
            </a:r>
            <a:endParaRPr b="1" sz="3000">
              <a:solidFill>
                <a:schemeClr val="lt2"/>
              </a:solidFill>
              <a:latin typeface="Raleway"/>
              <a:ea typeface="Raleway"/>
              <a:cs typeface="Raleway"/>
              <a:sym typeface="Raleway"/>
            </a:endParaRPr>
          </a:p>
        </p:txBody>
      </p:sp>
      <p:sp>
        <p:nvSpPr>
          <p:cNvPr id="161" name="Google Shape;161;p25"/>
          <p:cNvSpPr txBox="1"/>
          <p:nvPr>
            <p:ph idx="4294967295" type="body"/>
          </p:nvPr>
        </p:nvSpPr>
        <p:spPr>
          <a:xfrm>
            <a:off x="2855550" y="2183475"/>
            <a:ext cx="3473100" cy="252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Jupyter Notebook is an essential tool for data engineering and analysis. Let's set up Jupyter Notebook for our workflow.</a:t>
            </a:r>
            <a:endParaRPr b="1"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latin typeface="Raleway"/>
                <a:ea typeface="Raleway"/>
                <a:cs typeface="Raleway"/>
                <a:sym typeface="Raleway"/>
              </a:rPr>
              <a:t>1. Install Prerequisites</a:t>
            </a:r>
            <a:endParaRPr b="1"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200">
                <a:latin typeface="Raleway"/>
                <a:ea typeface="Raleway"/>
                <a:cs typeface="Raleway"/>
                <a:sym typeface="Raleway"/>
              </a:rPr>
              <a:t>2. Create a new notebook and rename it to `upload-data`</a:t>
            </a:r>
            <a:endParaRPr b="1" sz="1200">
              <a:latin typeface="Raleway"/>
              <a:ea typeface="Raleway"/>
              <a:cs typeface="Raleway"/>
              <a:sym typeface="Raleway"/>
            </a:endParaRPr>
          </a:p>
        </p:txBody>
      </p:sp>
      <p:sp>
        <p:nvSpPr>
          <p:cNvPr id="162" name="Google Shape;162;p2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3. Setting up Jupyter Notebook</a:t>
            </a:r>
            <a:endParaRPr>
              <a:solidFill>
                <a:schemeClr val="lt2"/>
              </a:solidFill>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169" name="Google Shape;169;p26"/>
          <p:cNvSpPr txBox="1"/>
          <p:nvPr>
            <p:ph idx="1" type="body"/>
          </p:nvPr>
        </p:nvSpPr>
        <p:spPr>
          <a:xfrm>
            <a:off x="2400250" y="1303400"/>
            <a:ext cx="6250500" cy="3301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1</a:t>
            </a:r>
            <a:r>
              <a:rPr b="1" lang="en" sz="1200">
                <a:latin typeface="Raleway"/>
                <a:ea typeface="Raleway"/>
                <a:cs typeface="Raleway"/>
                <a:sym typeface="Raleway"/>
              </a:rPr>
              <a:t>. Install prerequisites</a:t>
            </a:r>
            <a:endParaRPr sz="1100">
              <a:latin typeface="Arial"/>
              <a:ea typeface="Arial"/>
              <a:cs typeface="Arial"/>
              <a:sym typeface="Arial"/>
            </a:endParaRPr>
          </a:p>
          <a:p>
            <a:pPr indent="-298450" lvl="0" marL="457200" rtl="0" algn="l">
              <a:spcBef>
                <a:spcPts val="1000"/>
              </a:spcBef>
              <a:spcAft>
                <a:spcPts val="0"/>
              </a:spcAft>
              <a:buSzPts val="1100"/>
              <a:buFont typeface="Arial"/>
              <a:buChar char="➔"/>
            </a:pPr>
            <a:r>
              <a:rPr lang="en" sz="1100">
                <a:solidFill>
                  <a:srgbClr val="188038"/>
                </a:solidFill>
                <a:latin typeface="Roboto Mono"/>
                <a:ea typeface="Roboto Mono"/>
                <a:cs typeface="Roboto Mono"/>
                <a:sym typeface="Roboto Mono"/>
              </a:rPr>
              <a:t>pip install psycopg2-binary</a:t>
            </a:r>
            <a:endParaRPr sz="1100">
              <a:solidFill>
                <a:srgbClr val="188038"/>
              </a:solidFill>
              <a:latin typeface="Roboto Mono"/>
              <a:ea typeface="Roboto Mono"/>
              <a:cs typeface="Roboto Mono"/>
              <a:sym typeface="Roboto Mono"/>
            </a:endParaRPr>
          </a:p>
          <a:p>
            <a:pPr indent="-298450" lvl="0" marL="457200" rtl="0" algn="l">
              <a:spcBef>
                <a:spcPts val="0"/>
              </a:spcBef>
              <a:spcAft>
                <a:spcPts val="0"/>
              </a:spcAft>
              <a:buSzPts val="1100"/>
              <a:buFont typeface="Arial"/>
              <a:buChar char="➔"/>
            </a:pPr>
            <a:r>
              <a:rPr lang="en" sz="1100">
                <a:solidFill>
                  <a:srgbClr val="188038"/>
                </a:solidFill>
                <a:latin typeface="Roboto Mono"/>
                <a:ea typeface="Roboto Mono"/>
                <a:cs typeface="Roboto Mono"/>
                <a:sym typeface="Roboto Mono"/>
              </a:rPr>
              <a:t>pip install jupyter</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sz="1100">
              <a:solidFill>
                <a:srgbClr val="188038"/>
              </a:solidFill>
              <a:latin typeface="Roboto Mono"/>
              <a:ea typeface="Roboto Mono"/>
              <a:cs typeface="Roboto Mono"/>
              <a:sym typeface="Roboto Mono"/>
            </a:endParaRPr>
          </a:p>
          <a:p>
            <a:pPr indent="-317500" lvl="0" marL="457200" rtl="0" algn="l">
              <a:spcBef>
                <a:spcPts val="1200"/>
              </a:spcBef>
              <a:spcAft>
                <a:spcPts val="0"/>
              </a:spcAft>
              <a:buClr>
                <a:schemeClr val="dk1"/>
              </a:buClr>
              <a:buSzPts val="1400"/>
              <a:buFont typeface="Raleway"/>
              <a:buChar char="➔"/>
            </a:pPr>
            <a:r>
              <a:rPr b="1" lang="en" sz="1200">
                <a:latin typeface="Raleway"/>
                <a:ea typeface="Raleway"/>
                <a:cs typeface="Raleway"/>
                <a:sym typeface="Raleway"/>
              </a:rPr>
              <a:t>2. Create a New Notebook and rename it to `upload-data`</a:t>
            </a:r>
            <a:endParaRPr b="1" sz="1200">
              <a:latin typeface="Raleway"/>
              <a:ea typeface="Raleway"/>
              <a:cs typeface="Raleway"/>
              <a:sym typeface="Raleway"/>
            </a:endParaRPr>
          </a:p>
          <a:p>
            <a:pPr indent="-298450" lvl="0" marL="457200" rtl="0" algn="l">
              <a:spcBef>
                <a:spcPts val="100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import pandas as pd</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pd.__version__</a:t>
            </a:r>
            <a:endParaRPr sz="1100">
              <a:solidFill>
                <a:srgbClr val="188038"/>
              </a:solidFill>
              <a:latin typeface="Roboto"/>
              <a:ea typeface="Roboto"/>
              <a:cs typeface="Roboto"/>
              <a:sym typeface="Roboto"/>
            </a:endParaRPr>
          </a:p>
          <a:p>
            <a:pPr indent="0" lvl="0" marL="45720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3" name="Shape 173"/>
        <p:cNvGrpSpPr/>
        <p:nvPr/>
      </p:nvGrpSpPr>
      <p:grpSpPr>
        <a:xfrm>
          <a:off x="0" y="0"/>
          <a:ext cx="0" cy="0"/>
          <a:chOff x="0" y="0"/>
          <a:chExt cx="0" cy="0"/>
        </a:xfrm>
      </p:grpSpPr>
      <p:pic>
        <p:nvPicPr>
          <p:cNvPr id="174" name="Google Shape;174;p27"/>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175" name="Google Shape;175;p27"/>
          <p:cNvSpPr txBox="1"/>
          <p:nvPr/>
        </p:nvSpPr>
        <p:spPr>
          <a:xfrm>
            <a:off x="2671150" y="1285700"/>
            <a:ext cx="3879300" cy="609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3. Setting up Jupyter Notebook (Part 2)</a:t>
            </a:r>
            <a:endParaRPr b="1" sz="3000">
              <a:solidFill>
                <a:schemeClr val="lt2"/>
              </a:solidFill>
              <a:latin typeface="Raleway"/>
              <a:ea typeface="Raleway"/>
              <a:cs typeface="Raleway"/>
              <a:sym typeface="Raleway"/>
            </a:endParaRPr>
          </a:p>
        </p:txBody>
      </p:sp>
      <p:sp>
        <p:nvSpPr>
          <p:cNvPr id="176" name="Google Shape;176;p27"/>
          <p:cNvSpPr txBox="1"/>
          <p:nvPr>
            <p:ph idx="4294967295" type="body"/>
          </p:nvPr>
        </p:nvSpPr>
        <p:spPr>
          <a:xfrm>
            <a:off x="2855550" y="2183475"/>
            <a:ext cx="3484200" cy="252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Continuing with Jupyter Notebook setup, we'll download and prepare our data for analysis.</a:t>
            </a:r>
            <a:endParaRPr b="1"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latin typeface="Raleway"/>
                <a:ea typeface="Raleway"/>
                <a:cs typeface="Raleway"/>
                <a:sym typeface="Raleway"/>
              </a:rPr>
              <a:t>3. Download compressed data</a:t>
            </a:r>
            <a:endParaRPr b="1"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latin typeface="Raleway"/>
                <a:ea typeface="Raleway"/>
                <a:cs typeface="Raleway"/>
                <a:sym typeface="Raleway"/>
              </a:rPr>
              <a:t>4. Uncompress data and display</a:t>
            </a:r>
            <a:endParaRPr b="1"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latin typeface="Raleway"/>
                <a:ea typeface="Raleway"/>
                <a:cs typeface="Raleway"/>
                <a:sym typeface="Raleway"/>
              </a:rPr>
              <a:t>5. Copy rows to a new file</a:t>
            </a:r>
            <a:endParaRPr b="1"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200">
                <a:latin typeface="Raleway"/>
                <a:ea typeface="Raleway"/>
                <a:cs typeface="Raleway"/>
                <a:sym typeface="Raleway"/>
              </a:rPr>
              <a:t>6. Count lines in the file</a:t>
            </a:r>
            <a:endParaRPr b="1" sz="1200">
              <a:latin typeface="Raleway"/>
              <a:ea typeface="Raleway"/>
              <a:cs typeface="Raleway"/>
              <a:sym typeface="Raleway"/>
            </a:endParaRPr>
          </a:p>
        </p:txBody>
      </p:sp>
      <p:sp>
        <p:nvSpPr>
          <p:cNvPr id="177" name="Google Shape;177;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3. Setting up Jupyter Notebook</a:t>
            </a:r>
            <a:endParaRPr>
              <a:solidFill>
                <a:schemeClr val="lt2"/>
              </a:solidFill>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184" name="Google Shape;184;p28"/>
          <p:cNvSpPr txBox="1"/>
          <p:nvPr>
            <p:ph idx="1" type="body"/>
          </p:nvPr>
        </p:nvSpPr>
        <p:spPr>
          <a:xfrm>
            <a:off x="1608650" y="1303400"/>
            <a:ext cx="7290600" cy="3301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100">
              <a:latin typeface="Arial"/>
              <a:ea typeface="Arial"/>
              <a:cs typeface="Arial"/>
              <a:sym typeface="Arial"/>
            </a:endParaRPr>
          </a:p>
          <a:p>
            <a:pPr indent="-317500" lvl="0" marL="457200" rtl="0" algn="l">
              <a:spcBef>
                <a:spcPts val="1200"/>
              </a:spcBef>
              <a:spcAft>
                <a:spcPts val="0"/>
              </a:spcAft>
              <a:buClr>
                <a:schemeClr val="dk1"/>
              </a:buClr>
              <a:buSzPts val="1400"/>
              <a:buFont typeface="Raleway"/>
              <a:buChar char="➔"/>
            </a:pPr>
            <a:r>
              <a:rPr b="1" lang="en" sz="1200">
                <a:latin typeface="Raleway"/>
                <a:ea typeface="Raleway"/>
                <a:cs typeface="Raleway"/>
                <a:sym typeface="Raleway"/>
              </a:rPr>
              <a:t>3. Create a New Notebook and rename it to `upload-data`</a:t>
            </a:r>
            <a:endParaRPr b="1" sz="1200">
              <a:latin typeface="Raleway"/>
              <a:ea typeface="Raleway"/>
              <a:cs typeface="Raleway"/>
              <a:sym typeface="Raleway"/>
            </a:endParaRPr>
          </a:p>
          <a:p>
            <a:pPr indent="-298450" lvl="0" marL="457200" rtl="0" algn="l">
              <a:spcBef>
                <a:spcPts val="100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import pandas as pd</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pd.__version__</a:t>
            </a:r>
            <a:endParaRPr sz="1100">
              <a:solidFill>
                <a:srgbClr val="188038"/>
              </a:solidFill>
              <a:latin typeface="Roboto"/>
              <a:ea typeface="Roboto"/>
              <a:cs typeface="Roboto"/>
              <a:sym typeface="Roboto"/>
            </a:endParaRPr>
          </a:p>
          <a:p>
            <a:pPr indent="0" lvl="0" marL="457200" rtl="0" algn="l">
              <a:spcBef>
                <a:spcPts val="1200"/>
              </a:spcBef>
              <a:spcAft>
                <a:spcPts val="0"/>
              </a:spcAft>
              <a:buNone/>
            </a:pPr>
            <a:r>
              <a:t/>
            </a:r>
            <a:endParaRPr sz="1100">
              <a:latin typeface="Arial"/>
              <a:ea typeface="Arial"/>
              <a:cs typeface="Arial"/>
              <a:sym typeface="Arial"/>
            </a:endParaRPr>
          </a:p>
          <a:p>
            <a:pPr indent="-317500" lvl="0" marL="457200" rtl="0" algn="l">
              <a:spcBef>
                <a:spcPts val="1200"/>
              </a:spcBef>
              <a:spcAft>
                <a:spcPts val="0"/>
              </a:spcAft>
              <a:buClr>
                <a:schemeClr val="dk1"/>
              </a:buClr>
              <a:buSzPts val="1400"/>
              <a:buFont typeface="Raleway"/>
              <a:buChar char="➔"/>
            </a:pPr>
            <a:r>
              <a:rPr b="1" lang="en" sz="1200">
                <a:latin typeface="Raleway"/>
                <a:ea typeface="Raleway"/>
                <a:cs typeface="Raleway"/>
                <a:sym typeface="Raleway"/>
              </a:rPr>
              <a:t>4. Download Compressed Data</a:t>
            </a:r>
            <a:endParaRPr b="1" sz="1200">
              <a:latin typeface="Raleway"/>
              <a:ea typeface="Raleway"/>
              <a:cs typeface="Raleway"/>
              <a:sym typeface="Raleway"/>
            </a:endParaRPr>
          </a:p>
          <a:p>
            <a:pPr indent="-298450" lvl="0" marL="457200" rtl="0" algn="l">
              <a:spcBef>
                <a:spcPts val="100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wget https://github.com/DataTalksClub/nyc-tlc-data/releases/download/yellow/yellow_tripdata_2021-01.csv.gz</a:t>
            </a:r>
            <a:endParaRPr sz="1100">
              <a:solidFill>
                <a:srgbClr val="188038"/>
              </a:solidFill>
              <a:latin typeface="Roboto"/>
              <a:ea typeface="Roboto"/>
              <a:cs typeface="Roboto"/>
              <a:sym typeface="Roboto"/>
            </a:endParaRPr>
          </a:p>
          <a:p>
            <a:pPr indent="0" lvl="0" marL="45720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3. Setting up Jupyter Notebook</a:t>
            </a:r>
            <a:endParaRPr>
              <a:solidFill>
                <a:schemeClr val="lt2"/>
              </a:solidFill>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191" name="Google Shape;191;p29"/>
          <p:cNvSpPr txBox="1"/>
          <p:nvPr>
            <p:ph idx="1" type="body"/>
          </p:nvPr>
        </p:nvSpPr>
        <p:spPr>
          <a:xfrm>
            <a:off x="2400250" y="1303400"/>
            <a:ext cx="6395400" cy="330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4</a:t>
            </a:r>
            <a:r>
              <a:rPr b="1" lang="en" sz="1200">
                <a:latin typeface="Raleway"/>
                <a:ea typeface="Raleway"/>
                <a:cs typeface="Raleway"/>
                <a:sym typeface="Raleway"/>
              </a:rPr>
              <a:t>. Uncompress Data and Display</a:t>
            </a:r>
            <a:endParaRPr sz="1100">
              <a:solidFill>
                <a:srgbClr val="188038"/>
              </a:solidFill>
              <a:latin typeface="Roboto Mono"/>
              <a:ea typeface="Roboto Mono"/>
              <a:cs typeface="Roboto Mono"/>
              <a:sym typeface="Roboto Mono"/>
            </a:endParaRPr>
          </a:p>
          <a:p>
            <a:pPr indent="-298450" lvl="0" marL="457200" rtl="0" algn="l">
              <a:spcBef>
                <a:spcPts val="100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 Display the first 100 lines</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less yellow_tripdata_2021-01.csv</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 Display the first 100 lines</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head -n 100 yellow_tripdata_2021-01.csv</a:t>
            </a:r>
            <a:endParaRPr sz="1100">
              <a:solidFill>
                <a:srgbClr val="188038"/>
              </a:solidFill>
              <a:latin typeface="Roboto"/>
              <a:ea typeface="Roboto"/>
              <a:cs typeface="Roboto"/>
              <a:sym typeface="Roboto"/>
            </a:endParaRPr>
          </a:p>
          <a:p>
            <a:pPr indent="0" lvl="0" marL="457200" rtl="0" algn="l">
              <a:spcBef>
                <a:spcPts val="1200"/>
              </a:spcBef>
              <a:spcAft>
                <a:spcPts val="0"/>
              </a:spcAft>
              <a:buNone/>
            </a:pPr>
            <a:r>
              <a:t/>
            </a:r>
            <a:endParaRPr sz="1100">
              <a:solidFill>
                <a:srgbClr val="188038"/>
              </a:solidFill>
              <a:latin typeface="Roboto"/>
              <a:ea typeface="Roboto"/>
              <a:cs typeface="Roboto"/>
              <a:sym typeface="Roboto"/>
            </a:endParaRPr>
          </a:p>
          <a:p>
            <a:pPr indent="-317500" lvl="0" marL="457200" rtl="0" algn="l">
              <a:spcBef>
                <a:spcPts val="1200"/>
              </a:spcBef>
              <a:spcAft>
                <a:spcPts val="0"/>
              </a:spcAft>
              <a:buClr>
                <a:schemeClr val="dk1"/>
              </a:buClr>
              <a:buSzPts val="1400"/>
              <a:buFont typeface="Raleway"/>
              <a:buChar char="➔"/>
            </a:pPr>
            <a:r>
              <a:rPr b="1" lang="en" sz="1200">
                <a:latin typeface="Raleway"/>
                <a:ea typeface="Raleway"/>
                <a:cs typeface="Raleway"/>
                <a:sym typeface="Raleway"/>
              </a:rPr>
              <a:t>5</a:t>
            </a:r>
            <a:r>
              <a:rPr b="1" lang="en" sz="1200">
                <a:latin typeface="Raleway"/>
                <a:ea typeface="Raleway"/>
                <a:cs typeface="Raleway"/>
                <a:sym typeface="Raleway"/>
              </a:rPr>
              <a:t>. Copy Rows to a New File</a:t>
            </a:r>
            <a:endParaRPr b="1" sz="1200">
              <a:latin typeface="Raleway"/>
              <a:ea typeface="Raleway"/>
              <a:cs typeface="Raleway"/>
              <a:sym typeface="Raleway"/>
            </a:endParaRPr>
          </a:p>
          <a:p>
            <a:pPr indent="-298450" lvl="0" marL="457200" rtl="0" algn="l">
              <a:spcBef>
                <a:spcPts val="100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head -n 100 yellow_tripdata_2021-01.csv &gt; yellow_head.csv</a:t>
            </a:r>
            <a:endParaRPr sz="1100">
              <a:solidFill>
                <a:srgbClr val="188038"/>
              </a:solidFill>
              <a:latin typeface="Roboto"/>
              <a:ea typeface="Roboto"/>
              <a:cs typeface="Roboto"/>
              <a:sym typeface="Roboto"/>
            </a:endParaRPr>
          </a:p>
          <a:p>
            <a:pPr indent="0" lvl="0" marL="45720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3. Setting up Jupyter Notebook</a:t>
            </a:r>
            <a:endParaRPr>
              <a:solidFill>
                <a:schemeClr val="lt2"/>
              </a:solidFill>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198" name="Google Shape;198;p30"/>
          <p:cNvSpPr txBox="1"/>
          <p:nvPr>
            <p:ph idx="1" type="body"/>
          </p:nvPr>
        </p:nvSpPr>
        <p:spPr>
          <a:xfrm>
            <a:off x="2400250" y="1299150"/>
            <a:ext cx="6444000" cy="33018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t/>
            </a:r>
            <a:endParaRPr sz="1100">
              <a:solidFill>
                <a:srgbClr val="188038"/>
              </a:solidFill>
              <a:latin typeface="Roboto"/>
              <a:ea typeface="Roboto"/>
              <a:cs typeface="Roboto"/>
              <a:sym typeface="Roboto"/>
            </a:endParaRPr>
          </a:p>
          <a:p>
            <a:pPr indent="-317500" lvl="0" marL="457200" rtl="0" algn="l">
              <a:spcBef>
                <a:spcPts val="1200"/>
              </a:spcBef>
              <a:spcAft>
                <a:spcPts val="0"/>
              </a:spcAft>
              <a:buClr>
                <a:schemeClr val="dk1"/>
              </a:buClr>
              <a:buSzPts val="1400"/>
              <a:buFont typeface="Raleway"/>
              <a:buChar char="➔"/>
            </a:pPr>
            <a:r>
              <a:rPr b="1" lang="en" sz="1200">
                <a:latin typeface="Raleway"/>
                <a:ea typeface="Raleway"/>
                <a:cs typeface="Raleway"/>
                <a:sym typeface="Raleway"/>
              </a:rPr>
              <a:t>6</a:t>
            </a:r>
            <a:r>
              <a:rPr b="1" lang="en" sz="1200">
                <a:latin typeface="Raleway"/>
                <a:ea typeface="Raleway"/>
                <a:cs typeface="Raleway"/>
                <a:sym typeface="Raleway"/>
              </a:rPr>
              <a:t>. Count Lines in the File</a:t>
            </a:r>
            <a:endParaRPr b="1" sz="1200">
              <a:latin typeface="Raleway"/>
              <a:ea typeface="Raleway"/>
              <a:cs typeface="Raleway"/>
              <a:sym typeface="Raleway"/>
            </a:endParaRPr>
          </a:p>
          <a:p>
            <a:pPr indent="-298450" lvl="0" marL="457200" rtl="0" algn="l">
              <a:spcBef>
                <a:spcPts val="100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wc -l yellow_tripdata_2021-01.csv</a:t>
            </a:r>
            <a:endParaRPr sz="1100">
              <a:solidFill>
                <a:srgbClr val="188038"/>
              </a:solidFill>
              <a:latin typeface="Roboto"/>
              <a:ea typeface="Roboto"/>
              <a:cs typeface="Roboto"/>
              <a:sym typeface="Roboto"/>
            </a:endParaRPr>
          </a:p>
          <a:p>
            <a:pPr indent="0" lvl="0" marL="457200" rtl="0" algn="l">
              <a:spcBef>
                <a:spcPts val="1200"/>
              </a:spcBef>
              <a:spcAft>
                <a:spcPts val="0"/>
              </a:spcAft>
              <a:buNone/>
            </a:pPr>
            <a:r>
              <a:t/>
            </a:r>
            <a:endParaRPr sz="1100">
              <a:solidFill>
                <a:srgbClr val="188038"/>
              </a:solidFill>
              <a:latin typeface="Roboto"/>
              <a:ea typeface="Roboto"/>
              <a:cs typeface="Roboto"/>
              <a:sym typeface="Roboto"/>
            </a:endParaRPr>
          </a:p>
          <a:p>
            <a:pPr indent="0" lvl="0" marL="45720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pic>
        <p:nvPicPr>
          <p:cNvPr id="203" name="Google Shape;203;p31"/>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204" name="Google Shape;204;p31"/>
          <p:cNvSpPr txBox="1"/>
          <p:nvPr/>
        </p:nvSpPr>
        <p:spPr>
          <a:xfrm>
            <a:off x="2671150" y="1285700"/>
            <a:ext cx="3879300" cy="502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3. Setting up Jupyter Notebook (Part 3)</a:t>
            </a:r>
            <a:endParaRPr b="1" sz="3000">
              <a:solidFill>
                <a:schemeClr val="lt2"/>
              </a:solidFill>
              <a:latin typeface="Raleway"/>
              <a:ea typeface="Raleway"/>
              <a:cs typeface="Raleway"/>
              <a:sym typeface="Raleway"/>
            </a:endParaRPr>
          </a:p>
        </p:txBody>
      </p:sp>
      <p:sp>
        <p:nvSpPr>
          <p:cNvPr id="205" name="Google Shape;205;p31"/>
          <p:cNvSpPr txBox="1"/>
          <p:nvPr>
            <p:ph idx="4294967295" type="body"/>
          </p:nvPr>
        </p:nvSpPr>
        <p:spPr>
          <a:xfrm>
            <a:off x="2855550" y="2183475"/>
            <a:ext cx="3639600" cy="252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We'll continue working with Jupyter Notebook, focusing on data insertion into a PostgreSQL database.</a:t>
            </a:r>
            <a:endParaRPr b="1"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latin typeface="Raleway"/>
                <a:ea typeface="Raleway"/>
                <a:cs typeface="Raleway"/>
                <a:sym typeface="Raleway"/>
              </a:rPr>
              <a:t>7. Read data into Pandas DataFrame</a:t>
            </a:r>
            <a:endParaRPr b="1"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latin typeface="Raleway"/>
                <a:ea typeface="Raleway"/>
                <a:cs typeface="Raleway"/>
                <a:sym typeface="Raleway"/>
              </a:rPr>
              <a:t>8. Generate a PostgreSQL schema</a:t>
            </a:r>
            <a:endParaRPr b="1"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200">
                <a:latin typeface="Raleway"/>
                <a:ea typeface="Raleway"/>
                <a:cs typeface="Raleway"/>
                <a:sym typeface="Raleway"/>
              </a:rPr>
              <a:t>9. Insert data into PostgreSQL</a:t>
            </a:r>
            <a:endParaRPr b="1" sz="1200">
              <a:latin typeface="Raleway"/>
              <a:ea typeface="Raleway"/>
              <a:cs typeface="Raleway"/>
              <a:sym typeface="Raleway"/>
            </a:endParaRPr>
          </a:p>
        </p:txBody>
      </p:sp>
      <p:sp>
        <p:nvSpPr>
          <p:cNvPr id="206" name="Google Shape;206;p3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8054100" cy="116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100"/>
              <a:t>https://github.com/drago-vuckovic/data-engineering</a:t>
            </a:r>
            <a:endParaRPr sz="2100"/>
          </a:p>
          <a:p>
            <a:pPr indent="0" lvl="0" marL="0" rtl="0" algn="ctr">
              <a:spcBef>
                <a:spcPts val="1600"/>
              </a:spcBef>
              <a:spcAft>
                <a:spcPts val="0"/>
              </a:spcAft>
              <a:buNone/>
            </a:pPr>
            <a:r>
              <a:t/>
            </a:r>
            <a:endParaRPr sz="3600">
              <a:solidFill>
                <a:schemeClr val="dk1"/>
              </a:solidFill>
            </a:endParaRPr>
          </a:p>
          <a:p>
            <a:pPr indent="0" lvl="0" marL="0" rtl="0" algn="ctr">
              <a:spcBef>
                <a:spcPts val="1600"/>
              </a:spcBef>
              <a:spcAft>
                <a:spcPts val="1600"/>
              </a:spcAft>
              <a:buNone/>
            </a:pPr>
            <a:r>
              <a:rPr lang="en" sz="3600">
                <a:solidFill>
                  <a:schemeClr val="dk1"/>
                </a:solidFill>
              </a:rPr>
              <a:t>P</a:t>
            </a:r>
            <a:r>
              <a:rPr lang="en" sz="3600">
                <a:solidFill>
                  <a:schemeClr val="dk1"/>
                </a:solidFill>
              </a:rPr>
              <a:t>rerequisites</a:t>
            </a:r>
            <a:endParaRPr sz="2400"/>
          </a:p>
        </p:txBody>
      </p:sp>
      <p:sp>
        <p:nvSpPr>
          <p:cNvPr id="79" name="Google Shape;79;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3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3. Setting up Jupyter Notebook</a:t>
            </a:r>
            <a:endParaRPr>
              <a:solidFill>
                <a:schemeClr val="lt2"/>
              </a:solidFill>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213" name="Google Shape;213;p32"/>
          <p:cNvSpPr txBox="1"/>
          <p:nvPr>
            <p:ph idx="1" type="body"/>
          </p:nvPr>
        </p:nvSpPr>
        <p:spPr>
          <a:xfrm>
            <a:off x="2400250" y="1299150"/>
            <a:ext cx="6444000" cy="33018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t/>
            </a:r>
            <a:endParaRPr sz="1100">
              <a:solidFill>
                <a:srgbClr val="188038"/>
              </a:solidFill>
              <a:latin typeface="Roboto"/>
              <a:ea typeface="Roboto"/>
              <a:cs typeface="Roboto"/>
              <a:sym typeface="Roboto"/>
            </a:endParaRPr>
          </a:p>
          <a:p>
            <a:pPr indent="-317500" lvl="0" marL="457200" rtl="0" algn="l">
              <a:spcBef>
                <a:spcPts val="1200"/>
              </a:spcBef>
              <a:spcAft>
                <a:spcPts val="0"/>
              </a:spcAft>
              <a:buClr>
                <a:schemeClr val="dk1"/>
              </a:buClr>
              <a:buSzPts val="1400"/>
              <a:buFont typeface="Raleway"/>
              <a:buChar char="➔"/>
            </a:pPr>
            <a:r>
              <a:rPr b="1" lang="en" sz="1200">
                <a:latin typeface="Raleway"/>
                <a:ea typeface="Raleway"/>
                <a:cs typeface="Raleway"/>
                <a:sym typeface="Raleway"/>
              </a:rPr>
              <a:t>7</a:t>
            </a:r>
            <a:r>
              <a:rPr b="1" lang="en" sz="1200">
                <a:latin typeface="Raleway"/>
                <a:ea typeface="Raleway"/>
                <a:cs typeface="Raleway"/>
                <a:sym typeface="Raleway"/>
              </a:rPr>
              <a:t>. Read Data into Pandas DataFrame</a:t>
            </a:r>
            <a:endParaRPr b="1" sz="1200">
              <a:latin typeface="Raleway"/>
              <a:ea typeface="Raleway"/>
              <a:cs typeface="Raleway"/>
              <a:sym typeface="Raleway"/>
            </a:endParaRPr>
          </a:p>
          <a:p>
            <a:pPr indent="-304800" lvl="0" marL="457200" rtl="0" algn="l">
              <a:spcBef>
                <a:spcPts val="1000"/>
              </a:spcBef>
              <a:spcAft>
                <a:spcPts val="0"/>
              </a:spcAft>
              <a:buSzPts val="1200"/>
              <a:buFont typeface="Raleway"/>
              <a:buChar char="➔"/>
            </a:pPr>
            <a:r>
              <a:rPr b="1" lang="en" sz="1200">
                <a:latin typeface="Raleway"/>
                <a:ea typeface="Raleway"/>
                <a:cs typeface="Raleway"/>
                <a:sym typeface="Raleway"/>
              </a:rPr>
              <a:t>Read the data into a Pandas DataFrame for analysis</a:t>
            </a:r>
            <a:endParaRPr b="1" sz="1200">
              <a:latin typeface="Raleway"/>
              <a:ea typeface="Raleway"/>
              <a:cs typeface="Raleway"/>
              <a:sym typeface="Raleway"/>
            </a:endParaRPr>
          </a:p>
          <a:p>
            <a:pPr indent="-298450" lvl="0" marL="457200" rtl="0" algn="l">
              <a:spcBef>
                <a:spcPts val="100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df = pd.read_csv('yellow_tripdata_2021-01.csv', nrows=100)</a:t>
            </a:r>
            <a:endParaRPr sz="1100">
              <a:solidFill>
                <a:srgbClr val="188038"/>
              </a:solidFill>
              <a:latin typeface="Roboto"/>
              <a:ea typeface="Roboto"/>
              <a:cs typeface="Roboto"/>
              <a:sym typeface="Roboto"/>
            </a:endParaRPr>
          </a:p>
          <a:p>
            <a:pPr indent="0" lvl="0" marL="457200" rtl="0" algn="l">
              <a:spcBef>
                <a:spcPts val="1200"/>
              </a:spcBef>
              <a:spcAft>
                <a:spcPts val="0"/>
              </a:spcAft>
              <a:buNone/>
            </a:pPr>
            <a:r>
              <a:t/>
            </a:r>
            <a:endParaRPr sz="1100">
              <a:solidFill>
                <a:srgbClr val="188038"/>
              </a:solidFill>
              <a:latin typeface="Roboto"/>
              <a:ea typeface="Roboto"/>
              <a:cs typeface="Roboto"/>
              <a:sym typeface="Roboto"/>
            </a:endParaRPr>
          </a:p>
          <a:p>
            <a:pPr indent="0" lvl="0" marL="45720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3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3. Setting up Jupyter Notebook</a:t>
            </a:r>
            <a:endParaRPr>
              <a:solidFill>
                <a:schemeClr val="lt2"/>
              </a:solidFill>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220" name="Google Shape;220;p33"/>
          <p:cNvSpPr txBox="1"/>
          <p:nvPr>
            <p:ph idx="1" type="body"/>
          </p:nvPr>
        </p:nvSpPr>
        <p:spPr>
          <a:xfrm>
            <a:off x="2400250" y="1299150"/>
            <a:ext cx="6444000" cy="330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8. Generate a PostgreSQL Schema</a:t>
            </a:r>
            <a:endParaRPr b="1" sz="1200">
              <a:latin typeface="Raleway"/>
              <a:ea typeface="Raleway"/>
              <a:cs typeface="Raleway"/>
              <a:sym typeface="Raleway"/>
            </a:endParaRPr>
          </a:p>
          <a:p>
            <a:pPr indent="-304800" lvl="0" marL="457200" rtl="0" algn="l">
              <a:spcBef>
                <a:spcPts val="1000"/>
              </a:spcBef>
              <a:spcAft>
                <a:spcPts val="0"/>
              </a:spcAft>
              <a:buSzPts val="1200"/>
              <a:buFont typeface="Raleway"/>
              <a:buChar char="➔"/>
            </a:pPr>
            <a:r>
              <a:rPr b="1" lang="en" sz="1200">
                <a:latin typeface="Raleway"/>
                <a:ea typeface="Raleway"/>
                <a:cs typeface="Raleway"/>
                <a:sym typeface="Raleway"/>
              </a:rPr>
              <a:t>Preparation for data insertion</a:t>
            </a:r>
            <a:endParaRPr b="1" sz="1200">
              <a:latin typeface="Raleway"/>
              <a:ea typeface="Raleway"/>
              <a:cs typeface="Raleway"/>
              <a:sym typeface="Raleway"/>
            </a:endParaRPr>
          </a:p>
          <a:p>
            <a:pPr indent="-298450" lvl="0" marL="457200" rtl="0" algn="l">
              <a:spcBef>
                <a:spcPts val="100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print(pd.io.sql.get_schema(df, name='yellow_taxi_data'))</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 Change data type for TEXT columns to be timestamp</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df['tpep_pickup_datetime'] = pd.to_datetime(df['tpep_pickup_datetime'])</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df['tpep_dropoff_datetime'] = pd.to_datetime(df['tpep_dropoff_datetime'])</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 Generate DDL statements for PostgreSQL</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from sqlalchemy import create_engine</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engine = create_engine('postgresql://root:root@localhost:5432/ny_taxi')</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engine.connect()</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print(pd.io.sql.get_schema(df, name='yellow_taxi_data', con=engine))</a:t>
            </a:r>
            <a:endParaRPr sz="1100">
              <a:solidFill>
                <a:srgbClr val="188038"/>
              </a:solidFill>
              <a:latin typeface="Roboto"/>
              <a:ea typeface="Roboto"/>
              <a:cs typeface="Roboto"/>
              <a:sym typeface="Roboto"/>
            </a:endParaRPr>
          </a:p>
          <a:p>
            <a:pPr indent="0" lvl="0" marL="45720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3. Setting up Jupyter Notebook</a:t>
            </a:r>
            <a:endParaRPr>
              <a:solidFill>
                <a:schemeClr val="lt2"/>
              </a:solidFill>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227" name="Google Shape;227;p34"/>
          <p:cNvSpPr txBox="1"/>
          <p:nvPr>
            <p:ph idx="1" type="body"/>
          </p:nvPr>
        </p:nvSpPr>
        <p:spPr>
          <a:xfrm>
            <a:off x="2400250" y="1299150"/>
            <a:ext cx="6444000" cy="330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9</a:t>
            </a:r>
            <a:r>
              <a:rPr b="1" lang="en" sz="1200">
                <a:latin typeface="Raleway"/>
                <a:ea typeface="Raleway"/>
                <a:cs typeface="Raleway"/>
                <a:sym typeface="Raleway"/>
              </a:rPr>
              <a:t>. Insert Data into PostgreSQL</a:t>
            </a:r>
            <a:endParaRPr b="1" sz="1200">
              <a:latin typeface="Raleway"/>
              <a:ea typeface="Raleway"/>
              <a:cs typeface="Raleway"/>
              <a:sym typeface="Raleway"/>
            </a:endParaRPr>
          </a:p>
          <a:p>
            <a:pPr indent="-304800" lvl="0" marL="457200" rtl="0" algn="l">
              <a:spcBef>
                <a:spcPts val="1000"/>
              </a:spcBef>
              <a:spcAft>
                <a:spcPts val="0"/>
              </a:spcAft>
              <a:buSzPts val="1200"/>
              <a:buFont typeface="Raleway"/>
              <a:buChar char="➔"/>
            </a:pPr>
            <a:r>
              <a:rPr b="1" lang="en" sz="1200">
                <a:latin typeface="Raleway"/>
                <a:ea typeface="Raleway"/>
                <a:cs typeface="Raleway"/>
                <a:sym typeface="Raleway"/>
              </a:rPr>
              <a:t>Insert data into Preparation for data insertion</a:t>
            </a:r>
            <a:endParaRPr b="1" sz="1200">
              <a:latin typeface="Raleway"/>
              <a:ea typeface="Raleway"/>
              <a:cs typeface="Raleway"/>
              <a:sym typeface="Raleway"/>
            </a:endParaRPr>
          </a:p>
          <a:p>
            <a:pPr indent="-298450" lvl="0" marL="457200" rtl="0" algn="l">
              <a:spcBef>
                <a:spcPts val="100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 Insert the first chunk of data</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df.head(n=0).to_sql(name='yellow_taxi_data', con=engine, if_exists='replace')</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 Insert the remaining data in chunks</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from time import time</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while True:</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    t_start = time()</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    df = next(df_iter)</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    df['tpep_pickup_datetime'] = pd.to_datetime(df['tpep_pickup_datetime'])</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    df['tpep_dropoff_datetime'] = pd.to_datetime(df['tpep_dropoff_datetime'])</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    df.to_sql(name='yellow_taxi_data', con=engine, if_exists='append')</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    t_end = time()</a:t>
            </a:r>
            <a:endParaRPr sz="1100">
              <a:solidFill>
                <a:srgbClr val="188038"/>
              </a:solidFill>
              <a:latin typeface="Roboto"/>
              <a:ea typeface="Roboto"/>
              <a:cs typeface="Roboto"/>
              <a:sym typeface="Roboto"/>
            </a:endParaRPr>
          </a:p>
          <a:p>
            <a:pPr indent="-298450" lvl="0" marL="457200" rtl="0" algn="l">
              <a:spcBef>
                <a:spcPts val="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    print('Inserted another chunk, took %.3f seconds' % (t_end - t_start))</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1" name="Shape 231"/>
        <p:cNvGrpSpPr/>
        <p:nvPr/>
      </p:nvGrpSpPr>
      <p:grpSpPr>
        <a:xfrm>
          <a:off x="0" y="0"/>
          <a:ext cx="0" cy="0"/>
          <a:chOff x="0" y="0"/>
          <a:chExt cx="0" cy="0"/>
        </a:xfrm>
      </p:grpSpPr>
      <p:pic>
        <p:nvPicPr>
          <p:cNvPr id="232" name="Google Shape;232;p3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233" name="Google Shape;233;p35"/>
          <p:cNvSpPr txBox="1"/>
          <p:nvPr/>
        </p:nvSpPr>
        <p:spPr>
          <a:xfrm>
            <a:off x="2671150" y="1285700"/>
            <a:ext cx="3879300" cy="188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Generating an SSH Key Pair</a:t>
            </a:r>
            <a:endParaRPr b="1" sz="3000">
              <a:solidFill>
                <a:schemeClr val="lt2"/>
              </a:solidFill>
              <a:latin typeface="Raleway"/>
              <a:ea typeface="Raleway"/>
              <a:cs typeface="Raleway"/>
              <a:sym typeface="Raleway"/>
            </a:endParaRPr>
          </a:p>
        </p:txBody>
      </p:sp>
      <p:sp>
        <p:nvSpPr>
          <p:cNvPr id="234" name="Google Shape;234;p35"/>
          <p:cNvSpPr txBox="1"/>
          <p:nvPr>
            <p:ph idx="4294967295" type="body"/>
          </p:nvPr>
        </p:nvSpPr>
        <p:spPr>
          <a:xfrm>
            <a:off x="2855550" y="2183475"/>
            <a:ext cx="3373500" cy="252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Security is essential in data engineering. Let's generate an SSH key pair for secure access.</a:t>
            </a:r>
            <a:endParaRPr b="1" sz="1200">
              <a:latin typeface="Raleway"/>
              <a:ea typeface="Raleway"/>
              <a:cs typeface="Raleway"/>
              <a:sym typeface="Raleway"/>
            </a:endParaRPr>
          </a:p>
          <a:p>
            <a:pPr indent="0" lvl="0" marL="0" rtl="0" algn="l">
              <a:spcBef>
                <a:spcPts val="1000"/>
              </a:spcBef>
              <a:spcAft>
                <a:spcPts val="0"/>
              </a:spcAft>
              <a:buNone/>
            </a:pPr>
            <a:r>
              <a:t/>
            </a:r>
            <a:endParaRPr b="1"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latin typeface="Raleway"/>
                <a:ea typeface="Raleway"/>
                <a:cs typeface="Raleway"/>
                <a:sym typeface="Raleway"/>
              </a:rPr>
              <a:t>1. Generate an SSH key pair with a specified email address</a:t>
            </a:r>
            <a:endParaRPr b="1" sz="1200">
              <a:latin typeface="Raleway"/>
              <a:ea typeface="Raleway"/>
              <a:cs typeface="Raleway"/>
              <a:sym typeface="Raleway"/>
            </a:endParaRPr>
          </a:p>
          <a:p>
            <a:pPr indent="0" lvl="0" marL="457200" rtl="0" algn="l">
              <a:spcBef>
                <a:spcPts val="1000"/>
              </a:spcBef>
              <a:spcAft>
                <a:spcPts val="1000"/>
              </a:spcAft>
              <a:buNone/>
            </a:pPr>
            <a:r>
              <a:t/>
            </a:r>
            <a:endParaRPr b="1" sz="1200">
              <a:latin typeface="Raleway"/>
              <a:ea typeface="Raleway"/>
              <a:cs typeface="Raleway"/>
              <a:sym typeface="Raleway"/>
            </a:endParaRPr>
          </a:p>
        </p:txBody>
      </p:sp>
      <p:sp>
        <p:nvSpPr>
          <p:cNvPr id="235" name="Google Shape;235;p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3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4</a:t>
            </a:r>
            <a:r>
              <a:rPr lang="en">
                <a:solidFill>
                  <a:schemeClr val="lt2"/>
                </a:solidFill>
              </a:rPr>
              <a:t>. Generating an SSH Key Pair</a:t>
            </a:r>
            <a:endParaRPr/>
          </a:p>
        </p:txBody>
      </p:sp>
      <p:sp>
        <p:nvSpPr>
          <p:cNvPr id="242" name="Google Shape;242;p36"/>
          <p:cNvSpPr txBox="1"/>
          <p:nvPr>
            <p:ph idx="1" type="body"/>
          </p:nvPr>
        </p:nvSpPr>
        <p:spPr>
          <a:xfrm>
            <a:off x="2400250" y="1299150"/>
            <a:ext cx="6444000" cy="330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1</a:t>
            </a:r>
            <a:r>
              <a:rPr b="1" lang="en" sz="1200">
                <a:latin typeface="Raleway"/>
                <a:ea typeface="Raleway"/>
                <a:cs typeface="Raleway"/>
                <a:sym typeface="Raleway"/>
              </a:rPr>
              <a:t>. </a:t>
            </a:r>
            <a:r>
              <a:rPr b="1" lang="en" sz="1200">
                <a:latin typeface="Raleway"/>
                <a:ea typeface="Raleway"/>
                <a:cs typeface="Raleway"/>
                <a:sym typeface="Raleway"/>
              </a:rPr>
              <a:t>To generate a new SSH key pair (public and private key), use the following command:</a:t>
            </a:r>
            <a:endParaRPr b="1" sz="1200">
              <a:latin typeface="Raleway"/>
              <a:ea typeface="Raleway"/>
              <a:cs typeface="Raleway"/>
              <a:sym typeface="Raleway"/>
            </a:endParaRPr>
          </a:p>
          <a:p>
            <a:pPr indent="-298450" lvl="0" marL="457200" rtl="0" algn="l">
              <a:spcBef>
                <a:spcPts val="100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#ssh-keygen -t rsa -b 4096 -C "drago"</a:t>
            </a:r>
            <a:endParaRPr sz="1100">
              <a:solidFill>
                <a:srgbClr val="188038"/>
              </a:solidFill>
              <a:latin typeface="Roboto"/>
              <a:ea typeface="Roboto"/>
              <a:cs typeface="Roboto"/>
              <a:sym typeface="Roboto"/>
            </a:endParaRPr>
          </a:p>
          <a:p>
            <a:pPr indent="0" lvl="0" marL="0" rtl="0" algn="l">
              <a:spcBef>
                <a:spcPts val="1200"/>
              </a:spcBef>
              <a:spcAft>
                <a:spcPts val="0"/>
              </a:spcAft>
              <a:buNone/>
            </a:pPr>
            <a:r>
              <a:t/>
            </a:r>
            <a:endParaRPr sz="1100">
              <a:solidFill>
                <a:srgbClr val="188038"/>
              </a:solidFill>
              <a:latin typeface="Roboto"/>
              <a:ea typeface="Roboto"/>
              <a:cs typeface="Roboto"/>
              <a:sym typeface="Roboto"/>
            </a:endParaRPr>
          </a:p>
          <a:p>
            <a:pPr indent="-304800" lvl="0" marL="457200" rtl="0" algn="l">
              <a:spcBef>
                <a:spcPts val="1200"/>
              </a:spcBef>
              <a:spcAft>
                <a:spcPts val="0"/>
              </a:spcAft>
              <a:buSzPts val="1200"/>
              <a:buFont typeface="Raleway"/>
              <a:buChar char="➔"/>
            </a:pPr>
            <a:r>
              <a:rPr b="1" lang="en" sz="1200">
                <a:latin typeface="Raleway"/>
                <a:ea typeface="Raleway"/>
                <a:cs typeface="Raleway"/>
                <a:sym typeface="Raleway"/>
              </a:rPr>
              <a:t>This email address is used as a label to help identify the key later if needed</a:t>
            </a:r>
            <a:endParaRPr b="1" sz="1200">
              <a:latin typeface="Raleway"/>
              <a:ea typeface="Raleway"/>
              <a:cs typeface="Raleway"/>
              <a:sym typeface="Raleway"/>
            </a:endParaRPr>
          </a:p>
          <a:p>
            <a:pPr indent="0" lvl="0" marL="457200" rtl="0" algn="l">
              <a:spcBef>
                <a:spcPts val="1000"/>
              </a:spcBef>
              <a:spcAft>
                <a:spcPts val="0"/>
              </a:spcAft>
              <a:buNone/>
            </a:pPr>
            <a:r>
              <a:rPr lang="en" sz="1100">
                <a:solidFill>
                  <a:srgbClr val="188038"/>
                </a:solidFill>
                <a:latin typeface="Roboto"/>
                <a:ea typeface="Roboto"/>
                <a:cs typeface="Roboto"/>
                <a:sym typeface="Roboto"/>
              </a:rPr>
              <a:t>-t rsa: </a:t>
            </a:r>
            <a:r>
              <a:rPr lang="en" sz="1100">
                <a:latin typeface="Roboto"/>
                <a:ea typeface="Roboto"/>
                <a:cs typeface="Roboto"/>
                <a:sym typeface="Roboto"/>
              </a:rPr>
              <a:t>Specifies the key type as RSA.</a:t>
            </a:r>
            <a:endParaRPr sz="1100">
              <a:latin typeface="Roboto"/>
              <a:ea typeface="Roboto"/>
              <a:cs typeface="Roboto"/>
              <a:sym typeface="Roboto"/>
            </a:endParaRPr>
          </a:p>
          <a:p>
            <a:pPr indent="0" lvl="0" marL="457200" rtl="0" algn="l">
              <a:spcBef>
                <a:spcPts val="1000"/>
              </a:spcBef>
              <a:spcAft>
                <a:spcPts val="0"/>
              </a:spcAft>
              <a:buNone/>
            </a:pPr>
            <a:r>
              <a:rPr lang="en" sz="1100">
                <a:solidFill>
                  <a:srgbClr val="188038"/>
                </a:solidFill>
                <a:latin typeface="Roboto"/>
                <a:ea typeface="Roboto"/>
                <a:cs typeface="Roboto"/>
                <a:sym typeface="Roboto"/>
              </a:rPr>
              <a:t>-b 4096: </a:t>
            </a:r>
            <a:r>
              <a:rPr lang="en" sz="1100">
                <a:latin typeface="Roboto"/>
                <a:ea typeface="Roboto"/>
                <a:cs typeface="Roboto"/>
                <a:sym typeface="Roboto"/>
              </a:rPr>
              <a:t>Sets the key length to 4096 bits (recommended for increased security).</a:t>
            </a:r>
            <a:endParaRPr sz="1100">
              <a:latin typeface="Roboto"/>
              <a:ea typeface="Roboto"/>
              <a:cs typeface="Roboto"/>
              <a:sym typeface="Roboto"/>
            </a:endParaRPr>
          </a:p>
          <a:p>
            <a:pPr indent="0" lvl="0" marL="457200" rtl="0" algn="l">
              <a:spcBef>
                <a:spcPts val="1000"/>
              </a:spcBef>
              <a:spcAft>
                <a:spcPts val="0"/>
              </a:spcAft>
              <a:buNone/>
            </a:pPr>
            <a:r>
              <a:rPr lang="en" sz="1100">
                <a:solidFill>
                  <a:srgbClr val="188038"/>
                </a:solidFill>
                <a:latin typeface="Roboto"/>
                <a:ea typeface="Roboto"/>
                <a:cs typeface="Roboto"/>
                <a:sym typeface="Roboto"/>
              </a:rPr>
              <a:t>-C "drago": </a:t>
            </a:r>
            <a:r>
              <a:rPr lang="en" sz="1100">
                <a:latin typeface="Roboto"/>
                <a:ea typeface="Roboto"/>
                <a:cs typeface="Roboto"/>
                <a:sym typeface="Roboto"/>
              </a:rPr>
              <a:t>Provides a comment to help identify the key </a:t>
            </a:r>
            <a:endParaRPr sz="1100">
              <a:latin typeface="Roboto"/>
              <a:ea typeface="Roboto"/>
              <a:cs typeface="Roboto"/>
              <a:sym typeface="Roboto"/>
            </a:endParaRPr>
          </a:p>
          <a:p>
            <a:pPr indent="0" lvl="0" marL="457200" rtl="0" algn="l">
              <a:spcBef>
                <a:spcPts val="1000"/>
              </a:spcBef>
              <a:spcAft>
                <a:spcPts val="0"/>
              </a:spcAft>
              <a:buNone/>
            </a:pPr>
            <a:r>
              <a:rPr lang="en" sz="1100">
                <a:latin typeface="Roboto"/>
                <a:ea typeface="Roboto"/>
                <a:cs typeface="Roboto"/>
                <a:sym typeface="Roboto"/>
              </a:rPr>
              <a:t>(you can use any comment you like).</a:t>
            </a:r>
            <a:endParaRPr sz="1100">
              <a:latin typeface="Roboto"/>
              <a:ea typeface="Roboto"/>
              <a:cs typeface="Roboto"/>
              <a:sym typeface="Roboto"/>
            </a:endParaRPr>
          </a:p>
          <a:p>
            <a:pPr indent="0" lvl="0" marL="457200" rtl="0" algn="l">
              <a:spcBef>
                <a:spcPts val="1000"/>
              </a:spcBef>
              <a:spcAft>
                <a:spcPts val="1000"/>
              </a:spcAft>
              <a:buNone/>
            </a:pPr>
            <a:r>
              <a:t/>
            </a:r>
            <a:endParaRPr b="1" sz="1200">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8" name="Google Shape;248;p3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4. Generating an SSH Key Pair</a:t>
            </a:r>
            <a:endParaRPr/>
          </a:p>
        </p:txBody>
      </p:sp>
      <p:sp>
        <p:nvSpPr>
          <p:cNvPr id="249" name="Google Shape;249;p37"/>
          <p:cNvSpPr txBox="1"/>
          <p:nvPr>
            <p:ph idx="1" type="body"/>
          </p:nvPr>
        </p:nvSpPr>
        <p:spPr>
          <a:xfrm>
            <a:off x="2400250" y="1299150"/>
            <a:ext cx="6444000" cy="330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1. To generate a new SSH key pair (public and private key), use the following command:</a:t>
            </a:r>
            <a:endParaRPr b="1" sz="1200">
              <a:latin typeface="Raleway"/>
              <a:ea typeface="Raleway"/>
              <a:cs typeface="Raleway"/>
              <a:sym typeface="Raleway"/>
            </a:endParaRPr>
          </a:p>
          <a:p>
            <a:pPr indent="-298450" lvl="0" marL="457200" rtl="0" algn="l">
              <a:spcBef>
                <a:spcPts val="1000"/>
              </a:spcBef>
              <a:spcAft>
                <a:spcPts val="0"/>
              </a:spcAft>
              <a:buClr>
                <a:srgbClr val="188038"/>
              </a:buClr>
              <a:buSzPts val="1100"/>
              <a:buFont typeface="Roboto"/>
              <a:buChar char="➔"/>
            </a:pPr>
            <a:r>
              <a:rPr lang="en" sz="1100">
                <a:solidFill>
                  <a:srgbClr val="188038"/>
                </a:solidFill>
                <a:latin typeface="Roboto"/>
                <a:ea typeface="Roboto"/>
                <a:cs typeface="Roboto"/>
                <a:sym typeface="Roboto"/>
              </a:rPr>
              <a:t>#ssh-keygen -t rsa -b 4096 -C "drago</a:t>
            </a:r>
            <a:r>
              <a:rPr lang="en" sz="1100">
                <a:solidFill>
                  <a:srgbClr val="188038"/>
                </a:solidFill>
                <a:latin typeface="Roboto"/>
                <a:ea typeface="Roboto"/>
                <a:cs typeface="Roboto"/>
                <a:sym typeface="Roboto"/>
              </a:rPr>
              <a:t>"</a:t>
            </a:r>
            <a:endParaRPr sz="1100">
              <a:solidFill>
                <a:srgbClr val="188038"/>
              </a:solidFill>
              <a:latin typeface="Roboto"/>
              <a:ea typeface="Roboto"/>
              <a:cs typeface="Roboto"/>
              <a:sym typeface="Roboto"/>
            </a:endParaRPr>
          </a:p>
          <a:p>
            <a:pPr indent="0" lvl="0" marL="0" rtl="0" algn="l">
              <a:spcBef>
                <a:spcPts val="1200"/>
              </a:spcBef>
              <a:spcAft>
                <a:spcPts val="0"/>
              </a:spcAft>
              <a:buNone/>
            </a:pPr>
            <a:r>
              <a:t/>
            </a:r>
            <a:endParaRPr sz="1100">
              <a:solidFill>
                <a:srgbClr val="188038"/>
              </a:solidFill>
              <a:latin typeface="Roboto"/>
              <a:ea typeface="Roboto"/>
              <a:cs typeface="Roboto"/>
              <a:sym typeface="Roboto"/>
            </a:endParaRPr>
          </a:p>
          <a:p>
            <a:pPr indent="-317500" lvl="0" marL="457200" rtl="0" algn="l">
              <a:spcBef>
                <a:spcPts val="1200"/>
              </a:spcBef>
              <a:spcAft>
                <a:spcPts val="0"/>
              </a:spcAft>
              <a:buClr>
                <a:schemeClr val="dk1"/>
              </a:buClr>
              <a:buSzPts val="1400"/>
              <a:buFont typeface="Raleway"/>
              <a:buChar char="➔"/>
            </a:pPr>
            <a:r>
              <a:rPr b="1" lang="en" sz="1200">
                <a:latin typeface="Raleway"/>
                <a:ea typeface="Raleway"/>
                <a:cs typeface="Raleway"/>
                <a:sym typeface="Raleway"/>
              </a:rPr>
              <a:t>2</a:t>
            </a:r>
            <a:r>
              <a:rPr lang="en" sz="1100">
                <a:solidFill>
                  <a:srgbClr val="188038"/>
                </a:solidFill>
                <a:latin typeface="Roboto"/>
                <a:ea typeface="Roboto"/>
                <a:cs typeface="Roboto"/>
                <a:sym typeface="Roboto"/>
              </a:rPr>
              <a:t>. </a:t>
            </a:r>
            <a:r>
              <a:rPr b="1" lang="en" sz="1200">
                <a:latin typeface="Raleway"/>
                <a:ea typeface="Raleway"/>
                <a:cs typeface="Raleway"/>
                <a:sym typeface="Raleway"/>
              </a:rPr>
              <a:t>This email address is used as a label to help identify the key later if needed</a:t>
            </a:r>
            <a:endParaRPr b="1" sz="1200">
              <a:latin typeface="Raleway"/>
              <a:ea typeface="Raleway"/>
              <a:cs typeface="Raleway"/>
              <a:sym typeface="Raleway"/>
            </a:endParaRPr>
          </a:p>
          <a:p>
            <a:pPr indent="0" lvl="0" marL="457200" rtl="0" algn="l">
              <a:spcBef>
                <a:spcPts val="1000"/>
              </a:spcBef>
              <a:spcAft>
                <a:spcPts val="0"/>
              </a:spcAft>
              <a:buNone/>
            </a:pPr>
            <a:r>
              <a:rPr lang="en" sz="1100">
                <a:solidFill>
                  <a:srgbClr val="188038"/>
                </a:solidFill>
                <a:latin typeface="Roboto"/>
                <a:ea typeface="Roboto"/>
                <a:cs typeface="Roboto"/>
                <a:sym typeface="Roboto"/>
              </a:rPr>
              <a:t>-t rsa: </a:t>
            </a:r>
            <a:r>
              <a:rPr lang="en" sz="1100">
                <a:latin typeface="Roboto"/>
                <a:ea typeface="Roboto"/>
                <a:cs typeface="Roboto"/>
                <a:sym typeface="Roboto"/>
              </a:rPr>
              <a:t>Specifies the key type as RSA.</a:t>
            </a:r>
            <a:endParaRPr sz="1100">
              <a:latin typeface="Roboto"/>
              <a:ea typeface="Roboto"/>
              <a:cs typeface="Roboto"/>
              <a:sym typeface="Roboto"/>
            </a:endParaRPr>
          </a:p>
          <a:p>
            <a:pPr indent="0" lvl="0" marL="457200" rtl="0" algn="l">
              <a:spcBef>
                <a:spcPts val="1000"/>
              </a:spcBef>
              <a:spcAft>
                <a:spcPts val="0"/>
              </a:spcAft>
              <a:buNone/>
            </a:pPr>
            <a:r>
              <a:rPr lang="en" sz="1100">
                <a:solidFill>
                  <a:srgbClr val="188038"/>
                </a:solidFill>
                <a:latin typeface="Roboto"/>
                <a:ea typeface="Roboto"/>
                <a:cs typeface="Roboto"/>
                <a:sym typeface="Roboto"/>
              </a:rPr>
              <a:t>-b 4096: </a:t>
            </a:r>
            <a:r>
              <a:rPr lang="en" sz="1100">
                <a:latin typeface="Roboto"/>
                <a:ea typeface="Roboto"/>
                <a:cs typeface="Roboto"/>
                <a:sym typeface="Roboto"/>
              </a:rPr>
              <a:t>Sets the key length to 4096 bits (recommended for increased security).</a:t>
            </a:r>
            <a:endParaRPr sz="1100">
              <a:latin typeface="Roboto"/>
              <a:ea typeface="Roboto"/>
              <a:cs typeface="Roboto"/>
              <a:sym typeface="Roboto"/>
            </a:endParaRPr>
          </a:p>
          <a:p>
            <a:pPr indent="0" lvl="0" marL="457200" rtl="0" algn="l">
              <a:spcBef>
                <a:spcPts val="1000"/>
              </a:spcBef>
              <a:spcAft>
                <a:spcPts val="0"/>
              </a:spcAft>
              <a:buNone/>
            </a:pPr>
            <a:r>
              <a:rPr lang="en" sz="1100">
                <a:solidFill>
                  <a:srgbClr val="188038"/>
                </a:solidFill>
                <a:latin typeface="Roboto"/>
                <a:ea typeface="Roboto"/>
                <a:cs typeface="Roboto"/>
                <a:sym typeface="Roboto"/>
              </a:rPr>
              <a:t>-C "drago": </a:t>
            </a:r>
            <a:r>
              <a:rPr lang="en" sz="1100">
                <a:latin typeface="Roboto"/>
                <a:ea typeface="Roboto"/>
                <a:cs typeface="Roboto"/>
                <a:sym typeface="Roboto"/>
              </a:rPr>
              <a:t>Provides a comment to help identify the key </a:t>
            </a:r>
            <a:endParaRPr sz="1100">
              <a:latin typeface="Roboto"/>
              <a:ea typeface="Roboto"/>
              <a:cs typeface="Roboto"/>
              <a:sym typeface="Roboto"/>
            </a:endParaRPr>
          </a:p>
          <a:p>
            <a:pPr indent="0" lvl="0" marL="457200" rtl="0" algn="l">
              <a:spcBef>
                <a:spcPts val="1000"/>
              </a:spcBef>
              <a:spcAft>
                <a:spcPts val="0"/>
              </a:spcAft>
              <a:buNone/>
            </a:pPr>
            <a:r>
              <a:rPr lang="en" sz="1100">
                <a:latin typeface="Roboto"/>
                <a:ea typeface="Roboto"/>
                <a:cs typeface="Roboto"/>
                <a:sym typeface="Roboto"/>
              </a:rPr>
              <a:t>(you can use any comment you like).</a:t>
            </a:r>
            <a:endParaRPr sz="1100">
              <a:latin typeface="Roboto"/>
              <a:ea typeface="Roboto"/>
              <a:cs typeface="Roboto"/>
              <a:sym typeface="Roboto"/>
            </a:endParaRPr>
          </a:p>
          <a:p>
            <a:pPr indent="0" lvl="0" marL="457200" rtl="0" algn="l">
              <a:spcBef>
                <a:spcPts val="1000"/>
              </a:spcBef>
              <a:spcAft>
                <a:spcPts val="1000"/>
              </a:spcAft>
              <a:buNone/>
            </a:pPr>
            <a:r>
              <a:t/>
            </a:r>
            <a:endParaRPr b="1" sz="1200">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3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4. Generating an SSH Key Pair</a:t>
            </a:r>
            <a:endParaRPr/>
          </a:p>
        </p:txBody>
      </p:sp>
      <p:sp>
        <p:nvSpPr>
          <p:cNvPr id="256" name="Google Shape;256;p38"/>
          <p:cNvSpPr txBox="1"/>
          <p:nvPr>
            <p:ph idx="1" type="body"/>
          </p:nvPr>
        </p:nvSpPr>
        <p:spPr>
          <a:xfrm>
            <a:off x="2400250" y="1173675"/>
            <a:ext cx="6444000" cy="34866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Font typeface="Raleway"/>
              <a:buChar char="➔"/>
            </a:pPr>
            <a:r>
              <a:rPr b="1" lang="en" sz="1200">
                <a:latin typeface="Raleway"/>
                <a:ea typeface="Raleway"/>
                <a:cs typeface="Raleway"/>
                <a:sym typeface="Raleway"/>
              </a:rPr>
              <a:t>Choose a Location: </a:t>
            </a:r>
            <a:r>
              <a:rPr lang="en" sz="1200">
                <a:latin typeface="Raleway"/>
                <a:ea typeface="Raleway"/>
                <a:cs typeface="Raleway"/>
                <a:sym typeface="Raleway"/>
              </a:rPr>
              <a:t>The ssh-keygen command will prompt you to choose a location to save the keys. By default, it saves the keys in your home directory under </a:t>
            </a:r>
            <a:r>
              <a:rPr lang="en" sz="1200">
                <a:solidFill>
                  <a:srgbClr val="188038"/>
                </a:solidFill>
                <a:latin typeface="Roboto"/>
                <a:ea typeface="Roboto"/>
                <a:cs typeface="Roboto"/>
                <a:sym typeface="Roboto"/>
              </a:rPr>
              <a:t>~/.ssh/id_rsa (private key)</a:t>
            </a:r>
            <a:r>
              <a:rPr lang="en" sz="1200">
                <a:latin typeface="Raleway"/>
                <a:ea typeface="Raleway"/>
                <a:cs typeface="Raleway"/>
                <a:sym typeface="Raleway"/>
              </a:rPr>
              <a:t> and </a:t>
            </a:r>
            <a:r>
              <a:rPr lang="en" sz="1200">
                <a:solidFill>
                  <a:srgbClr val="188038"/>
                </a:solidFill>
                <a:latin typeface="Roboto"/>
                <a:ea typeface="Roboto"/>
                <a:cs typeface="Roboto"/>
                <a:sym typeface="Roboto"/>
              </a:rPr>
              <a:t>~/.ssh/id_rsa.pub</a:t>
            </a:r>
            <a:r>
              <a:rPr lang="en" sz="1200">
                <a:latin typeface="Raleway"/>
                <a:ea typeface="Raleway"/>
                <a:cs typeface="Raleway"/>
                <a:sym typeface="Raleway"/>
              </a:rPr>
              <a:t> (public key). You can press Enter to accept the default location or specify a different one if you prefer.</a:t>
            </a:r>
            <a:endParaRPr sz="1200">
              <a:latin typeface="Raleway"/>
              <a:ea typeface="Raleway"/>
              <a:cs typeface="Raleway"/>
              <a:sym typeface="Raleway"/>
            </a:endParaRPr>
          </a:p>
          <a:p>
            <a:pPr indent="0" lvl="0" marL="457200" rtl="0" algn="l">
              <a:spcBef>
                <a:spcPts val="1200"/>
              </a:spcBef>
              <a:spcAft>
                <a:spcPts val="0"/>
              </a:spcAft>
              <a:buNone/>
            </a:pPr>
            <a:r>
              <a:t/>
            </a:r>
            <a:endParaRPr sz="1200">
              <a:latin typeface="Raleway"/>
              <a:ea typeface="Raleway"/>
              <a:cs typeface="Raleway"/>
              <a:sym typeface="Raleway"/>
            </a:endParaRPr>
          </a:p>
          <a:p>
            <a:pPr indent="-317500" lvl="0" marL="457200" rtl="0" algn="l">
              <a:spcBef>
                <a:spcPts val="1200"/>
              </a:spcBef>
              <a:spcAft>
                <a:spcPts val="0"/>
              </a:spcAft>
              <a:buClr>
                <a:schemeClr val="dk1"/>
              </a:buClr>
              <a:buSzPts val="1400"/>
              <a:buFont typeface="Raleway"/>
              <a:buChar char="➔"/>
            </a:pPr>
            <a:r>
              <a:rPr b="1" lang="en" sz="1200">
                <a:latin typeface="Raleway"/>
                <a:ea typeface="Raleway"/>
                <a:cs typeface="Raleway"/>
                <a:sym typeface="Raleway"/>
              </a:rPr>
              <a:t>Choose a Passphrase (Optional): </a:t>
            </a:r>
            <a:r>
              <a:rPr lang="en" sz="1200">
                <a:latin typeface="Raleway"/>
                <a:ea typeface="Raleway"/>
                <a:cs typeface="Raleway"/>
                <a:sym typeface="Raleway"/>
              </a:rPr>
              <a:t>You can choose to secure your private key with a passphrase. This adds an extra layer of security but requires you to enter the passphrase each time you use the key. If you want to set a passphrase, enter it when prompted.</a:t>
            </a:r>
            <a:endParaRPr sz="1200">
              <a:latin typeface="Raleway"/>
              <a:ea typeface="Raleway"/>
              <a:cs typeface="Raleway"/>
              <a:sym typeface="Raleway"/>
            </a:endParaRPr>
          </a:p>
          <a:p>
            <a:pPr indent="0" lvl="0" marL="457200" rtl="0" algn="l">
              <a:spcBef>
                <a:spcPts val="1200"/>
              </a:spcBef>
              <a:spcAft>
                <a:spcPts val="0"/>
              </a:spcAft>
              <a:buNone/>
            </a:pPr>
            <a:r>
              <a:t/>
            </a:r>
            <a:endParaRPr sz="1200">
              <a:latin typeface="Raleway"/>
              <a:ea typeface="Raleway"/>
              <a:cs typeface="Raleway"/>
              <a:sym typeface="Raleway"/>
            </a:endParaRPr>
          </a:p>
          <a:p>
            <a:pPr indent="-317500" lvl="0" marL="457200" rtl="0" algn="l">
              <a:spcBef>
                <a:spcPts val="1200"/>
              </a:spcBef>
              <a:spcAft>
                <a:spcPts val="0"/>
              </a:spcAft>
              <a:buClr>
                <a:schemeClr val="dk1"/>
              </a:buClr>
              <a:buSzPts val="1400"/>
              <a:buFont typeface="Raleway"/>
              <a:buChar char="➔"/>
            </a:pPr>
            <a:r>
              <a:rPr b="1" lang="en" sz="1200">
                <a:latin typeface="Raleway"/>
                <a:ea typeface="Raleway"/>
                <a:cs typeface="Raleway"/>
                <a:sym typeface="Raleway"/>
              </a:rPr>
              <a:t>Key Generation: </a:t>
            </a:r>
            <a:r>
              <a:rPr lang="en" sz="1200">
                <a:latin typeface="Raleway"/>
                <a:ea typeface="Raleway"/>
                <a:cs typeface="Raleway"/>
                <a:sym typeface="Raleway"/>
              </a:rPr>
              <a:t>The </a:t>
            </a:r>
            <a:r>
              <a:rPr lang="en" sz="1200">
                <a:solidFill>
                  <a:srgbClr val="188038"/>
                </a:solidFill>
                <a:latin typeface="Roboto"/>
                <a:ea typeface="Roboto"/>
                <a:cs typeface="Roboto"/>
                <a:sym typeface="Roboto"/>
              </a:rPr>
              <a:t>ssh-keygen</a:t>
            </a:r>
            <a:r>
              <a:rPr lang="en" sz="1200">
                <a:latin typeface="Raleway"/>
                <a:ea typeface="Raleway"/>
                <a:cs typeface="Raleway"/>
                <a:sym typeface="Raleway"/>
              </a:rPr>
              <a:t> command will generate your SSH key pair. It will display a message indicating that your keys have been created.</a:t>
            </a:r>
            <a:endParaRPr sz="1200">
              <a:latin typeface="Raleway"/>
              <a:ea typeface="Raleway"/>
              <a:cs typeface="Raleway"/>
              <a:sym typeface="Raleway"/>
            </a:endParaRPr>
          </a:p>
          <a:p>
            <a:pPr indent="0" lvl="0" marL="0" rtl="0" algn="l">
              <a:spcBef>
                <a:spcPts val="1200"/>
              </a:spcBef>
              <a:spcAft>
                <a:spcPts val="1000"/>
              </a:spcAft>
              <a:buNone/>
            </a:pPr>
            <a:r>
              <a:t/>
            </a:r>
            <a:endParaRPr b="1" sz="1200">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2" name="Google Shape;262;p3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4. Generating an SSH Key Pair</a:t>
            </a:r>
            <a:endParaRPr/>
          </a:p>
        </p:txBody>
      </p:sp>
      <p:sp>
        <p:nvSpPr>
          <p:cNvPr id="263" name="Google Shape;263;p39"/>
          <p:cNvSpPr txBox="1"/>
          <p:nvPr>
            <p:ph idx="1" type="body"/>
          </p:nvPr>
        </p:nvSpPr>
        <p:spPr>
          <a:xfrm>
            <a:off x="2400250" y="1173675"/>
            <a:ext cx="6444000" cy="34866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Font typeface="Raleway"/>
              <a:buChar char="➔"/>
            </a:pPr>
            <a:r>
              <a:rPr b="1" lang="en" sz="1200">
                <a:latin typeface="Raleway"/>
                <a:ea typeface="Raleway"/>
                <a:cs typeface="Raleway"/>
                <a:sym typeface="Raleway"/>
              </a:rPr>
              <a:t>View your public key</a:t>
            </a:r>
            <a:r>
              <a:rPr b="1" lang="en" sz="1200">
                <a:latin typeface="Raleway"/>
                <a:ea typeface="Raleway"/>
                <a:cs typeface="Raleway"/>
                <a:sym typeface="Raleway"/>
              </a:rPr>
              <a:t>:</a:t>
            </a:r>
            <a:endParaRPr b="1" sz="1200">
              <a:latin typeface="Raleway"/>
              <a:ea typeface="Raleway"/>
              <a:cs typeface="Raleway"/>
              <a:sym typeface="Raleway"/>
            </a:endParaRPr>
          </a:p>
          <a:p>
            <a:pPr indent="0" lvl="0" marL="457200" rtl="0" algn="l">
              <a:spcBef>
                <a:spcPts val="1200"/>
              </a:spcBef>
              <a:spcAft>
                <a:spcPts val="0"/>
              </a:spcAft>
              <a:buNone/>
            </a:pPr>
            <a:r>
              <a:rPr b="1" lang="en" sz="1200">
                <a:latin typeface="Raleway"/>
                <a:ea typeface="Raleway"/>
                <a:cs typeface="Raleway"/>
                <a:sym typeface="Raleway"/>
              </a:rPr>
              <a:t> </a:t>
            </a:r>
            <a:endParaRPr sz="1200">
              <a:latin typeface="Raleway"/>
              <a:ea typeface="Raleway"/>
              <a:cs typeface="Raleway"/>
              <a:sym typeface="Raleway"/>
            </a:endParaRPr>
          </a:p>
          <a:p>
            <a:pPr indent="0" lvl="0" marL="0" rtl="0" algn="l">
              <a:spcBef>
                <a:spcPts val="1200"/>
              </a:spcBef>
              <a:spcAft>
                <a:spcPts val="0"/>
              </a:spcAft>
              <a:buClr>
                <a:schemeClr val="dk2"/>
              </a:buClr>
              <a:buSzPts val="1100"/>
              <a:buFont typeface="Arial"/>
              <a:buNone/>
            </a:pPr>
            <a:r>
              <a:rPr b="1" lang="en" sz="1200">
                <a:latin typeface="Raleway"/>
                <a:ea typeface="Raleway"/>
                <a:cs typeface="Raleway"/>
                <a:sym typeface="Raleway"/>
              </a:rPr>
              <a:t>View Your Public Key: </a:t>
            </a:r>
            <a:r>
              <a:rPr lang="en" sz="1200">
                <a:latin typeface="Raleway"/>
                <a:ea typeface="Raleway"/>
                <a:cs typeface="Raleway"/>
                <a:sym typeface="Raleway"/>
              </a:rPr>
              <a:t>You can view the content of your public key by using a command like cat. For example:</a:t>
            </a:r>
            <a:endParaRPr sz="1200">
              <a:latin typeface="Raleway"/>
              <a:ea typeface="Raleway"/>
              <a:cs typeface="Raleway"/>
              <a:sym typeface="Raleway"/>
            </a:endParaRPr>
          </a:p>
          <a:p>
            <a:pPr indent="0" lvl="0" marL="0" rtl="0" algn="l">
              <a:spcBef>
                <a:spcPts val="1200"/>
              </a:spcBef>
              <a:spcAft>
                <a:spcPts val="0"/>
              </a:spcAft>
              <a:buNone/>
            </a:pPr>
            <a:r>
              <a:rPr lang="en" sz="1100">
                <a:solidFill>
                  <a:srgbClr val="188038"/>
                </a:solidFill>
                <a:latin typeface="Roboto"/>
                <a:ea typeface="Roboto"/>
                <a:cs typeface="Roboto"/>
                <a:sym typeface="Roboto"/>
              </a:rPr>
              <a:t>cat ~/.ssh/id_rsa.pub</a:t>
            </a:r>
            <a:endParaRPr sz="1100">
              <a:solidFill>
                <a:srgbClr val="188038"/>
              </a:solidFill>
              <a:latin typeface="Roboto"/>
              <a:ea typeface="Roboto"/>
              <a:cs typeface="Roboto"/>
              <a:sym typeface="Roboto"/>
            </a:endParaRPr>
          </a:p>
          <a:p>
            <a:pPr indent="0" lvl="0" marL="0" rtl="0" algn="l">
              <a:spcBef>
                <a:spcPts val="0"/>
              </a:spcBef>
              <a:spcAft>
                <a:spcPts val="0"/>
              </a:spcAft>
              <a:buClr>
                <a:schemeClr val="dk2"/>
              </a:buClr>
              <a:buSzPts val="1100"/>
              <a:buFont typeface="Arial"/>
              <a:buNone/>
            </a:pPr>
            <a:r>
              <a:t/>
            </a:r>
            <a:endParaRPr sz="1100">
              <a:solidFill>
                <a:srgbClr val="188038"/>
              </a:solidFill>
              <a:latin typeface="Roboto"/>
              <a:ea typeface="Roboto"/>
              <a:cs typeface="Roboto"/>
              <a:sym typeface="Roboto"/>
            </a:endParaRPr>
          </a:p>
          <a:p>
            <a:pPr indent="0" lvl="0" marL="0" rtl="0" algn="l">
              <a:spcBef>
                <a:spcPts val="0"/>
              </a:spcBef>
              <a:spcAft>
                <a:spcPts val="1000"/>
              </a:spcAft>
              <a:buNone/>
            </a:pPr>
            <a:r>
              <a:rPr lang="en" sz="1200">
                <a:latin typeface="Raleway"/>
                <a:ea typeface="Raleway"/>
                <a:cs typeface="Raleway"/>
                <a:sym typeface="Raleway"/>
              </a:rPr>
              <a:t>This will display the public key in the terminal. You can copy and paste this public key when needed to authorize access to your SSH server or services.</a:t>
            </a:r>
            <a:endParaRPr sz="1200">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7" name="Shape 267"/>
        <p:cNvGrpSpPr/>
        <p:nvPr/>
      </p:nvGrpSpPr>
      <p:grpSpPr>
        <a:xfrm>
          <a:off x="0" y="0"/>
          <a:ext cx="0" cy="0"/>
          <a:chOff x="0" y="0"/>
          <a:chExt cx="0" cy="0"/>
        </a:xfrm>
      </p:grpSpPr>
      <p:pic>
        <p:nvPicPr>
          <p:cNvPr id="268" name="Google Shape;268;p40"/>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269" name="Google Shape;269;p40"/>
          <p:cNvSpPr txBox="1"/>
          <p:nvPr/>
        </p:nvSpPr>
        <p:spPr>
          <a:xfrm>
            <a:off x="2671150" y="454425"/>
            <a:ext cx="3879300" cy="156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5</a:t>
            </a:r>
            <a:r>
              <a:rPr b="1" lang="en" sz="3000">
                <a:solidFill>
                  <a:schemeClr val="lt2"/>
                </a:solidFill>
                <a:latin typeface="Raleway"/>
                <a:ea typeface="Raleway"/>
                <a:cs typeface="Raleway"/>
                <a:sym typeface="Raleway"/>
              </a:rPr>
              <a:t>. Upload SSH public key to GCP (Part 1)</a:t>
            </a:r>
            <a:endParaRPr b="1" sz="3000">
              <a:solidFill>
                <a:schemeClr val="lt2"/>
              </a:solidFill>
              <a:latin typeface="Raleway"/>
              <a:ea typeface="Raleway"/>
              <a:cs typeface="Raleway"/>
              <a:sym typeface="Raleway"/>
            </a:endParaRPr>
          </a:p>
        </p:txBody>
      </p:sp>
      <p:sp>
        <p:nvSpPr>
          <p:cNvPr id="270" name="Google Shape;270;p40"/>
          <p:cNvSpPr txBox="1"/>
          <p:nvPr>
            <p:ph idx="4294967295" type="body"/>
          </p:nvPr>
        </p:nvSpPr>
        <p:spPr>
          <a:xfrm>
            <a:off x="2855550" y="2183475"/>
            <a:ext cx="3373500" cy="2522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200">
                <a:latin typeface="Raleway"/>
                <a:ea typeface="Raleway"/>
                <a:cs typeface="Raleway"/>
                <a:sym typeface="Raleway"/>
              </a:rPr>
              <a:t>Now that we have an SSH key pair, let's upload the public key to Google Cloud Platform (GCP).</a:t>
            </a:r>
            <a:endParaRPr b="1" sz="1200">
              <a:latin typeface="Raleway"/>
              <a:ea typeface="Raleway"/>
              <a:cs typeface="Raleway"/>
              <a:sym typeface="Raleway"/>
            </a:endParaRPr>
          </a:p>
          <a:p>
            <a:pPr indent="0" lvl="0" marL="457200" rtl="0" algn="l">
              <a:spcBef>
                <a:spcPts val="1000"/>
              </a:spcBef>
              <a:spcAft>
                <a:spcPts val="0"/>
              </a:spcAft>
              <a:buNone/>
            </a:pPr>
            <a:r>
              <a:t/>
            </a:r>
            <a:endParaRPr b="1" sz="1200">
              <a:latin typeface="Raleway"/>
              <a:ea typeface="Raleway"/>
              <a:cs typeface="Raleway"/>
              <a:sym typeface="Raleway"/>
            </a:endParaRPr>
          </a:p>
          <a:p>
            <a:pPr indent="0" lvl="0" marL="457200" rtl="0" algn="l">
              <a:spcBef>
                <a:spcPts val="1000"/>
              </a:spcBef>
              <a:spcAft>
                <a:spcPts val="1000"/>
              </a:spcAft>
              <a:buNone/>
            </a:pPr>
            <a:r>
              <a:rPr b="1" lang="en" sz="1200">
                <a:latin typeface="Raleway"/>
                <a:ea typeface="Raleway"/>
                <a:cs typeface="Raleway"/>
                <a:sym typeface="Raleway"/>
              </a:rPr>
              <a:t>1. Open the Google Cloud Console</a:t>
            </a:r>
            <a:endParaRPr b="1" sz="1200">
              <a:latin typeface="Raleway"/>
              <a:ea typeface="Raleway"/>
              <a:cs typeface="Raleway"/>
              <a:sym typeface="Raleway"/>
            </a:endParaRPr>
          </a:p>
        </p:txBody>
      </p:sp>
      <p:sp>
        <p:nvSpPr>
          <p:cNvPr id="271" name="Google Shape;271;p4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4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5</a:t>
            </a:r>
            <a:r>
              <a:rPr lang="en">
                <a:solidFill>
                  <a:schemeClr val="lt2"/>
                </a:solidFill>
              </a:rPr>
              <a:t>. Upload SSH to GCP</a:t>
            </a:r>
            <a:endParaRPr/>
          </a:p>
        </p:txBody>
      </p:sp>
      <p:sp>
        <p:nvSpPr>
          <p:cNvPr id="278" name="Google Shape;278;p41"/>
          <p:cNvSpPr txBox="1"/>
          <p:nvPr>
            <p:ph idx="1" type="body"/>
          </p:nvPr>
        </p:nvSpPr>
        <p:spPr>
          <a:xfrm>
            <a:off x="2400250" y="1173675"/>
            <a:ext cx="6444000" cy="34866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Font typeface="Raleway"/>
              <a:buChar char="➔"/>
            </a:pPr>
            <a:r>
              <a:rPr b="1" lang="en" sz="1200">
                <a:latin typeface="Raleway"/>
                <a:ea typeface="Raleway"/>
                <a:cs typeface="Raleway"/>
                <a:sym typeface="Raleway"/>
              </a:rPr>
              <a:t>Upload the </a:t>
            </a:r>
            <a:r>
              <a:rPr b="1" lang="en" sz="1200">
                <a:latin typeface="Raleway"/>
                <a:ea typeface="Raleway"/>
                <a:cs typeface="Raleway"/>
                <a:sym typeface="Raleway"/>
              </a:rPr>
              <a:t>key:</a:t>
            </a:r>
            <a:endParaRPr b="1" sz="1200">
              <a:latin typeface="Raleway"/>
              <a:ea typeface="Raleway"/>
              <a:cs typeface="Raleway"/>
              <a:sym typeface="Raleway"/>
            </a:endParaRPr>
          </a:p>
          <a:p>
            <a:pPr indent="0" lvl="0" marL="457200" rtl="0" algn="l">
              <a:spcBef>
                <a:spcPts val="1200"/>
              </a:spcBef>
              <a:spcAft>
                <a:spcPts val="0"/>
              </a:spcAft>
              <a:buNone/>
            </a:pPr>
            <a:r>
              <a:t/>
            </a:r>
            <a:endParaRPr b="1" sz="1200">
              <a:latin typeface="Raleway"/>
              <a:ea typeface="Raleway"/>
              <a:cs typeface="Raleway"/>
              <a:sym typeface="Raleway"/>
            </a:endParaRPr>
          </a:p>
          <a:p>
            <a:pPr indent="-304800" lvl="0" marL="457200" rtl="0" algn="l">
              <a:spcBef>
                <a:spcPts val="1200"/>
              </a:spcBef>
              <a:spcAft>
                <a:spcPts val="0"/>
              </a:spcAft>
              <a:buSzPts val="1200"/>
              <a:buFont typeface="Raleway"/>
              <a:buChar char="➔"/>
            </a:pPr>
            <a:r>
              <a:rPr lang="en" sz="1200">
                <a:latin typeface="Raleway"/>
                <a:ea typeface="Raleway"/>
                <a:cs typeface="Raleway"/>
                <a:sym typeface="Raleway"/>
              </a:rPr>
              <a:t>To upload your SSH public key to Google Cloud Platform (GCP), you can add it to the metadata of your Google Cloud user account</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298450" lvl="0" marL="457200" rtl="0" algn="l">
              <a:spcBef>
                <a:spcPts val="1200"/>
              </a:spcBef>
              <a:spcAft>
                <a:spcPts val="0"/>
              </a:spcAft>
              <a:buSzPts val="1100"/>
              <a:buFont typeface="Arial"/>
              <a:buChar char="➔"/>
            </a:pPr>
            <a:r>
              <a:rPr lang="en" sz="1200">
                <a:latin typeface="Raleway"/>
                <a:ea typeface="Raleway"/>
                <a:cs typeface="Raleway"/>
                <a:sym typeface="Raleway"/>
              </a:rPr>
              <a:t>Generate Your SSH Key Pair: If you haven't already generated an SSH key pair, follow the instructions in the previous response to generate one. </a:t>
            </a:r>
            <a:endParaRPr sz="1200">
              <a:latin typeface="Raleway"/>
              <a:ea typeface="Raleway"/>
              <a:cs typeface="Raleway"/>
              <a:sym typeface="Raleway"/>
            </a:endParaRPr>
          </a:p>
          <a:p>
            <a:pPr indent="0" lvl="0" marL="457200" rtl="0" algn="l">
              <a:spcBef>
                <a:spcPts val="1200"/>
              </a:spcBef>
              <a:spcAft>
                <a:spcPts val="0"/>
              </a:spcAft>
              <a:buNone/>
            </a:pPr>
            <a:r>
              <a:t/>
            </a:r>
            <a:endParaRPr sz="1200">
              <a:latin typeface="Raleway"/>
              <a:ea typeface="Raleway"/>
              <a:cs typeface="Raleway"/>
              <a:sym typeface="Raleway"/>
            </a:endParaRPr>
          </a:p>
          <a:p>
            <a:pPr indent="-298450" lvl="0" marL="457200" rtl="0" algn="l">
              <a:spcBef>
                <a:spcPts val="1200"/>
              </a:spcBef>
              <a:spcAft>
                <a:spcPts val="0"/>
              </a:spcAft>
              <a:buSzPts val="1100"/>
              <a:buFont typeface="Arial"/>
              <a:buChar char="➔"/>
            </a:pPr>
            <a:r>
              <a:rPr lang="en" sz="1200">
                <a:latin typeface="Raleway"/>
                <a:ea typeface="Raleway"/>
                <a:cs typeface="Raleway"/>
                <a:sym typeface="Raleway"/>
              </a:rPr>
              <a:t>Make sure you have your SSH public key file (</a:t>
            </a:r>
            <a:r>
              <a:rPr lang="en" sz="1200">
                <a:solidFill>
                  <a:srgbClr val="188038"/>
                </a:solidFill>
                <a:latin typeface="Roboto"/>
                <a:ea typeface="Roboto"/>
                <a:cs typeface="Roboto"/>
                <a:sym typeface="Roboto"/>
              </a:rPr>
              <a:t>~/.ssh/id_rsa.pub</a:t>
            </a:r>
            <a:r>
              <a:rPr lang="en" sz="1200">
                <a:latin typeface="Raleway"/>
                <a:ea typeface="Raleway"/>
                <a:cs typeface="Raleway"/>
                <a:sym typeface="Raleway"/>
              </a:rPr>
              <a:t>) ready.</a:t>
            </a:r>
            <a:endParaRPr sz="1200">
              <a:latin typeface="Raleway"/>
              <a:ea typeface="Raleway"/>
              <a:cs typeface="Raleway"/>
              <a:sym typeface="Raleway"/>
            </a:endParaRPr>
          </a:p>
          <a:p>
            <a:pPr indent="0" lvl="0" marL="457200" rtl="0" algn="l">
              <a:spcBef>
                <a:spcPts val="1200"/>
              </a:spcBef>
              <a:spcAft>
                <a:spcPts val="0"/>
              </a:spcAft>
              <a:buNone/>
            </a:pPr>
            <a:r>
              <a:t/>
            </a:r>
            <a:endParaRPr sz="1200">
              <a:latin typeface="Raleway"/>
              <a:ea typeface="Raleway"/>
              <a:cs typeface="Raleway"/>
              <a:sym typeface="Raleway"/>
            </a:endParaRPr>
          </a:p>
          <a:p>
            <a:pPr indent="0" lvl="0" marL="457200" rtl="0" algn="l">
              <a:spcBef>
                <a:spcPts val="1200"/>
              </a:spcBef>
              <a:spcAft>
                <a:spcPts val="1200"/>
              </a:spcAft>
              <a:buNone/>
            </a:pPr>
            <a:r>
              <a:t/>
            </a:r>
            <a:endParaRPr sz="12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85" name="Google Shape;85;p15"/>
          <p:cNvSpPr txBox="1"/>
          <p:nvPr/>
        </p:nvSpPr>
        <p:spPr>
          <a:xfrm>
            <a:off x="2855550" y="472150"/>
            <a:ext cx="3639600" cy="593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a:t>
            </a:r>
            <a:r>
              <a:rPr b="1" lang="en" sz="3000">
                <a:solidFill>
                  <a:schemeClr val="lt2"/>
                </a:solidFill>
                <a:latin typeface="Raleway"/>
                <a:ea typeface="Raleway"/>
                <a:cs typeface="Raleway"/>
                <a:sym typeface="Raleway"/>
              </a:rPr>
              <a:t>. Installing Python</a:t>
            </a:r>
            <a:endParaRPr b="1" sz="3000">
              <a:solidFill>
                <a:schemeClr val="lt2"/>
              </a:solidFill>
              <a:latin typeface="Raleway"/>
              <a:ea typeface="Raleway"/>
              <a:cs typeface="Raleway"/>
              <a:sym typeface="Raleway"/>
            </a:endParaRPr>
          </a:p>
        </p:txBody>
      </p:sp>
      <p:sp>
        <p:nvSpPr>
          <p:cNvPr id="86" name="Google Shape;86;p15"/>
          <p:cNvSpPr txBox="1"/>
          <p:nvPr>
            <p:ph idx="4294967295" type="body"/>
          </p:nvPr>
        </p:nvSpPr>
        <p:spPr>
          <a:xfrm>
            <a:off x="2855550" y="1377475"/>
            <a:ext cx="36396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To begin, let's install Python, a fundamental tool for data engineering.</a:t>
            </a:r>
            <a:endParaRPr b="1"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latin typeface="Raleway"/>
                <a:ea typeface="Raleway"/>
                <a:cs typeface="Raleway"/>
                <a:sym typeface="Raleway"/>
              </a:rPr>
              <a:t># Install Python and add it to the system PATH</a:t>
            </a:r>
            <a:endParaRPr b="1"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100">
                <a:solidFill>
                  <a:srgbClr val="188038"/>
                </a:solidFill>
                <a:latin typeface="Roboto Mono"/>
                <a:ea typeface="Roboto Mono"/>
                <a:cs typeface="Roboto Mono"/>
                <a:sym typeface="Roboto Mono"/>
              </a:rPr>
              <a:t>sudo apt update</a:t>
            </a:r>
            <a:endParaRPr sz="1100">
              <a:solidFill>
                <a:srgbClr val="188038"/>
              </a:solidFill>
              <a:latin typeface="Roboto Mono"/>
              <a:ea typeface="Roboto Mono"/>
              <a:cs typeface="Roboto Mono"/>
              <a:sym typeface="Roboto Mono"/>
            </a:endParaRPr>
          </a:p>
          <a:p>
            <a:pPr indent="-317500" lvl="0" marL="457200" rtl="0" algn="l">
              <a:spcBef>
                <a:spcPts val="1000"/>
              </a:spcBef>
              <a:spcAft>
                <a:spcPts val="0"/>
              </a:spcAft>
              <a:buClr>
                <a:schemeClr val="dk1"/>
              </a:buClr>
              <a:buSzPts val="1400"/>
              <a:buFont typeface="Raleway"/>
              <a:buChar char="➔"/>
            </a:pPr>
            <a:r>
              <a:rPr lang="en" sz="1100">
                <a:solidFill>
                  <a:srgbClr val="188038"/>
                </a:solidFill>
                <a:latin typeface="Roboto Mono"/>
                <a:ea typeface="Roboto Mono"/>
                <a:cs typeface="Roboto Mono"/>
                <a:sym typeface="Roboto Mono"/>
              </a:rPr>
              <a:t>sudo apt install python3</a:t>
            </a:r>
            <a:endParaRPr sz="1100">
              <a:solidFill>
                <a:srgbClr val="188038"/>
              </a:solidFill>
              <a:latin typeface="Roboto Mono"/>
              <a:ea typeface="Roboto Mono"/>
              <a:cs typeface="Roboto Mono"/>
              <a:sym typeface="Roboto Mono"/>
            </a:endParaRPr>
          </a:p>
          <a:p>
            <a:pPr indent="-317500" lvl="0" marL="457200" rtl="0" algn="l">
              <a:spcBef>
                <a:spcPts val="1000"/>
              </a:spcBef>
              <a:spcAft>
                <a:spcPts val="0"/>
              </a:spcAft>
              <a:buClr>
                <a:schemeClr val="dk1"/>
              </a:buClr>
              <a:buSzPts val="1400"/>
              <a:buFont typeface="Raleway"/>
              <a:buChar char="➔"/>
            </a:pPr>
            <a:r>
              <a:rPr lang="en" sz="1100">
                <a:solidFill>
                  <a:srgbClr val="188038"/>
                </a:solidFill>
                <a:latin typeface="Roboto Mono"/>
                <a:ea typeface="Roboto Mono"/>
                <a:cs typeface="Roboto Mono"/>
                <a:sym typeface="Roboto Mono"/>
              </a:rPr>
              <a:t>sudo apt install python3-pip</a:t>
            </a:r>
            <a:endParaRPr sz="1100">
              <a:solidFill>
                <a:srgbClr val="188038"/>
              </a:solidFill>
              <a:latin typeface="Roboto Mono"/>
              <a:ea typeface="Roboto Mono"/>
              <a:cs typeface="Roboto Mono"/>
              <a:sym typeface="Roboto Mono"/>
            </a:endParaRPr>
          </a:p>
          <a:p>
            <a:pPr indent="-317500" lvl="0" marL="457200" rtl="0" algn="l">
              <a:spcBef>
                <a:spcPts val="1000"/>
              </a:spcBef>
              <a:spcAft>
                <a:spcPts val="1000"/>
              </a:spcAft>
              <a:buClr>
                <a:schemeClr val="dk1"/>
              </a:buClr>
              <a:buSzPts val="1400"/>
              <a:buFont typeface="Raleway"/>
              <a:buChar char="➔"/>
            </a:pPr>
            <a:r>
              <a:rPr lang="en" sz="1100">
                <a:solidFill>
                  <a:srgbClr val="188038"/>
                </a:solidFill>
                <a:latin typeface="Roboto Mono"/>
                <a:ea typeface="Roboto Mono"/>
                <a:cs typeface="Roboto Mono"/>
                <a:sym typeface="Roboto Mono"/>
              </a:rPr>
              <a:t>export PATH="$PATH:/home/drago/.local/bin"</a:t>
            </a:r>
            <a:endParaRPr b="1" sz="1200">
              <a:latin typeface="Raleway"/>
              <a:ea typeface="Raleway"/>
              <a:cs typeface="Raleway"/>
              <a:sym typeface="Raleway"/>
            </a:endParaRPr>
          </a:p>
        </p:txBody>
      </p:sp>
      <p:sp>
        <p:nvSpPr>
          <p:cNvPr id="87" name="Google Shape;87;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4" name="Google Shape;284;p4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5. Upload SSH to GCP</a:t>
            </a:r>
            <a:endParaRPr/>
          </a:p>
        </p:txBody>
      </p:sp>
      <p:sp>
        <p:nvSpPr>
          <p:cNvPr id="285" name="Google Shape;285;p42"/>
          <p:cNvSpPr txBox="1"/>
          <p:nvPr>
            <p:ph idx="1" type="body"/>
          </p:nvPr>
        </p:nvSpPr>
        <p:spPr>
          <a:xfrm>
            <a:off x="2400250" y="1173675"/>
            <a:ext cx="6266400" cy="34866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Font typeface="Raleway"/>
              <a:buChar char="➔"/>
            </a:pPr>
            <a:r>
              <a:rPr b="1" lang="en" sz="1200">
                <a:latin typeface="Raleway"/>
                <a:ea typeface="Raleway"/>
                <a:cs typeface="Raleway"/>
                <a:sym typeface="Raleway"/>
              </a:rPr>
              <a:t>Open GCP</a:t>
            </a:r>
            <a:r>
              <a:rPr b="1" lang="en" sz="1200">
                <a:latin typeface="Raleway"/>
                <a:ea typeface="Raleway"/>
                <a:cs typeface="Raleway"/>
                <a:sym typeface="Raleway"/>
              </a:rPr>
              <a:t>:</a:t>
            </a:r>
            <a:endParaRPr b="1"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100">
                <a:latin typeface="Raleway"/>
                <a:ea typeface="Raleway"/>
                <a:cs typeface="Raleway"/>
                <a:sym typeface="Raleway"/>
              </a:rPr>
              <a:t>Open the Google Cloud Console:</a:t>
            </a:r>
            <a:br>
              <a:rPr lang="en" sz="1100">
                <a:latin typeface="Raleway"/>
                <a:ea typeface="Raleway"/>
                <a:cs typeface="Raleway"/>
                <a:sym typeface="Raleway"/>
              </a:rPr>
            </a:br>
            <a:endParaRPr sz="1100">
              <a:latin typeface="Raleway"/>
              <a:ea typeface="Raleway"/>
              <a:cs typeface="Raleway"/>
              <a:sym typeface="Raleway"/>
            </a:endParaRPr>
          </a:p>
          <a:p>
            <a:pPr indent="-298450" lvl="0" marL="800100" rtl="0" algn="l">
              <a:spcBef>
                <a:spcPts val="1000"/>
              </a:spcBef>
              <a:spcAft>
                <a:spcPts val="0"/>
              </a:spcAft>
              <a:buSzPts val="1100"/>
              <a:buFont typeface="Raleway"/>
              <a:buChar char="●"/>
            </a:pPr>
            <a:r>
              <a:rPr lang="en" sz="1100">
                <a:latin typeface="Raleway"/>
                <a:ea typeface="Raleway"/>
                <a:cs typeface="Raleway"/>
                <a:sym typeface="Raleway"/>
              </a:rPr>
              <a:t>Visit the Google Cloud Console at</a:t>
            </a:r>
            <a:r>
              <a:rPr lang="en" sz="1100">
                <a:uFill>
                  <a:noFill/>
                </a:uFill>
                <a:latin typeface="Raleway"/>
                <a:ea typeface="Raleway"/>
                <a:cs typeface="Raleway"/>
                <a:sym typeface="Raleway"/>
                <a:hlinkClick r:id="rId3"/>
              </a:rPr>
              <a:t> </a:t>
            </a:r>
            <a:r>
              <a:rPr lang="en" sz="1100" u="sng">
                <a:solidFill>
                  <a:schemeClr val="hlink"/>
                </a:solidFill>
                <a:latin typeface="Raleway"/>
                <a:ea typeface="Raleway"/>
                <a:cs typeface="Raleway"/>
                <a:sym typeface="Raleway"/>
                <a:hlinkClick r:id="rId4"/>
              </a:rPr>
              <a:t>https://console.cloud.google.com/</a:t>
            </a:r>
            <a:r>
              <a:rPr lang="en" sz="1100">
                <a:latin typeface="Raleway"/>
                <a:ea typeface="Raleway"/>
                <a:cs typeface="Raleway"/>
                <a:sym typeface="Raleway"/>
              </a:rPr>
              <a:t> and sign in to your Google Cloud account.</a:t>
            </a:r>
            <a:br>
              <a:rPr lang="en" sz="1100">
                <a:latin typeface="Raleway"/>
                <a:ea typeface="Raleway"/>
                <a:cs typeface="Raleway"/>
                <a:sym typeface="Raleway"/>
              </a:rPr>
            </a:br>
            <a:endParaRPr sz="1100">
              <a:latin typeface="Raleway"/>
              <a:ea typeface="Raleway"/>
              <a:cs typeface="Raleway"/>
              <a:sym typeface="Raleway"/>
            </a:endParaRPr>
          </a:p>
          <a:p>
            <a:pPr indent="-298450" lvl="0" marL="800100" rtl="0" algn="l">
              <a:spcBef>
                <a:spcPts val="1000"/>
              </a:spcBef>
              <a:spcAft>
                <a:spcPts val="0"/>
              </a:spcAft>
              <a:buSzPts val="1100"/>
              <a:buFont typeface="Raleway"/>
              <a:buChar char="●"/>
            </a:pPr>
            <a:r>
              <a:rPr lang="en" sz="1100">
                <a:latin typeface="Raleway"/>
                <a:ea typeface="Raleway"/>
                <a:cs typeface="Raleway"/>
                <a:sym typeface="Raleway"/>
              </a:rPr>
              <a:t>Navigate to the Compute Engine SSH Keys Page:</a:t>
            </a:r>
            <a:br>
              <a:rPr lang="en" sz="1100">
                <a:latin typeface="Raleway"/>
                <a:ea typeface="Raleway"/>
                <a:cs typeface="Raleway"/>
                <a:sym typeface="Raleway"/>
              </a:rPr>
            </a:br>
            <a:endParaRPr sz="1100">
              <a:latin typeface="Raleway"/>
              <a:ea typeface="Raleway"/>
              <a:cs typeface="Raleway"/>
              <a:sym typeface="Raleway"/>
            </a:endParaRPr>
          </a:p>
          <a:p>
            <a:pPr indent="-228600" lvl="0" marL="800100" rtl="0" algn="l">
              <a:spcBef>
                <a:spcPts val="1200"/>
              </a:spcBef>
              <a:spcAft>
                <a:spcPts val="0"/>
              </a:spcAft>
              <a:buNone/>
            </a:pPr>
            <a:r>
              <a:rPr lang="en" sz="1100">
                <a:latin typeface="Raleway"/>
                <a:ea typeface="Raleway"/>
                <a:cs typeface="Raleway"/>
                <a:sym typeface="Raleway"/>
              </a:rPr>
              <a:t>a. Click on the menu icon (☰) in the upper left corner to open the navigation menu.</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	b. Under "</a:t>
            </a:r>
            <a:r>
              <a:rPr i="1" lang="en" sz="1100">
                <a:latin typeface="Raleway"/>
                <a:ea typeface="Raleway"/>
                <a:cs typeface="Raleway"/>
                <a:sym typeface="Raleway"/>
              </a:rPr>
              <a:t>Compute</a:t>
            </a:r>
            <a:r>
              <a:rPr lang="en" sz="1100">
                <a:latin typeface="Raleway"/>
                <a:ea typeface="Raleway"/>
                <a:cs typeface="Raleway"/>
                <a:sym typeface="Raleway"/>
              </a:rPr>
              <a:t>," select "</a:t>
            </a:r>
            <a:r>
              <a:rPr i="1" lang="en" sz="1100" u="sng">
                <a:latin typeface="Raleway"/>
                <a:ea typeface="Raleway"/>
                <a:cs typeface="Raleway"/>
                <a:sym typeface="Raleway"/>
              </a:rPr>
              <a:t>Compute Engine</a:t>
            </a:r>
            <a:r>
              <a:rPr lang="en" sz="1100">
                <a:latin typeface="Raleway"/>
                <a:ea typeface="Raleway"/>
                <a:cs typeface="Raleway"/>
                <a:sym typeface="Raleway"/>
              </a:rPr>
              <a:t>."</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	c. In the left sidebar, under "</a:t>
            </a:r>
            <a:r>
              <a:rPr i="1" lang="en" sz="1100">
                <a:latin typeface="Raleway"/>
                <a:ea typeface="Raleway"/>
                <a:cs typeface="Raleway"/>
                <a:sym typeface="Raleway"/>
              </a:rPr>
              <a:t>Metadata</a:t>
            </a:r>
            <a:r>
              <a:rPr lang="en" sz="1100">
                <a:latin typeface="Raleway"/>
                <a:ea typeface="Raleway"/>
                <a:cs typeface="Raleway"/>
                <a:sym typeface="Raleway"/>
              </a:rPr>
              <a:t>," select "</a:t>
            </a:r>
            <a:r>
              <a:rPr i="1" lang="en" sz="1100" u="sng">
                <a:latin typeface="Raleway"/>
                <a:ea typeface="Raleway"/>
                <a:cs typeface="Raleway"/>
                <a:sym typeface="Raleway"/>
              </a:rPr>
              <a:t>SSH Keys</a:t>
            </a:r>
            <a:r>
              <a:rPr lang="en" sz="1100">
                <a:latin typeface="Raleway"/>
                <a:ea typeface="Raleway"/>
                <a:cs typeface="Raleway"/>
                <a:sym typeface="Raleway"/>
              </a:rPr>
              <a:t>."</a:t>
            </a:r>
            <a:br>
              <a:rPr lang="en" sz="1100">
                <a:latin typeface="Raleway"/>
                <a:ea typeface="Raleway"/>
                <a:cs typeface="Raleway"/>
                <a:sym typeface="Raleway"/>
              </a:rPr>
            </a:br>
            <a:endParaRPr sz="1200">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9" name="Shape 289"/>
        <p:cNvGrpSpPr/>
        <p:nvPr/>
      </p:nvGrpSpPr>
      <p:grpSpPr>
        <a:xfrm>
          <a:off x="0" y="0"/>
          <a:ext cx="0" cy="0"/>
          <a:chOff x="0" y="0"/>
          <a:chExt cx="0" cy="0"/>
        </a:xfrm>
      </p:grpSpPr>
      <p:pic>
        <p:nvPicPr>
          <p:cNvPr id="290" name="Google Shape;290;p43"/>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291" name="Google Shape;291;p43"/>
          <p:cNvSpPr txBox="1"/>
          <p:nvPr/>
        </p:nvSpPr>
        <p:spPr>
          <a:xfrm>
            <a:off x="2671150" y="454425"/>
            <a:ext cx="3879300" cy="156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5. Upload SSH public key to GCP (Part 2)</a:t>
            </a:r>
            <a:endParaRPr b="1" sz="3000">
              <a:solidFill>
                <a:schemeClr val="lt2"/>
              </a:solidFill>
              <a:latin typeface="Raleway"/>
              <a:ea typeface="Raleway"/>
              <a:cs typeface="Raleway"/>
              <a:sym typeface="Raleway"/>
            </a:endParaRPr>
          </a:p>
        </p:txBody>
      </p:sp>
      <p:sp>
        <p:nvSpPr>
          <p:cNvPr id="292" name="Google Shape;292;p43"/>
          <p:cNvSpPr txBox="1"/>
          <p:nvPr>
            <p:ph idx="4294967295" type="body"/>
          </p:nvPr>
        </p:nvSpPr>
        <p:spPr>
          <a:xfrm>
            <a:off x="2855550" y="2183475"/>
            <a:ext cx="3373500" cy="2522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200">
                <a:latin typeface="Raleway"/>
                <a:ea typeface="Raleway"/>
                <a:cs typeface="Raleway"/>
                <a:sym typeface="Raleway"/>
              </a:rPr>
              <a:t>Continuing from the previous slide, we'll add the SSH public key to your GCP account.</a:t>
            </a:r>
            <a:endParaRPr b="1" sz="1200">
              <a:latin typeface="Raleway"/>
              <a:ea typeface="Raleway"/>
              <a:cs typeface="Raleway"/>
              <a:sym typeface="Raleway"/>
            </a:endParaRPr>
          </a:p>
          <a:p>
            <a:pPr indent="0" lvl="0" marL="457200" rtl="0" algn="l">
              <a:spcBef>
                <a:spcPts val="1000"/>
              </a:spcBef>
              <a:spcAft>
                <a:spcPts val="0"/>
              </a:spcAft>
              <a:buNone/>
            </a:pPr>
            <a:r>
              <a:t/>
            </a:r>
            <a:endParaRPr b="1" sz="1200">
              <a:latin typeface="Raleway"/>
              <a:ea typeface="Raleway"/>
              <a:cs typeface="Raleway"/>
              <a:sym typeface="Raleway"/>
            </a:endParaRPr>
          </a:p>
          <a:p>
            <a:pPr indent="0" lvl="0" marL="457200" rtl="0" algn="l">
              <a:spcBef>
                <a:spcPts val="1000"/>
              </a:spcBef>
              <a:spcAft>
                <a:spcPts val="0"/>
              </a:spcAft>
              <a:buNone/>
            </a:pPr>
            <a:r>
              <a:rPr b="1" lang="en" sz="1200">
                <a:latin typeface="Raleway"/>
                <a:ea typeface="Raleway"/>
                <a:cs typeface="Raleway"/>
                <a:sym typeface="Raleway"/>
              </a:rPr>
              <a:t>3. Navigate to Compute Engine SSH Keys Page</a:t>
            </a:r>
            <a:endParaRPr b="1" sz="1200">
              <a:latin typeface="Raleway"/>
              <a:ea typeface="Raleway"/>
              <a:cs typeface="Raleway"/>
              <a:sym typeface="Raleway"/>
            </a:endParaRPr>
          </a:p>
          <a:p>
            <a:pPr indent="0" lvl="0" marL="457200" rtl="0" algn="l">
              <a:spcBef>
                <a:spcPts val="1000"/>
              </a:spcBef>
              <a:spcAft>
                <a:spcPts val="0"/>
              </a:spcAft>
              <a:buNone/>
            </a:pPr>
            <a:r>
              <a:rPr b="1" lang="en" sz="1200">
                <a:latin typeface="Raleway"/>
                <a:ea typeface="Raleway"/>
                <a:cs typeface="Raleway"/>
                <a:sym typeface="Raleway"/>
              </a:rPr>
              <a:t>4. Add Your SSH Public Key</a:t>
            </a:r>
            <a:endParaRPr b="1" sz="1200">
              <a:latin typeface="Raleway"/>
              <a:ea typeface="Raleway"/>
              <a:cs typeface="Raleway"/>
              <a:sym typeface="Raleway"/>
            </a:endParaRPr>
          </a:p>
          <a:p>
            <a:pPr indent="0" lvl="0" marL="457200" rtl="0" algn="l">
              <a:spcBef>
                <a:spcPts val="1000"/>
              </a:spcBef>
              <a:spcAft>
                <a:spcPts val="1000"/>
              </a:spcAft>
              <a:buNone/>
            </a:pPr>
            <a:r>
              <a:rPr b="1" lang="en" sz="1200">
                <a:latin typeface="Raleway"/>
                <a:ea typeface="Raleway"/>
                <a:cs typeface="Raleway"/>
                <a:sym typeface="Raleway"/>
              </a:rPr>
              <a:t>5. Confirm the Key Addition</a:t>
            </a:r>
            <a:endParaRPr b="1" sz="1200">
              <a:latin typeface="Raleway"/>
              <a:ea typeface="Raleway"/>
              <a:cs typeface="Raleway"/>
              <a:sym typeface="Raleway"/>
            </a:endParaRPr>
          </a:p>
        </p:txBody>
      </p:sp>
      <p:sp>
        <p:nvSpPr>
          <p:cNvPr id="293" name="Google Shape;293;p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4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5. Upload SSH to GCP</a:t>
            </a:r>
            <a:endParaRPr/>
          </a:p>
        </p:txBody>
      </p:sp>
      <p:sp>
        <p:nvSpPr>
          <p:cNvPr id="300" name="Google Shape;300;p44"/>
          <p:cNvSpPr txBox="1"/>
          <p:nvPr>
            <p:ph idx="1" type="body"/>
          </p:nvPr>
        </p:nvSpPr>
        <p:spPr>
          <a:xfrm>
            <a:off x="2400250" y="1173675"/>
            <a:ext cx="6444000" cy="3486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br>
              <a:rPr lang="en" sz="1100">
                <a:latin typeface="Raleway"/>
                <a:ea typeface="Raleway"/>
                <a:cs typeface="Raleway"/>
                <a:sym typeface="Raleway"/>
              </a:rPr>
            </a:br>
            <a:r>
              <a:rPr lang="en" sz="1100">
                <a:latin typeface="Raleway"/>
                <a:ea typeface="Raleway"/>
                <a:cs typeface="Raleway"/>
                <a:sym typeface="Raleway"/>
              </a:rPr>
              <a:t> Add Your SSH Public Key:</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 a. Click the "</a:t>
            </a:r>
            <a:r>
              <a:rPr i="1" lang="en" sz="1100" u="sng">
                <a:latin typeface="Raleway"/>
                <a:ea typeface="Raleway"/>
                <a:cs typeface="Raleway"/>
                <a:sym typeface="Raleway"/>
              </a:rPr>
              <a:t>Edit</a:t>
            </a:r>
            <a:r>
              <a:rPr lang="en" sz="1100">
                <a:latin typeface="Raleway"/>
                <a:ea typeface="Raleway"/>
                <a:cs typeface="Raleway"/>
                <a:sym typeface="Raleway"/>
              </a:rPr>
              <a:t>" button at the top of the page.</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 b. In the </a:t>
            </a:r>
            <a:r>
              <a:rPr i="1" lang="en" sz="1100">
                <a:latin typeface="Raleway"/>
                <a:ea typeface="Raleway"/>
                <a:cs typeface="Raleway"/>
                <a:sym typeface="Raleway"/>
              </a:rPr>
              <a:t>"SSH Keys</a:t>
            </a:r>
            <a:r>
              <a:rPr lang="en" sz="1100">
                <a:latin typeface="Raleway"/>
                <a:ea typeface="Raleway"/>
                <a:cs typeface="Raleway"/>
                <a:sym typeface="Raleway"/>
              </a:rPr>
              <a:t>" section, click the "Add item" button.</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 c. In the "</a:t>
            </a:r>
            <a:r>
              <a:rPr i="1" lang="en" sz="1100">
                <a:latin typeface="Raleway"/>
                <a:ea typeface="Raleway"/>
                <a:cs typeface="Raleway"/>
                <a:sym typeface="Raleway"/>
              </a:rPr>
              <a:t>Key</a:t>
            </a:r>
            <a:r>
              <a:rPr lang="en" sz="1100">
                <a:latin typeface="Raleway"/>
                <a:ea typeface="Raleway"/>
                <a:cs typeface="Raleway"/>
                <a:sym typeface="Raleway"/>
              </a:rPr>
              <a:t>" field, paste the content of your SSH public key file (</a:t>
            </a:r>
            <a:r>
              <a:rPr lang="en" sz="1100">
                <a:solidFill>
                  <a:srgbClr val="188038"/>
                </a:solidFill>
                <a:latin typeface="Raleway"/>
                <a:ea typeface="Raleway"/>
                <a:cs typeface="Raleway"/>
                <a:sym typeface="Raleway"/>
              </a:rPr>
              <a:t>~/.ssh/id_rsa.pub</a:t>
            </a:r>
            <a:r>
              <a:rPr lang="en" sz="1100">
                <a:latin typeface="Raleway"/>
                <a:ea typeface="Raleway"/>
                <a:cs typeface="Raleway"/>
                <a:sym typeface="Raleway"/>
              </a:rPr>
              <a:t>).</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 d. Optionally, provide a name or description for the key in the "</a:t>
            </a:r>
            <a:r>
              <a:rPr i="1" lang="en" sz="1100" u="sng">
                <a:latin typeface="Raleway"/>
                <a:ea typeface="Raleway"/>
                <a:cs typeface="Raleway"/>
                <a:sym typeface="Raleway"/>
              </a:rPr>
              <a:t>Name</a:t>
            </a:r>
            <a:r>
              <a:rPr lang="en" sz="1100">
                <a:latin typeface="Raleway"/>
                <a:ea typeface="Raleway"/>
                <a:cs typeface="Raleway"/>
                <a:sym typeface="Raleway"/>
              </a:rPr>
              <a:t>" field (e.g., "</a:t>
            </a:r>
            <a:r>
              <a:rPr b="1" lang="en" sz="1100">
                <a:latin typeface="Raleway"/>
                <a:ea typeface="Raleway"/>
                <a:cs typeface="Raleway"/>
                <a:sym typeface="Raleway"/>
              </a:rPr>
              <a:t>My SSH Key</a:t>
            </a:r>
            <a:r>
              <a:rPr lang="en" sz="1100">
                <a:latin typeface="Raleway"/>
                <a:ea typeface="Raleway"/>
                <a:cs typeface="Raleway"/>
                <a:sym typeface="Raleway"/>
              </a:rPr>
              <a:t>").</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 e. Click the "</a:t>
            </a:r>
            <a:r>
              <a:rPr i="1" lang="en" sz="1100" u="sng">
                <a:latin typeface="Raleway"/>
                <a:ea typeface="Raleway"/>
                <a:cs typeface="Raleway"/>
                <a:sym typeface="Raleway"/>
              </a:rPr>
              <a:t>Save</a:t>
            </a:r>
            <a:r>
              <a:rPr lang="en" sz="1100">
                <a:latin typeface="Raleway"/>
                <a:ea typeface="Raleway"/>
                <a:cs typeface="Raleway"/>
                <a:sym typeface="Raleway"/>
              </a:rPr>
              <a:t>" button to add the SSH key.</a:t>
            </a:r>
            <a:endParaRPr sz="1200">
              <a:latin typeface="Raleway"/>
              <a:ea typeface="Raleway"/>
              <a:cs typeface="Raleway"/>
              <a:sym typeface="Raleway"/>
            </a:endParaRPr>
          </a:p>
          <a:p>
            <a:pPr indent="0" lvl="0" marL="457200" rtl="0" algn="l">
              <a:spcBef>
                <a:spcPts val="1200"/>
              </a:spcBef>
              <a:spcAft>
                <a:spcPts val="1200"/>
              </a:spcAft>
              <a:buNone/>
            </a:pPr>
            <a:r>
              <a:t/>
            </a:r>
            <a:endParaRPr sz="1200">
              <a:latin typeface="Raleway"/>
              <a:ea typeface="Raleway"/>
              <a:cs typeface="Raleway"/>
              <a:sym typeface="Ralewa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4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5. Upload SSH to GCP</a:t>
            </a:r>
            <a:endParaRPr/>
          </a:p>
        </p:txBody>
      </p:sp>
      <p:sp>
        <p:nvSpPr>
          <p:cNvPr id="307" name="Google Shape;307;p45"/>
          <p:cNvSpPr txBox="1"/>
          <p:nvPr>
            <p:ph idx="1" type="body"/>
          </p:nvPr>
        </p:nvSpPr>
        <p:spPr>
          <a:xfrm>
            <a:off x="2400250" y="1173675"/>
            <a:ext cx="6444000" cy="3486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br>
              <a:rPr lang="en" sz="1100">
                <a:latin typeface="Raleway"/>
                <a:ea typeface="Raleway"/>
                <a:cs typeface="Raleway"/>
                <a:sym typeface="Raleway"/>
              </a:rPr>
            </a:br>
            <a:r>
              <a:rPr lang="en" sz="1100">
                <a:latin typeface="Raleway"/>
                <a:ea typeface="Raleway"/>
                <a:cs typeface="Raleway"/>
                <a:sym typeface="Raleway"/>
              </a:rPr>
              <a:t> </a:t>
            </a:r>
            <a:r>
              <a:rPr lang="en" sz="1100">
                <a:latin typeface="Raleway"/>
                <a:ea typeface="Raleway"/>
                <a:cs typeface="Raleway"/>
                <a:sym typeface="Raleway"/>
              </a:rPr>
              <a:t>Confirm the Key Addition:</a:t>
            </a:r>
            <a:br>
              <a:rPr lang="en" sz="1100">
                <a:latin typeface="Raleway"/>
                <a:ea typeface="Raleway"/>
                <a:cs typeface="Raleway"/>
                <a:sym typeface="Raleway"/>
              </a:rPr>
            </a:br>
            <a:endParaRPr sz="1100">
              <a:latin typeface="Raleway"/>
              <a:ea typeface="Raleway"/>
              <a:cs typeface="Raleway"/>
              <a:sym typeface="Raleway"/>
            </a:endParaRPr>
          </a:p>
          <a:p>
            <a:pPr indent="-298450" lvl="1" marL="914400" rtl="0" algn="l">
              <a:spcBef>
                <a:spcPts val="1200"/>
              </a:spcBef>
              <a:spcAft>
                <a:spcPts val="0"/>
              </a:spcAft>
              <a:buSzPts val="1100"/>
              <a:buFont typeface="Raleway"/>
              <a:buChar char="○"/>
            </a:pPr>
            <a:r>
              <a:rPr lang="en" sz="1100">
                <a:latin typeface="Raleway"/>
                <a:ea typeface="Raleway"/>
                <a:cs typeface="Raleway"/>
                <a:sym typeface="Raleway"/>
              </a:rPr>
              <a:t>After adding the SSH key, you should see it listed in the "SSH Keys" section. Ensure that the key you added matches your public key.</a:t>
            </a:r>
            <a:endParaRPr sz="1100">
              <a:latin typeface="Raleway"/>
              <a:ea typeface="Raleway"/>
              <a:cs typeface="Raleway"/>
              <a:sym typeface="Raleway"/>
            </a:endParaRPr>
          </a:p>
          <a:p>
            <a:pPr indent="0" lvl="0" marL="914400" rtl="0" algn="l">
              <a:spcBef>
                <a:spcPts val="1200"/>
              </a:spcBef>
              <a:spcAft>
                <a:spcPts val="0"/>
              </a:spcAft>
              <a:buNone/>
            </a:pPr>
            <a:r>
              <a:t/>
            </a:r>
            <a:endParaRPr sz="1100">
              <a:latin typeface="Raleway"/>
              <a:ea typeface="Raleway"/>
              <a:cs typeface="Raleway"/>
              <a:sym typeface="Raleway"/>
            </a:endParaRPr>
          </a:p>
          <a:p>
            <a:pPr indent="0" lvl="0" marL="0" rtl="0" algn="l">
              <a:spcBef>
                <a:spcPts val="1200"/>
              </a:spcBef>
              <a:spcAft>
                <a:spcPts val="0"/>
              </a:spcAft>
              <a:buClr>
                <a:schemeClr val="dk2"/>
              </a:buClr>
              <a:buSzPts val="1100"/>
              <a:buFont typeface="Arial"/>
              <a:buNone/>
            </a:pPr>
            <a:r>
              <a:rPr lang="en" sz="1100">
                <a:latin typeface="Raleway"/>
                <a:ea typeface="Raleway"/>
                <a:cs typeface="Raleway"/>
                <a:sym typeface="Raleway"/>
              </a:rPr>
              <a:t>Now, your SSH public key is associated with your Google Cloud account, and you can use it to authenticate when connecting to instances or services within GCP.</a:t>
            </a:r>
            <a:endParaRPr sz="1100">
              <a:latin typeface="Raleway"/>
              <a:ea typeface="Raleway"/>
              <a:cs typeface="Raleway"/>
              <a:sym typeface="Raleway"/>
            </a:endParaRPr>
          </a:p>
          <a:p>
            <a:pPr indent="0" lvl="0" marL="0" rtl="0" algn="l">
              <a:spcBef>
                <a:spcPts val="1200"/>
              </a:spcBef>
              <a:spcAft>
                <a:spcPts val="0"/>
              </a:spcAft>
              <a:buClr>
                <a:schemeClr val="dk2"/>
              </a:buClr>
              <a:buSzPts val="1100"/>
              <a:buFont typeface="Arial"/>
              <a:buNone/>
            </a:pPr>
            <a:r>
              <a:rPr lang="en" sz="1100">
                <a:latin typeface="Raleway"/>
                <a:ea typeface="Raleway"/>
                <a:cs typeface="Raleway"/>
                <a:sym typeface="Raleway"/>
              </a:rPr>
              <a:t>When you create a new Google Compute Engine (GCE) instance or use other GCP services that require SSH access, you can specify your SSH key as a metadata item, and it will be automatically added to the instance for authentication</a:t>
            </a:r>
            <a:endParaRPr sz="1100">
              <a:latin typeface="Raleway"/>
              <a:ea typeface="Raleway"/>
              <a:cs typeface="Raleway"/>
              <a:sym typeface="Raleway"/>
            </a:endParaRPr>
          </a:p>
          <a:p>
            <a:pPr indent="457200" lvl="0" marL="0" rtl="0" algn="l">
              <a:spcBef>
                <a:spcPts val="1200"/>
              </a:spcBef>
              <a:spcAft>
                <a:spcPts val="0"/>
              </a:spcAft>
              <a:buNone/>
            </a:pPr>
            <a:r>
              <a:t/>
            </a:r>
            <a:endParaRPr sz="1100">
              <a:latin typeface="Raleway"/>
              <a:ea typeface="Raleway"/>
              <a:cs typeface="Raleway"/>
              <a:sym typeface="Raleway"/>
            </a:endParaRPr>
          </a:p>
          <a:p>
            <a:pPr indent="0" lvl="0" marL="457200" rtl="0" algn="l">
              <a:spcBef>
                <a:spcPts val="1200"/>
              </a:spcBef>
              <a:spcAft>
                <a:spcPts val="1200"/>
              </a:spcAft>
              <a:buNone/>
            </a:pPr>
            <a:r>
              <a:t/>
            </a:r>
            <a:endParaRPr sz="1200">
              <a:latin typeface="Raleway"/>
              <a:ea typeface="Raleway"/>
              <a:cs typeface="Raleway"/>
              <a:sym typeface="Ralew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1" name="Shape 311"/>
        <p:cNvGrpSpPr/>
        <p:nvPr/>
      </p:nvGrpSpPr>
      <p:grpSpPr>
        <a:xfrm>
          <a:off x="0" y="0"/>
          <a:ext cx="0" cy="0"/>
          <a:chOff x="0" y="0"/>
          <a:chExt cx="0" cy="0"/>
        </a:xfrm>
      </p:grpSpPr>
      <p:pic>
        <p:nvPicPr>
          <p:cNvPr id="312" name="Google Shape;312;p46"/>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313" name="Google Shape;313;p46"/>
          <p:cNvSpPr txBox="1"/>
          <p:nvPr/>
        </p:nvSpPr>
        <p:spPr>
          <a:xfrm>
            <a:off x="2671150" y="454425"/>
            <a:ext cx="3879300" cy="1241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6</a:t>
            </a:r>
            <a:r>
              <a:rPr b="1" lang="en" sz="3000">
                <a:solidFill>
                  <a:schemeClr val="lt2"/>
                </a:solidFill>
                <a:latin typeface="Raleway"/>
                <a:ea typeface="Raleway"/>
                <a:cs typeface="Raleway"/>
                <a:sym typeface="Raleway"/>
              </a:rPr>
              <a:t>. Create a VM in GCP</a:t>
            </a:r>
            <a:endParaRPr b="1" sz="3000">
              <a:solidFill>
                <a:schemeClr val="lt2"/>
              </a:solidFill>
              <a:latin typeface="Raleway"/>
              <a:ea typeface="Raleway"/>
              <a:cs typeface="Raleway"/>
              <a:sym typeface="Raleway"/>
            </a:endParaRPr>
          </a:p>
        </p:txBody>
      </p:sp>
      <p:sp>
        <p:nvSpPr>
          <p:cNvPr id="314" name="Google Shape;314;p46"/>
          <p:cNvSpPr txBox="1"/>
          <p:nvPr>
            <p:ph idx="4294967295" type="body"/>
          </p:nvPr>
        </p:nvSpPr>
        <p:spPr>
          <a:xfrm>
            <a:off x="2855550" y="2183475"/>
            <a:ext cx="3373500" cy="2522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200">
                <a:latin typeface="Raleway"/>
                <a:ea typeface="Raleway"/>
                <a:cs typeface="Raleway"/>
                <a:sym typeface="Raleway"/>
              </a:rPr>
              <a:t>In this section, we'll create a Virtual Machine (VM) in Google Cloud Platform (GCP) for your data engineering needs.</a:t>
            </a:r>
            <a:endParaRPr b="1" sz="1200">
              <a:latin typeface="Raleway"/>
              <a:ea typeface="Raleway"/>
              <a:cs typeface="Raleway"/>
              <a:sym typeface="Raleway"/>
            </a:endParaRPr>
          </a:p>
          <a:p>
            <a:pPr indent="0" lvl="0" marL="457200" rtl="0" algn="l">
              <a:spcBef>
                <a:spcPts val="1000"/>
              </a:spcBef>
              <a:spcAft>
                <a:spcPts val="0"/>
              </a:spcAft>
              <a:buNone/>
            </a:pPr>
            <a:r>
              <a:rPr b="1" lang="en" sz="1200">
                <a:latin typeface="Raleway"/>
                <a:ea typeface="Raleway"/>
                <a:cs typeface="Raleway"/>
                <a:sym typeface="Raleway"/>
              </a:rPr>
              <a:t>1. Open Google Cloud Console</a:t>
            </a:r>
            <a:endParaRPr b="1" sz="1200">
              <a:latin typeface="Raleway"/>
              <a:ea typeface="Raleway"/>
              <a:cs typeface="Raleway"/>
              <a:sym typeface="Raleway"/>
            </a:endParaRPr>
          </a:p>
          <a:p>
            <a:pPr indent="0" lvl="0" marL="457200" rtl="0" algn="l">
              <a:spcBef>
                <a:spcPts val="1000"/>
              </a:spcBef>
              <a:spcAft>
                <a:spcPts val="0"/>
              </a:spcAft>
              <a:buNone/>
            </a:pPr>
            <a:r>
              <a:rPr b="1" lang="en" sz="1200">
                <a:latin typeface="Raleway"/>
                <a:ea typeface="Raleway"/>
                <a:cs typeface="Raleway"/>
                <a:sym typeface="Raleway"/>
              </a:rPr>
              <a:t>2. Select Your Project</a:t>
            </a:r>
            <a:endParaRPr b="1" sz="1200">
              <a:latin typeface="Raleway"/>
              <a:ea typeface="Raleway"/>
              <a:cs typeface="Raleway"/>
              <a:sym typeface="Raleway"/>
            </a:endParaRPr>
          </a:p>
          <a:p>
            <a:pPr indent="0" lvl="0" marL="457200" rtl="0" algn="l">
              <a:spcBef>
                <a:spcPts val="1000"/>
              </a:spcBef>
              <a:spcAft>
                <a:spcPts val="0"/>
              </a:spcAft>
              <a:buNone/>
            </a:pPr>
            <a:r>
              <a:rPr b="1" lang="en" sz="1200">
                <a:latin typeface="Raleway"/>
                <a:ea typeface="Raleway"/>
                <a:cs typeface="Raleway"/>
                <a:sym typeface="Raleway"/>
              </a:rPr>
              <a:t>3. Navigate to Compute Engine</a:t>
            </a:r>
            <a:endParaRPr b="1" sz="1200">
              <a:latin typeface="Raleway"/>
              <a:ea typeface="Raleway"/>
              <a:cs typeface="Raleway"/>
              <a:sym typeface="Raleway"/>
            </a:endParaRPr>
          </a:p>
          <a:p>
            <a:pPr indent="0" lvl="0" marL="457200" rtl="0" algn="l">
              <a:spcBef>
                <a:spcPts val="1000"/>
              </a:spcBef>
              <a:spcAft>
                <a:spcPts val="1000"/>
              </a:spcAft>
              <a:buNone/>
            </a:pPr>
            <a:r>
              <a:rPr b="1" lang="en" sz="1200">
                <a:latin typeface="Raleway"/>
                <a:ea typeface="Raleway"/>
                <a:cs typeface="Raleway"/>
                <a:sym typeface="Raleway"/>
              </a:rPr>
              <a:t>4. Create a VM Instance</a:t>
            </a:r>
            <a:endParaRPr b="1" sz="1200">
              <a:latin typeface="Raleway"/>
              <a:ea typeface="Raleway"/>
              <a:cs typeface="Raleway"/>
              <a:sym typeface="Raleway"/>
            </a:endParaRPr>
          </a:p>
        </p:txBody>
      </p:sp>
      <p:sp>
        <p:nvSpPr>
          <p:cNvPr id="315" name="Google Shape;315;p4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1" name="Google Shape;321;p4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6</a:t>
            </a:r>
            <a:r>
              <a:rPr lang="en">
                <a:solidFill>
                  <a:schemeClr val="lt2"/>
                </a:solidFill>
              </a:rPr>
              <a:t>. Create VM in GCP</a:t>
            </a:r>
            <a:endParaRPr/>
          </a:p>
        </p:txBody>
      </p:sp>
      <p:sp>
        <p:nvSpPr>
          <p:cNvPr id="322" name="Google Shape;322;p47"/>
          <p:cNvSpPr txBox="1"/>
          <p:nvPr>
            <p:ph idx="1" type="body"/>
          </p:nvPr>
        </p:nvSpPr>
        <p:spPr>
          <a:xfrm>
            <a:off x="2400250" y="1173675"/>
            <a:ext cx="6444000" cy="3486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aleway"/>
              <a:buChar char="➔"/>
            </a:pPr>
            <a:r>
              <a:rPr b="1" lang="en" sz="1100">
                <a:latin typeface="Raleway"/>
                <a:ea typeface="Raleway"/>
                <a:cs typeface="Raleway"/>
                <a:sym typeface="Raleway"/>
              </a:rPr>
              <a:t>1. </a:t>
            </a:r>
            <a:r>
              <a:rPr b="1" lang="en" sz="1100">
                <a:latin typeface="Raleway"/>
                <a:ea typeface="Raleway"/>
                <a:cs typeface="Raleway"/>
                <a:sym typeface="Raleway"/>
              </a:rPr>
              <a:t>Open the Google Cloud Console:</a:t>
            </a:r>
            <a:br>
              <a:rPr lang="en" sz="1100">
                <a:latin typeface="Raleway"/>
                <a:ea typeface="Raleway"/>
                <a:cs typeface="Raleway"/>
                <a:sym typeface="Raleway"/>
              </a:rPr>
            </a:br>
            <a:endParaRPr sz="1100">
              <a:latin typeface="Raleway"/>
              <a:ea typeface="Raleway"/>
              <a:cs typeface="Raleway"/>
              <a:sym typeface="Raleway"/>
            </a:endParaRPr>
          </a:p>
          <a:p>
            <a:pPr indent="-298450" lvl="0" marL="457200" rtl="0" algn="l">
              <a:spcBef>
                <a:spcPts val="1000"/>
              </a:spcBef>
              <a:spcAft>
                <a:spcPts val="0"/>
              </a:spcAft>
              <a:buSzPts val="1100"/>
              <a:buFont typeface="Raleway"/>
              <a:buChar char="●"/>
            </a:pPr>
            <a:r>
              <a:rPr lang="en" sz="1100">
                <a:latin typeface="Raleway"/>
                <a:ea typeface="Raleway"/>
                <a:cs typeface="Raleway"/>
                <a:sym typeface="Raleway"/>
              </a:rPr>
              <a:t>Visit the Google Cloud Console at</a:t>
            </a:r>
            <a:r>
              <a:rPr lang="en" sz="1100">
                <a:uFill>
                  <a:noFill/>
                </a:uFill>
                <a:latin typeface="Raleway"/>
                <a:ea typeface="Raleway"/>
                <a:cs typeface="Raleway"/>
                <a:sym typeface="Raleway"/>
                <a:hlinkClick r:id="rId3"/>
              </a:rPr>
              <a:t> </a:t>
            </a:r>
            <a:r>
              <a:rPr lang="en" sz="1100" u="sng">
                <a:solidFill>
                  <a:schemeClr val="hlink"/>
                </a:solidFill>
                <a:latin typeface="Raleway"/>
                <a:ea typeface="Raleway"/>
                <a:cs typeface="Raleway"/>
                <a:sym typeface="Raleway"/>
                <a:hlinkClick r:id="rId4"/>
              </a:rPr>
              <a:t>https://console.cloud.google.com/</a:t>
            </a:r>
            <a:r>
              <a:rPr lang="en" sz="1100">
                <a:latin typeface="Raleway"/>
                <a:ea typeface="Raleway"/>
                <a:cs typeface="Raleway"/>
                <a:sym typeface="Raleway"/>
              </a:rPr>
              <a:t> and sign in to your Google Cloud account.</a:t>
            </a:r>
            <a:endParaRPr sz="1100">
              <a:latin typeface="Raleway"/>
              <a:ea typeface="Raleway"/>
              <a:cs typeface="Raleway"/>
              <a:sym typeface="Raleway"/>
            </a:endParaRPr>
          </a:p>
          <a:p>
            <a:pPr indent="-304800" lvl="0" marL="457200" rtl="0" algn="l">
              <a:spcBef>
                <a:spcPts val="1000"/>
              </a:spcBef>
              <a:spcAft>
                <a:spcPts val="0"/>
              </a:spcAft>
              <a:buSzPts val="1200"/>
              <a:buFont typeface="Raleway"/>
              <a:buChar char="●"/>
            </a:pPr>
            <a:r>
              <a:rPr b="1" lang="en" sz="1200">
                <a:latin typeface="Raleway"/>
                <a:ea typeface="Raleway"/>
                <a:cs typeface="Raleway"/>
                <a:sym typeface="Raleway"/>
              </a:rPr>
              <a:t>2. Select Your Project:</a:t>
            </a:r>
            <a:br>
              <a:rPr b="1" lang="en" sz="1200">
                <a:latin typeface="Raleway"/>
                <a:ea typeface="Raleway"/>
                <a:cs typeface="Raleway"/>
                <a:sym typeface="Raleway"/>
              </a:rPr>
            </a:br>
            <a:br>
              <a:rPr lang="en" sz="1200">
                <a:latin typeface="Raleway"/>
                <a:ea typeface="Raleway"/>
                <a:cs typeface="Raleway"/>
                <a:sym typeface="Raleway"/>
              </a:rPr>
            </a:br>
            <a:r>
              <a:rPr lang="en" sz="1200">
                <a:latin typeface="Raleway"/>
                <a:ea typeface="Raleway"/>
                <a:cs typeface="Raleway"/>
                <a:sym typeface="Raleway"/>
              </a:rPr>
              <a:t> If you have multiple projects, ensure that you have selected the project in which you want to create the VM. You can select the project from the project selector located at the top of the console.</a:t>
            </a:r>
            <a:br>
              <a:rPr lang="en" sz="1200">
                <a:latin typeface="Raleway"/>
                <a:ea typeface="Raleway"/>
                <a:cs typeface="Raleway"/>
                <a:sym typeface="Raleway"/>
              </a:rPr>
            </a:b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b="1" lang="en" sz="1200">
                <a:latin typeface="Raleway"/>
                <a:ea typeface="Raleway"/>
                <a:cs typeface="Raleway"/>
                <a:sym typeface="Raleway"/>
              </a:rPr>
              <a:t>3. Navigate to Compute Engine:</a:t>
            </a:r>
            <a:br>
              <a:rPr b="1" lang="en" sz="1200">
                <a:latin typeface="Raleway"/>
                <a:ea typeface="Raleway"/>
                <a:cs typeface="Raleway"/>
                <a:sym typeface="Raleway"/>
              </a:rPr>
            </a:br>
            <a:br>
              <a:rPr lang="en" sz="1200">
                <a:latin typeface="Raleway"/>
                <a:ea typeface="Raleway"/>
                <a:cs typeface="Raleway"/>
                <a:sym typeface="Raleway"/>
              </a:rPr>
            </a:br>
            <a:r>
              <a:rPr lang="en" sz="1200">
                <a:latin typeface="Raleway"/>
                <a:ea typeface="Raleway"/>
                <a:cs typeface="Raleway"/>
                <a:sym typeface="Raleway"/>
              </a:rPr>
              <a:t>In the Google Cloud Console, click on the menu icon (☰) in the upper left corner to open the navigation menu. Under "Compute," select "</a:t>
            </a:r>
            <a:r>
              <a:rPr i="1" lang="en" sz="1200" u="sng">
                <a:latin typeface="Raleway"/>
                <a:ea typeface="Raleway"/>
                <a:cs typeface="Raleway"/>
                <a:sym typeface="Raleway"/>
              </a:rPr>
              <a:t>Compute Engine.</a:t>
            </a:r>
            <a:r>
              <a:rPr lang="en" sz="1200">
                <a:latin typeface="Raleway"/>
                <a:ea typeface="Raleway"/>
                <a:cs typeface="Raleway"/>
                <a:sym typeface="Raleway"/>
              </a:rPr>
              <a:t>"</a:t>
            </a:r>
            <a:endParaRPr sz="1200">
              <a:latin typeface="Raleway"/>
              <a:ea typeface="Raleway"/>
              <a:cs typeface="Raleway"/>
              <a:sym typeface="Raleway"/>
            </a:endParaRPr>
          </a:p>
          <a:p>
            <a:pPr indent="0" lvl="0" marL="457200" rtl="0" algn="l">
              <a:spcBef>
                <a:spcPts val="1200"/>
              </a:spcBef>
              <a:spcAft>
                <a:spcPts val="1200"/>
              </a:spcAft>
              <a:buNone/>
            </a:pPr>
            <a:r>
              <a:t/>
            </a:r>
            <a:endParaRPr sz="1200">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4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6. Create VM in GCP</a:t>
            </a:r>
            <a:endParaRPr/>
          </a:p>
        </p:txBody>
      </p:sp>
      <p:sp>
        <p:nvSpPr>
          <p:cNvPr id="329" name="Google Shape;329;p48"/>
          <p:cNvSpPr txBox="1"/>
          <p:nvPr>
            <p:ph idx="1" type="body"/>
          </p:nvPr>
        </p:nvSpPr>
        <p:spPr>
          <a:xfrm>
            <a:off x="2400250" y="1173675"/>
            <a:ext cx="6444000" cy="3486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aleway"/>
              <a:buChar char="➔"/>
            </a:pPr>
            <a:r>
              <a:rPr b="1" lang="en" sz="1100">
                <a:latin typeface="Raleway"/>
                <a:ea typeface="Raleway"/>
                <a:cs typeface="Raleway"/>
                <a:sym typeface="Raleway"/>
              </a:rPr>
              <a:t>4. </a:t>
            </a:r>
            <a:r>
              <a:rPr b="1" lang="en" sz="1100">
                <a:latin typeface="Raleway"/>
                <a:ea typeface="Raleway"/>
                <a:cs typeface="Raleway"/>
                <a:sym typeface="Raleway"/>
              </a:rPr>
              <a:t>Create a VM instance</a:t>
            </a:r>
            <a:endParaRPr b="1" sz="1100">
              <a:latin typeface="Raleway"/>
              <a:ea typeface="Raleway"/>
              <a:cs typeface="Raleway"/>
              <a:sym typeface="Raleway"/>
            </a:endParaRPr>
          </a:p>
          <a:p>
            <a:pPr indent="0" lvl="0" marL="0" rtl="0" algn="l">
              <a:spcBef>
                <a:spcPts val="1000"/>
              </a:spcBef>
              <a:spcAft>
                <a:spcPts val="1000"/>
              </a:spcAft>
              <a:buNone/>
            </a:pPr>
            <a:r>
              <a:rPr i="1" lang="en" sz="1100" u="sng">
                <a:latin typeface="Raleway"/>
                <a:ea typeface="Raleway"/>
                <a:cs typeface="Raleway"/>
                <a:sym typeface="Raleway"/>
              </a:rPr>
              <a:t>Firewall</a:t>
            </a:r>
            <a:r>
              <a:rPr lang="en" sz="1100">
                <a:latin typeface="Raleway"/>
                <a:ea typeface="Raleway"/>
                <a:cs typeface="Raleway"/>
                <a:sym typeface="Raleway"/>
              </a:rPr>
              <a:t>: You can specify firewall rules to allow or deny incoming traffic to your VM. You can leave the default settings or customize them as needed.</a:t>
            </a:r>
            <a:br>
              <a:rPr lang="en" sz="1100">
                <a:latin typeface="Raleway"/>
                <a:ea typeface="Raleway"/>
                <a:cs typeface="Raleway"/>
                <a:sym typeface="Raleway"/>
              </a:rPr>
            </a:br>
            <a:br>
              <a:rPr lang="en" sz="1100">
                <a:latin typeface="Raleway"/>
                <a:ea typeface="Raleway"/>
                <a:cs typeface="Raleway"/>
                <a:sym typeface="Raleway"/>
              </a:rPr>
            </a:br>
            <a:r>
              <a:rPr i="1" lang="en" sz="1100" u="sng">
                <a:latin typeface="Raleway"/>
                <a:ea typeface="Raleway"/>
                <a:cs typeface="Raleway"/>
                <a:sym typeface="Raleway"/>
              </a:rPr>
              <a:t>Networking</a:t>
            </a:r>
            <a:r>
              <a:rPr lang="en" sz="1100">
                <a:latin typeface="Raleway"/>
                <a:ea typeface="Raleway"/>
                <a:cs typeface="Raleway"/>
                <a:sym typeface="Raleway"/>
              </a:rPr>
              <a:t>: Configure network settings for your VM, including the VPC (Virtual Private Cloud) network and subnet it will be associated with. You can also assign a static external IP address if required.</a:t>
            </a:r>
            <a:br>
              <a:rPr lang="en" sz="1100">
                <a:latin typeface="Raleway"/>
                <a:ea typeface="Raleway"/>
                <a:cs typeface="Raleway"/>
                <a:sym typeface="Raleway"/>
              </a:rPr>
            </a:br>
            <a:br>
              <a:rPr lang="en" sz="1100">
                <a:latin typeface="Raleway"/>
                <a:ea typeface="Raleway"/>
                <a:cs typeface="Raleway"/>
                <a:sym typeface="Raleway"/>
              </a:rPr>
            </a:br>
            <a:r>
              <a:rPr i="1" lang="en" sz="1100" u="sng">
                <a:latin typeface="Raleway"/>
                <a:ea typeface="Raleway"/>
                <a:cs typeface="Raleway"/>
                <a:sym typeface="Raleway"/>
              </a:rPr>
              <a:t>Identity and API access</a:t>
            </a:r>
            <a:r>
              <a:rPr lang="en" sz="1100">
                <a:latin typeface="Raleway"/>
                <a:ea typeface="Raleway"/>
                <a:cs typeface="Raleway"/>
                <a:sym typeface="Raleway"/>
              </a:rPr>
              <a:t>: You can configure service account and access scopes if needed.</a:t>
            </a:r>
            <a:br>
              <a:rPr lang="en" sz="1100">
                <a:latin typeface="Raleway"/>
                <a:ea typeface="Raleway"/>
                <a:cs typeface="Raleway"/>
                <a:sym typeface="Raleway"/>
              </a:rPr>
            </a:br>
            <a:br>
              <a:rPr lang="en" sz="1100">
                <a:latin typeface="Raleway"/>
                <a:ea typeface="Raleway"/>
                <a:cs typeface="Raleway"/>
                <a:sym typeface="Raleway"/>
              </a:rPr>
            </a:br>
            <a:r>
              <a:rPr i="1" lang="en" sz="1100" u="sng">
                <a:latin typeface="Raleway"/>
                <a:ea typeface="Raleway"/>
                <a:cs typeface="Raleway"/>
                <a:sym typeface="Raleway"/>
              </a:rPr>
              <a:t>SSH Keys</a:t>
            </a:r>
            <a:r>
              <a:rPr lang="en" sz="1100">
                <a:latin typeface="Raleway"/>
                <a:ea typeface="Raleway"/>
                <a:cs typeface="Raleway"/>
                <a:sym typeface="Raleway"/>
              </a:rPr>
              <a:t>: You can add your SSH public key to allow SSH access to the VM. This is optional, and you can manage SSH access using other methods, including the metadata SSH key option.</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 c. After configuring the settings, review them to ensure they are correct.</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 d. Click the "</a:t>
            </a:r>
            <a:r>
              <a:rPr i="1" lang="en" sz="1100" u="sng">
                <a:latin typeface="Raleway"/>
                <a:ea typeface="Raleway"/>
                <a:cs typeface="Raleway"/>
                <a:sym typeface="Raleway"/>
              </a:rPr>
              <a:t>Create</a:t>
            </a:r>
            <a:r>
              <a:rPr lang="en" sz="1100">
                <a:latin typeface="Raleway"/>
                <a:ea typeface="Raleway"/>
                <a:cs typeface="Raleway"/>
                <a:sym typeface="Raleway"/>
              </a:rPr>
              <a:t>" button at the bottom of the page to create the VM instance.</a:t>
            </a:r>
            <a:br>
              <a:rPr lang="en" sz="1100">
                <a:latin typeface="Raleway"/>
                <a:ea typeface="Raleway"/>
                <a:cs typeface="Raleway"/>
                <a:sym typeface="Raleway"/>
              </a:rPr>
            </a:br>
            <a:endParaRPr sz="1100">
              <a:latin typeface="Raleway"/>
              <a:ea typeface="Raleway"/>
              <a:cs typeface="Raleway"/>
              <a:sym typeface="Ralewa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4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6. Create VM in GCP</a:t>
            </a:r>
            <a:endParaRPr/>
          </a:p>
        </p:txBody>
      </p:sp>
      <p:sp>
        <p:nvSpPr>
          <p:cNvPr id="336" name="Google Shape;336;p49"/>
          <p:cNvSpPr txBox="1"/>
          <p:nvPr>
            <p:ph idx="1" type="body"/>
          </p:nvPr>
        </p:nvSpPr>
        <p:spPr>
          <a:xfrm>
            <a:off x="2400250" y="1173675"/>
            <a:ext cx="6444000" cy="3486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100">
              <a:latin typeface="Raleway"/>
              <a:ea typeface="Raleway"/>
              <a:cs typeface="Raleway"/>
              <a:sym typeface="Raleway"/>
            </a:endParaRPr>
          </a:p>
          <a:p>
            <a:pPr indent="-304800" lvl="0" marL="457200" rtl="0" algn="l">
              <a:spcBef>
                <a:spcPts val="1000"/>
              </a:spcBef>
              <a:spcAft>
                <a:spcPts val="0"/>
              </a:spcAft>
              <a:buSzPts val="1200"/>
              <a:buFont typeface="Raleway"/>
              <a:buChar char="➔"/>
            </a:pPr>
            <a:r>
              <a:rPr b="1" lang="en" sz="1100">
                <a:latin typeface="Raleway"/>
                <a:ea typeface="Raleway"/>
                <a:cs typeface="Raleway"/>
                <a:sym typeface="Raleway"/>
              </a:rPr>
              <a:t>4. Wait for VM Creation</a:t>
            </a:r>
            <a:endParaRPr b="1" sz="1100">
              <a:latin typeface="Raleway"/>
              <a:ea typeface="Raleway"/>
              <a:cs typeface="Raleway"/>
              <a:sym typeface="Raleway"/>
            </a:endParaRPr>
          </a:p>
          <a:p>
            <a:pPr indent="0" lvl="0" marL="457200" rtl="0" algn="l">
              <a:spcBef>
                <a:spcPts val="1000"/>
              </a:spcBef>
              <a:spcAft>
                <a:spcPts val="0"/>
              </a:spcAft>
              <a:buNone/>
            </a:pPr>
            <a:r>
              <a:rPr lang="en" sz="1100">
                <a:latin typeface="Raleway"/>
                <a:ea typeface="Raleway"/>
                <a:cs typeface="Raleway"/>
                <a:sym typeface="Raleway"/>
              </a:rPr>
              <a:t>Google Cloud will start provisioning your VM instance. The time it takes to create the VM may vary depending on the configuration and the selected image.</a:t>
            </a:r>
            <a:br>
              <a:rPr lang="en" sz="1100">
                <a:latin typeface="Raleway"/>
                <a:ea typeface="Raleway"/>
                <a:cs typeface="Raleway"/>
                <a:sym typeface="Raleway"/>
              </a:rPr>
            </a:br>
            <a:endParaRPr b="1" sz="1100">
              <a:latin typeface="Raleway"/>
              <a:ea typeface="Raleway"/>
              <a:cs typeface="Raleway"/>
              <a:sym typeface="Raleway"/>
            </a:endParaRPr>
          </a:p>
          <a:p>
            <a:pPr indent="-298450" lvl="0" marL="457200" rtl="0" algn="l">
              <a:spcBef>
                <a:spcPts val="1000"/>
              </a:spcBef>
              <a:spcAft>
                <a:spcPts val="0"/>
              </a:spcAft>
              <a:buSzPts val="1100"/>
              <a:buFont typeface="Raleway"/>
              <a:buChar char="➔"/>
            </a:pPr>
            <a:r>
              <a:rPr b="1" lang="en" sz="1100">
                <a:latin typeface="Raleway"/>
                <a:ea typeface="Raleway"/>
                <a:cs typeface="Raleway"/>
                <a:sym typeface="Raleway"/>
              </a:rPr>
              <a:t>Access Your VM</a:t>
            </a:r>
            <a:endParaRPr b="1" sz="1100">
              <a:latin typeface="Raleway"/>
              <a:ea typeface="Raleway"/>
              <a:cs typeface="Raleway"/>
              <a:sym typeface="Raleway"/>
            </a:endParaRPr>
          </a:p>
          <a:p>
            <a:pPr indent="0" lvl="0" marL="457200" rtl="0" algn="l">
              <a:spcBef>
                <a:spcPts val="1200"/>
              </a:spcBef>
              <a:spcAft>
                <a:spcPts val="0"/>
              </a:spcAft>
              <a:buClr>
                <a:schemeClr val="dk2"/>
              </a:buClr>
              <a:buSzPts val="1100"/>
              <a:buFont typeface="Arial"/>
              <a:buNone/>
            </a:pPr>
            <a:r>
              <a:rPr lang="en" sz="1100">
                <a:latin typeface="Raleway"/>
                <a:ea typeface="Raleway"/>
                <a:cs typeface="Raleway"/>
                <a:sym typeface="Raleway"/>
              </a:rPr>
              <a:t>Once the VM is created, you can access it via SSH using the Google Cloud Console's SSH button or by using an SSH client. If you added your SSH key during VM creation, you can use it to log in.</a:t>
            </a:r>
            <a:endParaRPr sz="1100">
              <a:latin typeface="Raleway"/>
              <a:ea typeface="Raleway"/>
              <a:cs typeface="Raleway"/>
              <a:sym typeface="Raleway"/>
            </a:endParaRPr>
          </a:p>
          <a:p>
            <a:pPr indent="0" lvl="0" marL="0" rtl="0" algn="l">
              <a:spcBef>
                <a:spcPts val="1200"/>
              </a:spcBef>
              <a:spcAft>
                <a:spcPts val="1000"/>
              </a:spcAft>
              <a:buNone/>
            </a:pPr>
            <a:br>
              <a:rPr lang="en" sz="1100">
                <a:latin typeface="Raleway"/>
                <a:ea typeface="Raleway"/>
                <a:cs typeface="Raleway"/>
                <a:sym typeface="Raleway"/>
              </a:rPr>
            </a:br>
            <a:endParaRPr sz="1100">
              <a:latin typeface="Raleway"/>
              <a:ea typeface="Raleway"/>
              <a:cs typeface="Raleway"/>
              <a:sym typeface="Ralewa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0" name="Shape 340"/>
        <p:cNvGrpSpPr/>
        <p:nvPr/>
      </p:nvGrpSpPr>
      <p:grpSpPr>
        <a:xfrm>
          <a:off x="0" y="0"/>
          <a:ext cx="0" cy="0"/>
          <a:chOff x="0" y="0"/>
          <a:chExt cx="0" cy="0"/>
        </a:xfrm>
      </p:grpSpPr>
      <p:pic>
        <p:nvPicPr>
          <p:cNvPr id="341" name="Google Shape;341;p50"/>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342" name="Google Shape;342;p50"/>
          <p:cNvSpPr txBox="1"/>
          <p:nvPr/>
        </p:nvSpPr>
        <p:spPr>
          <a:xfrm>
            <a:off x="2770900" y="454425"/>
            <a:ext cx="3779700" cy="124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7</a:t>
            </a:r>
            <a:r>
              <a:rPr b="1" lang="en" sz="3000">
                <a:solidFill>
                  <a:schemeClr val="lt2"/>
                </a:solidFill>
                <a:latin typeface="Raleway"/>
                <a:ea typeface="Raleway"/>
                <a:cs typeface="Raleway"/>
                <a:sym typeface="Raleway"/>
              </a:rPr>
              <a:t>. SSH into the VM (Part 1)</a:t>
            </a:r>
            <a:endParaRPr b="1" sz="3000">
              <a:solidFill>
                <a:schemeClr val="lt2"/>
              </a:solidFill>
              <a:latin typeface="Raleway"/>
              <a:ea typeface="Raleway"/>
              <a:cs typeface="Raleway"/>
              <a:sym typeface="Raleway"/>
            </a:endParaRPr>
          </a:p>
        </p:txBody>
      </p:sp>
      <p:sp>
        <p:nvSpPr>
          <p:cNvPr id="343" name="Google Shape;343;p5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4" name="Google Shape;344;p50"/>
          <p:cNvSpPr txBox="1"/>
          <p:nvPr/>
        </p:nvSpPr>
        <p:spPr>
          <a:xfrm>
            <a:off x="3110800" y="2039375"/>
            <a:ext cx="3000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Now that we have a VM, let's explore methods to SSH into it securely.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SSH into a Virtual Machine (VM) in GCP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Using Google Cloud Console SSH</a:t>
            </a:r>
            <a:endParaRPr/>
          </a:p>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5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7</a:t>
            </a:r>
            <a:r>
              <a:rPr lang="en">
                <a:solidFill>
                  <a:schemeClr val="lt2"/>
                </a:solidFill>
              </a:rPr>
              <a:t>. SSH to VM in GCP</a:t>
            </a:r>
            <a:endParaRPr/>
          </a:p>
        </p:txBody>
      </p:sp>
      <p:sp>
        <p:nvSpPr>
          <p:cNvPr id="351" name="Google Shape;351;p51"/>
          <p:cNvSpPr txBox="1"/>
          <p:nvPr>
            <p:ph idx="1" type="body"/>
          </p:nvPr>
        </p:nvSpPr>
        <p:spPr>
          <a:xfrm>
            <a:off x="2400250" y="1173675"/>
            <a:ext cx="6444000" cy="3486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100">
              <a:latin typeface="Raleway"/>
              <a:ea typeface="Raleway"/>
              <a:cs typeface="Raleway"/>
              <a:sym typeface="Raleway"/>
            </a:endParaRPr>
          </a:p>
          <a:p>
            <a:pPr indent="-304800" lvl="0" marL="457200" rtl="0" algn="l">
              <a:spcBef>
                <a:spcPts val="1000"/>
              </a:spcBef>
              <a:spcAft>
                <a:spcPts val="0"/>
              </a:spcAft>
              <a:buSzPts val="1200"/>
              <a:buFont typeface="Raleway"/>
              <a:buChar char="➔"/>
            </a:pPr>
            <a:r>
              <a:rPr b="1" lang="en" sz="1100">
                <a:latin typeface="Raleway"/>
                <a:ea typeface="Raleway"/>
                <a:cs typeface="Raleway"/>
                <a:sym typeface="Raleway"/>
              </a:rPr>
              <a:t>1. SSH into a Virtual Machine (VM) in GCP</a:t>
            </a:r>
            <a:endParaRPr b="1" sz="1100">
              <a:latin typeface="Raleway"/>
              <a:ea typeface="Raleway"/>
              <a:cs typeface="Raleway"/>
              <a:sym typeface="Raleway"/>
            </a:endParaRPr>
          </a:p>
          <a:p>
            <a:pPr indent="0" lvl="0" marL="457200" rtl="0" algn="l">
              <a:spcBef>
                <a:spcPts val="1000"/>
              </a:spcBef>
              <a:spcAft>
                <a:spcPts val="0"/>
              </a:spcAft>
              <a:buNone/>
            </a:pPr>
            <a:r>
              <a:t/>
            </a:r>
            <a:endParaRPr b="1" sz="1100">
              <a:latin typeface="Raleway"/>
              <a:ea typeface="Raleway"/>
              <a:cs typeface="Raleway"/>
              <a:sym typeface="Raleway"/>
            </a:endParaRPr>
          </a:p>
          <a:p>
            <a:pPr indent="-298450" lvl="0" marL="457200" rtl="0" algn="l">
              <a:spcBef>
                <a:spcPts val="1000"/>
              </a:spcBef>
              <a:spcAft>
                <a:spcPts val="0"/>
              </a:spcAft>
              <a:buSzPts val="1100"/>
              <a:buFont typeface="Raleway"/>
              <a:buChar char="➔"/>
            </a:pPr>
            <a:r>
              <a:rPr lang="en" sz="1100">
                <a:latin typeface="Raleway"/>
                <a:ea typeface="Raleway"/>
                <a:cs typeface="Raleway"/>
                <a:sym typeface="Raleway"/>
              </a:rPr>
              <a:t>To SSH into a Virtual Machine (VM) in Google Cloud Platform (GCP), you can use the Google Cloud Console built-in SSH feature or an SSH client on your local machine. </a:t>
            </a:r>
            <a:endParaRPr sz="1100">
              <a:latin typeface="Raleway"/>
              <a:ea typeface="Raleway"/>
              <a:cs typeface="Raleway"/>
              <a:sym typeface="Raleway"/>
            </a:endParaRPr>
          </a:p>
          <a:p>
            <a:pPr indent="-298450" lvl="0" marL="457200" rtl="0" algn="l">
              <a:spcBef>
                <a:spcPts val="1000"/>
              </a:spcBef>
              <a:spcAft>
                <a:spcPts val="1000"/>
              </a:spcAft>
              <a:buSzPts val="1100"/>
              <a:buFont typeface="Raleway"/>
              <a:buChar char="➔"/>
            </a:pPr>
            <a:r>
              <a:rPr lang="en" sz="1100">
                <a:latin typeface="Raleway"/>
                <a:ea typeface="Raleway"/>
                <a:cs typeface="Raleway"/>
                <a:sym typeface="Raleway"/>
              </a:rPr>
              <a:t>Here are the steps for both methods:</a:t>
            </a:r>
            <a:endParaRPr sz="11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93" name="Google Shape;93;p16"/>
          <p:cNvSpPr txBox="1"/>
          <p:nvPr/>
        </p:nvSpPr>
        <p:spPr>
          <a:xfrm>
            <a:off x="2671150" y="807775"/>
            <a:ext cx="3879300" cy="352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a:t>
            </a:r>
            <a:r>
              <a:rPr b="1" lang="en" sz="3000">
                <a:solidFill>
                  <a:schemeClr val="lt2"/>
                </a:solidFill>
                <a:latin typeface="Raleway"/>
                <a:ea typeface="Raleway"/>
                <a:cs typeface="Raleway"/>
                <a:sym typeface="Raleway"/>
              </a:rPr>
              <a:t>. Setting up Docker </a:t>
            </a:r>
            <a:endParaRPr b="1" sz="3000">
              <a:solidFill>
                <a:schemeClr val="lt2"/>
              </a:solidFill>
              <a:latin typeface="Raleway"/>
              <a:ea typeface="Raleway"/>
              <a:cs typeface="Raleway"/>
              <a:sym typeface="Raleway"/>
            </a:endParaRPr>
          </a:p>
        </p:txBody>
      </p:sp>
      <p:sp>
        <p:nvSpPr>
          <p:cNvPr id="94" name="Google Shape;94;p16"/>
          <p:cNvSpPr txBox="1"/>
          <p:nvPr>
            <p:ph idx="4294967295" type="body"/>
          </p:nvPr>
        </p:nvSpPr>
        <p:spPr>
          <a:xfrm>
            <a:off x="2855550" y="1284150"/>
            <a:ext cx="3639600" cy="342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In this section, we'll set up Docker</a:t>
            </a:r>
            <a:endParaRPr b="1" sz="1200">
              <a:latin typeface="Raleway"/>
              <a:ea typeface="Raleway"/>
              <a:cs typeface="Raleway"/>
              <a:sym typeface="Raleway"/>
            </a:endParaRPr>
          </a:p>
          <a:p>
            <a:pPr indent="0" lvl="0" marL="457200" rtl="0" algn="l">
              <a:spcBef>
                <a:spcPts val="1000"/>
              </a:spcBef>
              <a:spcAft>
                <a:spcPts val="0"/>
              </a:spcAft>
              <a:buNone/>
            </a:pPr>
            <a:r>
              <a:t/>
            </a:r>
            <a:endParaRPr b="1"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latin typeface="Raleway"/>
                <a:ea typeface="Raleway"/>
                <a:cs typeface="Raleway"/>
                <a:sym typeface="Raleway"/>
              </a:rPr>
              <a:t>1. Create a data pipeline script</a:t>
            </a:r>
            <a:endParaRPr b="1"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latin typeface="Raleway"/>
                <a:ea typeface="Raleway"/>
                <a:cs typeface="Raleway"/>
                <a:sym typeface="Raleway"/>
              </a:rPr>
              <a:t>2. Create a Dockerfile</a:t>
            </a:r>
            <a:endParaRPr b="1"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latin typeface="Raleway"/>
                <a:ea typeface="Raleway"/>
                <a:cs typeface="Raleway"/>
                <a:sym typeface="Raleway"/>
              </a:rPr>
              <a:t>3. Build the Docker image</a:t>
            </a:r>
            <a:endParaRPr b="1"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200">
                <a:latin typeface="Raleway"/>
                <a:ea typeface="Raleway"/>
                <a:cs typeface="Raleway"/>
                <a:sym typeface="Raleway"/>
              </a:rPr>
              <a:t>4. Start the Docker container</a:t>
            </a:r>
            <a:endParaRPr b="1" sz="1200">
              <a:latin typeface="Raleway"/>
              <a:ea typeface="Raleway"/>
              <a:cs typeface="Raleway"/>
              <a:sym typeface="Raleway"/>
            </a:endParaRPr>
          </a:p>
        </p:txBody>
      </p:sp>
      <p:sp>
        <p:nvSpPr>
          <p:cNvPr id="95" name="Google Shape;95;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5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7. SSH to VM in GCP</a:t>
            </a:r>
            <a:endParaRPr/>
          </a:p>
        </p:txBody>
      </p:sp>
      <p:sp>
        <p:nvSpPr>
          <p:cNvPr id="358" name="Google Shape;358;p52"/>
          <p:cNvSpPr txBox="1"/>
          <p:nvPr>
            <p:ph idx="1" type="body"/>
          </p:nvPr>
        </p:nvSpPr>
        <p:spPr>
          <a:xfrm>
            <a:off x="2400250" y="1008675"/>
            <a:ext cx="6444000" cy="36516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100">
                <a:latin typeface="Raleway"/>
                <a:ea typeface="Raleway"/>
                <a:cs typeface="Raleway"/>
                <a:sym typeface="Raleway"/>
              </a:rPr>
              <a:t>Open Google Cloud Console:</a:t>
            </a:r>
            <a:endParaRPr sz="1100">
              <a:latin typeface="Raleway"/>
              <a:ea typeface="Raleway"/>
              <a:cs typeface="Raleway"/>
              <a:sym typeface="Raleway"/>
            </a:endParaRPr>
          </a:p>
          <a:p>
            <a:pPr indent="-298450" lvl="1" marL="914400" rtl="0" algn="l">
              <a:lnSpc>
                <a:spcPct val="100000"/>
              </a:lnSpc>
              <a:spcBef>
                <a:spcPts val="1200"/>
              </a:spcBef>
              <a:spcAft>
                <a:spcPts val="0"/>
              </a:spcAft>
              <a:buSzPts val="1100"/>
              <a:buFont typeface="Raleway"/>
              <a:buChar char="○"/>
            </a:pPr>
            <a:r>
              <a:rPr lang="en" sz="1100">
                <a:latin typeface="Raleway"/>
                <a:ea typeface="Raleway"/>
                <a:cs typeface="Raleway"/>
                <a:sym typeface="Raleway"/>
              </a:rPr>
              <a:t>Visit the Google Cloud Console at</a:t>
            </a:r>
            <a:r>
              <a:rPr lang="en" sz="1100">
                <a:uFill>
                  <a:noFill/>
                </a:uFill>
                <a:latin typeface="Raleway"/>
                <a:ea typeface="Raleway"/>
                <a:cs typeface="Raleway"/>
                <a:sym typeface="Raleway"/>
                <a:hlinkClick r:id="rId3"/>
              </a:rPr>
              <a:t> </a:t>
            </a:r>
            <a:r>
              <a:rPr lang="en" sz="1100" u="sng">
                <a:solidFill>
                  <a:schemeClr val="hlink"/>
                </a:solidFill>
                <a:latin typeface="Raleway"/>
                <a:ea typeface="Raleway"/>
                <a:cs typeface="Raleway"/>
                <a:sym typeface="Raleway"/>
                <a:hlinkClick r:id="rId4"/>
              </a:rPr>
              <a:t>https://console.cloud.google.com/</a:t>
            </a:r>
            <a:r>
              <a:rPr lang="en" sz="1100">
                <a:latin typeface="Raleway"/>
                <a:ea typeface="Raleway"/>
                <a:cs typeface="Raleway"/>
                <a:sym typeface="Raleway"/>
              </a:rPr>
              <a:t> and sign in to your Google Cloud account.</a:t>
            </a:r>
            <a:br>
              <a:rPr lang="en" sz="1100">
                <a:latin typeface="Raleway"/>
                <a:ea typeface="Raleway"/>
                <a:cs typeface="Raleway"/>
                <a:sym typeface="Raleway"/>
              </a:rPr>
            </a:br>
            <a:endParaRPr sz="1100">
              <a:latin typeface="Raleway"/>
              <a:ea typeface="Raleway"/>
              <a:cs typeface="Raleway"/>
              <a:sym typeface="Raleway"/>
            </a:endParaRPr>
          </a:p>
          <a:p>
            <a:pPr indent="-298450" lvl="1" marL="914400" rtl="0" algn="l">
              <a:lnSpc>
                <a:spcPct val="100000"/>
              </a:lnSpc>
              <a:spcBef>
                <a:spcPts val="0"/>
              </a:spcBef>
              <a:spcAft>
                <a:spcPts val="0"/>
              </a:spcAft>
              <a:buSzPts val="1100"/>
              <a:buFont typeface="Raleway"/>
              <a:buChar char="○"/>
            </a:pPr>
            <a:r>
              <a:rPr lang="en" sz="1100">
                <a:latin typeface="Raleway"/>
                <a:ea typeface="Raleway"/>
                <a:cs typeface="Raleway"/>
                <a:sym typeface="Raleway"/>
              </a:rPr>
              <a:t>Navigate to Compute Engine:</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 In the Google Cloud Console, click on the menu icon (☰) in the upper left corner to open the navigation menu. Under "</a:t>
            </a:r>
            <a:r>
              <a:rPr i="1" lang="en" sz="1100">
                <a:latin typeface="Raleway"/>
                <a:ea typeface="Raleway"/>
                <a:cs typeface="Raleway"/>
                <a:sym typeface="Raleway"/>
              </a:rPr>
              <a:t>Compute</a:t>
            </a:r>
            <a:r>
              <a:rPr lang="en" sz="1100">
                <a:latin typeface="Raleway"/>
                <a:ea typeface="Raleway"/>
                <a:cs typeface="Raleway"/>
                <a:sym typeface="Raleway"/>
              </a:rPr>
              <a:t>," select "</a:t>
            </a:r>
            <a:r>
              <a:rPr i="1" lang="en" sz="1100" u="sng">
                <a:latin typeface="Raleway"/>
                <a:ea typeface="Raleway"/>
                <a:cs typeface="Raleway"/>
                <a:sym typeface="Raleway"/>
              </a:rPr>
              <a:t>Compute Engine</a:t>
            </a:r>
            <a:r>
              <a:rPr lang="en" sz="1100">
                <a:latin typeface="Raleway"/>
                <a:ea typeface="Raleway"/>
                <a:cs typeface="Raleway"/>
                <a:sym typeface="Raleway"/>
              </a:rPr>
              <a:t>."</a:t>
            </a:r>
            <a:br>
              <a:rPr lang="en" sz="1100">
                <a:latin typeface="Raleway"/>
                <a:ea typeface="Raleway"/>
                <a:cs typeface="Raleway"/>
                <a:sym typeface="Raleway"/>
              </a:rPr>
            </a:br>
            <a:endParaRPr sz="1100">
              <a:latin typeface="Raleway"/>
              <a:ea typeface="Raleway"/>
              <a:cs typeface="Raleway"/>
              <a:sym typeface="Raleway"/>
            </a:endParaRPr>
          </a:p>
          <a:p>
            <a:pPr indent="-298450" lvl="1" marL="914400" rtl="0" algn="l">
              <a:lnSpc>
                <a:spcPct val="100000"/>
              </a:lnSpc>
              <a:spcBef>
                <a:spcPts val="0"/>
              </a:spcBef>
              <a:spcAft>
                <a:spcPts val="0"/>
              </a:spcAft>
              <a:buSzPts val="1100"/>
              <a:buFont typeface="Raleway"/>
              <a:buChar char="○"/>
            </a:pPr>
            <a:r>
              <a:rPr lang="en" sz="1100">
                <a:latin typeface="Raleway"/>
                <a:ea typeface="Raleway"/>
                <a:cs typeface="Raleway"/>
                <a:sym typeface="Raleway"/>
              </a:rPr>
              <a:t>Locate Your VM:</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 On the "</a:t>
            </a:r>
            <a:r>
              <a:rPr i="1" lang="en" sz="1100">
                <a:latin typeface="Raleway"/>
                <a:ea typeface="Raleway"/>
                <a:cs typeface="Raleway"/>
                <a:sym typeface="Raleway"/>
              </a:rPr>
              <a:t>VM instances</a:t>
            </a:r>
            <a:r>
              <a:rPr lang="en" sz="1100">
                <a:latin typeface="Raleway"/>
                <a:ea typeface="Raleway"/>
                <a:cs typeface="Raleway"/>
                <a:sym typeface="Raleway"/>
              </a:rPr>
              <a:t>" page, you will see a list of your VM instances. Find the VM you want to SSH into and locate the "</a:t>
            </a:r>
            <a:r>
              <a:rPr i="1" lang="en" sz="1100" u="sng">
                <a:latin typeface="Raleway"/>
                <a:ea typeface="Raleway"/>
                <a:cs typeface="Raleway"/>
                <a:sym typeface="Raleway"/>
              </a:rPr>
              <a:t>SSH</a:t>
            </a:r>
            <a:r>
              <a:rPr lang="en" sz="1100">
                <a:latin typeface="Raleway"/>
                <a:ea typeface="Raleway"/>
                <a:cs typeface="Raleway"/>
                <a:sym typeface="Raleway"/>
              </a:rPr>
              <a:t>" button on the right-hand side of the VM entry.</a:t>
            </a:r>
            <a:br>
              <a:rPr lang="en" sz="1100">
                <a:latin typeface="Raleway"/>
                <a:ea typeface="Raleway"/>
                <a:cs typeface="Raleway"/>
                <a:sym typeface="Raleway"/>
              </a:rPr>
            </a:br>
            <a:endParaRPr sz="1100">
              <a:latin typeface="Raleway"/>
              <a:ea typeface="Raleway"/>
              <a:cs typeface="Raleway"/>
              <a:sym typeface="Raleway"/>
            </a:endParaRPr>
          </a:p>
          <a:p>
            <a:pPr indent="-298450" lvl="1" marL="914400" rtl="0" algn="l">
              <a:lnSpc>
                <a:spcPct val="100000"/>
              </a:lnSpc>
              <a:spcBef>
                <a:spcPts val="0"/>
              </a:spcBef>
              <a:spcAft>
                <a:spcPts val="0"/>
              </a:spcAft>
              <a:buSzPts val="1100"/>
              <a:buFont typeface="Arial"/>
              <a:buChar char="○"/>
            </a:pPr>
            <a:r>
              <a:rPr lang="en" sz="1100">
                <a:latin typeface="Raleway"/>
                <a:ea typeface="Raleway"/>
                <a:cs typeface="Raleway"/>
                <a:sym typeface="Raleway"/>
              </a:rPr>
              <a:t>Click the </a:t>
            </a:r>
            <a:r>
              <a:rPr i="1" lang="en" sz="1100" u="sng">
                <a:latin typeface="Raleway"/>
                <a:ea typeface="Raleway"/>
                <a:cs typeface="Raleway"/>
                <a:sym typeface="Raleway"/>
              </a:rPr>
              <a:t>SSH </a:t>
            </a:r>
            <a:r>
              <a:rPr lang="en" sz="1100">
                <a:latin typeface="Raleway"/>
                <a:ea typeface="Raleway"/>
                <a:cs typeface="Raleway"/>
                <a:sym typeface="Raleway"/>
              </a:rPr>
              <a:t>Button:</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 Click the "</a:t>
            </a:r>
            <a:r>
              <a:rPr i="1" lang="en" sz="1100" u="sng">
                <a:latin typeface="Raleway"/>
                <a:ea typeface="Raleway"/>
                <a:cs typeface="Raleway"/>
                <a:sym typeface="Raleway"/>
              </a:rPr>
              <a:t>SSH</a:t>
            </a:r>
            <a:r>
              <a:rPr lang="en" sz="1100">
                <a:latin typeface="Raleway"/>
                <a:ea typeface="Raleway"/>
                <a:cs typeface="Raleway"/>
                <a:sym typeface="Raleway"/>
              </a:rPr>
              <a:t>" button next to your VM's name. Google Cloud Console will open an </a:t>
            </a:r>
            <a:r>
              <a:rPr i="1" lang="en" sz="1100">
                <a:latin typeface="Raleway"/>
                <a:ea typeface="Raleway"/>
                <a:cs typeface="Raleway"/>
                <a:sym typeface="Raleway"/>
              </a:rPr>
              <a:t>SSH</a:t>
            </a:r>
            <a:r>
              <a:rPr lang="en" sz="1100">
                <a:latin typeface="Raleway"/>
                <a:ea typeface="Raleway"/>
                <a:cs typeface="Raleway"/>
                <a:sym typeface="Raleway"/>
              </a:rPr>
              <a:t> terminal session in your browser, and you will be logged into your VM.</a:t>
            </a:r>
            <a:br>
              <a:rPr lang="en" sz="1100">
                <a:latin typeface="Raleway"/>
                <a:ea typeface="Raleway"/>
                <a:cs typeface="Raleway"/>
                <a:sym typeface="Raleway"/>
              </a:rPr>
            </a:br>
            <a:endParaRPr sz="1100">
              <a:latin typeface="Raleway"/>
              <a:ea typeface="Raleway"/>
              <a:cs typeface="Raleway"/>
              <a:sym typeface="Raleway"/>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5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7. SSH to VM in GCP</a:t>
            </a:r>
            <a:endParaRPr/>
          </a:p>
        </p:txBody>
      </p:sp>
      <p:sp>
        <p:nvSpPr>
          <p:cNvPr id="365" name="Google Shape;365;p53"/>
          <p:cNvSpPr txBox="1"/>
          <p:nvPr>
            <p:ph idx="1" type="body"/>
          </p:nvPr>
        </p:nvSpPr>
        <p:spPr>
          <a:xfrm>
            <a:off x="2400250" y="1173675"/>
            <a:ext cx="6444000" cy="3486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2"/>
              </a:buClr>
              <a:buSzPts val="1100"/>
              <a:buFont typeface="Arial"/>
              <a:buNone/>
            </a:pPr>
            <a:r>
              <a:rPr lang="en" sz="1100">
                <a:latin typeface="Raleway"/>
                <a:ea typeface="Raleway"/>
                <a:cs typeface="Raleway"/>
                <a:sym typeface="Raleway"/>
              </a:rPr>
              <a:t>Method 2: Using an SSH Client (Local)</a:t>
            </a:r>
            <a:endParaRPr sz="1100">
              <a:latin typeface="Raleway"/>
              <a:ea typeface="Raleway"/>
              <a:cs typeface="Raleway"/>
              <a:sym typeface="Raleway"/>
            </a:endParaRPr>
          </a:p>
          <a:p>
            <a:pPr indent="0" lvl="0" marL="0" rtl="0" algn="l">
              <a:spcBef>
                <a:spcPts val="1200"/>
              </a:spcBef>
              <a:spcAft>
                <a:spcPts val="0"/>
              </a:spcAft>
              <a:buClr>
                <a:schemeClr val="dk2"/>
              </a:buClr>
              <a:buSzPts val="1100"/>
              <a:buFont typeface="Arial"/>
              <a:buNone/>
            </a:pPr>
            <a:r>
              <a:rPr lang="en" sz="1100">
                <a:latin typeface="Raleway"/>
                <a:ea typeface="Raleway"/>
                <a:cs typeface="Raleway"/>
                <a:sym typeface="Raleway"/>
              </a:rPr>
              <a:t>Open a Terminal on Your Local Machine:</a:t>
            </a:r>
            <a:endParaRPr sz="1100">
              <a:latin typeface="Raleway"/>
              <a:ea typeface="Raleway"/>
              <a:cs typeface="Raleway"/>
              <a:sym typeface="Raleway"/>
            </a:endParaRPr>
          </a:p>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You need an SSH client on your local machine to use this method. Most Linux and macOS systems have SSH pre-installed. For Windows, you can use tools like PuTTY or Windows Subsystem for Linux (WSL).</a:t>
            </a:r>
            <a:br>
              <a:rPr lang="en" sz="1100">
                <a:latin typeface="Raleway"/>
                <a:ea typeface="Raleway"/>
                <a:cs typeface="Raleway"/>
                <a:sym typeface="Raleway"/>
              </a:rPr>
            </a:br>
            <a:endParaRPr sz="1100">
              <a:latin typeface="Raleway"/>
              <a:ea typeface="Raleway"/>
              <a:cs typeface="Raleway"/>
              <a:sym typeface="Raleway"/>
            </a:endParaRPr>
          </a:p>
          <a:p>
            <a:pPr indent="-298450" lvl="0" marL="457200" rtl="0" algn="l">
              <a:spcBef>
                <a:spcPts val="0"/>
              </a:spcBef>
              <a:spcAft>
                <a:spcPts val="0"/>
              </a:spcAft>
              <a:buSzPts val="1100"/>
              <a:buFont typeface="Raleway"/>
              <a:buChar char="●"/>
            </a:pPr>
            <a:r>
              <a:rPr lang="en" sz="1100">
                <a:latin typeface="Raleway"/>
                <a:ea typeface="Raleway"/>
                <a:cs typeface="Raleway"/>
                <a:sym typeface="Raleway"/>
              </a:rPr>
              <a:t>Determine the External IP Address of Your VM:</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 You can find the external IP address of your VM in the Google Cloud Console under the "VM instances" page.</a:t>
            </a:r>
            <a:br>
              <a:rPr lang="en" sz="1100">
                <a:latin typeface="Raleway"/>
                <a:ea typeface="Raleway"/>
                <a:cs typeface="Raleway"/>
                <a:sym typeface="Raleway"/>
              </a:rPr>
            </a:br>
            <a:endParaRPr sz="1100">
              <a:latin typeface="Raleway"/>
              <a:ea typeface="Raleway"/>
              <a:cs typeface="Raleway"/>
              <a:sym typeface="Ralewa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1" name="Google Shape;371;p5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7. SSH to VM in GCP</a:t>
            </a:r>
            <a:endParaRPr/>
          </a:p>
        </p:txBody>
      </p:sp>
      <p:sp>
        <p:nvSpPr>
          <p:cNvPr id="372" name="Google Shape;372;p54"/>
          <p:cNvSpPr txBox="1"/>
          <p:nvPr>
            <p:ph idx="1" type="body"/>
          </p:nvPr>
        </p:nvSpPr>
        <p:spPr>
          <a:xfrm>
            <a:off x="2400250" y="1173675"/>
            <a:ext cx="6444000" cy="3486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latin typeface="Raleway"/>
                <a:ea typeface="Raleway"/>
                <a:cs typeface="Raleway"/>
                <a:sym typeface="Raleway"/>
              </a:rPr>
              <a:t>Method 2: Using an SSH Client (Local)</a:t>
            </a:r>
            <a:endParaRPr sz="1100">
              <a:latin typeface="Raleway"/>
              <a:ea typeface="Raleway"/>
              <a:cs typeface="Raleway"/>
              <a:sym typeface="Raleway"/>
            </a:endParaRPr>
          </a:p>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SSH into Your VM:</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 Open a terminal on your local machine and use the following command to SSH into your VM, replacing &lt;</a:t>
            </a:r>
            <a:r>
              <a:rPr lang="en" sz="1100">
                <a:solidFill>
                  <a:srgbClr val="188038"/>
                </a:solidFill>
                <a:latin typeface="Raleway"/>
                <a:ea typeface="Raleway"/>
                <a:cs typeface="Raleway"/>
                <a:sym typeface="Raleway"/>
              </a:rPr>
              <a:t>VM_EXTERNAL_IP</a:t>
            </a:r>
            <a:r>
              <a:rPr lang="en" sz="1100">
                <a:latin typeface="Raleway"/>
                <a:ea typeface="Raleway"/>
                <a:cs typeface="Raleway"/>
                <a:sym typeface="Raleway"/>
              </a:rPr>
              <a:t>&gt; with your VM's external IP address:</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 </a:t>
            </a:r>
            <a:r>
              <a:rPr lang="en" sz="1100">
                <a:solidFill>
                  <a:srgbClr val="188038"/>
                </a:solidFill>
                <a:latin typeface="Raleway"/>
                <a:ea typeface="Raleway"/>
                <a:cs typeface="Raleway"/>
                <a:sym typeface="Raleway"/>
              </a:rPr>
              <a:t>ssh username@&lt;VM_EXTERNAL_IP&gt;</a:t>
            </a:r>
            <a:br>
              <a:rPr lang="en" sz="1100">
                <a:latin typeface="Raleway"/>
                <a:ea typeface="Raleway"/>
                <a:cs typeface="Raleway"/>
                <a:sym typeface="Raleway"/>
              </a:rPr>
            </a:br>
            <a:endParaRPr sz="1100">
              <a:latin typeface="Raleway"/>
              <a:ea typeface="Raleway"/>
              <a:cs typeface="Raleway"/>
              <a:sym typeface="Raleway"/>
            </a:endParaRPr>
          </a:p>
          <a:p>
            <a:pPr indent="-298450" lvl="0" marL="457200" rtl="0" algn="l">
              <a:spcBef>
                <a:spcPts val="0"/>
              </a:spcBef>
              <a:spcAft>
                <a:spcPts val="0"/>
              </a:spcAft>
              <a:buSzPts val="1100"/>
              <a:buFont typeface="Raleway"/>
              <a:buChar char="●"/>
            </a:pPr>
            <a:r>
              <a:rPr lang="en" sz="1100">
                <a:latin typeface="Raleway"/>
                <a:ea typeface="Raleway"/>
                <a:cs typeface="Raleway"/>
                <a:sym typeface="Raleway"/>
              </a:rPr>
              <a:t>username: The username you use to log in to the VM. This typically depends on the operating system image you selected when creating the VM. Common usernames include </a:t>
            </a:r>
            <a:r>
              <a:rPr lang="en" sz="1100">
                <a:solidFill>
                  <a:srgbClr val="188038"/>
                </a:solidFill>
                <a:latin typeface="Raleway"/>
                <a:ea typeface="Raleway"/>
                <a:cs typeface="Raleway"/>
                <a:sym typeface="Raleway"/>
              </a:rPr>
              <a:t>"ubuntu," "ec2-user," or "gce-user." &lt;VM_EXTERNAL_IP&gt;</a:t>
            </a:r>
            <a:r>
              <a:rPr lang="en" sz="1100">
                <a:latin typeface="Raleway"/>
                <a:ea typeface="Raleway"/>
                <a:cs typeface="Raleway"/>
                <a:sym typeface="Raleway"/>
              </a:rPr>
              <a:t>: Replace this with the actual external IP address of your VM. For example, if you are using the "</a:t>
            </a:r>
            <a:r>
              <a:rPr lang="en" sz="1100">
                <a:solidFill>
                  <a:srgbClr val="188038"/>
                </a:solidFill>
                <a:latin typeface="Raleway"/>
                <a:ea typeface="Raleway"/>
                <a:cs typeface="Raleway"/>
                <a:sym typeface="Raleway"/>
              </a:rPr>
              <a:t>ubuntu</a:t>
            </a:r>
            <a:r>
              <a:rPr lang="en" sz="1100">
                <a:latin typeface="Raleway"/>
                <a:ea typeface="Raleway"/>
                <a:cs typeface="Raleway"/>
                <a:sym typeface="Raleway"/>
              </a:rPr>
              <a:t>" user on a VM with IP address "</a:t>
            </a:r>
            <a:r>
              <a:rPr lang="en" sz="1100">
                <a:solidFill>
                  <a:srgbClr val="188038"/>
                </a:solidFill>
                <a:latin typeface="Raleway"/>
                <a:ea typeface="Raleway"/>
                <a:cs typeface="Raleway"/>
                <a:sym typeface="Raleway"/>
              </a:rPr>
              <a:t>123.45.67.89</a:t>
            </a:r>
            <a:r>
              <a:rPr lang="en" sz="1100">
                <a:latin typeface="Raleway"/>
                <a:ea typeface="Raleway"/>
                <a:cs typeface="Raleway"/>
                <a:sym typeface="Raleway"/>
              </a:rPr>
              <a:t>," the command would look like:</a:t>
            </a:r>
            <a:endParaRPr sz="1100">
              <a:latin typeface="Raleway"/>
              <a:ea typeface="Raleway"/>
              <a:cs typeface="Raleway"/>
              <a:sym typeface="Raleway"/>
            </a:endParaRPr>
          </a:p>
          <a:p>
            <a:pPr indent="0" lvl="0" marL="0" rtl="0" algn="l">
              <a:spcBef>
                <a:spcPts val="1200"/>
              </a:spcBef>
              <a:spcAft>
                <a:spcPts val="0"/>
              </a:spcAft>
              <a:buNone/>
            </a:pPr>
            <a:r>
              <a:rPr lang="en" sz="1100">
                <a:latin typeface="Raleway"/>
                <a:ea typeface="Raleway"/>
                <a:cs typeface="Raleway"/>
                <a:sym typeface="Raleway"/>
              </a:rPr>
              <a:t> 		</a:t>
            </a:r>
            <a:r>
              <a:rPr lang="en" sz="1100">
                <a:solidFill>
                  <a:srgbClr val="188038"/>
                </a:solidFill>
                <a:latin typeface="Raleway"/>
                <a:ea typeface="Raleway"/>
                <a:cs typeface="Raleway"/>
                <a:sym typeface="Raleway"/>
              </a:rPr>
              <a:t>ssh ubuntu@123.45.67.89</a:t>
            </a:r>
            <a:endParaRPr sz="1100">
              <a:solidFill>
                <a:srgbClr val="188038"/>
              </a:solidFill>
              <a:latin typeface="Raleway"/>
              <a:ea typeface="Raleway"/>
              <a:cs typeface="Raleway"/>
              <a:sym typeface="Raleway"/>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8" name="Google Shape;378;p5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7. SSH to VM in GCP</a:t>
            </a:r>
            <a:endParaRPr/>
          </a:p>
        </p:txBody>
      </p:sp>
      <p:sp>
        <p:nvSpPr>
          <p:cNvPr id="379" name="Google Shape;379;p55"/>
          <p:cNvSpPr txBox="1"/>
          <p:nvPr>
            <p:ph idx="1" type="body"/>
          </p:nvPr>
        </p:nvSpPr>
        <p:spPr>
          <a:xfrm>
            <a:off x="2400250" y="1173675"/>
            <a:ext cx="6444000" cy="3486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br>
              <a:rPr lang="en" sz="1100">
                <a:latin typeface="Raleway"/>
                <a:ea typeface="Raleway"/>
                <a:cs typeface="Raleway"/>
                <a:sym typeface="Raleway"/>
              </a:rPr>
            </a:br>
            <a:endParaRPr sz="1100">
              <a:latin typeface="Raleway"/>
              <a:ea typeface="Raleway"/>
              <a:cs typeface="Raleway"/>
              <a:sym typeface="Raleway"/>
            </a:endParaRPr>
          </a:p>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Authenticate:</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If this is your first time connecting to the VM, you may be prompted to confirm the authenticity of the host by typing "</a:t>
            </a:r>
            <a:r>
              <a:rPr i="1" lang="en" sz="1100">
                <a:solidFill>
                  <a:srgbClr val="188038"/>
                </a:solidFill>
                <a:latin typeface="Raleway"/>
                <a:ea typeface="Raleway"/>
                <a:cs typeface="Raleway"/>
                <a:sym typeface="Raleway"/>
              </a:rPr>
              <a:t>yes</a:t>
            </a:r>
            <a:r>
              <a:rPr lang="en" sz="1100">
                <a:latin typeface="Raleway"/>
                <a:ea typeface="Raleway"/>
                <a:cs typeface="Raleway"/>
                <a:sym typeface="Raleway"/>
              </a:rPr>
              <a:t>." Afterward, you'll need to enter the password or key passphrase associated with the user account on the VM.</a:t>
            </a:r>
            <a:br>
              <a:rPr lang="en" sz="1100">
                <a:latin typeface="Raleway"/>
                <a:ea typeface="Raleway"/>
                <a:cs typeface="Raleway"/>
                <a:sym typeface="Raleway"/>
              </a:rPr>
            </a:br>
            <a:br>
              <a:rPr lang="en" sz="1100">
                <a:latin typeface="Raleway"/>
                <a:ea typeface="Raleway"/>
                <a:cs typeface="Raleway"/>
                <a:sym typeface="Raleway"/>
              </a:rPr>
            </a:br>
            <a:r>
              <a:rPr lang="en" sz="1100">
                <a:latin typeface="Raleway"/>
                <a:ea typeface="Raleway"/>
                <a:cs typeface="Raleway"/>
                <a:sym typeface="Raleway"/>
              </a:rPr>
              <a:t>Once you successfully SSH into your VM, you will have command-line access to the VM's shell, and you can perform tasks on the VM as needed.</a:t>
            </a:r>
            <a:endParaRPr sz="1100">
              <a:latin typeface="Raleway"/>
              <a:ea typeface="Raleway"/>
              <a:cs typeface="Raleway"/>
              <a:sym typeface="Raleway"/>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 name="Shape 383"/>
        <p:cNvGrpSpPr/>
        <p:nvPr/>
      </p:nvGrpSpPr>
      <p:grpSpPr>
        <a:xfrm>
          <a:off x="0" y="0"/>
          <a:ext cx="0" cy="0"/>
          <a:chOff x="0" y="0"/>
          <a:chExt cx="0" cy="0"/>
        </a:xfrm>
      </p:grpSpPr>
      <p:pic>
        <p:nvPicPr>
          <p:cNvPr id="384" name="Google Shape;384;p56"/>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385" name="Google Shape;385;p56"/>
          <p:cNvSpPr txBox="1"/>
          <p:nvPr/>
        </p:nvSpPr>
        <p:spPr>
          <a:xfrm>
            <a:off x="2770900" y="454425"/>
            <a:ext cx="3779700" cy="124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8</a:t>
            </a:r>
            <a:r>
              <a:rPr b="1" lang="en" sz="3000">
                <a:solidFill>
                  <a:schemeClr val="lt2"/>
                </a:solidFill>
                <a:latin typeface="Raleway"/>
                <a:ea typeface="Raleway"/>
                <a:cs typeface="Raleway"/>
                <a:sym typeface="Raleway"/>
              </a:rPr>
              <a:t>. Install Terraform (Part 1)</a:t>
            </a:r>
            <a:endParaRPr b="1" sz="3000">
              <a:solidFill>
                <a:schemeClr val="lt2"/>
              </a:solidFill>
              <a:latin typeface="Raleway"/>
              <a:ea typeface="Raleway"/>
              <a:cs typeface="Raleway"/>
              <a:sym typeface="Raleway"/>
            </a:endParaRPr>
          </a:p>
        </p:txBody>
      </p:sp>
      <p:sp>
        <p:nvSpPr>
          <p:cNvPr id="386" name="Google Shape;386;p5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7" name="Google Shape;387;p56"/>
          <p:cNvSpPr txBox="1"/>
          <p:nvPr/>
        </p:nvSpPr>
        <p:spPr>
          <a:xfrm>
            <a:off x="2815250" y="1640375"/>
            <a:ext cx="34914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Terraform is a powerful tool for managing infrastructure. Let's install Terraform in your VM.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Install Terraform in your VM</a:t>
            </a:r>
            <a:endParaRPr/>
          </a:p>
          <a:p>
            <a:pPr indent="0" lvl="0" marL="0" rtl="0" algn="l">
              <a:spcBef>
                <a:spcPts val="0"/>
              </a:spcBef>
              <a:spcAft>
                <a:spcPts val="0"/>
              </a:spcAft>
              <a:buNone/>
            </a:pPr>
            <a:r>
              <a:rPr lang="en"/>
              <a:t>2. Updating the package list</a:t>
            </a:r>
            <a:endParaRPr/>
          </a:p>
          <a:p>
            <a:pPr indent="0" lvl="0" marL="0" rtl="0" algn="l">
              <a:spcBef>
                <a:spcPts val="0"/>
              </a:spcBef>
              <a:spcAft>
                <a:spcPts val="0"/>
              </a:spcAft>
              <a:buNone/>
            </a:pPr>
            <a:r>
              <a:rPr lang="en"/>
              <a:t>3. Installing required packages</a:t>
            </a:r>
            <a:endParaRPr/>
          </a:p>
          <a:p>
            <a:pPr indent="0" lvl="0" marL="0" rtl="0" algn="l">
              <a:spcBef>
                <a:spcPts val="0"/>
              </a:spcBef>
              <a:spcAft>
                <a:spcPts val="0"/>
              </a:spcAft>
              <a:buNone/>
            </a:pPr>
            <a:r>
              <a:rPr lang="en"/>
              <a:t>4. Adding </a:t>
            </a:r>
            <a:r>
              <a:rPr lang="en"/>
              <a:t>HashiCorp</a:t>
            </a:r>
            <a:r>
              <a:rPr lang="en"/>
              <a:t> GPG key and repository</a:t>
            </a:r>
            <a:endParaRPr/>
          </a:p>
          <a:p>
            <a:pPr indent="0" lvl="0" marL="0" rtl="0" algn="l">
              <a:spcBef>
                <a:spcPts val="0"/>
              </a:spcBef>
              <a:spcAft>
                <a:spcPts val="0"/>
              </a:spcAft>
              <a:buNone/>
            </a:pPr>
            <a:r>
              <a:rPr lang="en"/>
              <a:t>5. Updating package list and installing Terraform</a:t>
            </a:r>
            <a:endParaRPr/>
          </a:p>
          <a:p>
            <a:pPr indent="0" lvl="0" marL="0" rtl="0" algn="l">
              <a:spcBef>
                <a:spcPts val="0"/>
              </a:spcBef>
              <a:spcAft>
                <a:spcPts val="0"/>
              </a:spcAft>
              <a:buNone/>
            </a:pPr>
            <a:r>
              <a:rPr lang="en"/>
              <a:t>6. Enabling Terraform autocompletion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3" name="Google Shape;393;p5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8</a:t>
            </a:r>
            <a:r>
              <a:rPr lang="en">
                <a:solidFill>
                  <a:schemeClr val="lt2"/>
                </a:solidFill>
              </a:rPr>
              <a:t>. Install Terraform</a:t>
            </a:r>
            <a:endParaRPr/>
          </a:p>
        </p:txBody>
      </p:sp>
      <p:sp>
        <p:nvSpPr>
          <p:cNvPr id="394" name="Google Shape;394;p57"/>
          <p:cNvSpPr txBox="1"/>
          <p:nvPr>
            <p:ph idx="1" type="body"/>
          </p:nvPr>
        </p:nvSpPr>
        <p:spPr>
          <a:xfrm>
            <a:off x="2400250" y="1173675"/>
            <a:ext cx="6444000" cy="34866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n" sz="1100">
                <a:latin typeface="Raleway"/>
                <a:ea typeface="Raleway"/>
                <a:cs typeface="Raleway"/>
                <a:sym typeface="Raleway"/>
              </a:rPr>
              <a:t>Update the package list to ensure you have the latest information about available packages:</a:t>
            </a:r>
            <a:endParaRPr sz="1100">
              <a:latin typeface="Raleway"/>
              <a:ea typeface="Raleway"/>
              <a:cs typeface="Raleway"/>
              <a:sym typeface="Raleway"/>
            </a:endParaRPr>
          </a:p>
          <a:p>
            <a:pPr indent="457200" lvl="0" marL="457200" rtl="0" algn="l">
              <a:spcBef>
                <a:spcPts val="1200"/>
              </a:spcBef>
              <a:spcAft>
                <a:spcPts val="0"/>
              </a:spcAft>
              <a:buNone/>
            </a:pPr>
            <a:r>
              <a:rPr lang="en" sz="1100">
                <a:solidFill>
                  <a:srgbClr val="188038"/>
                </a:solidFill>
                <a:latin typeface="Raleway"/>
                <a:ea typeface="Raleway"/>
                <a:cs typeface="Raleway"/>
                <a:sym typeface="Raleway"/>
              </a:rPr>
              <a:t>sudo apt update</a:t>
            </a:r>
            <a:endParaRPr sz="1100">
              <a:solidFill>
                <a:srgbClr val="188038"/>
              </a:solidFill>
              <a:latin typeface="Raleway"/>
              <a:ea typeface="Raleway"/>
              <a:cs typeface="Raleway"/>
              <a:sym typeface="Raleway"/>
            </a:endParaRPr>
          </a:p>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Install the required packages for adding </a:t>
            </a:r>
            <a:r>
              <a:rPr lang="en" sz="1100">
                <a:latin typeface="Raleway"/>
                <a:ea typeface="Raleway"/>
                <a:cs typeface="Raleway"/>
                <a:sym typeface="Raleway"/>
              </a:rPr>
              <a:t>HashiCorp</a:t>
            </a:r>
            <a:r>
              <a:rPr lang="en" sz="1100">
                <a:latin typeface="Raleway"/>
                <a:ea typeface="Raleway"/>
                <a:cs typeface="Raleway"/>
                <a:sym typeface="Raleway"/>
              </a:rPr>
              <a:t> GPG key and HTTPS transport method for APT:</a:t>
            </a:r>
            <a:endParaRPr sz="1100">
              <a:latin typeface="Raleway"/>
              <a:ea typeface="Raleway"/>
              <a:cs typeface="Raleway"/>
              <a:sym typeface="Raleway"/>
            </a:endParaRPr>
          </a:p>
          <a:p>
            <a:pPr indent="457200" lvl="0" marL="457200" rtl="0" algn="l">
              <a:spcBef>
                <a:spcPts val="1200"/>
              </a:spcBef>
              <a:spcAft>
                <a:spcPts val="0"/>
              </a:spcAft>
              <a:buNone/>
            </a:pPr>
            <a:r>
              <a:rPr lang="en" sz="1100">
                <a:solidFill>
                  <a:srgbClr val="188038"/>
                </a:solidFill>
                <a:latin typeface="Raleway"/>
                <a:ea typeface="Raleway"/>
                <a:cs typeface="Raleway"/>
                <a:sym typeface="Raleway"/>
              </a:rPr>
              <a:t>sudo apt install -y gnupg software-properties-common curl</a:t>
            </a:r>
            <a:endParaRPr sz="1100">
              <a:solidFill>
                <a:srgbClr val="188038"/>
              </a:solidFill>
              <a:latin typeface="Raleway"/>
              <a:ea typeface="Raleway"/>
              <a:cs typeface="Raleway"/>
              <a:sym typeface="Raleway"/>
            </a:endParaRPr>
          </a:p>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Add the HashiCorp GPG key to your system:</a:t>
            </a:r>
            <a:endParaRPr sz="1100">
              <a:latin typeface="Raleway"/>
              <a:ea typeface="Raleway"/>
              <a:cs typeface="Raleway"/>
              <a:sym typeface="Raleway"/>
            </a:endParaRPr>
          </a:p>
          <a:p>
            <a:pPr indent="0" lvl="0" marL="457200" rtl="0" algn="l">
              <a:spcBef>
                <a:spcPts val="1200"/>
              </a:spcBef>
              <a:spcAft>
                <a:spcPts val="1200"/>
              </a:spcAft>
              <a:buNone/>
            </a:pPr>
            <a:r>
              <a:rPr lang="en" sz="1100">
                <a:solidFill>
                  <a:srgbClr val="188038"/>
                </a:solidFill>
                <a:latin typeface="Raleway"/>
                <a:ea typeface="Raleway"/>
                <a:cs typeface="Raleway"/>
                <a:sym typeface="Raleway"/>
              </a:rPr>
              <a:t>	curl -fsSL https://apt.releases.hashicorp.com/gpg | sudo gpg --dearmor -o /usr/share/keyrings/hashicorp-archive-keyring.gpg</a:t>
            </a:r>
            <a:endParaRPr sz="1100">
              <a:solidFill>
                <a:srgbClr val="188038"/>
              </a:solidFill>
              <a:latin typeface="Raleway"/>
              <a:ea typeface="Raleway"/>
              <a:cs typeface="Raleway"/>
              <a:sym typeface="Raleway"/>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p5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8. Install Terraform</a:t>
            </a:r>
            <a:endParaRPr/>
          </a:p>
        </p:txBody>
      </p:sp>
      <p:sp>
        <p:nvSpPr>
          <p:cNvPr id="401" name="Google Shape;401;p58"/>
          <p:cNvSpPr txBox="1"/>
          <p:nvPr>
            <p:ph idx="1" type="body"/>
          </p:nvPr>
        </p:nvSpPr>
        <p:spPr>
          <a:xfrm>
            <a:off x="2400250" y="1173675"/>
            <a:ext cx="6444000" cy="34866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n" sz="1100">
                <a:latin typeface="Raleway"/>
                <a:ea typeface="Raleway"/>
                <a:cs typeface="Raleway"/>
                <a:sym typeface="Raleway"/>
              </a:rPr>
              <a:t>Add the official HashiCorp repository to your APT source</a:t>
            </a:r>
            <a:r>
              <a:rPr lang="en" sz="1100">
                <a:latin typeface="Raleway"/>
                <a:ea typeface="Raleway"/>
                <a:cs typeface="Raleway"/>
                <a:sym typeface="Raleway"/>
              </a:rPr>
              <a:t>s:</a:t>
            </a:r>
            <a:endParaRPr sz="1100">
              <a:latin typeface="Raleway"/>
              <a:ea typeface="Raleway"/>
              <a:cs typeface="Raleway"/>
              <a:sym typeface="Raleway"/>
            </a:endParaRPr>
          </a:p>
          <a:p>
            <a:pPr indent="457200" lvl="0" marL="457200" rtl="0" algn="l">
              <a:spcBef>
                <a:spcPts val="1200"/>
              </a:spcBef>
              <a:spcAft>
                <a:spcPts val="0"/>
              </a:spcAft>
              <a:buNone/>
            </a:pPr>
            <a:r>
              <a:rPr lang="en" sz="1100">
                <a:solidFill>
                  <a:srgbClr val="188038"/>
                </a:solidFill>
                <a:latin typeface="Raleway"/>
                <a:ea typeface="Raleway"/>
                <a:cs typeface="Raleway"/>
                <a:sym typeface="Raleway"/>
              </a:rPr>
              <a:t>echo "deb [signed-by=/usr/share/keyrings/hashicorp-archive-keyring.gpg] https://apt.releases.hashicorp.com $(lsb_release -cs) main" | sudo tee /etc/apt/sources.list.d/hashicorp.list</a:t>
            </a:r>
            <a:endParaRPr sz="1100">
              <a:solidFill>
                <a:srgbClr val="188038"/>
              </a:solidFill>
              <a:latin typeface="Raleway"/>
              <a:ea typeface="Raleway"/>
              <a:cs typeface="Raleway"/>
              <a:sym typeface="Raleway"/>
            </a:endParaRPr>
          </a:p>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Update your package list again:</a:t>
            </a:r>
            <a:endParaRPr sz="1100">
              <a:latin typeface="Raleway"/>
              <a:ea typeface="Raleway"/>
              <a:cs typeface="Raleway"/>
              <a:sym typeface="Raleway"/>
            </a:endParaRPr>
          </a:p>
          <a:p>
            <a:pPr indent="457200" lvl="0" marL="457200" rtl="0" algn="l">
              <a:spcBef>
                <a:spcPts val="1200"/>
              </a:spcBef>
              <a:spcAft>
                <a:spcPts val="0"/>
              </a:spcAft>
              <a:buNone/>
            </a:pPr>
            <a:r>
              <a:rPr lang="en" sz="1100">
                <a:solidFill>
                  <a:srgbClr val="188038"/>
                </a:solidFill>
                <a:latin typeface="Raleway"/>
                <a:ea typeface="Raleway"/>
                <a:cs typeface="Raleway"/>
                <a:sym typeface="Raleway"/>
              </a:rPr>
              <a:t>sudo apt update</a:t>
            </a:r>
            <a:endParaRPr sz="1100">
              <a:solidFill>
                <a:srgbClr val="188038"/>
              </a:solidFill>
              <a:latin typeface="Raleway"/>
              <a:ea typeface="Raleway"/>
              <a:cs typeface="Raleway"/>
              <a:sym typeface="Raleway"/>
            </a:endParaRPr>
          </a:p>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Finally, install </a:t>
            </a:r>
            <a:r>
              <a:rPr b="1" lang="en" sz="1100">
                <a:latin typeface="Raleway"/>
                <a:ea typeface="Raleway"/>
                <a:cs typeface="Raleway"/>
                <a:sym typeface="Raleway"/>
              </a:rPr>
              <a:t>Terraform</a:t>
            </a:r>
            <a:r>
              <a:rPr lang="en" sz="1100">
                <a:latin typeface="Raleway"/>
                <a:ea typeface="Raleway"/>
                <a:cs typeface="Raleway"/>
                <a:sym typeface="Raleway"/>
              </a:rPr>
              <a:t>:</a:t>
            </a:r>
            <a:endParaRPr sz="1100">
              <a:latin typeface="Raleway"/>
              <a:ea typeface="Raleway"/>
              <a:cs typeface="Raleway"/>
              <a:sym typeface="Raleway"/>
            </a:endParaRPr>
          </a:p>
          <a:p>
            <a:pPr indent="0" lvl="0" marL="457200" rtl="0" algn="l">
              <a:spcBef>
                <a:spcPts val="1200"/>
              </a:spcBef>
              <a:spcAft>
                <a:spcPts val="0"/>
              </a:spcAft>
              <a:buNone/>
            </a:pPr>
            <a:r>
              <a:rPr lang="en" sz="1100">
                <a:solidFill>
                  <a:srgbClr val="188038"/>
                </a:solidFill>
                <a:latin typeface="Raleway"/>
                <a:ea typeface="Raleway"/>
                <a:cs typeface="Raleway"/>
                <a:sym typeface="Raleway"/>
              </a:rPr>
              <a:t>	sudo apt install terraform</a:t>
            </a:r>
            <a:endParaRPr sz="1100">
              <a:solidFill>
                <a:srgbClr val="188038"/>
              </a:solidFill>
              <a:latin typeface="Raleway"/>
              <a:ea typeface="Raleway"/>
              <a:cs typeface="Raleway"/>
              <a:sym typeface="Raleway"/>
            </a:endParaRPr>
          </a:p>
          <a:p>
            <a:pPr indent="457200" lvl="0" marL="457200" rtl="0" algn="l">
              <a:spcBef>
                <a:spcPts val="1200"/>
              </a:spcBef>
              <a:spcAft>
                <a:spcPts val="1200"/>
              </a:spcAft>
              <a:buNone/>
            </a:pPr>
            <a:r>
              <a:rPr lang="en" sz="1100">
                <a:solidFill>
                  <a:srgbClr val="188038"/>
                </a:solidFill>
                <a:latin typeface="Raleway"/>
                <a:ea typeface="Raleway"/>
                <a:cs typeface="Raleway"/>
                <a:sym typeface="Raleway"/>
              </a:rPr>
              <a:t>terraform -install-autocomplete</a:t>
            </a:r>
            <a:endParaRPr sz="1100">
              <a:solidFill>
                <a:srgbClr val="188038"/>
              </a:solidFill>
              <a:latin typeface="Raleway"/>
              <a:ea typeface="Raleway"/>
              <a:cs typeface="Raleway"/>
              <a:sym typeface="Raleway"/>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5" name="Shape 405"/>
        <p:cNvGrpSpPr/>
        <p:nvPr/>
      </p:nvGrpSpPr>
      <p:grpSpPr>
        <a:xfrm>
          <a:off x="0" y="0"/>
          <a:ext cx="0" cy="0"/>
          <a:chOff x="0" y="0"/>
          <a:chExt cx="0" cy="0"/>
        </a:xfrm>
      </p:grpSpPr>
      <p:pic>
        <p:nvPicPr>
          <p:cNvPr id="406" name="Google Shape;406;p59"/>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407" name="Google Shape;407;p59"/>
          <p:cNvSpPr txBox="1"/>
          <p:nvPr/>
        </p:nvSpPr>
        <p:spPr>
          <a:xfrm>
            <a:off x="2671150" y="454425"/>
            <a:ext cx="3879300" cy="1241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9</a:t>
            </a:r>
            <a:r>
              <a:rPr b="1" lang="en" sz="3000">
                <a:solidFill>
                  <a:schemeClr val="lt2"/>
                </a:solidFill>
                <a:latin typeface="Raleway"/>
                <a:ea typeface="Raleway"/>
                <a:cs typeface="Raleway"/>
                <a:sym typeface="Raleway"/>
              </a:rPr>
              <a:t>. Data Ingestion</a:t>
            </a:r>
            <a:endParaRPr b="1" sz="3000">
              <a:solidFill>
                <a:schemeClr val="lt2"/>
              </a:solidFill>
              <a:latin typeface="Raleway"/>
              <a:ea typeface="Raleway"/>
              <a:cs typeface="Raleway"/>
              <a:sym typeface="Raleway"/>
            </a:endParaRPr>
          </a:p>
        </p:txBody>
      </p:sp>
      <p:sp>
        <p:nvSpPr>
          <p:cNvPr id="408" name="Google Shape;408;p59"/>
          <p:cNvSpPr txBox="1"/>
          <p:nvPr>
            <p:ph idx="4294967295" type="body"/>
          </p:nvPr>
        </p:nvSpPr>
        <p:spPr>
          <a:xfrm>
            <a:off x="2855550" y="2183475"/>
            <a:ext cx="3373500" cy="2522100"/>
          </a:xfrm>
          <a:prstGeom prst="rect">
            <a:avLst/>
          </a:prstGeom>
        </p:spPr>
        <p:txBody>
          <a:bodyPr anchorCtr="0" anchor="t" bIns="91425" lIns="91425" spcFirstLastPara="1" rIns="91425" wrap="square" tIns="91425">
            <a:noAutofit/>
          </a:bodyPr>
          <a:lstStyle/>
          <a:p>
            <a:pPr indent="0" lvl="0" marL="457200" rtl="0" algn="l">
              <a:spcBef>
                <a:spcPts val="0"/>
              </a:spcBef>
              <a:spcAft>
                <a:spcPts val="1000"/>
              </a:spcAft>
              <a:buNone/>
            </a:pPr>
            <a:r>
              <a:rPr b="1" lang="en" sz="1200">
                <a:latin typeface="Raleway"/>
                <a:ea typeface="Raleway"/>
                <a:cs typeface="Raleway"/>
                <a:sym typeface="Raleway"/>
              </a:rPr>
              <a:t>In this section, we'll ingest data using jupyter</a:t>
            </a:r>
            <a:endParaRPr b="1" sz="1200">
              <a:latin typeface="Raleway"/>
              <a:ea typeface="Raleway"/>
              <a:cs typeface="Raleway"/>
              <a:sym typeface="Raleway"/>
            </a:endParaRPr>
          </a:p>
        </p:txBody>
      </p:sp>
      <p:sp>
        <p:nvSpPr>
          <p:cNvPr id="409" name="Google Shape;409;p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5" name="Google Shape;415;p6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9</a:t>
            </a:r>
            <a:r>
              <a:rPr lang="en">
                <a:solidFill>
                  <a:schemeClr val="lt2"/>
                </a:solidFill>
              </a:rPr>
              <a:t>. Data ingestion</a:t>
            </a:r>
            <a:endParaRPr/>
          </a:p>
        </p:txBody>
      </p:sp>
      <p:sp>
        <p:nvSpPr>
          <p:cNvPr id="416" name="Google Shape;416;p60"/>
          <p:cNvSpPr txBox="1"/>
          <p:nvPr>
            <p:ph idx="1" type="body"/>
          </p:nvPr>
        </p:nvSpPr>
        <p:spPr>
          <a:xfrm>
            <a:off x="2400250" y="1173675"/>
            <a:ext cx="6444000" cy="34866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t/>
            </a:r>
            <a:endParaRPr sz="1100">
              <a:solidFill>
                <a:srgbClr val="188038"/>
              </a:solidFill>
              <a:latin typeface="Raleway"/>
              <a:ea typeface="Raleway"/>
              <a:cs typeface="Raleway"/>
              <a:sym typeface="Raleway"/>
            </a:endParaRPr>
          </a:p>
          <a:p>
            <a:pPr indent="-298450" lvl="0" marL="457200" rtl="0" algn="l">
              <a:spcBef>
                <a:spcPts val="0"/>
              </a:spcBef>
              <a:spcAft>
                <a:spcPts val="0"/>
              </a:spcAft>
              <a:buSzPts val="1100"/>
              <a:buFont typeface="Raleway"/>
              <a:buChar char="➔"/>
            </a:pPr>
            <a:r>
              <a:rPr lang="en" sz="1100">
                <a:latin typeface="Raleway"/>
                <a:ea typeface="Raleway"/>
                <a:cs typeface="Raleway"/>
                <a:sym typeface="Raleway"/>
              </a:rPr>
              <a:t>convert jupyter notebook to a python script</a:t>
            </a:r>
            <a:endParaRPr sz="1100">
              <a:latin typeface="Raleway"/>
              <a:ea typeface="Raleway"/>
              <a:cs typeface="Raleway"/>
              <a:sym typeface="Raleway"/>
            </a:endParaRPr>
          </a:p>
          <a:p>
            <a:pPr indent="0" lvl="0" marL="0" rtl="0" algn="l">
              <a:spcBef>
                <a:spcPts val="0"/>
              </a:spcBef>
              <a:spcAft>
                <a:spcPts val="0"/>
              </a:spcAft>
              <a:buNone/>
            </a:pPr>
            <a:r>
              <a:t/>
            </a:r>
            <a:endParaRPr sz="1100">
              <a:solidFill>
                <a:srgbClr val="188038"/>
              </a:solidFill>
              <a:latin typeface="Raleway"/>
              <a:ea typeface="Raleway"/>
              <a:cs typeface="Raleway"/>
              <a:sym typeface="Raleway"/>
            </a:endParaRPr>
          </a:p>
          <a:p>
            <a:pPr indent="457200" lvl="0" marL="457200" rtl="0" algn="l">
              <a:spcBef>
                <a:spcPts val="0"/>
              </a:spcBef>
              <a:spcAft>
                <a:spcPts val="0"/>
              </a:spcAft>
              <a:buNone/>
            </a:pPr>
            <a:r>
              <a:rPr lang="en" sz="1100">
                <a:solidFill>
                  <a:srgbClr val="188038"/>
                </a:solidFill>
                <a:latin typeface="Raleway"/>
                <a:ea typeface="Raleway"/>
                <a:cs typeface="Raleway"/>
                <a:sym typeface="Raleway"/>
              </a:rPr>
              <a:t>jupyter nbconvert --to=script upload-data.ipynb</a:t>
            </a:r>
            <a:endParaRPr sz="1100">
              <a:solidFill>
                <a:srgbClr val="188038"/>
              </a:solidFill>
              <a:latin typeface="Raleway"/>
              <a:ea typeface="Raleway"/>
              <a:cs typeface="Raleway"/>
              <a:sym typeface="Raleway"/>
            </a:endParaRPr>
          </a:p>
          <a:p>
            <a:pPr indent="457200" lvl="0" marL="457200" rtl="0" algn="l">
              <a:spcBef>
                <a:spcPts val="0"/>
              </a:spcBef>
              <a:spcAft>
                <a:spcPts val="0"/>
              </a:spcAft>
              <a:buNone/>
            </a:pPr>
            <a:r>
              <a:t/>
            </a:r>
            <a:endParaRPr sz="1100">
              <a:solidFill>
                <a:srgbClr val="188038"/>
              </a:solidFill>
              <a:latin typeface="Raleway"/>
              <a:ea typeface="Raleway"/>
              <a:cs typeface="Raleway"/>
              <a:sym typeface="Raleway"/>
            </a:endParaRPr>
          </a:p>
          <a:p>
            <a:pPr indent="0" lvl="0" marL="457200" rtl="0" algn="l">
              <a:spcBef>
                <a:spcPts val="0"/>
              </a:spcBef>
              <a:spcAft>
                <a:spcPts val="0"/>
              </a:spcAft>
              <a:buNone/>
            </a:pPr>
            <a:r>
              <a:rPr lang="en" sz="1100">
                <a:latin typeface="Raleway"/>
                <a:ea typeface="Raleway"/>
                <a:cs typeface="Raleway"/>
                <a:sym typeface="Raleway"/>
              </a:rPr>
              <a:t>which in turn produces</a:t>
            </a:r>
            <a:r>
              <a:rPr lang="en" sz="1100">
                <a:solidFill>
                  <a:srgbClr val="188038"/>
                </a:solidFill>
                <a:latin typeface="Raleway"/>
                <a:ea typeface="Raleway"/>
                <a:cs typeface="Raleway"/>
                <a:sym typeface="Raleway"/>
              </a:rPr>
              <a:t> </a:t>
            </a:r>
            <a:endParaRPr sz="1100">
              <a:solidFill>
                <a:srgbClr val="188038"/>
              </a:solidFill>
              <a:latin typeface="Raleway"/>
              <a:ea typeface="Raleway"/>
              <a:cs typeface="Raleway"/>
              <a:sym typeface="Raleway"/>
            </a:endParaRPr>
          </a:p>
          <a:p>
            <a:pPr indent="457200" lvl="0" marL="457200" rtl="0" algn="l">
              <a:spcBef>
                <a:spcPts val="0"/>
              </a:spcBef>
              <a:spcAft>
                <a:spcPts val="0"/>
              </a:spcAft>
              <a:buNone/>
            </a:pPr>
            <a:r>
              <a:rPr lang="en" sz="1100">
                <a:solidFill>
                  <a:srgbClr val="188038"/>
                </a:solidFill>
                <a:latin typeface="Raleway"/>
                <a:ea typeface="Raleway"/>
                <a:cs typeface="Raleway"/>
                <a:sym typeface="Raleway"/>
              </a:rPr>
              <a:t>upload-data.py</a:t>
            </a:r>
            <a:endParaRPr sz="1100">
              <a:solidFill>
                <a:srgbClr val="188038"/>
              </a:solidFill>
              <a:latin typeface="Raleway"/>
              <a:ea typeface="Raleway"/>
              <a:cs typeface="Raleway"/>
              <a:sym typeface="Raleway"/>
            </a:endParaRPr>
          </a:p>
          <a:p>
            <a:pPr indent="0" lvl="0" marL="457200" rtl="0" algn="l">
              <a:spcBef>
                <a:spcPts val="1200"/>
              </a:spcBef>
              <a:spcAft>
                <a:spcPts val="0"/>
              </a:spcAft>
              <a:buNone/>
            </a:pPr>
            <a:r>
              <a:rPr lang="en" sz="1100">
                <a:solidFill>
                  <a:srgbClr val="188038"/>
                </a:solidFill>
                <a:latin typeface="Raleway"/>
                <a:ea typeface="Raleway"/>
                <a:cs typeface="Raleway"/>
                <a:sym typeface="Raleway"/>
              </a:rPr>
              <a:t>    	</a:t>
            </a:r>
            <a:r>
              <a:rPr lang="en" sz="1100">
                <a:latin typeface="Raleway"/>
                <a:ea typeface="Raleway"/>
                <a:cs typeface="Raleway"/>
                <a:sym typeface="Raleway"/>
              </a:rPr>
              <a:t>clean out the script by removing comments, reorder imports and save as</a:t>
            </a:r>
            <a:r>
              <a:rPr lang="en" sz="1100">
                <a:solidFill>
                  <a:srgbClr val="188038"/>
                </a:solidFill>
                <a:latin typeface="Raleway"/>
                <a:ea typeface="Raleway"/>
                <a:cs typeface="Raleway"/>
                <a:sym typeface="Raleway"/>
              </a:rPr>
              <a:t> </a:t>
            </a:r>
            <a:endParaRPr sz="1100">
              <a:solidFill>
                <a:srgbClr val="188038"/>
              </a:solidFill>
              <a:latin typeface="Raleway"/>
              <a:ea typeface="Raleway"/>
              <a:cs typeface="Raleway"/>
              <a:sym typeface="Raleway"/>
            </a:endParaRPr>
          </a:p>
          <a:p>
            <a:pPr indent="457200" lvl="0" marL="914400" rtl="0" algn="l">
              <a:spcBef>
                <a:spcPts val="1200"/>
              </a:spcBef>
              <a:spcAft>
                <a:spcPts val="0"/>
              </a:spcAft>
              <a:buNone/>
            </a:pPr>
            <a:r>
              <a:rPr lang="en" sz="1100">
                <a:solidFill>
                  <a:srgbClr val="188038"/>
                </a:solidFill>
                <a:latin typeface="Raleway"/>
                <a:ea typeface="Raleway"/>
                <a:cs typeface="Raleway"/>
                <a:sym typeface="Raleway"/>
              </a:rPr>
              <a:t>ingest_data.py</a:t>
            </a:r>
            <a:endParaRPr sz="1100">
              <a:solidFill>
                <a:srgbClr val="188038"/>
              </a:solidFill>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a file named google_credentials.json needs to be stored in </a:t>
            </a:r>
            <a:endParaRPr sz="1100">
              <a:latin typeface="Raleway"/>
              <a:ea typeface="Raleway"/>
              <a:cs typeface="Raleway"/>
              <a:sym typeface="Raleway"/>
            </a:endParaRPr>
          </a:p>
          <a:p>
            <a:pPr indent="457200" lvl="0" marL="914400" rtl="0" algn="l">
              <a:spcBef>
                <a:spcPts val="1200"/>
              </a:spcBef>
              <a:spcAft>
                <a:spcPts val="0"/>
              </a:spcAft>
              <a:buNone/>
            </a:pPr>
            <a:r>
              <a:rPr lang="en" sz="1100">
                <a:latin typeface="Raleway"/>
                <a:ea typeface="Raleway"/>
                <a:cs typeface="Raleway"/>
                <a:sym typeface="Raleway"/>
              </a:rPr>
              <a:t> </a:t>
            </a:r>
            <a:r>
              <a:rPr lang="en" sz="1100">
                <a:solidFill>
                  <a:srgbClr val="188038"/>
                </a:solidFill>
                <a:latin typeface="Raleway"/>
                <a:ea typeface="Raleway"/>
                <a:cs typeface="Raleway"/>
                <a:sym typeface="Raleway"/>
              </a:rPr>
              <a:t>$HOME/.google/credentials/ directory</a:t>
            </a:r>
            <a:endParaRPr sz="1100">
              <a:solidFill>
                <a:srgbClr val="188038"/>
              </a:solidFill>
              <a:latin typeface="Raleway"/>
              <a:ea typeface="Raleway"/>
              <a:cs typeface="Raleway"/>
              <a:sym typeface="Raleway"/>
            </a:endParaRPr>
          </a:p>
          <a:p>
            <a:pPr indent="0" lvl="0" marL="914400" rtl="0" algn="l">
              <a:spcBef>
                <a:spcPts val="1200"/>
              </a:spcBef>
              <a:spcAft>
                <a:spcPts val="1200"/>
              </a:spcAft>
              <a:buNone/>
            </a:pPr>
            <a:r>
              <a:rPr lang="en" sz="1100">
                <a:solidFill>
                  <a:srgbClr val="188038"/>
                </a:solidFill>
                <a:latin typeface="Raleway"/>
                <a:ea typeface="Raleway"/>
                <a:cs typeface="Raleway"/>
                <a:sym typeface="Raleway"/>
              </a:rPr>
              <a:t>.</a:t>
            </a:r>
            <a:r>
              <a:rPr lang="en" sz="1100">
                <a:latin typeface="Raleway"/>
                <a:ea typeface="Raleway"/>
                <a:cs typeface="Raleway"/>
                <a:sym typeface="Raleway"/>
              </a:rPr>
              <a:t>Use </a:t>
            </a:r>
            <a:r>
              <a:rPr lang="en" sz="1100">
                <a:solidFill>
                  <a:srgbClr val="188038"/>
                </a:solidFill>
                <a:latin typeface="Raleway"/>
                <a:ea typeface="Raleway"/>
                <a:cs typeface="Raleway"/>
                <a:sym typeface="Raleway"/>
              </a:rPr>
              <a:t>docker-compose </a:t>
            </a:r>
            <a:r>
              <a:rPr lang="en" sz="1100">
                <a:latin typeface="Raleway"/>
                <a:ea typeface="Raleway"/>
                <a:cs typeface="Raleway"/>
                <a:sym typeface="Raleway"/>
              </a:rPr>
              <a:t>version v2.x+ for compatibility</a:t>
            </a:r>
            <a:endParaRPr sz="1100">
              <a:solidFill>
                <a:srgbClr val="188038"/>
              </a:solidFill>
              <a:latin typeface="Raleway"/>
              <a:ea typeface="Raleway"/>
              <a:cs typeface="Raleway"/>
              <a:sym typeface="Raleway"/>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2" name="Google Shape;422;p6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9. Data ingestion</a:t>
            </a:r>
            <a:endParaRPr/>
          </a:p>
        </p:txBody>
      </p:sp>
      <p:sp>
        <p:nvSpPr>
          <p:cNvPr id="423" name="Google Shape;423;p61"/>
          <p:cNvSpPr txBox="1"/>
          <p:nvPr>
            <p:ph idx="1" type="body"/>
          </p:nvPr>
        </p:nvSpPr>
        <p:spPr>
          <a:xfrm>
            <a:off x="1745500" y="1173675"/>
            <a:ext cx="7098900" cy="34866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t/>
            </a:r>
            <a:endParaRPr sz="1100">
              <a:solidFill>
                <a:srgbClr val="188038"/>
              </a:solidFill>
              <a:latin typeface="Raleway"/>
              <a:ea typeface="Raleway"/>
              <a:cs typeface="Raleway"/>
              <a:sym typeface="Raleway"/>
            </a:endParaRPr>
          </a:p>
          <a:p>
            <a:pPr indent="-298450" lvl="0" marL="457200" rtl="0" algn="l">
              <a:spcBef>
                <a:spcPts val="0"/>
              </a:spcBef>
              <a:spcAft>
                <a:spcPts val="0"/>
              </a:spcAft>
              <a:buSzPts val="1100"/>
              <a:buFont typeface="Raleway"/>
              <a:buChar char="➔"/>
            </a:pPr>
            <a:r>
              <a:rPr lang="en" sz="1100">
                <a:latin typeface="Raleway"/>
                <a:ea typeface="Raleway"/>
                <a:cs typeface="Raleway"/>
                <a:sym typeface="Raleway"/>
              </a:rPr>
              <a:t>Setting up Airflow with Docker</a:t>
            </a:r>
            <a:endParaRPr sz="1100">
              <a:latin typeface="Raleway"/>
              <a:ea typeface="Raleway"/>
              <a:cs typeface="Raleway"/>
              <a:sym typeface="Raleway"/>
            </a:endParaRPr>
          </a:p>
          <a:p>
            <a:pPr indent="0" lvl="0" marL="0" rtl="0" algn="l">
              <a:spcBef>
                <a:spcPts val="0"/>
              </a:spcBef>
              <a:spcAft>
                <a:spcPts val="0"/>
              </a:spcAft>
              <a:buNone/>
            </a:pPr>
            <a:r>
              <a:t/>
            </a:r>
            <a:endParaRPr sz="1100">
              <a:solidFill>
                <a:srgbClr val="188038"/>
              </a:solidFill>
              <a:latin typeface="Raleway"/>
              <a:ea typeface="Raleway"/>
              <a:cs typeface="Raleway"/>
              <a:sym typeface="Raleway"/>
            </a:endParaRPr>
          </a:p>
          <a:p>
            <a:pPr indent="-298450" lvl="0" marL="457200" rtl="0" algn="l">
              <a:spcBef>
                <a:spcPts val="0"/>
              </a:spcBef>
              <a:spcAft>
                <a:spcPts val="0"/>
              </a:spcAft>
              <a:buSzPts val="1100"/>
              <a:buFont typeface="Raleway"/>
              <a:buChar char="➢"/>
            </a:pPr>
            <a:r>
              <a:rPr lang="en" sz="1100">
                <a:latin typeface="Raleway"/>
                <a:ea typeface="Raleway"/>
                <a:cs typeface="Raleway"/>
                <a:sym typeface="Raleway"/>
              </a:rPr>
              <a:t>Create a new airflow subdirectory in your work directory.</a:t>
            </a:r>
            <a:endParaRPr sz="1100">
              <a:latin typeface="Raleway"/>
              <a:ea typeface="Raleway"/>
              <a:cs typeface="Raleway"/>
              <a:sym typeface="Raleway"/>
            </a:endParaRPr>
          </a:p>
          <a:p>
            <a:pPr indent="0" lvl="0" marL="457200" rtl="0" algn="l">
              <a:spcBef>
                <a:spcPts val="0"/>
              </a:spcBef>
              <a:spcAft>
                <a:spcPts val="0"/>
              </a:spcAft>
              <a:buNone/>
            </a:pPr>
            <a:r>
              <a:t/>
            </a:r>
            <a:endParaRPr sz="1100">
              <a:latin typeface="Raleway"/>
              <a:ea typeface="Raleway"/>
              <a:cs typeface="Raleway"/>
              <a:sym typeface="Raleway"/>
            </a:endParaRPr>
          </a:p>
          <a:p>
            <a:pPr indent="-298450" lvl="0" marL="457200" rtl="0" algn="l">
              <a:spcBef>
                <a:spcPts val="0"/>
              </a:spcBef>
              <a:spcAft>
                <a:spcPts val="0"/>
              </a:spcAft>
              <a:buSzPts val="1100"/>
              <a:buFont typeface="Raleway"/>
              <a:buChar char="➢"/>
            </a:pPr>
            <a:r>
              <a:rPr lang="en" sz="1100">
                <a:latin typeface="Raleway"/>
                <a:ea typeface="Raleway"/>
                <a:cs typeface="Raleway"/>
                <a:sym typeface="Raleway"/>
              </a:rPr>
              <a:t>Download the official Docker-compose YAML file for the latest Airflow version.</a:t>
            </a:r>
            <a:endParaRPr sz="1100">
              <a:latin typeface="Raleway"/>
              <a:ea typeface="Raleway"/>
              <a:cs typeface="Raleway"/>
              <a:sym typeface="Raleway"/>
            </a:endParaRPr>
          </a:p>
          <a:p>
            <a:pPr indent="0" lvl="0" marL="0" rtl="0" algn="l">
              <a:spcBef>
                <a:spcPts val="0"/>
              </a:spcBef>
              <a:spcAft>
                <a:spcPts val="0"/>
              </a:spcAft>
              <a:buNone/>
            </a:pPr>
            <a:r>
              <a:t/>
            </a:r>
            <a:endParaRPr sz="1100">
              <a:solidFill>
                <a:srgbClr val="188038"/>
              </a:solidFill>
              <a:latin typeface="Raleway"/>
              <a:ea typeface="Raleway"/>
              <a:cs typeface="Raleway"/>
              <a:sym typeface="Raleway"/>
            </a:endParaRPr>
          </a:p>
          <a:p>
            <a:pPr indent="457200" lvl="0" marL="457200" rtl="0" algn="l">
              <a:spcBef>
                <a:spcPts val="0"/>
              </a:spcBef>
              <a:spcAft>
                <a:spcPts val="0"/>
              </a:spcAft>
              <a:buNone/>
            </a:pPr>
            <a:r>
              <a:rPr lang="en" sz="1100">
                <a:solidFill>
                  <a:srgbClr val="188038"/>
                </a:solidFill>
                <a:latin typeface="Raleway"/>
                <a:ea typeface="Raleway"/>
                <a:cs typeface="Raleway"/>
                <a:sym typeface="Raleway"/>
              </a:rPr>
              <a:t>curl -LfO </a:t>
            </a:r>
            <a:r>
              <a:rPr lang="en" sz="1100" u="sng">
                <a:solidFill>
                  <a:schemeClr val="hlink"/>
                </a:solidFill>
                <a:latin typeface="Raleway"/>
                <a:ea typeface="Raleway"/>
                <a:cs typeface="Raleway"/>
                <a:sym typeface="Raleway"/>
                <a:hlinkClick r:id="rId3"/>
              </a:rPr>
              <a:t>https://airflow.apache.org/docs/apache-airflow/2.2.3/docker-compose.yaml</a:t>
            </a:r>
            <a:endParaRPr sz="1100">
              <a:solidFill>
                <a:srgbClr val="188038"/>
              </a:solidFill>
              <a:latin typeface="Raleway"/>
              <a:ea typeface="Raleway"/>
              <a:cs typeface="Raleway"/>
              <a:sym typeface="Raleway"/>
            </a:endParaRPr>
          </a:p>
          <a:p>
            <a:pPr indent="457200" lvl="0" marL="457200" rtl="0" algn="l">
              <a:spcBef>
                <a:spcPts val="0"/>
              </a:spcBef>
              <a:spcAft>
                <a:spcPts val="0"/>
              </a:spcAft>
              <a:buNone/>
            </a:pPr>
            <a:r>
              <a:t/>
            </a:r>
            <a:endParaRPr sz="1100">
              <a:solidFill>
                <a:srgbClr val="188038"/>
              </a:solidFill>
              <a:latin typeface="Raleway"/>
              <a:ea typeface="Raleway"/>
              <a:cs typeface="Raleway"/>
              <a:sym typeface="Raleway"/>
            </a:endParaRPr>
          </a:p>
          <a:p>
            <a:pPr indent="0" lvl="0" marL="0" rtl="0" algn="l">
              <a:spcBef>
                <a:spcPts val="0"/>
              </a:spcBef>
              <a:spcAft>
                <a:spcPts val="0"/>
              </a:spcAft>
              <a:buNone/>
            </a:pPr>
            <a:r>
              <a:t/>
            </a:r>
            <a:endParaRPr sz="1100">
              <a:solidFill>
                <a:srgbClr val="188038"/>
              </a:solidFill>
              <a:latin typeface="Raleway"/>
              <a:ea typeface="Raleway"/>
              <a:cs typeface="Raleway"/>
              <a:sym typeface="Raleway"/>
            </a:endParaRPr>
          </a:p>
          <a:p>
            <a:pPr indent="457200" lvl="0" marL="457200" rtl="0" algn="l">
              <a:spcBef>
                <a:spcPts val="0"/>
              </a:spcBef>
              <a:spcAft>
                <a:spcPts val="0"/>
              </a:spcAft>
              <a:buNone/>
            </a:pPr>
            <a:r>
              <a:t/>
            </a:r>
            <a:endParaRPr sz="1100">
              <a:solidFill>
                <a:srgbClr val="188038"/>
              </a:solidFill>
              <a:latin typeface="Raleway"/>
              <a:ea typeface="Raleway"/>
              <a:cs typeface="Raleway"/>
              <a:sym typeface="Raleway"/>
            </a:endParaRPr>
          </a:p>
          <a:p>
            <a:pPr indent="0" lvl="0" marL="914400" rtl="0" algn="l">
              <a:spcBef>
                <a:spcPts val="1200"/>
              </a:spcBef>
              <a:spcAft>
                <a:spcPts val="1200"/>
              </a:spcAft>
              <a:buNone/>
            </a:pPr>
            <a:r>
              <a:t/>
            </a:r>
            <a:endParaRPr sz="1100">
              <a:solidFill>
                <a:srgbClr val="188038"/>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2. Setting up Docker</a:t>
            </a:r>
            <a:endParaRPr>
              <a:solidFill>
                <a:schemeClr val="lt2"/>
              </a:solidFill>
            </a:endParaRPr>
          </a:p>
          <a:p>
            <a:pPr indent="0" lvl="0" marL="0" rtl="0" algn="l">
              <a:spcBef>
                <a:spcPts val="0"/>
              </a:spcBef>
              <a:spcAft>
                <a:spcPts val="0"/>
              </a:spcAft>
              <a:buNone/>
            </a:pPr>
            <a:r>
              <a:t/>
            </a:r>
            <a:endParaRPr/>
          </a:p>
        </p:txBody>
      </p:sp>
      <p:sp>
        <p:nvSpPr>
          <p:cNvPr id="102" name="Google Shape;102;p17"/>
          <p:cNvSpPr txBox="1"/>
          <p:nvPr>
            <p:ph idx="1" type="body"/>
          </p:nvPr>
        </p:nvSpPr>
        <p:spPr>
          <a:xfrm>
            <a:off x="2400300" y="1211350"/>
            <a:ext cx="3071400" cy="3393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1. Create a data pipeline script</a:t>
            </a:r>
            <a:endParaRPr sz="1100">
              <a:latin typeface="Arial"/>
              <a:ea typeface="Arial"/>
              <a:cs typeface="Arial"/>
              <a:sym typeface="Arial"/>
            </a:endParaRPr>
          </a:p>
          <a:p>
            <a:pPr indent="0" lvl="0" marL="0" rtl="0" algn="l">
              <a:lnSpc>
                <a:spcPct val="135714"/>
              </a:lnSpc>
              <a:spcBef>
                <a:spcPts val="1000"/>
              </a:spcBef>
              <a:spcAft>
                <a:spcPts val="0"/>
              </a:spcAft>
              <a:buNone/>
            </a:pPr>
            <a:r>
              <a:rPr lang="en" sz="1100">
                <a:latin typeface="Arial"/>
                <a:ea typeface="Arial"/>
                <a:cs typeface="Arial"/>
                <a:sym typeface="Arial"/>
              </a:rPr>
              <a:t>create </a:t>
            </a:r>
            <a:r>
              <a:rPr lang="en" sz="1100">
                <a:solidFill>
                  <a:srgbClr val="188038"/>
                </a:solidFill>
                <a:latin typeface="Roboto Mono"/>
                <a:ea typeface="Roboto Mono"/>
                <a:cs typeface="Roboto Mono"/>
                <a:sym typeface="Roboto Mono"/>
              </a:rPr>
              <a:t>pipeline.py</a:t>
            </a:r>
            <a:r>
              <a:rPr lang="en" sz="1100">
                <a:latin typeface="Arial"/>
                <a:ea typeface="Arial"/>
                <a:cs typeface="Arial"/>
                <a:sym typeface="Arial"/>
              </a:rPr>
              <a:t> which would be used as a data pipeline</a:t>
            </a:r>
            <a:endParaRPr sz="1100">
              <a:latin typeface="Arial"/>
              <a:ea typeface="Arial"/>
              <a:cs typeface="Arial"/>
              <a:sym typeface="Arial"/>
            </a:endParaRPr>
          </a:p>
          <a:p>
            <a:pPr indent="0" lvl="0" marL="457200" rtl="0" algn="l">
              <a:lnSpc>
                <a:spcPct val="135714"/>
              </a:lnSpc>
              <a:spcBef>
                <a:spcPts val="0"/>
              </a:spcBef>
              <a:spcAft>
                <a:spcPts val="0"/>
              </a:spcAft>
              <a:buNone/>
            </a:pPr>
            <a:r>
              <a:t/>
            </a:r>
            <a:endParaRPr sz="1100">
              <a:latin typeface="Arial"/>
              <a:ea typeface="Arial"/>
              <a:cs typeface="Arial"/>
              <a:sym typeface="Arial"/>
            </a:endParaRPr>
          </a:p>
          <a:p>
            <a:pPr indent="0" lvl="0" marL="0" rtl="0" algn="l">
              <a:lnSpc>
                <a:spcPct val="136000"/>
              </a:lnSpc>
              <a:spcBef>
                <a:spcPts val="0"/>
              </a:spcBef>
              <a:spcAft>
                <a:spcPts val="0"/>
              </a:spcAft>
              <a:buNone/>
            </a:pPr>
            <a:r>
              <a:rPr lang="en" sz="1100">
                <a:solidFill>
                  <a:srgbClr val="188038"/>
                </a:solidFill>
                <a:latin typeface="Raleway"/>
                <a:ea typeface="Raleway"/>
                <a:cs typeface="Raleway"/>
                <a:sym typeface="Raleway"/>
              </a:rPr>
              <a:t>import sys</a:t>
            </a:r>
            <a:endParaRPr sz="1100">
              <a:solidFill>
                <a:srgbClr val="188038"/>
              </a:solidFill>
              <a:latin typeface="Raleway"/>
              <a:ea typeface="Raleway"/>
              <a:cs typeface="Raleway"/>
              <a:sym typeface="Raleway"/>
            </a:endParaRPr>
          </a:p>
          <a:p>
            <a:pPr indent="0" lvl="0" marL="0" rtl="0" algn="l">
              <a:lnSpc>
                <a:spcPct val="136000"/>
              </a:lnSpc>
              <a:spcBef>
                <a:spcPts val="1600"/>
              </a:spcBef>
              <a:spcAft>
                <a:spcPts val="0"/>
              </a:spcAft>
              <a:buNone/>
            </a:pPr>
            <a:r>
              <a:rPr lang="en" sz="1100">
                <a:solidFill>
                  <a:srgbClr val="188038"/>
                </a:solidFill>
                <a:latin typeface="Raleway"/>
                <a:ea typeface="Raleway"/>
                <a:cs typeface="Raleway"/>
                <a:sym typeface="Raleway"/>
              </a:rPr>
              <a:t>import pandas as pd</a:t>
            </a:r>
            <a:endParaRPr sz="1100">
              <a:solidFill>
                <a:srgbClr val="188038"/>
              </a:solidFill>
              <a:latin typeface="Raleway"/>
              <a:ea typeface="Raleway"/>
              <a:cs typeface="Raleway"/>
              <a:sym typeface="Raleway"/>
            </a:endParaRPr>
          </a:p>
          <a:p>
            <a:pPr indent="0" lvl="0" marL="0" rtl="0" algn="l">
              <a:lnSpc>
                <a:spcPct val="136000"/>
              </a:lnSpc>
              <a:spcBef>
                <a:spcPts val="1600"/>
              </a:spcBef>
              <a:spcAft>
                <a:spcPts val="0"/>
              </a:spcAft>
              <a:buNone/>
            </a:pPr>
            <a:r>
              <a:rPr lang="en" sz="1100">
                <a:solidFill>
                  <a:srgbClr val="188038"/>
                </a:solidFill>
                <a:latin typeface="Raleway"/>
                <a:ea typeface="Raleway"/>
                <a:cs typeface="Raleway"/>
                <a:sym typeface="Raleway"/>
              </a:rPr>
              <a:t>print(sys.argv)</a:t>
            </a:r>
            <a:endParaRPr sz="1100">
              <a:solidFill>
                <a:srgbClr val="188038"/>
              </a:solidFill>
              <a:latin typeface="Raleway"/>
              <a:ea typeface="Raleway"/>
              <a:cs typeface="Raleway"/>
              <a:sym typeface="Raleway"/>
            </a:endParaRPr>
          </a:p>
          <a:p>
            <a:pPr indent="0" lvl="0" marL="0" rtl="0" algn="l">
              <a:lnSpc>
                <a:spcPct val="136000"/>
              </a:lnSpc>
              <a:spcBef>
                <a:spcPts val="1600"/>
              </a:spcBef>
              <a:spcAft>
                <a:spcPts val="0"/>
              </a:spcAft>
              <a:buNone/>
            </a:pPr>
            <a:r>
              <a:rPr lang="en" sz="1100">
                <a:solidFill>
                  <a:srgbClr val="188038"/>
                </a:solidFill>
                <a:latin typeface="Raleway"/>
                <a:ea typeface="Raleway"/>
                <a:cs typeface="Raleway"/>
                <a:sym typeface="Raleway"/>
              </a:rPr>
              <a:t>day = sys.argv[1]</a:t>
            </a:r>
            <a:endParaRPr sz="1100">
              <a:solidFill>
                <a:srgbClr val="188038"/>
              </a:solidFill>
              <a:latin typeface="Raleway"/>
              <a:ea typeface="Raleway"/>
              <a:cs typeface="Raleway"/>
              <a:sym typeface="Raleway"/>
            </a:endParaRPr>
          </a:p>
          <a:p>
            <a:pPr indent="0" lvl="0" marL="0" rtl="0" algn="l">
              <a:lnSpc>
                <a:spcPct val="136000"/>
              </a:lnSpc>
              <a:spcBef>
                <a:spcPts val="1600"/>
              </a:spcBef>
              <a:spcAft>
                <a:spcPts val="0"/>
              </a:spcAft>
              <a:buNone/>
            </a:pPr>
            <a:r>
              <a:rPr lang="en" sz="1100">
                <a:solidFill>
                  <a:srgbClr val="188038"/>
                </a:solidFill>
                <a:latin typeface="Raleway"/>
                <a:ea typeface="Raleway"/>
                <a:cs typeface="Raleway"/>
                <a:sym typeface="Raleway"/>
              </a:rPr>
              <a:t>print('job finished successfully for day: ')</a:t>
            </a:r>
            <a:endParaRPr sz="1100">
              <a:solidFill>
                <a:srgbClr val="188038"/>
              </a:solidFill>
              <a:latin typeface="Raleway"/>
              <a:ea typeface="Raleway"/>
              <a:cs typeface="Raleway"/>
              <a:sym typeface="Raleway"/>
            </a:endParaRPr>
          </a:p>
          <a:p>
            <a:pPr indent="0" lvl="0" marL="0" rtl="0" algn="l">
              <a:spcBef>
                <a:spcPts val="1600"/>
              </a:spcBef>
              <a:spcAft>
                <a:spcPts val="1600"/>
              </a:spcAft>
              <a:buNone/>
            </a:pPr>
            <a:r>
              <a:t/>
            </a:r>
            <a:endParaRPr sz="1050">
              <a:solidFill>
                <a:srgbClr val="D4D4D4"/>
              </a:solidFill>
              <a:highlight>
                <a:srgbClr val="1E1E1E"/>
              </a:highlight>
              <a:latin typeface="Courier New"/>
              <a:ea typeface="Courier New"/>
              <a:cs typeface="Courier New"/>
              <a:sym typeface="Courier New"/>
            </a:endParaRPr>
          </a:p>
        </p:txBody>
      </p:sp>
      <p:sp>
        <p:nvSpPr>
          <p:cNvPr id="103" name="Google Shape;103;p17"/>
          <p:cNvSpPr txBox="1"/>
          <p:nvPr>
            <p:ph idx="2" type="body"/>
          </p:nvPr>
        </p:nvSpPr>
        <p:spPr>
          <a:xfrm>
            <a:off x="5650575" y="1449850"/>
            <a:ext cx="3071400" cy="315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2. Create a Dockerfile</a:t>
            </a:r>
            <a:endParaRPr sz="1100">
              <a:latin typeface="Arial"/>
              <a:ea typeface="Arial"/>
              <a:cs typeface="Arial"/>
              <a:sym typeface="Arial"/>
            </a:endParaRPr>
          </a:p>
          <a:p>
            <a:pPr indent="0" lvl="0" marL="0" rtl="0" algn="l">
              <a:lnSpc>
                <a:spcPct val="100000"/>
              </a:lnSpc>
              <a:spcBef>
                <a:spcPts val="1000"/>
              </a:spcBef>
              <a:spcAft>
                <a:spcPts val="0"/>
              </a:spcAft>
              <a:buNone/>
            </a:pPr>
            <a:r>
              <a:rPr lang="en" sz="1100">
                <a:solidFill>
                  <a:srgbClr val="188038"/>
                </a:solidFill>
                <a:latin typeface="Raleway"/>
                <a:ea typeface="Raleway"/>
                <a:cs typeface="Raleway"/>
                <a:sym typeface="Raleway"/>
              </a:rPr>
              <a:t>FROM python:3.9</a:t>
            </a:r>
            <a:endParaRPr sz="1100">
              <a:solidFill>
                <a:srgbClr val="188038"/>
              </a:solidFill>
              <a:latin typeface="Raleway"/>
              <a:ea typeface="Raleway"/>
              <a:cs typeface="Raleway"/>
              <a:sym typeface="Raleway"/>
            </a:endParaRPr>
          </a:p>
          <a:p>
            <a:pPr indent="0" lvl="0" marL="0" rtl="0" algn="l">
              <a:lnSpc>
                <a:spcPct val="100000"/>
              </a:lnSpc>
              <a:spcBef>
                <a:spcPts val="1600"/>
              </a:spcBef>
              <a:spcAft>
                <a:spcPts val="0"/>
              </a:spcAft>
              <a:buNone/>
            </a:pPr>
            <a:r>
              <a:rPr lang="en" sz="1100">
                <a:solidFill>
                  <a:srgbClr val="188038"/>
                </a:solidFill>
                <a:latin typeface="Raleway"/>
                <a:ea typeface="Raleway"/>
                <a:cs typeface="Raleway"/>
                <a:sym typeface="Raleway"/>
              </a:rPr>
              <a:t>RUN pip install pandas</a:t>
            </a:r>
            <a:endParaRPr sz="1100">
              <a:solidFill>
                <a:srgbClr val="188038"/>
              </a:solidFill>
              <a:latin typeface="Raleway"/>
              <a:ea typeface="Raleway"/>
              <a:cs typeface="Raleway"/>
              <a:sym typeface="Raleway"/>
            </a:endParaRPr>
          </a:p>
          <a:p>
            <a:pPr indent="0" lvl="0" marL="0" rtl="0" algn="l">
              <a:lnSpc>
                <a:spcPct val="100000"/>
              </a:lnSpc>
              <a:spcBef>
                <a:spcPts val="1600"/>
              </a:spcBef>
              <a:spcAft>
                <a:spcPts val="0"/>
              </a:spcAft>
              <a:buNone/>
            </a:pPr>
            <a:r>
              <a:rPr lang="en" sz="1100">
                <a:solidFill>
                  <a:srgbClr val="188038"/>
                </a:solidFill>
                <a:latin typeface="Raleway"/>
                <a:ea typeface="Raleway"/>
                <a:cs typeface="Raleway"/>
                <a:sym typeface="Raleway"/>
              </a:rPr>
              <a:t>WORKDIR /app</a:t>
            </a:r>
            <a:endParaRPr sz="1100">
              <a:solidFill>
                <a:srgbClr val="188038"/>
              </a:solidFill>
              <a:latin typeface="Raleway"/>
              <a:ea typeface="Raleway"/>
              <a:cs typeface="Raleway"/>
              <a:sym typeface="Raleway"/>
            </a:endParaRPr>
          </a:p>
          <a:p>
            <a:pPr indent="0" lvl="0" marL="0" rtl="0" algn="l">
              <a:lnSpc>
                <a:spcPct val="100000"/>
              </a:lnSpc>
              <a:spcBef>
                <a:spcPts val="1600"/>
              </a:spcBef>
              <a:spcAft>
                <a:spcPts val="0"/>
              </a:spcAft>
              <a:buNone/>
            </a:pPr>
            <a:r>
              <a:rPr lang="en" sz="1100">
                <a:solidFill>
                  <a:srgbClr val="188038"/>
                </a:solidFill>
                <a:latin typeface="Raleway"/>
                <a:ea typeface="Raleway"/>
                <a:cs typeface="Raleway"/>
                <a:sym typeface="Raleway"/>
              </a:rPr>
              <a:t>COPY pipeline.py pipeline.py</a:t>
            </a:r>
            <a:endParaRPr sz="1100">
              <a:solidFill>
                <a:srgbClr val="188038"/>
              </a:solidFill>
              <a:latin typeface="Raleway"/>
              <a:ea typeface="Raleway"/>
              <a:cs typeface="Raleway"/>
              <a:sym typeface="Raleway"/>
            </a:endParaRPr>
          </a:p>
          <a:p>
            <a:pPr indent="0" lvl="0" marL="0" rtl="0" algn="l">
              <a:lnSpc>
                <a:spcPct val="100000"/>
              </a:lnSpc>
              <a:spcBef>
                <a:spcPts val="1600"/>
              </a:spcBef>
              <a:spcAft>
                <a:spcPts val="0"/>
              </a:spcAft>
              <a:buNone/>
            </a:pPr>
            <a:r>
              <a:rPr lang="en" sz="1100">
                <a:solidFill>
                  <a:srgbClr val="188038"/>
                </a:solidFill>
                <a:latin typeface="Raleway"/>
                <a:ea typeface="Raleway"/>
                <a:cs typeface="Raleway"/>
                <a:sym typeface="Raleway"/>
              </a:rPr>
              <a:t>ENTRYPOINT [ "python", "pipeline.py" ]</a:t>
            </a:r>
            <a:endParaRPr sz="1100">
              <a:solidFill>
                <a:srgbClr val="188038"/>
              </a:solidFill>
              <a:latin typeface="Raleway"/>
              <a:ea typeface="Raleway"/>
              <a:cs typeface="Raleway"/>
              <a:sym typeface="Raleway"/>
            </a:endParaRPr>
          </a:p>
          <a:p>
            <a:pPr indent="0" lvl="0" marL="0" rtl="0" algn="l">
              <a:spcBef>
                <a:spcPts val="1600"/>
              </a:spcBef>
              <a:spcAft>
                <a:spcPts val="1600"/>
              </a:spcAft>
              <a:buNone/>
            </a:pPr>
            <a:r>
              <a:t/>
            </a:r>
            <a:endParaRPr sz="11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6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9. Data ingestion</a:t>
            </a:r>
            <a:endParaRPr/>
          </a:p>
        </p:txBody>
      </p:sp>
      <p:sp>
        <p:nvSpPr>
          <p:cNvPr id="430" name="Google Shape;430;p62"/>
          <p:cNvSpPr txBox="1"/>
          <p:nvPr>
            <p:ph idx="1" type="body"/>
          </p:nvPr>
        </p:nvSpPr>
        <p:spPr>
          <a:xfrm>
            <a:off x="1745500" y="1173675"/>
            <a:ext cx="7098900" cy="3486600"/>
          </a:xfrm>
          <a:prstGeom prst="rect">
            <a:avLst/>
          </a:prstGeom>
        </p:spPr>
        <p:txBody>
          <a:bodyPr anchorCtr="0" anchor="t" bIns="91425" lIns="91425" spcFirstLastPara="1" rIns="91425" wrap="square" tIns="91425">
            <a:noAutofit/>
          </a:bodyPr>
          <a:lstStyle/>
          <a:p>
            <a:pPr indent="0" lvl="0" marL="914400" rtl="0" algn="l">
              <a:spcBef>
                <a:spcPts val="1200"/>
              </a:spcBef>
              <a:spcAft>
                <a:spcPts val="0"/>
              </a:spcAft>
              <a:buNone/>
            </a:pPr>
            <a:r>
              <a:rPr lang="en" sz="1100">
                <a:latin typeface="Raleway"/>
                <a:ea typeface="Raleway"/>
                <a:cs typeface="Raleway"/>
                <a:sym typeface="Raleway"/>
              </a:rPr>
              <a:t>The Airflow user</a:t>
            </a:r>
            <a:endParaRPr sz="1100">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for MacOS, create a new .env in the same directory as the docker-compose.yaml file with the following content:</a:t>
            </a:r>
            <a:endParaRPr sz="1100">
              <a:latin typeface="Raleway"/>
              <a:ea typeface="Raleway"/>
              <a:cs typeface="Raleway"/>
              <a:sym typeface="Raleway"/>
            </a:endParaRPr>
          </a:p>
          <a:p>
            <a:pPr indent="0" lvl="0" marL="914400" rtl="0" algn="l">
              <a:spcBef>
                <a:spcPts val="1200"/>
              </a:spcBef>
              <a:spcAft>
                <a:spcPts val="0"/>
              </a:spcAft>
              <a:buNone/>
            </a:pPr>
            <a:r>
              <a:rPr lang="en" sz="1100">
                <a:solidFill>
                  <a:srgbClr val="188038"/>
                </a:solidFill>
                <a:latin typeface="Raleway"/>
                <a:ea typeface="Raleway"/>
                <a:cs typeface="Raleway"/>
                <a:sym typeface="Raleway"/>
              </a:rPr>
              <a:t>    	AIRFLOW_UID=50000</a:t>
            </a:r>
            <a:endParaRPr sz="1100">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if *nix systems used, generate an .env file with the appropriate UID using the following command:</a:t>
            </a:r>
            <a:endParaRPr sz="1100">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       </a:t>
            </a:r>
            <a:r>
              <a:rPr lang="en" sz="1100">
                <a:solidFill>
                  <a:srgbClr val="188038"/>
                </a:solidFill>
                <a:latin typeface="Raleway"/>
                <a:ea typeface="Raleway"/>
                <a:cs typeface="Raleway"/>
                <a:sym typeface="Raleway"/>
              </a:rPr>
              <a:t> 	echo -e "AIRFLOW_UID"=$(id -u) &gt; .env</a:t>
            </a:r>
            <a:endParaRPr sz="1100">
              <a:solidFill>
                <a:srgbClr val="188038"/>
              </a:solidFill>
              <a:latin typeface="Raleway"/>
              <a:ea typeface="Raleway"/>
              <a:cs typeface="Raleway"/>
              <a:sym typeface="Raleway"/>
            </a:endParaRPr>
          </a:p>
          <a:p>
            <a:pPr indent="0" lvl="0" marL="914400" rtl="0" algn="l">
              <a:spcBef>
                <a:spcPts val="1200"/>
              </a:spcBef>
              <a:spcAft>
                <a:spcPts val="0"/>
              </a:spcAft>
              <a:buNone/>
            </a:pPr>
            <a:r>
              <a:t/>
            </a:r>
            <a:endParaRPr sz="1100">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    for Windows:</a:t>
            </a:r>
            <a:endParaRPr sz="1100">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        	</a:t>
            </a:r>
            <a:r>
              <a:rPr lang="en" sz="1100">
                <a:solidFill>
                  <a:srgbClr val="188038"/>
                </a:solidFill>
                <a:latin typeface="Raleway"/>
                <a:ea typeface="Raleway"/>
                <a:cs typeface="Raleway"/>
                <a:sym typeface="Raleway"/>
              </a:rPr>
              <a:t>echo AIRFLOW_UID=%USERPROFILE%</a:t>
            </a:r>
            <a:endParaRPr sz="1100">
              <a:solidFill>
                <a:srgbClr val="188038"/>
              </a:solidFill>
              <a:latin typeface="Raleway"/>
              <a:ea typeface="Raleway"/>
              <a:cs typeface="Raleway"/>
              <a:sym typeface="Raleway"/>
            </a:endParaRPr>
          </a:p>
          <a:p>
            <a:pPr indent="0" lvl="0" marL="914400" rtl="0" algn="l">
              <a:spcBef>
                <a:spcPts val="1200"/>
              </a:spcBef>
              <a:spcAft>
                <a:spcPts val="0"/>
              </a:spcAft>
              <a:buNone/>
            </a:pPr>
            <a:r>
              <a:t/>
            </a:r>
            <a:endParaRPr sz="1100">
              <a:latin typeface="Raleway"/>
              <a:ea typeface="Raleway"/>
              <a:cs typeface="Raleway"/>
              <a:sym typeface="Raleway"/>
            </a:endParaRPr>
          </a:p>
          <a:p>
            <a:pPr indent="0" lvl="0" marL="914400" rtl="0" algn="l">
              <a:spcBef>
                <a:spcPts val="1200"/>
              </a:spcBef>
              <a:spcAft>
                <a:spcPts val="1200"/>
              </a:spcAft>
              <a:buNone/>
            </a:pPr>
            <a:r>
              <a:t/>
            </a:r>
            <a:endParaRPr sz="1100">
              <a:solidFill>
                <a:srgbClr val="188038"/>
              </a:solidFill>
              <a:latin typeface="Raleway"/>
              <a:ea typeface="Raleway"/>
              <a:cs typeface="Raleway"/>
              <a:sym typeface="Raleway"/>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4" name="Shape 434"/>
        <p:cNvGrpSpPr/>
        <p:nvPr/>
      </p:nvGrpSpPr>
      <p:grpSpPr>
        <a:xfrm>
          <a:off x="0" y="0"/>
          <a:ext cx="0" cy="0"/>
          <a:chOff x="0" y="0"/>
          <a:chExt cx="0" cy="0"/>
        </a:xfrm>
      </p:grpSpPr>
      <p:pic>
        <p:nvPicPr>
          <p:cNvPr id="435" name="Google Shape;435;p63"/>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436" name="Google Shape;436;p63"/>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10</a:t>
            </a:r>
            <a:r>
              <a:rPr b="1" lang="en" sz="3000">
                <a:solidFill>
                  <a:schemeClr val="lt2"/>
                </a:solidFill>
                <a:latin typeface="Raleway"/>
                <a:ea typeface="Raleway"/>
                <a:cs typeface="Raleway"/>
                <a:sym typeface="Raleway"/>
              </a:rPr>
              <a:t>. Workflow Orchestration</a:t>
            </a:r>
            <a:endParaRPr b="1" sz="3000">
              <a:solidFill>
                <a:schemeClr val="lt2"/>
              </a:solidFill>
              <a:latin typeface="Raleway"/>
              <a:ea typeface="Raleway"/>
              <a:cs typeface="Raleway"/>
              <a:sym typeface="Raleway"/>
            </a:endParaRPr>
          </a:p>
        </p:txBody>
      </p:sp>
      <p:sp>
        <p:nvSpPr>
          <p:cNvPr id="437" name="Google Shape;437;p63"/>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Core Features of Workflow Orchestration</a:t>
            </a:r>
            <a:endParaRPr sz="1200">
              <a:latin typeface="Raleway"/>
              <a:ea typeface="Raleway"/>
              <a:cs typeface="Raleway"/>
              <a:sym typeface="Raleway"/>
            </a:endParaRPr>
          </a:p>
        </p:txBody>
      </p:sp>
      <p:sp>
        <p:nvSpPr>
          <p:cNvPr id="438" name="Google Shape;438;p6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4" name="Google Shape;444;p6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10</a:t>
            </a:r>
            <a:r>
              <a:rPr lang="en">
                <a:solidFill>
                  <a:schemeClr val="lt2"/>
                </a:solidFill>
              </a:rPr>
              <a:t>. Workflow Orchestration</a:t>
            </a:r>
            <a:endParaRPr/>
          </a:p>
        </p:txBody>
      </p:sp>
      <p:sp>
        <p:nvSpPr>
          <p:cNvPr id="445" name="Google Shape;445;p64"/>
          <p:cNvSpPr txBox="1"/>
          <p:nvPr>
            <p:ph idx="1" type="body"/>
          </p:nvPr>
        </p:nvSpPr>
        <p:spPr>
          <a:xfrm>
            <a:off x="1745500" y="1173675"/>
            <a:ext cx="7098900" cy="34866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1200"/>
              </a:spcBef>
              <a:spcAft>
                <a:spcPts val="0"/>
              </a:spcAft>
              <a:buSzPts val="1100"/>
              <a:buFont typeface="Raleway"/>
              <a:buChar char="➔"/>
            </a:pPr>
            <a:r>
              <a:rPr lang="en" sz="1100">
                <a:latin typeface="Raleway"/>
                <a:ea typeface="Raleway"/>
                <a:cs typeface="Raleway"/>
                <a:sym typeface="Raleway"/>
              </a:rPr>
              <a:t>Core Features</a:t>
            </a:r>
            <a:endParaRPr sz="1100">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Remote Execution</a:t>
            </a:r>
            <a:endParaRPr sz="1100">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Scheduling</a:t>
            </a:r>
            <a:endParaRPr sz="1100">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Retries</a:t>
            </a:r>
            <a:endParaRPr sz="1100">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Caching</a:t>
            </a:r>
            <a:endParaRPr sz="1100">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Integration with external systems (APIs, databases)</a:t>
            </a:r>
            <a:endParaRPr sz="1100">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Ad-hoc runs</a:t>
            </a:r>
            <a:endParaRPr sz="1100">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Parameterization</a:t>
            </a:r>
            <a:endParaRPr sz="1100">
              <a:latin typeface="Raleway"/>
              <a:ea typeface="Raleway"/>
              <a:cs typeface="Raleway"/>
              <a:sym typeface="Raleway"/>
            </a:endParaRPr>
          </a:p>
          <a:p>
            <a:pPr indent="0" lvl="0" marL="914400" rtl="0" algn="l">
              <a:spcBef>
                <a:spcPts val="1200"/>
              </a:spcBef>
              <a:spcAft>
                <a:spcPts val="1200"/>
              </a:spcAft>
              <a:buNone/>
            </a:pPr>
            <a:r>
              <a:rPr lang="en" sz="1100">
                <a:latin typeface="Raleway"/>
                <a:ea typeface="Raleway"/>
                <a:cs typeface="Raleway"/>
                <a:sym typeface="Raleway"/>
              </a:rPr>
              <a:t>Alerting when something fails</a:t>
            </a:r>
            <a:endParaRPr sz="1100">
              <a:latin typeface="Raleway"/>
              <a:ea typeface="Raleway"/>
              <a:cs typeface="Raleway"/>
              <a:sym typeface="Raleway"/>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1" name="Google Shape;451;p6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10. Workflow Orchestration</a:t>
            </a:r>
            <a:endParaRPr/>
          </a:p>
        </p:txBody>
      </p:sp>
      <p:sp>
        <p:nvSpPr>
          <p:cNvPr id="452" name="Google Shape;452;p65"/>
          <p:cNvSpPr txBox="1"/>
          <p:nvPr>
            <p:ph idx="1" type="body"/>
          </p:nvPr>
        </p:nvSpPr>
        <p:spPr>
          <a:xfrm>
            <a:off x="1745500" y="1173675"/>
            <a:ext cx="7098900" cy="34866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1200"/>
              </a:spcBef>
              <a:spcAft>
                <a:spcPts val="0"/>
              </a:spcAft>
              <a:buSzPts val="1100"/>
              <a:buFont typeface="Raleway"/>
              <a:buChar char="➔"/>
            </a:pPr>
            <a:r>
              <a:rPr lang="en" sz="1100">
                <a:latin typeface="Raleway"/>
                <a:ea typeface="Raleway"/>
                <a:cs typeface="Raleway"/>
                <a:sym typeface="Raleway"/>
              </a:rPr>
              <a:t>Installation Steps</a:t>
            </a:r>
            <a:endParaRPr sz="1100">
              <a:latin typeface="Raleway"/>
              <a:ea typeface="Raleway"/>
              <a:cs typeface="Raleway"/>
              <a:sym typeface="Raleway"/>
            </a:endParaRPr>
          </a:p>
          <a:p>
            <a:pPr indent="0" lvl="0" marL="1371600" rtl="0" algn="l">
              <a:lnSpc>
                <a:spcPct val="100000"/>
              </a:lnSpc>
              <a:spcBef>
                <a:spcPts val="1200"/>
              </a:spcBef>
              <a:spcAft>
                <a:spcPts val="0"/>
              </a:spcAft>
              <a:buNone/>
            </a:pPr>
            <a:r>
              <a:t/>
            </a:r>
            <a:endParaRPr sz="1100">
              <a:latin typeface="Raleway"/>
              <a:ea typeface="Raleway"/>
              <a:cs typeface="Raleway"/>
              <a:sym typeface="Raleway"/>
            </a:endParaRPr>
          </a:p>
          <a:p>
            <a:pPr indent="-298450" lvl="0" marL="1371600" rtl="0" algn="l">
              <a:spcBef>
                <a:spcPts val="1200"/>
              </a:spcBef>
              <a:spcAft>
                <a:spcPts val="0"/>
              </a:spcAft>
              <a:buSzPts val="1100"/>
              <a:buFont typeface="Raleway"/>
              <a:buChar char="➔"/>
            </a:pPr>
            <a:r>
              <a:rPr lang="en" sz="1100">
                <a:latin typeface="Raleway"/>
                <a:ea typeface="Raleway"/>
                <a:cs typeface="Raleway"/>
                <a:sym typeface="Raleway"/>
              </a:rPr>
              <a:t>Create Virtualenv and install dependencies</a:t>
            </a:r>
            <a:endParaRPr sz="1100">
              <a:latin typeface="Raleway"/>
              <a:ea typeface="Raleway"/>
              <a:cs typeface="Raleway"/>
              <a:sym typeface="Raleway"/>
            </a:endParaRPr>
          </a:p>
          <a:p>
            <a:pPr indent="0" lvl="0" marL="1371600" rtl="0" algn="l">
              <a:spcBef>
                <a:spcPts val="1200"/>
              </a:spcBef>
              <a:spcAft>
                <a:spcPts val="0"/>
              </a:spcAft>
              <a:buNone/>
            </a:pPr>
            <a:r>
              <a:t/>
            </a:r>
            <a:endParaRPr sz="1100">
              <a:latin typeface="Raleway"/>
              <a:ea typeface="Raleway"/>
              <a:cs typeface="Raleway"/>
              <a:sym typeface="Raleway"/>
            </a:endParaRPr>
          </a:p>
          <a:p>
            <a:pPr indent="-298450" lvl="0" marL="1371600" rtl="0" algn="l">
              <a:spcBef>
                <a:spcPts val="1200"/>
              </a:spcBef>
              <a:spcAft>
                <a:spcPts val="0"/>
              </a:spcAft>
              <a:buSzPts val="1100"/>
              <a:buFont typeface="Raleway"/>
              <a:buChar char="➔"/>
            </a:pPr>
            <a:r>
              <a:rPr lang="en" sz="1100">
                <a:latin typeface="Raleway"/>
                <a:ea typeface="Raleway"/>
                <a:cs typeface="Raleway"/>
                <a:sym typeface="Raleway"/>
              </a:rPr>
              <a:t>Install Miniconda</a:t>
            </a:r>
            <a:endParaRPr sz="1100">
              <a:latin typeface="Raleway"/>
              <a:ea typeface="Raleway"/>
              <a:cs typeface="Raleway"/>
              <a:sym typeface="Raleway"/>
            </a:endParaRPr>
          </a:p>
          <a:p>
            <a:pPr indent="0" lvl="0" marL="1371600" rtl="0" algn="l">
              <a:spcBef>
                <a:spcPts val="1200"/>
              </a:spcBef>
              <a:spcAft>
                <a:spcPts val="0"/>
              </a:spcAft>
              <a:buNone/>
            </a:pPr>
            <a:r>
              <a:t/>
            </a:r>
            <a:endParaRPr sz="1100">
              <a:latin typeface="Raleway"/>
              <a:ea typeface="Raleway"/>
              <a:cs typeface="Raleway"/>
              <a:sym typeface="Raleway"/>
            </a:endParaRPr>
          </a:p>
          <a:p>
            <a:pPr indent="-298450" lvl="0" marL="1371600" rtl="0" algn="l">
              <a:spcBef>
                <a:spcPts val="1200"/>
              </a:spcBef>
              <a:spcAft>
                <a:spcPts val="0"/>
              </a:spcAft>
              <a:buSzPts val="1100"/>
              <a:buFont typeface="Raleway"/>
              <a:buChar char="➔"/>
            </a:pPr>
            <a:r>
              <a:rPr lang="en" sz="1100">
                <a:latin typeface="Raleway"/>
                <a:ea typeface="Raleway"/>
                <a:cs typeface="Raleway"/>
                <a:sym typeface="Raleway"/>
              </a:rPr>
              <a:t>Activate Miniconda</a:t>
            </a:r>
            <a:endParaRPr sz="1100">
              <a:latin typeface="Raleway"/>
              <a:ea typeface="Raleway"/>
              <a:cs typeface="Raleway"/>
              <a:sym typeface="Raleway"/>
            </a:endParaRPr>
          </a:p>
          <a:p>
            <a:pPr indent="0" lvl="0" marL="914400" rtl="0" algn="l">
              <a:spcBef>
                <a:spcPts val="1200"/>
              </a:spcBef>
              <a:spcAft>
                <a:spcPts val="1200"/>
              </a:spcAft>
              <a:buNone/>
            </a:pPr>
            <a:r>
              <a:t/>
            </a:r>
            <a:endParaRPr sz="1100">
              <a:latin typeface="Raleway"/>
              <a:ea typeface="Raleway"/>
              <a:cs typeface="Raleway"/>
              <a:sym typeface="Raleway"/>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8" name="Google Shape;458;p6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10. Workflow Orchestration</a:t>
            </a:r>
            <a:endParaRPr/>
          </a:p>
        </p:txBody>
      </p:sp>
      <p:sp>
        <p:nvSpPr>
          <p:cNvPr id="459" name="Google Shape;459;p66"/>
          <p:cNvSpPr txBox="1"/>
          <p:nvPr>
            <p:ph idx="1" type="body"/>
          </p:nvPr>
        </p:nvSpPr>
        <p:spPr>
          <a:xfrm>
            <a:off x="0" y="1173675"/>
            <a:ext cx="9085200" cy="34866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1200"/>
              </a:spcBef>
              <a:spcAft>
                <a:spcPts val="0"/>
              </a:spcAft>
              <a:buSzPts val="1100"/>
              <a:buFont typeface="Raleway"/>
              <a:buChar char="➔"/>
            </a:pPr>
            <a:r>
              <a:rPr lang="en" sz="1100">
                <a:latin typeface="Raleway"/>
                <a:ea typeface="Raleway"/>
                <a:cs typeface="Raleway"/>
                <a:sym typeface="Raleway"/>
              </a:rPr>
              <a:t>Install Miniconda</a:t>
            </a:r>
            <a:endParaRPr sz="1100">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Steps for installing Miniconda:</a:t>
            </a:r>
            <a:endParaRPr sz="1100">
              <a:latin typeface="Raleway"/>
              <a:ea typeface="Raleway"/>
              <a:cs typeface="Raleway"/>
              <a:sym typeface="Raleway"/>
            </a:endParaRPr>
          </a:p>
          <a:p>
            <a:pPr indent="0" lvl="0" marL="1371600" rtl="0" algn="l">
              <a:spcBef>
                <a:spcPts val="1200"/>
              </a:spcBef>
              <a:spcAft>
                <a:spcPts val="0"/>
              </a:spcAft>
              <a:buNone/>
            </a:pPr>
            <a:r>
              <a:rPr lang="en" sz="1100">
                <a:solidFill>
                  <a:srgbClr val="188038"/>
                </a:solidFill>
                <a:latin typeface="Raleway"/>
                <a:ea typeface="Raleway"/>
                <a:cs typeface="Raleway"/>
                <a:sym typeface="Raleway"/>
              </a:rPr>
              <a:t>mkdir -p ~/miniconda3</a:t>
            </a:r>
            <a:endParaRPr sz="1100">
              <a:solidFill>
                <a:srgbClr val="188038"/>
              </a:solidFill>
              <a:latin typeface="Raleway"/>
              <a:ea typeface="Raleway"/>
              <a:cs typeface="Raleway"/>
              <a:sym typeface="Raleway"/>
            </a:endParaRPr>
          </a:p>
          <a:p>
            <a:pPr indent="0" lvl="0" marL="1371600" rtl="0" algn="l">
              <a:spcBef>
                <a:spcPts val="1200"/>
              </a:spcBef>
              <a:spcAft>
                <a:spcPts val="0"/>
              </a:spcAft>
              <a:buNone/>
            </a:pPr>
            <a:r>
              <a:rPr lang="en" sz="1100">
                <a:solidFill>
                  <a:srgbClr val="188038"/>
                </a:solidFill>
                <a:latin typeface="Raleway"/>
                <a:ea typeface="Raleway"/>
                <a:cs typeface="Raleway"/>
                <a:sym typeface="Raleway"/>
              </a:rPr>
              <a:t>wget https://repo.anaconda.com/miniconda/Miniconda3-latest-Linux-x86_64.sh -O ~/miniconda3/miniconda.sh</a:t>
            </a:r>
            <a:endParaRPr sz="1100">
              <a:solidFill>
                <a:srgbClr val="188038"/>
              </a:solidFill>
              <a:latin typeface="Raleway"/>
              <a:ea typeface="Raleway"/>
              <a:cs typeface="Raleway"/>
              <a:sym typeface="Raleway"/>
            </a:endParaRPr>
          </a:p>
          <a:p>
            <a:pPr indent="0" lvl="0" marL="1371600" rtl="0" algn="l">
              <a:spcBef>
                <a:spcPts val="1200"/>
              </a:spcBef>
              <a:spcAft>
                <a:spcPts val="0"/>
              </a:spcAft>
              <a:buNone/>
            </a:pPr>
            <a:r>
              <a:rPr lang="en" sz="1100">
                <a:solidFill>
                  <a:srgbClr val="188038"/>
                </a:solidFill>
                <a:latin typeface="Raleway"/>
                <a:ea typeface="Raleway"/>
                <a:cs typeface="Raleway"/>
                <a:sym typeface="Raleway"/>
              </a:rPr>
              <a:t>bash ~/miniconda3/miniconda.sh -b -u -p ~/miniconda3</a:t>
            </a:r>
            <a:endParaRPr sz="1100">
              <a:solidFill>
                <a:srgbClr val="188038"/>
              </a:solidFill>
              <a:latin typeface="Raleway"/>
              <a:ea typeface="Raleway"/>
              <a:cs typeface="Raleway"/>
              <a:sym typeface="Raleway"/>
            </a:endParaRPr>
          </a:p>
          <a:p>
            <a:pPr indent="0" lvl="0" marL="1371600" rtl="0" algn="l">
              <a:spcBef>
                <a:spcPts val="1200"/>
              </a:spcBef>
              <a:spcAft>
                <a:spcPts val="1200"/>
              </a:spcAft>
              <a:buNone/>
            </a:pPr>
            <a:r>
              <a:rPr lang="en" sz="1100">
                <a:solidFill>
                  <a:srgbClr val="188038"/>
                </a:solidFill>
                <a:latin typeface="Raleway"/>
                <a:ea typeface="Raleway"/>
                <a:cs typeface="Raleway"/>
                <a:sym typeface="Raleway"/>
              </a:rPr>
              <a:t>rm -rf ~/miniconda3/miniconda.sh</a:t>
            </a:r>
            <a:endParaRPr sz="1100">
              <a:solidFill>
                <a:srgbClr val="188038"/>
              </a:solidFill>
              <a:latin typeface="Raleway"/>
              <a:ea typeface="Raleway"/>
              <a:cs typeface="Raleway"/>
              <a:sym typeface="Raleway"/>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5" name="Google Shape;465;p6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10. Workflow Orchestration</a:t>
            </a:r>
            <a:endParaRPr/>
          </a:p>
        </p:txBody>
      </p:sp>
      <p:sp>
        <p:nvSpPr>
          <p:cNvPr id="466" name="Google Shape;466;p67"/>
          <p:cNvSpPr txBox="1"/>
          <p:nvPr>
            <p:ph idx="1" type="body"/>
          </p:nvPr>
        </p:nvSpPr>
        <p:spPr>
          <a:xfrm>
            <a:off x="2400250" y="1173675"/>
            <a:ext cx="6444300" cy="34866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1200"/>
              </a:spcBef>
              <a:spcAft>
                <a:spcPts val="0"/>
              </a:spcAft>
              <a:buSzPts val="1100"/>
              <a:buFont typeface="Raleway"/>
              <a:buChar char="➔"/>
            </a:pPr>
            <a:r>
              <a:rPr lang="en" sz="1100">
                <a:latin typeface="Raleway"/>
                <a:ea typeface="Raleway"/>
                <a:cs typeface="Raleway"/>
                <a:sym typeface="Raleway"/>
              </a:rPr>
              <a:t>Activate</a:t>
            </a:r>
            <a:r>
              <a:rPr lang="en" sz="1100">
                <a:latin typeface="Raleway"/>
                <a:ea typeface="Raleway"/>
                <a:cs typeface="Raleway"/>
                <a:sym typeface="Raleway"/>
              </a:rPr>
              <a:t> Miniconda</a:t>
            </a:r>
            <a:endParaRPr sz="1100">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Steps to activate Miniconda:</a:t>
            </a:r>
            <a:endParaRPr sz="1100">
              <a:latin typeface="Raleway"/>
              <a:ea typeface="Raleway"/>
              <a:cs typeface="Raleway"/>
              <a:sym typeface="Raleway"/>
            </a:endParaRPr>
          </a:p>
          <a:p>
            <a:pPr indent="0" lvl="0" marL="1371600" rtl="0" algn="l">
              <a:spcBef>
                <a:spcPts val="1200"/>
              </a:spcBef>
              <a:spcAft>
                <a:spcPts val="0"/>
              </a:spcAft>
              <a:buNone/>
            </a:pPr>
            <a:r>
              <a:rPr lang="en" sz="1100">
                <a:solidFill>
                  <a:srgbClr val="188038"/>
                </a:solidFill>
                <a:latin typeface="Raleway"/>
                <a:ea typeface="Raleway"/>
                <a:cs typeface="Raleway"/>
                <a:sym typeface="Raleway"/>
              </a:rPr>
              <a:t>conda init</a:t>
            </a:r>
            <a:endParaRPr sz="1100">
              <a:solidFill>
                <a:srgbClr val="188038"/>
              </a:solidFill>
              <a:latin typeface="Raleway"/>
              <a:ea typeface="Raleway"/>
              <a:cs typeface="Raleway"/>
              <a:sym typeface="Raleway"/>
            </a:endParaRPr>
          </a:p>
          <a:p>
            <a:pPr indent="0" lvl="0" marL="1371600" rtl="0" algn="l">
              <a:spcBef>
                <a:spcPts val="1200"/>
              </a:spcBef>
              <a:spcAft>
                <a:spcPts val="1200"/>
              </a:spcAft>
              <a:buNone/>
            </a:pPr>
            <a:r>
              <a:rPr lang="en" sz="1100">
                <a:solidFill>
                  <a:srgbClr val="188038"/>
                </a:solidFill>
                <a:latin typeface="Raleway"/>
                <a:ea typeface="Raleway"/>
                <a:cs typeface="Raleway"/>
                <a:sym typeface="Raleway"/>
              </a:rPr>
              <a:t>conda activate</a:t>
            </a:r>
            <a:endParaRPr sz="1100">
              <a:solidFill>
                <a:srgbClr val="188038"/>
              </a:solidFill>
              <a:latin typeface="Raleway"/>
              <a:ea typeface="Raleway"/>
              <a:cs typeface="Raleway"/>
              <a:sym typeface="Raleway"/>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2" name="Google Shape;472;p6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10. Workflow Orchestration</a:t>
            </a:r>
            <a:endParaRPr/>
          </a:p>
        </p:txBody>
      </p:sp>
      <p:sp>
        <p:nvSpPr>
          <p:cNvPr id="473" name="Google Shape;473;p68"/>
          <p:cNvSpPr txBox="1"/>
          <p:nvPr>
            <p:ph idx="1" type="body"/>
          </p:nvPr>
        </p:nvSpPr>
        <p:spPr>
          <a:xfrm>
            <a:off x="2400250" y="1173675"/>
            <a:ext cx="6444300" cy="34866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1200"/>
              </a:spcBef>
              <a:spcAft>
                <a:spcPts val="0"/>
              </a:spcAft>
              <a:buSzPts val="1100"/>
              <a:buFont typeface="Raleway"/>
              <a:buChar char="➔"/>
            </a:pPr>
            <a:r>
              <a:rPr lang="en" sz="1100">
                <a:latin typeface="Raleway"/>
                <a:ea typeface="Raleway"/>
                <a:cs typeface="Raleway"/>
                <a:sym typeface="Raleway"/>
              </a:rPr>
              <a:t>Check</a:t>
            </a:r>
            <a:r>
              <a:rPr lang="en" sz="1100">
                <a:latin typeface="Raleway"/>
                <a:ea typeface="Raleway"/>
                <a:cs typeface="Raleway"/>
                <a:sym typeface="Raleway"/>
              </a:rPr>
              <a:t> Miniconda version</a:t>
            </a:r>
            <a:endParaRPr sz="1100">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Command to check Miniconda version:</a:t>
            </a:r>
            <a:endParaRPr sz="1100">
              <a:latin typeface="Raleway"/>
              <a:ea typeface="Raleway"/>
              <a:cs typeface="Raleway"/>
              <a:sym typeface="Raleway"/>
            </a:endParaRPr>
          </a:p>
          <a:p>
            <a:pPr indent="0" lvl="0" marL="1371600" rtl="0" algn="l">
              <a:spcBef>
                <a:spcPts val="1200"/>
              </a:spcBef>
              <a:spcAft>
                <a:spcPts val="0"/>
              </a:spcAft>
              <a:buNone/>
            </a:pPr>
            <a:r>
              <a:rPr lang="en" sz="1100">
                <a:solidFill>
                  <a:srgbClr val="188038"/>
                </a:solidFill>
                <a:latin typeface="Raleway"/>
                <a:ea typeface="Raleway"/>
                <a:cs typeface="Raleway"/>
                <a:sym typeface="Raleway"/>
              </a:rPr>
              <a:t>conda –version</a:t>
            </a:r>
            <a:endParaRPr sz="1100">
              <a:solidFill>
                <a:srgbClr val="188038"/>
              </a:solidFill>
              <a:latin typeface="Raleway"/>
              <a:ea typeface="Raleway"/>
              <a:cs typeface="Raleway"/>
              <a:sym typeface="Raleway"/>
            </a:endParaRPr>
          </a:p>
          <a:p>
            <a:pPr indent="0" lvl="0" marL="1371600" rtl="0" algn="l">
              <a:spcBef>
                <a:spcPts val="1200"/>
              </a:spcBef>
              <a:spcAft>
                <a:spcPts val="0"/>
              </a:spcAft>
              <a:buNone/>
            </a:pPr>
            <a:r>
              <a:t/>
            </a:r>
            <a:endParaRPr sz="1100">
              <a:solidFill>
                <a:srgbClr val="188038"/>
              </a:solidFill>
              <a:latin typeface="Raleway"/>
              <a:ea typeface="Raleway"/>
              <a:cs typeface="Raleway"/>
              <a:sym typeface="Raleway"/>
            </a:endParaRPr>
          </a:p>
          <a:p>
            <a:pPr indent="-298450" lvl="0" marL="457200" rtl="0" algn="l">
              <a:lnSpc>
                <a:spcPct val="100000"/>
              </a:lnSpc>
              <a:spcBef>
                <a:spcPts val="1200"/>
              </a:spcBef>
              <a:spcAft>
                <a:spcPts val="0"/>
              </a:spcAft>
              <a:buSzPts val="1100"/>
              <a:buFont typeface="Raleway"/>
              <a:buChar char="➔"/>
            </a:pPr>
            <a:r>
              <a:rPr lang="en" sz="1100">
                <a:latin typeface="Raleway"/>
                <a:ea typeface="Raleway"/>
                <a:cs typeface="Raleway"/>
                <a:sym typeface="Raleway"/>
              </a:rPr>
              <a:t>Check Python version</a:t>
            </a:r>
            <a:endParaRPr sz="1100">
              <a:latin typeface="Raleway"/>
              <a:ea typeface="Raleway"/>
              <a:cs typeface="Raleway"/>
              <a:sym typeface="Raleway"/>
            </a:endParaRPr>
          </a:p>
          <a:p>
            <a:pPr indent="0" lvl="0" marL="914400" rtl="0" algn="l">
              <a:spcBef>
                <a:spcPts val="1200"/>
              </a:spcBef>
              <a:spcAft>
                <a:spcPts val="0"/>
              </a:spcAft>
              <a:buClr>
                <a:schemeClr val="dk2"/>
              </a:buClr>
              <a:buSzPts val="1100"/>
              <a:buFont typeface="Arial"/>
              <a:buNone/>
            </a:pPr>
            <a:r>
              <a:rPr lang="en" sz="1100">
                <a:latin typeface="Raleway"/>
                <a:ea typeface="Raleway"/>
                <a:cs typeface="Raleway"/>
                <a:sym typeface="Raleway"/>
              </a:rPr>
              <a:t>Command to check Python version:</a:t>
            </a:r>
            <a:endParaRPr sz="1100">
              <a:latin typeface="Raleway"/>
              <a:ea typeface="Raleway"/>
              <a:cs typeface="Raleway"/>
              <a:sym typeface="Raleway"/>
            </a:endParaRPr>
          </a:p>
          <a:p>
            <a:pPr indent="0" lvl="0" marL="1371600" rtl="0" algn="l">
              <a:spcBef>
                <a:spcPts val="1200"/>
              </a:spcBef>
              <a:spcAft>
                <a:spcPts val="0"/>
              </a:spcAft>
              <a:buClr>
                <a:schemeClr val="dk2"/>
              </a:buClr>
              <a:buSzPts val="1100"/>
              <a:buFont typeface="Arial"/>
              <a:buNone/>
            </a:pPr>
            <a:r>
              <a:rPr lang="en" sz="1100">
                <a:solidFill>
                  <a:srgbClr val="188038"/>
                </a:solidFill>
                <a:latin typeface="Raleway"/>
                <a:ea typeface="Raleway"/>
                <a:cs typeface="Raleway"/>
                <a:sym typeface="Raleway"/>
              </a:rPr>
              <a:t>python –version</a:t>
            </a:r>
            <a:endParaRPr sz="1100">
              <a:solidFill>
                <a:srgbClr val="188038"/>
              </a:solidFill>
              <a:latin typeface="Raleway"/>
              <a:ea typeface="Raleway"/>
              <a:cs typeface="Raleway"/>
              <a:sym typeface="Raleway"/>
            </a:endParaRPr>
          </a:p>
          <a:p>
            <a:pPr indent="0" lvl="0" marL="0" rtl="0" algn="l">
              <a:spcBef>
                <a:spcPts val="1200"/>
              </a:spcBef>
              <a:spcAft>
                <a:spcPts val="1200"/>
              </a:spcAft>
              <a:buNone/>
            </a:pPr>
            <a:r>
              <a:t/>
            </a:r>
            <a:endParaRPr sz="1100">
              <a:solidFill>
                <a:srgbClr val="188038"/>
              </a:solidFill>
              <a:latin typeface="Raleway"/>
              <a:ea typeface="Raleway"/>
              <a:cs typeface="Raleway"/>
              <a:sym typeface="Raleway"/>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9" name="Google Shape;479;p6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10. Workflow Orchestration</a:t>
            </a:r>
            <a:endParaRPr/>
          </a:p>
        </p:txBody>
      </p:sp>
      <p:sp>
        <p:nvSpPr>
          <p:cNvPr id="480" name="Google Shape;480;p69"/>
          <p:cNvSpPr txBox="1"/>
          <p:nvPr>
            <p:ph idx="1" type="body"/>
          </p:nvPr>
        </p:nvSpPr>
        <p:spPr>
          <a:xfrm>
            <a:off x="2400250" y="1173675"/>
            <a:ext cx="6444300" cy="34866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1200"/>
              </a:spcBef>
              <a:spcAft>
                <a:spcPts val="0"/>
              </a:spcAft>
              <a:buSzPts val="1100"/>
              <a:buFont typeface="Raleway"/>
              <a:buChar char="➔"/>
            </a:pPr>
            <a:r>
              <a:rPr lang="en" sz="1100">
                <a:latin typeface="Raleway"/>
                <a:ea typeface="Raleway"/>
                <a:cs typeface="Raleway"/>
                <a:sym typeface="Raleway"/>
              </a:rPr>
              <a:t>Checking Environments</a:t>
            </a:r>
            <a:endParaRPr sz="1100">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Command to list Conda </a:t>
            </a:r>
            <a:r>
              <a:rPr lang="en" sz="1100">
                <a:latin typeface="Raleway"/>
                <a:ea typeface="Raleway"/>
                <a:cs typeface="Raleway"/>
                <a:sym typeface="Raleway"/>
              </a:rPr>
              <a:t>environments</a:t>
            </a:r>
            <a:r>
              <a:rPr lang="en" sz="1100">
                <a:latin typeface="Raleway"/>
                <a:ea typeface="Raleway"/>
                <a:cs typeface="Raleway"/>
                <a:sym typeface="Raleway"/>
              </a:rPr>
              <a:t>:</a:t>
            </a:r>
            <a:endParaRPr sz="1100">
              <a:latin typeface="Raleway"/>
              <a:ea typeface="Raleway"/>
              <a:cs typeface="Raleway"/>
              <a:sym typeface="Raleway"/>
            </a:endParaRPr>
          </a:p>
          <a:p>
            <a:pPr indent="0" lvl="0" marL="1371600" rtl="0" algn="l">
              <a:spcBef>
                <a:spcPts val="1200"/>
              </a:spcBef>
              <a:spcAft>
                <a:spcPts val="0"/>
              </a:spcAft>
              <a:buNone/>
            </a:pPr>
            <a:r>
              <a:rPr lang="en" sz="1100">
                <a:solidFill>
                  <a:srgbClr val="188038"/>
                </a:solidFill>
                <a:latin typeface="Raleway"/>
                <a:ea typeface="Raleway"/>
                <a:cs typeface="Raleway"/>
                <a:sym typeface="Raleway"/>
              </a:rPr>
              <a:t>conda env list</a:t>
            </a:r>
            <a:endParaRPr sz="1100">
              <a:solidFill>
                <a:srgbClr val="188038"/>
              </a:solidFill>
              <a:latin typeface="Raleway"/>
              <a:ea typeface="Raleway"/>
              <a:cs typeface="Raleway"/>
              <a:sym typeface="Raleway"/>
            </a:endParaRPr>
          </a:p>
          <a:p>
            <a:pPr indent="0" lvl="0" marL="914400" rtl="0" algn="l">
              <a:spcBef>
                <a:spcPts val="1200"/>
              </a:spcBef>
              <a:spcAft>
                <a:spcPts val="0"/>
              </a:spcAft>
              <a:buClr>
                <a:schemeClr val="dk2"/>
              </a:buClr>
              <a:buSzPts val="1100"/>
              <a:buFont typeface="Arial"/>
              <a:buNone/>
            </a:pPr>
            <a:r>
              <a:rPr lang="en" sz="1100">
                <a:latin typeface="Raleway"/>
                <a:ea typeface="Raleway"/>
                <a:cs typeface="Raleway"/>
                <a:sym typeface="Raleway"/>
              </a:rPr>
              <a:t>Command to test a Conda command:</a:t>
            </a:r>
            <a:endParaRPr sz="1100">
              <a:latin typeface="Raleway"/>
              <a:ea typeface="Raleway"/>
              <a:cs typeface="Raleway"/>
              <a:sym typeface="Raleway"/>
            </a:endParaRPr>
          </a:p>
          <a:p>
            <a:pPr indent="0" lvl="0" marL="1371600" rtl="0" algn="l">
              <a:spcBef>
                <a:spcPts val="1200"/>
              </a:spcBef>
              <a:spcAft>
                <a:spcPts val="0"/>
              </a:spcAft>
              <a:buNone/>
            </a:pPr>
            <a:r>
              <a:rPr lang="en" sz="1100">
                <a:solidFill>
                  <a:srgbClr val="188038"/>
                </a:solidFill>
                <a:latin typeface="Raleway"/>
                <a:ea typeface="Raleway"/>
                <a:cs typeface="Raleway"/>
                <a:sym typeface="Raleway"/>
              </a:rPr>
              <a:t>conda create -n test-env python=3.9</a:t>
            </a:r>
            <a:endParaRPr sz="1100">
              <a:solidFill>
                <a:srgbClr val="188038"/>
              </a:solidFill>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Command to list Conda environments:</a:t>
            </a:r>
            <a:endParaRPr sz="1100">
              <a:latin typeface="Raleway"/>
              <a:ea typeface="Raleway"/>
              <a:cs typeface="Raleway"/>
              <a:sym typeface="Raleway"/>
            </a:endParaRPr>
          </a:p>
          <a:p>
            <a:pPr indent="0" lvl="0" marL="1371600" rtl="0" algn="l">
              <a:spcBef>
                <a:spcPts val="1200"/>
              </a:spcBef>
              <a:spcAft>
                <a:spcPts val="0"/>
              </a:spcAft>
              <a:buNone/>
            </a:pPr>
            <a:r>
              <a:rPr lang="en" sz="1100">
                <a:solidFill>
                  <a:srgbClr val="188038"/>
                </a:solidFill>
                <a:latin typeface="Raleway"/>
                <a:ea typeface="Raleway"/>
                <a:cs typeface="Raleway"/>
                <a:sym typeface="Raleway"/>
              </a:rPr>
              <a:t>conda env list</a:t>
            </a:r>
            <a:endParaRPr sz="1100">
              <a:solidFill>
                <a:srgbClr val="188038"/>
              </a:solidFill>
              <a:latin typeface="Raleway"/>
              <a:ea typeface="Raleway"/>
              <a:cs typeface="Raleway"/>
              <a:sym typeface="Raleway"/>
            </a:endParaRPr>
          </a:p>
          <a:p>
            <a:pPr indent="0" lvl="0" marL="914400" rtl="0" algn="l">
              <a:spcBef>
                <a:spcPts val="1200"/>
              </a:spcBef>
              <a:spcAft>
                <a:spcPts val="0"/>
              </a:spcAft>
              <a:buNone/>
            </a:pPr>
            <a:r>
              <a:rPr lang="en" sz="1100">
                <a:latin typeface="Raleway"/>
                <a:ea typeface="Raleway"/>
                <a:cs typeface="Raleway"/>
                <a:sym typeface="Raleway"/>
              </a:rPr>
              <a:t>Command to delete a Conda environment:</a:t>
            </a:r>
            <a:endParaRPr sz="1100">
              <a:latin typeface="Raleway"/>
              <a:ea typeface="Raleway"/>
              <a:cs typeface="Raleway"/>
              <a:sym typeface="Raleway"/>
            </a:endParaRPr>
          </a:p>
          <a:p>
            <a:pPr indent="0" lvl="0" marL="1371600" rtl="0" algn="l">
              <a:spcBef>
                <a:spcPts val="1200"/>
              </a:spcBef>
              <a:spcAft>
                <a:spcPts val="1200"/>
              </a:spcAft>
              <a:buClr>
                <a:schemeClr val="dk2"/>
              </a:buClr>
              <a:buSzPts val="1100"/>
              <a:buFont typeface="Arial"/>
              <a:buNone/>
            </a:pPr>
            <a:r>
              <a:rPr lang="en" sz="1100">
                <a:solidFill>
                  <a:srgbClr val="188038"/>
                </a:solidFill>
                <a:latin typeface="Raleway"/>
                <a:ea typeface="Raleway"/>
                <a:cs typeface="Raleway"/>
                <a:sym typeface="Raleway"/>
              </a:rPr>
              <a:t>conda env remove -n test-env</a:t>
            </a:r>
            <a:endParaRPr sz="1100">
              <a:solidFill>
                <a:srgbClr val="188038"/>
              </a:solidFill>
              <a:latin typeface="Raleway"/>
              <a:ea typeface="Raleway"/>
              <a:cs typeface="Raleway"/>
              <a:sym typeface="Raleway"/>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84" name="Shape 484"/>
        <p:cNvGrpSpPr/>
        <p:nvPr/>
      </p:nvGrpSpPr>
      <p:grpSpPr>
        <a:xfrm>
          <a:off x="0" y="0"/>
          <a:ext cx="0" cy="0"/>
          <a:chOff x="0" y="0"/>
          <a:chExt cx="0" cy="0"/>
        </a:xfrm>
      </p:grpSpPr>
      <p:pic>
        <p:nvPicPr>
          <p:cNvPr id="485" name="Google Shape;485;p70"/>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486" name="Google Shape;486;p70"/>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11. Batch Processing</a:t>
            </a:r>
            <a:endParaRPr b="1" sz="3000">
              <a:solidFill>
                <a:schemeClr val="lt2"/>
              </a:solidFill>
              <a:latin typeface="Raleway"/>
              <a:ea typeface="Raleway"/>
              <a:cs typeface="Raleway"/>
              <a:sym typeface="Raleway"/>
            </a:endParaRPr>
          </a:p>
        </p:txBody>
      </p:sp>
      <p:sp>
        <p:nvSpPr>
          <p:cNvPr id="487" name="Google Shape;487;p70"/>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Introduction to Apache Spark</a:t>
            </a:r>
            <a:endParaRPr sz="1200">
              <a:latin typeface="Raleway"/>
              <a:ea typeface="Raleway"/>
              <a:cs typeface="Raleway"/>
              <a:sym typeface="Raleway"/>
            </a:endParaRPr>
          </a:p>
        </p:txBody>
      </p:sp>
      <p:sp>
        <p:nvSpPr>
          <p:cNvPr id="488" name="Google Shape;488;p7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4" name="Google Shape;494;p7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495" name="Google Shape;495;p71"/>
          <p:cNvSpPr txBox="1"/>
          <p:nvPr>
            <p:ph idx="1" type="body"/>
          </p:nvPr>
        </p:nvSpPr>
        <p:spPr>
          <a:xfrm>
            <a:off x="2400250" y="1173675"/>
            <a:ext cx="6444300" cy="34866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Apache Spark is an open-source, multi-language unified analytics engine designed for large-scale data processing.</a:t>
            </a:r>
            <a:endParaRPr sz="1100">
              <a:latin typeface="Raleway"/>
              <a:ea typeface="Raleway"/>
              <a:cs typeface="Raleway"/>
              <a:sym typeface="Raleway"/>
            </a:endParaRPr>
          </a:p>
          <a:p>
            <a:pPr indent="0" lvl="0" marL="457200" rtl="0" algn="l">
              <a:spcBef>
                <a:spcPts val="1200"/>
              </a:spcBef>
              <a:spcAft>
                <a:spcPts val="0"/>
              </a:spcAft>
              <a:buNone/>
            </a:pPr>
            <a:r>
              <a:t/>
            </a:r>
            <a:endParaRPr sz="1100">
              <a:latin typeface="Raleway"/>
              <a:ea typeface="Raleway"/>
              <a:cs typeface="Raleway"/>
              <a:sym typeface="Raleway"/>
            </a:endParaRPr>
          </a:p>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It operates as an engine, processing data in various languages, and can work in cluster environments with multiple nodes.</a:t>
            </a:r>
            <a:endParaRPr sz="1100">
              <a:latin typeface="Raleway"/>
              <a:ea typeface="Raleway"/>
              <a:cs typeface="Raleway"/>
              <a:sym typeface="Raleway"/>
            </a:endParaRPr>
          </a:p>
          <a:p>
            <a:pPr indent="0" lvl="0" marL="457200" rtl="0" algn="l">
              <a:spcBef>
                <a:spcPts val="1200"/>
              </a:spcBef>
              <a:spcAft>
                <a:spcPts val="0"/>
              </a:spcAft>
              <a:buNone/>
            </a:pPr>
            <a:r>
              <a:t/>
            </a:r>
            <a:endParaRPr sz="1100">
              <a:latin typeface="Raleway"/>
              <a:ea typeface="Raleway"/>
              <a:cs typeface="Raleway"/>
              <a:sym typeface="Raleway"/>
            </a:endParaRPr>
          </a:p>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Multi-Language Capabilities</a:t>
            </a:r>
            <a:endParaRPr sz="1100">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sz="1100">
                <a:latin typeface="Raleway"/>
                <a:ea typeface="Raleway"/>
                <a:cs typeface="Raleway"/>
                <a:sym typeface="Raleway"/>
              </a:rPr>
              <a:t>Apache Spark supports multiple programming languages.</a:t>
            </a:r>
            <a:endParaRPr sz="1100">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sz="1100">
                <a:latin typeface="Raleway"/>
                <a:ea typeface="Raleway"/>
                <a:cs typeface="Raleway"/>
                <a:sym typeface="Raleway"/>
              </a:rPr>
              <a:t>It offers native usage of Java and Scala.</a:t>
            </a:r>
            <a:endParaRPr sz="1100">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sz="1100">
                <a:latin typeface="Raleway"/>
                <a:ea typeface="Raleway"/>
                <a:cs typeface="Raleway"/>
                <a:sym typeface="Raleway"/>
              </a:rPr>
              <a:t>Provides </a:t>
            </a:r>
            <a:r>
              <a:rPr lang="en" sz="1100">
                <a:latin typeface="Raleway"/>
                <a:ea typeface="Raleway"/>
                <a:cs typeface="Raleway"/>
                <a:sym typeface="Raleway"/>
              </a:rPr>
              <a:t>wrappers for Python, R, and other programming languages.</a:t>
            </a:r>
            <a:endParaRPr sz="1100">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sz="1100">
                <a:latin typeface="Raleway"/>
                <a:ea typeface="Raleway"/>
                <a:cs typeface="Raleway"/>
                <a:sym typeface="Raleway"/>
              </a:rPr>
              <a:t>The Python wrapper for Spark is known as PySpark</a:t>
            </a:r>
            <a:endParaRPr sz="11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 name="Google Shape;109;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2. Setting up Docker</a:t>
            </a:r>
            <a:endParaRPr>
              <a:solidFill>
                <a:schemeClr val="lt2"/>
              </a:solidFill>
            </a:endParaRPr>
          </a:p>
          <a:p>
            <a:pPr indent="0" lvl="0" marL="0" rtl="0" algn="l">
              <a:spcBef>
                <a:spcPts val="0"/>
              </a:spcBef>
              <a:spcAft>
                <a:spcPts val="0"/>
              </a:spcAft>
              <a:buNone/>
            </a:pPr>
            <a:r>
              <a:t/>
            </a:r>
            <a:endParaRPr/>
          </a:p>
        </p:txBody>
      </p:sp>
      <p:sp>
        <p:nvSpPr>
          <p:cNvPr id="110" name="Google Shape;110;p18"/>
          <p:cNvSpPr txBox="1"/>
          <p:nvPr>
            <p:ph idx="2" type="body"/>
          </p:nvPr>
        </p:nvSpPr>
        <p:spPr>
          <a:xfrm>
            <a:off x="4785825" y="1436050"/>
            <a:ext cx="4177800" cy="316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4. Start the Docker container</a:t>
            </a:r>
            <a:endParaRPr sz="1100">
              <a:latin typeface="Arial"/>
              <a:ea typeface="Arial"/>
              <a:cs typeface="Arial"/>
              <a:sym typeface="Arial"/>
            </a:endParaRPr>
          </a:p>
          <a:p>
            <a:pPr indent="0" lvl="0" marL="0" rtl="0" algn="l">
              <a:spcBef>
                <a:spcPts val="1000"/>
              </a:spcBef>
              <a:spcAft>
                <a:spcPts val="1600"/>
              </a:spcAft>
              <a:buNone/>
            </a:pPr>
            <a:r>
              <a:rPr lang="en" sz="1100">
                <a:solidFill>
                  <a:srgbClr val="188038"/>
                </a:solidFill>
                <a:latin typeface="Roboto Mono"/>
                <a:ea typeface="Roboto Mono"/>
                <a:cs typeface="Roboto Mono"/>
                <a:sym typeface="Roboto Mono"/>
              </a:rPr>
              <a:t>docker run -it test:pandas</a:t>
            </a:r>
            <a:endParaRPr sz="1100">
              <a:latin typeface="Arial"/>
              <a:ea typeface="Arial"/>
              <a:cs typeface="Arial"/>
              <a:sym typeface="Arial"/>
            </a:endParaRPr>
          </a:p>
        </p:txBody>
      </p:sp>
      <p:sp>
        <p:nvSpPr>
          <p:cNvPr id="111" name="Google Shape;111;p18"/>
          <p:cNvSpPr txBox="1"/>
          <p:nvPr>
            <p:ph idx="1" type="body"/>
          </p:nvPr>
        </p:nvSpPr>
        <p:spPr>
          <a:xfrm>
            <a:off x="1406100" y="1192400"/>
            <a:ext cx="3071400" cy="3393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3. build the Docker image</a:t>
            </a:r>
            <a:endParaRPr sz="1100">
              <a:latin typeface="Arial"/>
              <a:ea typeface="Arial"/>
              <a:cs typeface="Arial"/>
              <a:sym typeface="Arial"/>
            </a:endParaRPr>
          </a:p>
          <a:p>
            <a:pPr indent="0" lvl="0" marL="0" rtl="0" algn="l">
              <a:spcBef>
                <a:spcPts val="1000"/>
              </a:spcBef>
              <a:spcAft>
                <a:spcPts val="0"/>
              </a:spcAft>
              <a:buNone/>
            </a:pPr>
            <a:r>
              <a:rPr lang="en" sz="1100">
                <a:solidFill>
                  <a:srgbClr val="188038"/>
                </a:solidFill>
                <a:latin typeface="Roboto Mono"/>
                <a:ea typeface="Roboto Mono"/>
                <a:cs typeface="Roboto Mono"/>
                <a:sym typeface="Roboto Mono"/>
              </a:rPr>
              <a:t>docker build -t test:pandas .</a:t>
            </a: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1600"/>
              </a:spcAft>
              <a:buNone/>
            </a:pPr>
            <a:r>
              <a:rPr lang="en" sz="1100">
                <a:latin typeface="Arial"/>
                <a:ea typeface="Arial"/>
                <a:cs typeface="Arial"/>
                <a:sym typeface="Arial"/>
              </a:rPr>
              <a:t>builds the docker image from the Dockerfile in the current directory</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1" name="Google Shape;501;p7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502" name="Google Shape;502;p72"/>
          <p:cNvSpPr txBox="1"/>
          <p:nvPr>
            <p:ph idx="1" type="body"/>
          </p:nvPr>
        </p:nvSpPr>
        <p:spPr>
          <a:xfrm>
            <a:off x="2400250" y="1173675"/>
            <a:ext cx="6444300" cy="34866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Handling Batch and Streaming Data</a:t>
            </a:r>
            <a:endParaRPr sz="1100">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sz="1100">
                <a:latin typeface="Raleway"/>
                <a:ea typeface="Raleway"/>
                <a:cs typeface="Raleway"/>
                <a:sym typeface="Raleway"/>
              </a:rPr>
              <a:t>Apache Spark can handle both batch and streaming data.</a:t>
            </a:r>
            <a:endParaRPr sz="1100">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sz="1100">
                <a:latin typeface="Raleway"/>
                <a:ea typeface="Raleway"/>
                <a:cs typeface="Raleway"/>
                <a:sym typeface="Raleway"/>
              </a:rPr>
              <a:t>For streaming data, it processes data as small batches, applying similar processing techniques as for regular batches.</a:t>
            </a:r>
            <a:endParaRPr sz="1100">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sz="1100">
                <a:latin typeface="Raleway"/>
                <a:ea typeface="Raleway"/>
                <a:cs typeface="Raleway"/>
                <a:sym typeface="Raleway"/>
              </a:rPr>
              <a:t>It finds application in data transformation within Data Lake environments.</a:t>
            </a:r>
            <a:endParaRPr sz="1100">
              <a:latin typeface="Raleway"/>
              <a:ea typeface="Raleway"/>
              <a:cs typeface="Raleway"/>
              <a:sym typeface="Raleway"/>
            </a:endParaRPr>
          </a:p>
          <a:p>
            <a:pPr indent="0" lvl="0" marL="914400" rtl="0" algn="l">
              <a:spcBef>
                <a:spcPts val="1200"/>
              </a:spcBef>
              <a:spcAft>
                <a:spcPts val="0"/>
              </a:spcAft>
              <a:buNone/>
            </a:pPr>
            <a:r>
              <a:t/>
            </a:r>
            <a:endParaRPr sz="1100">
              <a:latin typeface="Raleway"/>
              <a:ea typeface="Raleway"/>
              <a:cs typeface="Raleway"/>
              <a:sym typeface="Raleway"/>
            </a:endParaRPr>
          </a:p>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When to Use Spark</a:t>
            </a:r>
            <a:endParaRPr sz="1100">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sz="1100">
                <a:latin typeface="Raleway"/>
                <a:ea typeface="Raleway"/>
                <a:cs typeface="Raleway"/>
                <a:sym typeface="Raleway"/>
              </a:rPr>
              <a:t>While tools like Hive, Presto, and AWS-managed services like Athena allow job expression through SQL queries, Spark is preferred for complex operations.</a:t>
            </a:r>
            <a:endParaRPr sz="1100">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sz="1100">
                <a:latin typeface="Raleway"/>
                <a:ea typeface="Raleway"/>
                <a:cs typeface="Raleway"/>
                <a:sym typeface="Raleway"/>
              </a:rPr>
              <a:t>Spark excels in tasks such as machine learning model implementation.</a:t>
            </a:r>
            <a:endParaRPr sz="1100">
              <a:latin typeface="Raleway"/>
              <a:ea typeface="Raleway"/>
              <a:cs typeface="Raleway"/>
              <a:sym typeface="Raleway"/>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8" name="Google Shape;508;p7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509" name="Google Shape;509;p73"/>
          <p:cNvSpPr txBox="1"/>
          <p:nvPr>
            <p:ph idx="1" type="body"/>
          </p:nvPr>
        </p:nvSpPr>
        <p:spPr>
          <a:xfrm>
            <a:off x="2400250" y="1173675"/>
            <a:ext cx="6444300" cy="34866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Native Installation in Linux</a:t>
            </a:r>
            <a:endParaRPr sz="1100">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sz="1100">
                <a:latin typeface="Raleway"/>
                <a:ea typeface="Raleway"/>
                <a:cs typeface="Raleway"/>
                <a:sym typeface="Raleway"/>
              </a:rPr>
              <a:t>Prerequisites: Java installation is required.</a:t>
            </a:r>
            <a:endParaRPr sz="1100">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sz="1100">
                <a:latin typeface="Raleway"/>
                <a:ea typeface="Raleway"/>
                <a:cs typeface="Raleway"/>
                <a:sym typeface="Raleway"/>
              </a:rPr>
              <a:t>Installation steps include downloading Spark, extracting it, and setting environment variables.</a:t>
            </a:r>
            <a:endParaRPr sz="1100">
              <a:latin typeface="Raleway"/>
              <a:ea typeface="Raleway"/>
              <a:cs typeface="Raleway"/>
              <a:sym typeface="Raleway"/>
            </a:endParaRPr>
          </a:p>
          <a:p>
            <a:pPr indent="0" lvl="0" marL="914400" rtl="0" algn="l">
              <a:spcBef>
                <a:spcPts val="1200"/>
              </a:spcBef>
              <a:spcAft>
                <a:spcPts val="0"/>
              </a:spcAft>
              <a:buNone/>
            </a:pPr>
            <a:r>
              <a:rPr lang="en" sz="1100">
                <a:solidFill>
                  <a:srgbClr val="188038"/>
                </a:solidFill>
                <a:latin typeface="Raleway"/>
                <a:ea typeface="Raleway"/>
                <a:cs typeface="Raleway"/>
                <a:sym typeface="Raleway"/>
              </a:rPr>
              <a:t>wget &lt;https://dlcdn.apache.org/spark/spark-3.5.0/spark-3.5.0-bin-hadoop3.tgz&gt;</a:t>
            </a:r>
            <a:endParaRPr sz="1100">
              <a:solidFill>
                <a:srgbClr val="188038"/>
              </a:solidFill>
              <a:latin typeface="Raleway"/>
              <a:ea typeface="Raleway"/>
              <a:cs typeface="Raleway"/>
              <a:sym typeface="Raleway"/>
            </a:endParaRPr>
          </a:p>
          <a:p>
            <a:pPr indent="0" lvl="0" marL="914400" rtl="0" algn="l">
              <a:spcBef>
                <a:spcPts val="1200"/>
              </a:spcBef>
              <a:spcAft>
                <a:spcPts val="0"/>
              </a:spcAft>
              <a:buNone/>
            </a:pPr>
            <a:r>
              <a:rPr lang="en" sz="1100">
                <a:solidFill>
                  <a:srgbClr val="188038"/>
                </a:solidFill>
                <a:latin typeface="Raleway"/>
                <a:ea typeface="Raleway"/>
                <a:cs typeface="Raleway"/>
                <a:sym typeface="Raleway"/>
              </a:rPr>
              <a:t>tar xzfv spark-3.5.0-bin-hadoop3.tgz</a:t>
            </a:r>
            <a:endParaRPr sz="1100">
              <a:solidFill>
                <a:srgbClr val="188038"/>
              </a:solidFill>
              <a:latin typeface="Raleway"/>
              <a:ea typeface="Raleway"/>
              <a:cs typeface="Raleway"/>
              <a:sym typeface="Raleway"/>
            </a:endParaRPr>
          </a:p>
          <a:p>
            <a:pPr indent="0" lvl="0" marL="914400" rtl="0" algn="l">
              <a:spcBef>
                <a:spcPts val="1200"/>
              </a:spcBef>
              <a:spcAft>
                <a:spcPts val="0"/>
              </a:spcAft>
              <a:buNone/>
            </a:pPr>
            <a:r>
              <a:rPr lang="en" sz="1100">
                <a:solidFill>
                  <a:srgbClr val="188038"/>
                </a:solidFill>
                <a:latin typeface="Raleway"/>
                <a:ea typeface="Raleway"/>
                <a:cs typeface="Raleway"/>
                <a:sym typeface="Raleway"/>
              </a:rPr>
              <a:t>rm spark-3.5.0-bin-hadoop3.tgz</a:t>
            </a:r>
            <a:endParaRPr sz="1100">
              <a:solidFill>
                <a:srgbClr val="188038"/>
              </a:solidFill>
              <a:latin typeface="Raleway"/>
              <a:ea typeface="Raleway"/>
              <a:cs typeface="Raleway"/>
              <a:sym typeface="Raleway"/>
            </a:endParaRPr>
          </a:p>
          <a:p>
            <a:pPr indent="0" lvl="0" marL="914400" rtl="0" algn="l">
              <a:spcBef>
                <a:spcPts val="1200"/>
              </a:spcBef>
              <a:spcAft>
                <a:spcPts val="0"/>
              </a:spcAft>
              <a:buNone/>
            </a:pPr>
            <a:r>
              <a:rPr lang="en" sz="1100">
                <a:solidFill>
                  <a:srgbClr val="188038"/>
                </a:solidFill>
                <a:latin typeface="Raleway"/>
                <a:ea typeface="Raleway"/>
                <a:cs typeface="Raleway"/>
                <a:sym typeface="Raleway"/>
              </a:rPr>
              <a:t>sudo mv spark-3.5.0-bin-hadoop3 /opt/spark</a:t>
            </a:r>
            <a:endParaRPr sz="1100">
              <a:solidFill>
                <a:srgbClr val="188038"/>
              </a:solidFill>
              <a:latin typeface="Raleway"/>
              <a:ea typeface="Raleway"/>
              <a:cs typeface="Raleway"/>
              <a:sym typeface="Raleway"/>
            </a:endParaRPr>
          </a:p>
          <a:p>
            <a:pPr indent="0" lvl="0" marL="914400" rtl="0" algn="l">
              <a:spcBef>
                <a:spcPts val="1200"/>
              </a:spcBef>
              <a:spcAft>
                <a:spcPts val="0"/>
              </a:spcAft>
              <a:buNone/>
            </a:pPr>
            <a:r>
              <a:rPr lang="en" sz="1100">
                <a:solidFill>
                  <a:srgbClr val="188038"/>
                </a:solidFill>
                <a:latin typeface="Raleway"/>
                <a:ea typeface="Raleway"/>
                <a:cs typeface="Raleway"/>
                <a:sym typeface="Raleway"/>
              </a:rPr>
              <a:t>nano ~/.zshrc</a:t>
            </a:r>
            <a:endParaRPr sz="1100">
              <a:solidFill>
                <a:srgbClr val="188038"/>
              </a:solidFill>
              <a:latin typeface="Raleway"/>
              <a:ea typeface="Raleway"/>
              <a:cs typeface="Raleway"/>
              <a:sym typeface="Raleway"/>
            </a:endParaRPr>
          </a:p>
          <a:p>
            <a:pPr indent="0" lvl="0" marL="914400" rtl="0" algn="l">
              <a:spcBef>
                <a:spcPts val="1200"/>
              </a:spcBef>
              <a:spcAft>
                <a:spcPts val="0"/>
              </a:spcAft>
              <a:buNone/>
            </a:pPr>
            <a:r>
              <a:rPr lang="en" sz="1100">
                <a:solidFill>
                  <a:srgbClr val="188038"/>
                </a:solidFill>
                <a:latin typeface="Raleway"/>
                <a:ea typeface="Raleway"/>
                <a:cs typeface="Raleway"/>
                <a:sym typeface="Raleway"/>
              </a:rPr>
              <a:t>export SPARK_HOME=/opt/spark</a:t>
            </a:r>
            <a:endParaRPr sz="1100">
              <a:solidFill>
                <a:srgbClr val="188038"/>
              </a:solidFill>
              <a:latin typeface="Raleway"/>
              <a:ea typeface="Raleway"/>
              <a:cs typeface="Raleway"/>
              <a:sym typeface="Raleway"/>
            </a:endParaRPr>
          </a:p>
          <a:p>
            <a:pPr indent="0" lvl="0" marL="914400" rtl="0" algn="l">
              <a:spcBef>
                <a:spcPts val="1200"/>
              </a:spcBef>
              <a:spcAft>
                <a:spcPts val="1200"/>
              </a:spcAft>
              <a:buNone/>
            </a:pPr>
            <a:r>
              <a:rPr lang="en" sz="1100">
                <a:solidFill>
                  <a:srgbClr val="188038"/>
                </a:solidFill>
                <a:latin typeface="Raleway"/>
                <a:ea typeface="Raleway"/>
                <a:cs typeface="Raleway"/>
                <a:sym typeface="Raleway"/>
              </a:rPr>
              <a:t>export PATH=$PATH:$SPARK_HOME/bin</a:t>
            </a:r>
            <a:endParaRPr sz="1100">
              <a:latin typeface="Raleway"/>
              <a:ea typeface="Raleway"/>
              <a:cs typeface="Raleway"/>
              <a:sym typeface="Raleway"/>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5" name="Google Shape;515;p7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516" name="Google Shape;516;p74"/>
          <p:cNvSpPr txBox="1"/>
          <p:nvPr>
            <p:ph idx="1" type="body"/>
          </p:nvPr>
        </p:nvSpPr>
        <p:spPr>
          <a:xfrm>
            <a:off x="2400250" y="1173675"/>
            <a:ext cx="6444300" cy="34866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Native Installation in Linux</a:t>
            </a:r>
            <a:endParaRPr sz="1100">
              <a:solidFill>
                <a:srgbClr val="188038"/>
              </a:solidFill>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sz="1100">
                <a:latin typeface="Raleway"/>
                <a:ea typeface="Raleway"/>
                <a:cs typeface="Raleway"/>
                <a:sym typeface="Raleway"/>
              </a:rPr>
              <a:t>Testing the installation with a simple Spark script</a:t>
            </a:r>
            <a:endParaRPr sz="1100">
              <a:latin typeface="Raleway"/>
              <a:ea typeface="Raleway"/>
              <a:cs typeface="Raleway"/>
              <a:sym typeface="Raleway"/>
            </a:endParaRPr>
          </a:p>
          <a:p>
            <a:pPr indent="0" lvl="0" marL="914400" rtl="0" algn="l">
              <a:spcBef>
                <a:spcPts val="1200"/>
              </a:spcBef>
              <a:spcAft>
                <a:spcPts val="0"/>
              </a:spcAft>
              <a:buNone/>
            </a:pPr>
            <a:r>
              <a:rPr lang="en" sz="1100">
                <a:solidFill>
                  <a:srgbClr val="188038"/>
                </a:solidFill>
                <a:latin typeface="Raleway"/>
                <a:ea typeface="Raleway"/>
                <a:cs typeface="Raleway"/>
                <a:sym typeface="Raleway"/>
              </a:rPr>
              <a:t>val data = 1 to 10000</a:t>
            </a:r>
            <a:endParaRPr sz="1100">
              <a:solidFill>
                <a:srgbClr val="188038"/>
              </a:solidFill>
              <a:latin typeface="Raleway"/>
              <a:ea typeface="Raleway"/>
              <a:cs typeface="Raleway"/>
              <a:sym typeface="Raleway"/>
            </a:endParaRPr>
          </a:p>
          <a:p>
            <a:pPr indent="0" lvl="0" marL="914400" rtl="0" algn="l">
              <a:spcBef>
                <a:spcPts val="1200"/>
              </a:spcBef>
              <a:spcAft>
                <a:spcPts val="0"/>
              </a:spcAft>
              <a:buNone/>
            </a:pPr>
            <a:r>
              <a:rPr lang="en" sz="1100">
                <a:solidFill>
                  <a:srgbClr val="188038"/>
                </a:solidFill>
                <a:latin typeface="Raleway"/>
                <a:ea typeface="Raleway"/>
                <a:cs typeface="Raleway"/>
                <a:sym typeface="Raleway"/>
              </a:rPr>
              <a:t>val distData = sc.parallelize(data)</a:t>
            </a:r>
            <a:endParaRPr sz="1100">
              <a:solidFill>
                <a:srgbClr val="188038"/>
              </a:solidFill>
              <a:latin typeface="Raleway"/>
              <a:ea typeface="Raleway"/>
              <a:cs typeface="Raleway"/>
              <a:sym typeface="Raleway"/>
            </a:endParaRPr>
          </a:p>
          <a:p>
            <a:pPr indent="0" lvl="0" marL="914400" rtl="0" algn="l">
              <a:spcBef>
                <a:spcPts val="1200"/>
              </a:spcBef>
              <a:spcAft>
                <a:spcPts val="0"/>
              </a:spcAft>
              <a:buNone/>
            </a:pPr>
            <a:r>
              <a:rPr lang="en" sz="1100">
                <a:solidFill>
                  <a:srgbClr val="188038"/>
                </a:solidFill>
                <a:latin typeface="Raleway"/>
                <a:ea typeface="Raleway"/>
                <a:cs typeface="Raleway"/>
                <a:sym typeface="Raleway"/>
              </a:rPr>
              <a:t>distData.filter(_ &lt; 10).collect()</a:t>
            </a:r>
            <a:endParaRPr sz="1100">
              <a:solidFill>
                <a:srgbClr val="188038"/>
              </a:solidFill>
              <a:latin typeface="Raleway"/>
              <a:ea typeface="Raleway"/>
              <a:cs typeface="Raleway"/>
              <a:sym typeface="Raleway"/>
            </a:endParaRPr>
          </a:p>
          <a:p>
            <a:pPr indent="-298450" lvl="0" marL="1371600" rtl="0" algn="l">
              <a:spcBef>
                <a:spcPts val="1200"/>
              </a:spcBef>
              <a:spcAft>
                <a:spcPts val="0"/>
              </a:spcAft>
              <a:buSzPts val="1100"/>
              <a:buFont typeface="Raleway"/>
              <a:buChar char="●"/>
            </a:pPr>
            <a:r>
              <a:rPr lang="en" sz="1100">
                <a:latin typeface="Raleway"/>
                <a:ea typeface="Raleway"/>
                <a:cs typeface="Raleway"/>
                <a:sym typeface="Raleway"/>
              </a:rPr>
              <a:t>The output should be:</a:t>
            </a:r>
            <a:endParaRPr sz="1100">
              <a:latin typeface="Raleway"/>
              <a:ea typeface="Raleway"/>
              <a:cs typeface="Raleway"/>
              <a:sym typeface="Raleway"/>
            </a:endParaRPr>
          </a:p>
          <a:p>
            <a:pPr indent="-298450" lvl="0" marL="1371600" rtl="0" algn="l">
              <a:spcBef>
                <a:spcPts val="0"/>
              </a:spcBef>
              <a:spcAft>
                <a:spcPts val="0"/>
              </a:spcAft>
              <a:buClr>
                <a:srgbClr val="188038"/>
              </a:buClr>
              <a:buSzPts val="1100"/>
              <a:buFont typeface="Raleway"/>
              <a:buChar char="●"/>
            </a:pPr>
            <a:r>
              <a:rPr lang="en" sz="1100">
                <a:solidFill>
                  <a:srgbClr val="188038"/>
                </a:solidFill>
                <a:latin typeface="Raleway"/>
                <a:ea typeface="Raleway"/>
                <a:cs typeface="Raleway"/>
                <a:sym typeface="Raleway"/>
              </a:rPr>
              <a:t>res4: Array[Int] = Array(1, 2, 3, 4, 5, 6, 7, 8, 9)</a:t>
            </a:r>
            <a:endParaRPr sz="1100">
              <a:solidFill>
                <a:srgbClr val="188038"/>
              </a:solidFill>
              <a:latin typeface="Raleway"/>
              <a:ea typeface="Raleway"/>
              <a:cs typeface="Raleway"/>
              <a:sym typeface="Raleway"/>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2" name="Google Shape;522;p7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523" name="Google Shape;523;p75"/>
          <p:cNvSpPr txBox="1"/>
          <p:nvPr>
            <p:ph idx="1" type="body"/>
          </p:nvPr>
        </p:nvSpPr>
        <p:spPr>
          <a:xfrm>
            <a:off x="1859950" y="1173675"/>
            <a:ext cx="6984600" cy="34866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Setting Up PySpark</a:t>
            </a:r>
            <a:endParaRPr sz="1100">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sz="1100">
                <a:latin typeface="Raleway"/>
                <a:ea typeface="Raleway"/>
                <a:cs typeface="Raleway"/>
                <a:sym typeface="Raleway"/>
              </a:rPr>
              <a:t>Setting environment variables to work with PySpark.</a:t>
            </a:r>
            <a:endParaRPr sz="1100">
              <a:latin typeface="Raleway"/>
              <a:ea typeface="Raleway"/>
              <a:cs typeface="Raleway"/>
              <a:sym typeface="Raleway"/>
            </a:endParaRPr>
          </a:p>
          <a:p>
            <a:pPr indent="0" lvl="0" marL="914400" rtl="0" algn="l">
              <a:spcBef>
                <a:spcPts val="1200"/>
              </a:spcBef>
              <a:spcAft>
                <a:spcPts val="0"/>
              </a:spcAft>
              <a:buNone/>
            </a:pPr>
            <a:r>
              <a:rPr lang="en" sz="1100">
                <a:solidFill>
                  <a:srgbClr val="188038"/>
                </a:solidFill>
                <a:latin typeface="Raleway"/>
                <a:ea typeface="Raleway"/>
                <a:cs typeface="Raleway"/>
                <a:sym typeface="Raleway"/>
              </a:rPr>
              <a:t>export PYTHONPATH="${SPARK_HOME}/python/:$PYTHONPATH"</a:t>
            </a:r>
            <a:endParaRPr sz="1100">
              <a:solidFill>
                <a:srgbClr val="188038"/>
              </a:solidFill>
              <a:latin typeface="Raleway"/>
              <a:ea typeface="Raleway"/>
              <a:cs typeface="Raleway"/>
              <a:sym typeface="Raleway"/>
            </a:endParaRPr>
          </a:p>
          <a:p>
            <a:pPr indent="0" lvl="0" marL="914400" rtl="0" algn="l">
              <a:spcBef>
                <a:spcPts val="1200"/>
              </a:spcBef>
              <a:spcAft>
                <a:spcPts val="1200"/>
              </a:spcAft>
              <a:buNone/>
            </a:pPr>
            <a:r>
              <a:rPr lang="en" sz="1100">
                <a:solidFill>
                  <a:srgbClr val="188038"/>
                </a:solidFill>
                <a:latin typeface="Raleway"/>
                <a:ea typeface="Raleway"/>
                <a:cs typeface="Raleway"/>
                <a:sym typeface="Raleway"/>
              </a:rPr>
              <a:t>export PYTHONPATH="${SPARK_HOME}/python/lib/py4j-0.10.9.7-src.zip:$PYTHONPATH"</a:t>
            </a:r>
            <a:endParaRPr sz="1100">
              <a:solidFill>
                <a:srgbClr val="188038"/>
              </a:solidFill>
              <a:latin typeface="Raleway"/>
              <a:ea typeface="Raleway"/>
              <a:cs typeface="Raleway"/>
              <a:sym typeface="Raleway"/>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9" name="Google Shape;529;p7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530" name="Google Shape;530;p76"/>
          <p:cNvSpPr txBox="1"/>
          <p:nvPr>
            <p:ph idx="1" type="body"/>
          </p:nvPr>
        </p:nvSpPr>
        <p:spPr>
          <a:xfrm>
            <a:off x="2400250" y="1087350"/>
            <a:ext cx="6444300" cy="3648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Installation using Conda</a:t>
            </a:r>
            <a:endParaRPr sz="1100">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sz="1100">
                <a:latin typeface="Raleway"/>
                <a:ea typeface="Raleway"/>
                <a:cs typeface="Raleway"/>
                <a:sym typeface="Raleway"/>
              </a:rPr>
              <a:t>Creating a Conda environment for Spark with a YAML configuration file</a:t>
            </a:r>
            <a:endParaRPr sz="1100">
              <a:latin typeface="Raleway"/>
              <a:ea typeface="Raleway"/>
              <a:cs typeface="Raleway"/>
              <a:sym typeface="Raleway"/>
            </a:endParaRPr>
          </a:p>
          <a:p>
            <a:pPr indent="-298450" lvl="2" marL="1371600" rtl="0" algn="l">
              <a:spcBef>
                <a:spcPts val="0"/>
              </a:spcBef>
              <a:spcAft>
                <a:spcPts val="0"/>
              </a:spcAft>
              <a:buSzPts val="1100"/>
              <a:buFont typeface="Raleway"/>
              <a:buChar char="●"/>
            </a:pPr>
            <a:r>
              <a:rPr lang="en" sz="1100">
                <a:latin typeface="Raleway"/>
                <a:ea typeface="Raleway"/>
                <a:cs typeface="Raleway"/>
                <a:sym typeface="Raleway"/>
              </a:rPr>
              <a:t>create an environment file (e.g. </a:t>
            </a:r>
            <a:r>
              <a:rPr lang="en" sz="1100">
                <a:solidFill>
                  <a:srgbClr val="188038"/>
                </a:solidFill>
                <a:latin typeface="Raleway"/>
                <a:ea typeface="Raleway"/>
                <a:cs typeface="Raleway"/>
                <a:sym typeface="Raleway"/>
              </a:rPr>
              <a:t>env_batch.yml</a:t>
            </a:r>
            <a:r>
              <a:rPr lang="en" sz="1100">
                <a:latin typeface="Raleway"/>
                <a:ea typeface="Raleway"/>
                <a:cs typeface="Raleway"/>
                <a:sym typeface="Raleway"/>
              </a:rPr>
              <a:t>)</a:t>
            </a:r>
            <a:endParaRPr sz="1100">
              <a:latin typeface="Raleway"/>
              <a:ea typeface="Raleway"/>
              <a:cs typeface="Raleway"/>
              <a:sym typeface="Raleway"/>
            </a:endParaRPr>
          </a:p>
          <a:p>
            <a:pPr indent="-298450" lvl="2" marL="1371600" rtl="0" algn="l">
              <a:spcBef>
                <a:spcPts val="0"/>
              </a:spcBef>
              <a:spcAft>
                <a:spcPts val="0"/>
              </a:spcAft>
              <a:buSzPts val="1100"/>
              <a:buFont typeface="Raleway"/>
              <a:buChar char="●"/>
            </a:pPr>
            <a:r>
              <a:rPr lang="en" sz="1100">
                <a:latin typeface="Raleway"/>
                <a:ea typeface="Raleway"/>
                <a:cs typeface="Raleway"/>
                <a:sym typeface="Raleway"/>
              </a:rPr>
              <a:t>create a Conda environment</a:t>
            </a:r>
            <a:endParaRPr sz="1100">
              <a:latin typeface="Raleway"/>
              <a:ea typeface="Raleway"/>
              <a:cs typeface="Raleway"/>
              <a:sym typeface="Raleway"/>
            </a:endParaRPr>
          </a:p>
          <a:p>
            <a:pPr indent="-298450" lvl="3" marL="1828800" rtl="0" algn="l">
              <a:spcBef>
                <a:spcPts val="0"/>
              </a:spcBef>
              <a:spcAft>
                <a:spcPts val="0"/>
              </a:spcAft>
              <a:buClr>
                <a:srgbClr val="188038"/>
              </a:buClr>
              <a:buSzPts val="1100"/>
              <a:buFont typeface="Raleway"/>
              <a:buChar char="○"/>
            </a:pPr>
            <a:r>
              <a:rPr lang="en" sz="1100">
                <a:solidFill>
                  <a:srgbClr val="188038"/>
                </a:solidFill>
                <a:latin typeface="Raleway"/>
                <a:ea typeface="Raleway"/>
                <a:cs typeface="Raleway"/>
                <a:sym typeface="Raleway"/>
              </a:rPr>
              <a:t>conda env create -f env_batch.yml</a:t>
            </a:r>
            <a:endParaRPr sz="1100">
              <a:solidFill>
                <a:srgbClr val="188038"/>
              </a:solidFill>
              <a:latin typeface="Raleway"/>
              <a:ea typeface="Raleway"/>
              <a:cs typeface="Raleway"/>
              <a:sym typeface="Raleway"/>
            </a:endParaRPr>
          </a:p>
          <a:p>
            <a:pPr indent="-298450" lvl="3" marL="1828800" rtl="0" algn="l">
              <a:spcBef>
                <a:spcPts val="0"/>
              </a:spcBef>
              <a:spcAft>
                <a:spcPts val="0"/>
              </a:spcAft>
              <a:buClr>
                <a:srgbClr val="188038"/>
              </a:buClr>
              <a:buSzPts val="1100"/>
              <a:buFont typeface="Raleway"/>
              <a:buChar char="○"/>
            </a:pPr>
            <a:r>
              <a:rPr lang="en" sz="1100">
                <a:solidFill>
                  <a:srgbClr val="188038"/>
                </a:solidFill>
                <a:latin typeface="Raleway"/>
                <a:ea typeface="Raleway"/>
                <a:cs typeface="Raleway"/>
                <a:sym typeface="Raleway"/>
              </a:rPr>
              <a:t>env_batch.yml</a:t>
            </a:r>
            <a:endParaRPr sz="1100">
              <a:solidFill>
                <a:srgbClr val="188038"/>
              </a:solidFill>
              <a:latin typeface="Raleway"/>
              <a:ea typeface="Raleway"/>
              <a:cs typeface="Raleway"/>
              <a:sym typeface="Raleway"/>
            </a:endParaRPr>
          </a:p>
          <a:p>
            <a:pPr indent="0" lvl="0" marL="2286000" rtl="0" algn="l">
              <a:lnSpc>
                <a:spcPct val="100000"/>
              </a:lnSpc>
              <a:spcBef>
                <a:spcPts val="1200"/>
              </a:spcBef>
              <a:spcAft>
                <a:spcPts val="0"/>
              </a:spcAft>
              <a:buNone/>
            </a:pPr>
            <a:r>
              <a:rPr lang="en" sz="1100">
                <a:solidFill>
                  <a:srgbClr val="188038"/>
                </a:solidFill>
                <a:latin typeface="Raleway"/>
                <a:ea typeface="Raleway"/>
                <a:cs typeface="Raleway"/>
                <a:sym typeface="Raleway"/>
              </a:rPr>
              <a:t>name: batch_env</a:t>
            </a:r>
            <a:endParaRPr sz="1100">
              <a:solidFill>
                <a:srgbClr val="188038"/>
              </a:solidFill>
              <a:latin typeface="Raleway"/>
              <a:ea typeface="Raleway"/>
              <a:cs typeface="Raleway"/>
              <a:sym typeface="Raleway"/>
            </a:endParaRPr>
          </a:p>
          <a:p>
            <a:pPr indent="0" lvl="0" marL="2286000" rtl="0" algn="l">
              <a:lnSpc>
                <a:spcPct val="100000"/>
              </a:lnSpc>
              <a:spcBef>
                <a:spcPts val="1200"/>
              </a:spcBef>
              <a:spcAft>
                <a:spcPts val="0"/>
              </a:spcAft>
              <a:buNone/>
            </a:pPr>
            <a:r>
              <a:rPr lang="en" sz="1100">
                <a:solidFill>
                  <a:srgbClr val="188038"/>
                </a:solidFill>
                <a:latin typeface="Raleway"/>
                <a:ea typeface="Raleway"/>
                <a:cs typeface="Raleway"/>
                <a:sym typeface="Raleway"/>
              </a:rPr>
              <a:t>channels:</a:t>
            </a:r>
            <a:endParaRPr sz="1100">
              <a:solidFill>
                <a:srgbClr val="188038"/>
              </a:solidFill>
              <a:latin typeface="Raleway"/>
              <a:ea typeface="Raleway"/>
              <a:cs typeface="Raleway"/>
              <a:sym typeface="Raleway"/>
            </a:endParaRPr>
          </a:p>
          <a:p>
            <a:pPr indent="0" lvl="0" marL="2286000" rtl="0" algn="l">
              <a:lnSpc>
                <a:spcPct val="100000"/>
              </a:lnSpc>
              <a:spcBef>
                <a:spcPts val="1200"/>
              </a:spcBef>
              <a:spcAft>
                <a:spcPts val="0"/>
              </a:spcAft>
              <a:buNone/>
            </a:pPr>
            <a:r>
              <a:rPr lang="en" sz="1100">
                <a:solidFill>
                  <a:srgbClr val="188038"/>
                </a:solidFill>
                <a:latin typeface="Raleway"/>
                <a:ea typeface="Raleway"/>
                <a:cs typeface="Raleway"/>
                <a:sym typeface="Raleway"/>
              </a:rPr>
              <a:t>- defaults</a:t>
            </a:r>
            <a:endParaRPr sz="1100">
              <a:solidFill>
                <a:srgbClr val="188038"/>
              </a:solidFill>
              <a:latin typeface="Raleway"/>
              <a:ea typeface="Raleway"/>
              <a:cs typeface="Raleway"/>
              <a:sym typeface="Raleway"/>
            </a:endParaRPr>
          </a:p>
          <a:p>
            <a:pPr indent="0" lvl="0" marL="2286000" rtl="0" algn="l">
              <a:lnSpc>
                <a:spcPct val="100000"/>
              </a:lnSpc>
              <a:spcBef>
                <a:spcPts val="1200"/>
              </a:spcBef>
              <a:spcAft>
                <a:spcPts val="0"/>
              </a:spcAft>
              <a:buNone/>
            </a:pPr>
            <a:r>
              <a:rPr lang="en" sz="1100">
                <a:solidFill>
                  <a:srgbClr val="188038"/>
                </a:solidFill>
                <a:latin typeface="Raleway"/>
                <a:ea typeface="Raleway"/>
                <a:cs typeface="Raleway"/>
                <a:sym typeface="Raleway"/>
              </a:rPr>
              <a:t>dependencies:</a:t>
            </a:r>
            <a:endParaRPr sz="1100">
              <a:solidFill>
                <a:srgbClr val="188038"/>
              </a:solidFill>
              <a:latin typeface="Raleway"/>
              <a:ea typeface="Raleway"/>
              <a:cs typeface="Raleway"/>
              <a:sym typeface="Raleway"/>
            </a:endParaRPr>
          </a:p>
          <a:p>
            <a:pPr indent="0" lvl="0" marL="2286000" rtl="0" algn="l">
              <a:lnSpc>
                <a:spcPct val="100000"/>
              </a:lnSpc>
              <a:spcBef>
                <a:spcPts val="1200"/>
              </a:spcBef>
              <a:spcAft>
                <a:spcPts val="0"/>
              </a:spcAft>
              <a:buNone/>
            </a:pPr>
            <a:r>
              <a:rPr lang="en" sz="1100">
                <a:solidFill>
                  <a:srgbClr val="188038"/>
                </a:solidFill>
                <a:latin typeface="Raleway"/>
                <a:ea typeface="Raleway"/>
                <a:cs typeface="Raleway"/>
                <a:sym typeface="Raleway"/>
              </a:rPr>
              <a:t>- python=3.9</a:t>
            </a:r>
            <a:endParaRPr sz="1100">
              <a:solidFill>
                <a:srgbClr val="188038"/>
              </a:solidFill>
              <a:latin typeface="Raleway"/>
              <a:ea typeface="Raleway"/>
              <a:cs typeface="Raleway"/>
              <a:sym typeface="Raleway"/>
            </a:endParaRPr>
          </a:p>
          <a:p>
            <a:pPr indent="0" lvl="0" marL="2286000" rtl="0" algn="l">
              <a:lnSpc>
                <a:spcPct val="100000"/>
              </a:lnSpc>
              <a:spcBef>
                <a:spcPts val="1200"/>
              </a:spcBef>
              <a:spcAft>
                <a:spcPts val="0"/>
              </a:spcAft>
              <a:buNone/>
            </a:pPr>
            <a:r>
              <a:rPr lang="en" sz="1100">
                <a:solidFill>
                  <a:srgbClr val="188038"/>
                </a:solidFill>
                <a:latin typeface="Raleway"/>
                <a:ea typeface="Raleway"/>
                <a:cs typeface="Raleway"/>
                <a:sym typeface="Raleway"/>
              </a:rPr>
              <a:t>- jupyter</a:t>
            </a:r>
            <a:endParaRPr sz="1100">
              <a:solidFill>
                <a:srgbClr val="188038"/>
              </a:solidFill>
              <a:latin typeface="Raleway"/>
              <a:ea typeface="Raleway"/>
              <a:cs typeface="Raleway"/>
              <a:sym typeface="Raleway"/>
            </a:endParaRPr>
          </a:p>
          <a:p>
            <a:pPr indent="0" lvl="0" marL="2286000" rtl="0" algn="l">
              <a:lnSpc>
                <a:spcPct val="100000"/>
              </a:lnSpc>
              <a:spcBef>
                <a:spcPts val="1200"/>
              </a:spcBef>
              <a:spcAft>
                <a:spcPts val="1200"/>
              </a:spcAft>
              <a:buNone/>
            </a:pPr>
            <a:r>
              <a:rPr lang="en" sz="1100">
                <a:solidFill>
                  <a:srgbClr val="188038"/>
                </a:solidFill>
                <a:latin typeface="Raleway"/>
                <a:ea typeface="Raleway"/>
                <a:cs typeface="Raleway"/>
                <a:sym typeface="Raleway"/>
              </a:rPr>
              <a:t>- pyspark</a:t>
            </a:r>
            <a:endParaRPr sz="1100">
              <a:latin typeface="Raleway"/>
              <a:ea typeface="Raleway"/>
              <a:cs typeface="Raleway"/>
              <a:sym typeface="Raleway"/>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6" name="Google Shape;536;p7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537" name="Google Shape;537;p77"/>
          <p:cNvSpPr txBox="1"/>
          <p:nvPr>
            <p:ph idx="1" type="body"/>
          </p:nvPr>
        </p:nvSpPr>
        <p:spPr>
          <a:xfrm>
            <a:off x="2400250" y="1087350"/>
            <a:ext cx="6444300" cy="3648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Installation using Conda</a:t>
            </a:r>
            <a:endParaRPr sz="1100">
              <a:solidFill>
                <a:srgbClr val="188038"/>
              </a:solidFill>
              <a:latin typeface="Raleway"/>
              <a:ea typeface="Raleway"/>
              <a:cs typeface="Raleway"/>
              <a:sym typeface="Raleway"/>
            </a:endParaRPr>
          </a:p>
          <a:p>
            <a:pPr indent="-298450" lvl="1" marL="914400" rtl="0" algn="l">
              <a:lnSpc>
                <a:spcPct val="200000"/>
              </a:lnSpc>
              <a:spcBef>
                <a:spcPts val="0"/>
              </a:spcBef>
              <a:spcAft>
                <a:spcPts val="0"/>
              </a:spcAft>
              <a:buSzPts val="1100"/>
              <a:buFont typeface="Raleway"/>
              <a:buChar char="◆"/>
            </a:pPr>
            <a:r>
              <a:rPr lang="en" sz="1100">
                <a:latin typeface="Raleway"/>
                <a:ea typeface="Raleway"/>
                <a:cs typeface="Raleway"/>
                <a:sym typeface="Raleway"/>
              </a:rPr>
              <a:t>Activating the Conda environment for Spark</a:t>
            </a:r>
            <a:endParaRPr sz="1100">
              <a:latin typeface="Raleway"/>
              <a:ea typeface="Raleway"/>
              <a:cs typeface="Raleway"/>
              <a:sym typeface="Raleway"/>
            </a:endParaRPr>
          </a:p>
          <a:p>
            <a:pPr indent="-298450" lvl="2" marL="1371600" rtl="0" algn="l">
              <a:lnSpc>
                <a:spcPct val="200000"/>
              </a:lnSpc>
              <a:spcBef>
                <a:spcPts val="0"/>
              </a:spcBef>
              <a:spcAft>
                <a:spcPts val="0"/>
              </a:spcAft>
              <a:buClr>
                <a:srgbClr val="188038"/>
              </a:buClr>
              <a:buSzPts val="1100"/>
              <a:buFont typeface="Raleway"/>
              <a:buChar char="●"/>
            </a:pPr>
            <a:r>
              <a:rPr lang="en" sz="1100">
                <a:solidFill>
                  <a:srgbClr val="188038"/>
                </a:solidFill>
                <a:latin typeface="Raleway"/>
                <a:ea typeface="Raleway"/>
                <a:cs typeface="Raleway"/>
                <a:sym typeface="Raleway"/>
              </a:rPr>
              <a:t>conda activate batch_env</a:t>
            </a:r>
            <a:endParaRPr sz="1100">
              <a:solidFill>
                <a:srgbClr val="188038"/>
              </a:solidFill>
              <a:latin typeface="Raleway"/>
              <a:ea typeface="Raleway"/>
              <a:cs typeface="Raleway"/>
              <a:sym typeface="Raleway"/>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3" name="Google Shape;543;p7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544" name="Google Shape;544;p78"/>
          <p:cNvSpPr txBox="1"/>
          <p:nvPr>
            <p:ph idx="1" type="body"/>
          </p:nvPr>
        </p:nvSpPr>
        <p:spPr>
          <a:xfrm>
            <a:off x="2400250" y="1087350"/>
            <a:ext cx="6444300" cy="3648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Using Spark with Jupyter Notebook</a:t>
            </a:r>
            <a:endParaRPr sz="1100">
              <a:latin typeface="Raleway"/>
              <a:ea typeface="Raleway"/>
              <a:cs typeface="Raleway"/>
              <a:sym typeface="Raleway"/>
            </a:endParaRPr>
          </a:p>
          <a:p>
            <a:pPr indent="0" lvl="0" marL="457200" rtl="0" algn="l">
              <a:spcBef>
                <a:spcPts val="1200"/>
              </a:spcBef>
              <a:spcAft>
                <a:spcPts val="0"/>
              </a:spcAft>
              <a:buNone/>
            </a:pPr>
            <a:r>
              <a:t/>
            </a:r>
            <a:endParaRPr sz="1100">
              <a:latin typeface="Raleway"/>
              <a:ea typeface="Raleway"/>
              <a:cs typeface="Raleway"/>
              <a:sym typeface="Raleway"/>
            </a:endParaRPr>
          </a:p>
          <a:p>
            <a:pPr indent="-298450" lvl="1" marL="914400" rtl="0" algn="l">
              <a:lnSpc>
                <a:spcPct val="200000"/>
              </a:lnSpc>
              <a:spcBef>
                <a:spcPts val="1200"/>
              </a:spcBef>
              <a:spcAft>
                <a:spcPts val="0"/>
              </a:spcAft>
              <a:buSzPts val="1100"/>
              <a:buFont typeface="Raleway"/>
              <a:buChar char="◆"/>
            </a:pPr>
            <a:r>
              <a:rPr lang="en" sz="1100">
                <a:latin typeface="Raleway"/>
                <a:ea typeface="Raleway"/>
                <a:cs typeface="Raleway"/>
                <a:sym typeface="Raleway"/>
              </a:rPr>
              <a:t>Importing PySpark in Jupyter Notebook.</a:t>
            </a:r>
            <a:endParaRPr sz="1100">
              <a:latin typeface="Raleway"/>
              <a:ea typeface="Raleway"/>
              <a:cs typeface="Raleway"/>
              <a:sym typeface="Raleway"/>
            </a:endParaRPr>
          </a:p>
          <a:p>
            <a:pPr indent="-298450" lvl="1" marL="914400" rtl="0" algn="l">
              <a:lnSpc>
                <a:spcPct val="200000"/>
              </a:lnSpc>
              <a:spcBef>
                <a:spcPts val="0"/>
              </a:spcBef>
              <a:spcAft>
                <a:spcPts val="0"/>
              </a:spcAft>
              <a:buSzPts val="1100"/>
              <a:buFont typeface="Raleway"/>
              <a:buChar char="◆"/>
            </a:pPr>
            <a:r>
              <a:rPr lang="en" sz="1100">
                <a:latin typeface="Raleway"/>
                <a:ea typeface="Raleway"/>
                <a:cs typeface="Raleway"/>
                <a:sym typeface="Raleway"/>
              </a:rPr>
              <a:t>Creating a SparkSession object for Spark operations.</a:t>
            </a:r>
            <a:endParaRPr sz="1100">
              <a:latin typeface="Raleway"/>
              <a:ea typeface="Raleway"/>
              <a:cs typeface="Raleway"/>
              <a:sym typeface="Raleway"/>
            </a:endParaRPr>
          </a:p>
          <a:p>
            <a:pPr indent="-298450" lvl="1" marL="914400" rtl="0" algn="l">
              <a:lnSpc>
                <a:spcPct val="200000"/>
              </a:lnSpc>
              <a:spcBef>
                <a:spcPts val="0"/>
              </a:spcBef>
              <a:spcAft>
                <a:spcPts val="0"/>
              </a:spcAft>
              <a:buSzPts val="1100"/>
              <a:buFont typeface="Raleway"/>
              <a:buChar char="◆"/>
            </a:pPr>
            <a:r>
              <a:rPr lang="en" sz="1100">
                <a:latin typeface="Raleway"/>
                <a:ea typeface="Raleway"/>
                <a:cs typeface="Raleway"/>
                <a:sym typeface="Raleway"/>
              </a:rPr>
              <a:t>Example of reading and processing data in Spark.</a:t>
            </a:r>
            <a:endParaRPr sz="1100">
              <a:latin typeface="Raleway"/>
              <a:ea typeface="Raleway"/>
              <a:cs typeface="Raleway"/>
              <a:sym typeface="Raleway"/>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0" name="Google Shape;550;p7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551" name="Google Shape;551;p79"/>
          <p:cNvSpPr txBox="1"/>
          <p:nvPr>
            <p:ph idx="1" type="body"/>
          </p:nvPr>
        </p:nvSpPr>
        <p:spPr>
          <a:xfrm>
            <a:off x="2400250" y="1087350"/>
            <a:ext cx="6444300" cy="3648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Using Spark with Jupyter Notebook</a:t>
            </a:r>
            <a:endParaRPr sz="1100">
              <a:latin typeface="Raleway"/>
              <a:ea typeface="Raleway"/>
              <a:cs typeface="Raleway"/>
              <a:sym typeface="Raleway"/>
            </a:endParaRPr>
          </a:p>
          <a:p>
            <a:pPr indent="0" lvl="0" marL="914400" rtl="0" algn="l">
              <a:lnSpc>
                <a:spcPct val="100000"/>
              </a:lnSpc>
              <a:spcBef>
                <a:spcPts val="1200"/>
              </a:spcBef>
              <a:spcAft>
                <a:spcPts val="0"/>
              </a:spcAft>
              <a:buNone/>
            </a:pPr>
            <a:r>
              <a:rPr lang="en" sz="1100">
                <a:latin typeface="Raleway"/>
                <a:ea typeface="Raleway"/>
                <a:cs typeface="Raleway"/>
                <a:sym typeface="Raleway"/>
              </a:rPr>
              <a:t>Importing PySpark in Jupyter Notebook</a:t>
            </a:r>
            <a:endParaRPr sz="1100">
              <a:latin typeface="Raleway"/>
              <a:ea typeface="Raleway"/>
              <a:cs typeface="Raleway"/>
              <a:sym typeface="Raleway"/>
            </a:endParaRPr>
          </a:p>
          <a:p>
            <a:pPr indent="0" lvl="0" marL="1371600" rtl="0" algn="l">
              <a:lnSpc>
                <a:spcPct val="100000"/>
              </a:lnSpc>
              <a:spcBef>
                <a:spcPts val="0"/>
              </a:spcBef>
              <a:spcAft>
                <a:spcPts val="0"/>
              </a:spcAft>
              <a:buNone/>
            </a:pPr>
            <a:r>
              <a:rPr lang="en" sz="800">
                <a:solidFill>
                  <a:srgbClr val="188038"/>
                </a:solidFill>
                <a:latin typeface="Raleway"/>
                <a:ea typeface="Raleway"/>
                <a:cs typeface="Raleway"/>
                <a:sym typeface="Raleway"/>
              </a:rPr>
              <a:t>import pyspark</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rPr lang="en" sz="800">
                <a:solidFill>
                  <a:srgbClr val="188038"/>
                </a:solidFill>
                <a:latin typeface="Raleway"/>
                <a:ea typeface="Raleway"/>
                <a:cs typeface="Raleway"/>
                <a:sym typeface="Raleway"/>
              </a:rPr>
              <a:t>pyspark.__version__</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rPr lang="en" sz="800">
                <a:solidFill>
                  <a:srgbClr val="188038"/>
                </a:solidFill>
                <a:latin typeface="Raleway"/>
                <a:ea typeface="Raleway"/>
                <a:cs typeface="Raleway"/>
                <a:sym typeface="Raleway"/>
              </a:rPr>
              <a:t>pyspark.__file__</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rPr lang="en" sz="800">
                <a:solidFill>
                  <a:srgbClr val="188038"/>
                </a:solidFill>
                <a:latin typeface="Raleway"/>
                <a:ea typeface="Raleway"/>
                <a:cs typeface="Raleway"/>
                <a:sym typeface="Raleway"/>
              </a:rPr>
              <a:t>from pyspark.sql import SparkSession</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rPr lang="en" sz="800">
                <a:solidFill>
                  <a:srgbClr val="188038"/>
                </a:solidFill>
                <a:latin typeface="Raleway"/>
                <a:ea typeface="Raleway"/>
                <a:cs typeface="Raleway"/>
                <a:sym typeface="Raleway"/>
              </a:rPr>
              <a:t>spark = SparkSession.builder \</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rPr lang="en" sz="800">
                <a:solidFill>
                  <a:srgbClr val="188038"/>
                </a:solidFill>
                <a:latin typeface="Raleway"/>
                <a:ea typeface="Raleway"/>
                <a:cs typeface="Raleway"/>
                <a:sym typeface="Raleway"/>
              </a:rPr>
              <a:t>    .master("local[*]") \</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rPr lang="en" sz="800">
                <a:solidFill>
                  <a:srgbClr val="188038"/>
                </a:solidFill>
                <a:latin typeface="Raleway"/>
                <a:ea typeface="Raleway"/>
                <a:cs typeface="Raleway"/>
                <a:sym typeface="Raleway"/>
              </a:rPr>
              <a:t>    .appName('test') \</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rPr lang="en" sz="800">
                <a:solidFill>
                  <a:srgbClr val="188038"/>
                </a:solidFill>
                <a:latin typeface="Raleway"/>
                <a:ea typeface="Raleway"/>
                <a:cs typeface="Raleway"/>
                <a:sym typeface="Raleway"/>
              </a:rPr>
              <a:t>    .getOrCreate()</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rPr lang="en" sz="800">
                <a:solidFill>
                  <a:srgbClr val="188038"/>
                </a:solidFill>
                <a:latin typeface="Raleway"/>
                <a:ea typeface="Raleway"/>
                <a:cs typeface="Raleway"/>
                <a:sym typeface="Raleway"/>
              </a:rPr>
              <a:t>!wget https://s3.amazonaws.com/nyc-tlc/misc/taxi+_zone_lookup.csv</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rPr lang="en" sz="800">
                <a:solidFill>
                  <a:srgbClr val="188038"/>
                </a:solidFill>
                <a:latin typeface="Raleway"/>
                <a:ea typeface="Raleway"/>
                <a:cs typeface="Raleway"/>
                <a:sym typeface="Raleway"/>
              </a:rPr>
              <a:t>df = spark.read \</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rPr lang="en" sz="800">
                <a:solidFill>
                  <a:srgbClr val="188038"/>
                </a:solidFill>
                <a:latin typeface="Raleway"/>
                <a:ea typeface="Raleway"/>
                <a:cs typeface="Raleway"/>
                <a:sym typeface="Raleway"/>
              </a:rPr>
              <a:t>    .option("header", "true") \</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rPr lang="en" sz="800">
                <a:solidFill>
                  <a:srgbClr val="188038"/>
                </a:solidFill>
                <a:latin typeface="Raleway"/>
                <a:ea typeface="Raleway"/>
                <a:cs typeface="Raleway"/>
                <a:sym typeface="Raleway"/>
              </a:rPr>
              <a:t>    .csv('taxi+_zone_lookup.csv')</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rPr lang="en" sz="800">
                <a:solidFill>
                  <a:srgbClr val="188038"/>
                </a:solidFill>
                <a:latin typeface="Raleway"/>
                <a:ea typeface="Raleway"/>
                <a:cs typeface="Raleway"/>
                <a:sym typeface="Raleway"/>
              </a:rPr>
              <a:t>df.show()</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rPr lang="en" sz="800">
                <a:solidFill>
                  <a:srgbClr val="188038"/>
                </a:solidFill>
                <a:latin typeface="Raleway"/>
                <a:ea typeface="Raleway"/>
                <a:cs typeface="Raleway"/>
                <a:sym typeface="Raleway"/>
              </a:rPr>
              <a:t>df.write.parquet('zones')</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t/>
            </a:r>
            <a:endParaRPr sz="800">
              <a:solidFill>
                <a:srgbClr val="188038"/>
              </a:solidFill>
              <a:latin typeface="Raleway"/>
              <a:ea typeface="Raleway"/>
              <a:cs typeface="Raleway"/>
              <a:sym typeface="Raleway"/>
            </a:endParaRPr>
          </a:p>
          <a:p>
            <a:pPr indent="0" lvl="0" marL="1371600" rtl="0" algn="l">
              <a:lnSpc>
                <a:spcPct val="100000"/>
              </a:lnSpc>
              <a:spcBef>
                <a:spcPts val="0"/>
              </a:spcBef>
              <a:spcAft>
                <a:spcPts val="0"/>
              </a:spcAft>
              <a:buNone/>
            </a:pPr>
            <a:r>
              <a:rPr lang="en" sz="800">
                <a:solidFill>
                  <a:srgbClr val="188038"/>
                </a:solidFill>
                <a:latin typeface="Raleway"/>
                <a:ea typeface="Raleway"/>
                <a:cs typeface="Raleway"/>
                <a:sym typeface="Raleway"/>
              </a:rPr>
              <a:t>!ls zones/</a:t>
            </a:r>
            <a:endParaRPr sz="800">
              <a:solidFill>
                <a:srgbClr val="188038"/>
              </a:solidFill>
              <a:latin typeface="Raleway"/>
              <a:ea typeface="Raleway"/>
              <a:cs typeface="Raleway"/>
              <a:sym typeface="Raleway"/>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7" name="Google Shape;557;p8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558" name="Google Shape;558;p80"/>
          <p:cNvSpPr txBox="1"/>
          <p:nvPr>
            <p:ph idx="1" type="body"/>
          </p:nvPr>
        </p:nvSpPr>
        <p:spPr>
          <a:xfrm>
            <a:off x="1595275" y="1087350"/>
            <a:ext cx="7249200" cy="3648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Using Spark with Jupyter Notebook</a:t>
            </a:r>
            <a:endParaRPr sz="1100">
              <a:latin typeface="Raleway"/>
              <a:ea typeface="Raleway"/>
              <a:cs typeface="Raleway"/>
              <a:sym typeface="Raleway"/>
            </a:endParaRPr>
          </a:p>
          <a:p>
            <a:pPr indent="-298450" lvl="1" marL="914400" rtl="0" algn="l">
              <a:lnSpc>
                <a:spcPct val="100000"/>
              </a:lnSpc>
              <a:spcBef>
                <a:spcPts val="0"/>
              </a:spcBef>
              <a:spcAft>
                <a:spcPts val="0"/>
              </a:spcAft>
              <a:buSzPts val="1100"/>
              <a:buFont typeface="Raleway"/>
              <a:buChar char="◆"/>
            </a:pPr>
            <a:r>
              <a:rPr lang="en" sz="1100">
                <a:latin typeface="Raleway"/>
                <a:ea typeface="Raleway"/>
                <a:cs typeface="Raleway"/>
                <a:sym typeface="Raleway"/>
              </a:rPr>
              <a:t>Creating a SparkSession object for Spark operations</a:t>
            </a:r>
            <a:endParaRPr sz="1100">
              <a:latin typeface="Raleway"/>
              <a:ea typeface="Raleway"/>
              <a:cs typeface="Raleway"/>
              <a:sym typeface="Raleway"/>
            </a:endParaRPr>
          </a:p>
          <a:p>
            <a:pPr indent="-298450" lvl="2" marL="1371600" rtl="0" algn="l">
              <a:lnSpc>
                <a:spcPct val="100000"/>
              </a:lnSpc>
              <a:spcBef>
                <a:spcPts val="0"/>
              </a:spcBef>
              <a:spcAft>
                <a:spcPts val="0"/>
              </a:spcAft>
              <a:buSzPts val="1100"/>
              <a:buFont typeface="Raleway"/>
              <a:buChar char="●"/>
            </a:pPr>
            <a:r>
              <a:rPr lang="en" sz="1100">
                <a:solidFill>
                  <a:srgbClr val="188038"/>
                </a:solidFill>
                <a:latin typeface="Raleway"/>
                <a:ea typeface="Raleway"/>
                <a:cs typeface="Raleway"/>
                <a:sym typeface="Raleway"/>
              </a:rPr>
              <a:t>SparkSession</a:t>
            </a:r>
            <a:r>
              <a:rPr lang="en" sz="1100">
                <a:latin typeface="Raleway"/>
                <a:ea typeface="Raleway"/>
                <a:cs typeface="Raleway"/>
                <a:sym typeface="Raleway"/>
              </a:rPr>
              <a:t> </a:t>
            </a:r>
            <a:r>
              <a:rPr lang="en" sz="1100">
                <a:solidFill>
                  <a:srgbClr val="188038"/>
                </a:solidFill>
                <a:latin typeface="Raleway"/>
                <a:ea typeface="Raleway"/>
                <a:cs typeface="Raleway"/>
                <a:sym typeface="Raleway"/>
              </a:rPr>
              <a:t> </a:t>
            </a:r>
            <a:r>
              <a:rPr lang="en" sz="1100">
                <a:latin typeface="Raleway"/>
                <a:ea typeface="Raleway"/>
                <a:cs typeface="Raleway"/>
                <a:sym typeface="Raleway"/>
              </a:rPr>
              <a:t>SparkSession is the class of the object that we instantiate.</a:t>
            </a:r>
            <a:endParaRPr sz="1100">
              <a:latin typeface="Raleway"/>
              <a:ea typeface="Raleway"/>
              <a:cs typeface="Raleway"/>
              <a:sym typeface="Raleway"/>
            </a:endParaRPr>
          </a:p>
          <a:p>
            <a:pPr indent="0" lvl="0" marL="1371600" rtl="0" algn="l">
              <a:lnSpc>
                <a:spcPct val="100000"/>
              </a:lnSpc>
              <a:spcBef>
                <a:spcPts val="0"/>
              </a:spcBef>
              <a:spcAft>
                <a:spcPts val="0"/>
              </a:spcAft>
              <a:buNone/>
            </a:pPr>
            <a:r>
              <a:rPr lang="en" sz="1100">
                <a:latin typeface="Raleway"/>
                <a:ea typeface="Raleway"/>
                <a:cs typeface="Raleway"/>
                <a:sym typeface="Raleway"/>
              </a:rPr>
              <a:t>        </a:t>
            </a:r>
            <a:r>
              <a:rPr lang="en" sz="1100">
                <a:solidFill>
                  <a:srgbClr val="188038"/>
                </a:solidFill>
                <a:latin typeface="Raleway"/>
                <a:ea typeface="Raleway"/>
                <a:cs typeface="Raleway"/>
                <a:sym typeface="Raleway"/>
              </a:rPr>
              <a:t>builder</a:t>
            </a:r>
            <a:r>
              <a:rPr lang="en" sz="1100">
                <a:latin typeface="Raleway"/>
                <a:ea typeface="Raleway"/>
                <a:cs typeface="Raleway"/>
                <a:sym typeface="Raleway"/>
              </a:rPr>
              <a:t> is the builder method</a:t>
            </a:r>
            <a:endParaRPr sz="1100">
              <a:latin typeface="Raleway"/>
              <a:ea typeface="Raleway"/>
              <a:cs typeface="Raleway"/>
              <a:sym typeface="Raleway"/>
            </a:endParaRPr>
          </a:p>
          <a:p>
            <a:pPr indent="0" lvl="0" marL="0" rtl="0" algn="l">
              <a:lnSpc>
                <a:spcPct val="100000"/>
              </a:lnSpc>
              <a:spcBef>
                <a:spcPts val="0"/>
              </a:spcBef>
              <a:spcAft>
                <a:spcPts val="0"/>
              </a:spcAft>
              <a:buNone/>
            </a:pPr>
            <a:r>
              <a:t/>
            </a:r>
            <a:endParaRPr sz="1100">
              <a:latin typeface="Raleway"/>
              <a:ea typeface="Raleway"/>
              <a:cs typeface="Raleway"/>
              <a:sym typeface="Raleway"/>
            </a:endParaRPr>
          </a:p>
          <a:p>
            <a:pPr indent="-298450" lvl="0" marL="1371600" rtl="0" algn="l">
              <a:lnSpc>
                <a:spcPct val="100000"/>
              </a:lnSpc>
              <a:spcBef>
                <a:spcPts val="0"/>
              </a:spcBef>
              <a:spcAft>
                <a:spcPts val="0"/>
              </a:spcAft>
              <a:buSzPts val="1100"/>
              <a:buFont typeface="Raleway"/>
              <a:buChar char="●"/>
            </a:pPr>
            <a:r>
              <a:rPr lang="en" sz="1100">
                <a:solidFill>
                  <a:srgbClr val="188038"/>
                </a:solidFill>
                <a:latin typeface="Raleway"/>
                <a:ea typeface="Raleway"/>
                <a:cs typeface="Raleway"/>
                <a:sym typeface="Raleway"/>
              </a:rPr>
              <a:t>master()</a:t>
            </a:r>
            <a:r>
              <a:rPr lang="en" sz="1100">
                <a:latin typeface="Raleway"/>
                <a:ea typeface="Raleway"/>
                <a:cs typeface="Raleway"/>
                <a:sym typeface="Raleway"/>
              </a:rPr>
              <a:t> sets the Spark master URL to connect to</a:t>
            </a:r>
            <a:endParaRPr sz="1100">
              <a:latin typeface="Raleway"/>
              <a:ea typeface="Raleway"/>
              <a:cs typeface="Raleway"/>
              <a:sym typeface="Raleway"/>
            </a:endParaRPr>
          </a:p>
          <a:p>
            <a:pPr indent="0" lvl="0" marL="1371600" rtl="0" algn="l">
              <a:lnSpc>
                <a:spcPct val="100000"/>
              </a:lnSpc>
              <a:spcBef>
                <a:spcPts val="0"/>
              </a:spcBef>
              <a:spcAft>
                <a:spcPts val="0"/>
              </a:spcAft>
              <a:buNone/>
            </a:pPr>
            <a:r>
              <a:t/>
            </a:r>
            <a:endParaRPr sz="1100">
              <a:latin typeface="Raleway"/>
              <a:ea typeface="Raleway"/>
              <a:cs typeface="Raleway"/>
              <a:sym typeface="Raleway"/>
            </a:endParaRPr>
          </a:p>
          <a:p>
            <a:pPr indent="0" lvl="0" marL="1371600" rtl="0" algn="l">
              <a:lnSpc>
                <a:spcPct val="100000"/>
              </a:lnSpc>
              <a:spcBef>
                <a:spcPts val="0"/>
              </a:spcBef>
              <a:spcAft>
                <a:spcPts val="0"/>
              </a:spcAft>
              <a:buNone/>
            </a:pPr>
            <a:r>
              <a:rPr lang="en" sz="1100">
                <a:latin typeface="Raleway"/>
                <a:ea typeface="Raleway"/>
                <a:cs typeface="Raleway"/>
                <a:sym typeface="Raleway"/>
              </a:rPr>
              <a:t>        The </a:t>
            </a:r>
            <a:r>
              <a:rPr lang="en" sz="1100">
                <a:solidFill>
                  <a:srgbClr val="188038"/>
                </a:solidFill>
                <a:latin typeface="Raleway"/>
                <a:ea typeface="Raleway"/>
                <a:cs typeface="Raleway"/>
                <a:sym typeface="Raleway"/>
              </a:rPr>
              <a:t>local</a:t>
            </a:r>
            <a:r>
              <a:rPr lang="en" sz="1100">
                <a:latin typeface="Raleway"/>
                <a:ea typeface="Raleway"/>
                <a:cs typeface="Raleway"/>
                <a:sym typeface="Raleway"/>
              </a:rPr>
              <a:t> string means that Spark will run on a local cluster</a:t>
            </a:r>
            <a:endParaRPr sz="1100">
              <a:latin typeface="Raleway"/>
              <a:ea typeface="Raleway"/>
              <a:cs typeface="Raleway"/>
              <a:sym typeface="Raleway"/>
            </a:endParaRPr>
          </a:p>
          <a:p>
            <a:pPr indent="0" lvl="0" marL="1371600" rtl="0" algn="l">
              <a:lnSpc>
                <a:spcPct val="100000"/>
              </a:lnSpc>
              <a:spcBef>
                <a:spcPts val="0"/>
              </a:spcBef>
              <a:spcAft>
                <a:spcPts val="0"/>
              </a:spcAft>
              <a:buNone/>
            </a:pPr>
            <a:r>
              <a:t/>
            </a:r>
            <a:endParaRPr sz="1100">
              <a:latin typeface="Raleway"/>
              <a:ea typeface="Raleway"/>
              <a:cs typeface="Raleway"/>
              <a:sym typeface="Raleway"/>
            </a:endParaRPr>
          </a:p>
          <a:p>
            <a:pPr indent="0" lvl="0" marL="1371600" rtl="0" algn="l">
              <a:lnSpc>
                <a:spcPct val="100000"/>
              </a:lnSpc>
              <a:spcBef>
                <a:spcPts val="0"/>
              </a:spcBef>
              <a:spcAft>
                <a:spcPts val="0"/>
              </a:spcAft>
              <a:buNone/>
            </a:pPr>
            <a:r>
              <a:rPr lang="en" sz="1100">
                <a:latin typeface="Raleway"/>
                <a:ea typeface="Raleway"/>
                <a:cs typeface="Raleway"/>
                <a:sym typeface="Raleway"/>
              </a:rPr>
              <a:t>        </a:t>
            </a:r>
            <a:r>
              <a:rPr lang="en" sz="1100">
                <a:solidFill>
                  <a:srgbClr val="188038"/>
                </a:solidFill>
                <a:latin typeface="Raleway"/>
                <a:ea typeface="Raleway"/>
                <a:cs typeface="Raleway"/>
                <a:sym typeface="Raleway"/>
              </a:rPr>
              <a:t>[*]</a:t>
            </a:r>
            <a:r>
              <a:rPr lang="en" sz="1100">
                <a:latin typeface="Raleway"/>
                <a:ea typeface="Raleway"/>
                <a:cs typeface="Raleway"/>
                <a:sym typeface="Raleway"/>
              </a:rPr>
              <a:t> means that Spark will run with as many CPU cores as possible</a:t>
            </a:r>
            <a:endParaRPr sz="1100">
              <a:latin typeface="Raleway"/>
              <a:ea typeface="Raleway"/>
              <a:cs typeface="Raleway"/>
              <a:sym typeface="Raleway"/>
            </a:endParaRPr>
          </a:p>
          <a:p>
            <a:pPr indent="0" lvl="0" marL="1371600" rtl="0" algn="l">
              <a:lnSpc>
                <a:spcPct val="100000"/>
              </a:lnSpc>
              <a:spcBef>
                <a:spcPts val="0"/>
              </a:spcBef>
              <a:spcAft>
                <a:spcPts val="0"/>
              </a:spcAft>
              <a:buNone/>
            </a:pPr>
            <a:r>
              <a:t/>
            </a:r>
            <a:endParaRPr sz="1100">
              <a:latin typeface="Raleway"/>
              <a:ea typeface="Raleway"/>
              <a:cs typeface="Raleway"/>
              <a:sym typeface="Raleway"/>
            </a:endParaRPr>
          </a:p>
          <a:p>
            <a:pPr indent="-298450" lvl="0" marL="1371600" rtl="0" algn="l">
              <a:lnSpc>
                <a:spcPct val="100000"/>
              </a:lnSpc>
              <a:spcBef>
                <a:spcPts val="0"/>
              </a:spcBef>
              <a:spcAft>
                <a:spcPts val="0"/>
              </a:spcAft>
              <a:buSzPts val="1100"/>
              <a:buFont typeface="Raleway"/>
              <a:buChar char="●"/>
            </a:pPr>
            <a:r>
              <a:rPr lang="en" sz="1100">
                <a:solidFill>
                  <a:srgbClr val="188038"/>
                </a:solidFill>
                <a:latin typeface="Raleway"/>
                <a:ea typeface="Raleway"/>
                <a:cs typeface="Raleway"/>
                <a:sym typeface="Raleway"/>
              </a:rPr>
              <a:t>appName()</a:t>
            </a:r>
            <a:r>
              <a:rPr lang="en" sz="1100">
                <a:latin typeface="Raleway"/>
                <a:ea typeface="Raleway"/>
                <a:cs typeface="Raleway"/>
                <a:sym typeface="Raleway"/>
              </a:rPr>
              <a:t> defines the name of our application/session. This will show in the Spark UI</a:t>
            </a:r>
            <a:endParaRPr sz="1100">
              <a:latin typeface="Raleway"/>
              <a:ea typeface="Raleway"/>
              <a:cs typeface="Raleway"/>
              <a:sym typeface="Raleway"/>
            </a:endParaRPr>
          </a:p>
          <a:p>
            <a:pPr indent="0" lvl="0" marL="1371600" rtl="0" algn="l">
              <a:lnSpc>
                <a:spcPct val="100000"/>
              </a:lnSpc>
              <a:spcBef>
                <a:spcPts val="0"/>
              </a:spcBef>
              <a:spcAft>
                <a:spcPts val="0"/>
              </a:spcAft>
              <a:buNone/>
            </a:pPr>
            <a:r>
              <a:t/>
            </a:r>
            <a:endParaRPr sz="1100">
              <a:latin typeface="Raleway"/>
              <a:ea typeface="Raleway"/>
              <a:cs typeface="Raleway"/>
              <a:sym typeface="Raleway"/>
            </a:endParaRPr>
          </a:p>
          <a:p>
            <a:pPr indent="-298450" lvl="0" marL="1371600" rtl="0" algn="l">
              <a:lnSpc>
                <a:spcPct val="100000"/>
              </a:lnSpc>
              <a:spcBef>
                <a:spcPts val="0"/>
              </a:spcBef>
              <a:spcAft>
                <a:spcPts val="0"/>
              </a:spcAft>
              <a:buSzPts val="1100"/>
              <a:buFont typeface="Raleway"/>
              <a:buChar char="●"/>
            </a:pPr>
            <a:r>
              <a:rPr lang="en" sz="1100">
                <a:solidFill>
                  <a:srgbClr val="188038"/>
                </a:solidFill>
                <a:latin typeface="Raleway"/>
                <a:ea typeface="Raleway"/>
                <a:cs typeface="Raleway"/>
                <a:sym typeface="Raleway"/>
              </a:rPr>
              <a:t>getOrCreate()</a:t>
            </a:r>
            <a:r>
              <a:rPr lang="en" sz="1100">
                <a:latin typeface="Raleway"/>
                <a:ea typeface="Raleway"/>
                <a:cs typeface="Raleway"/>
                <a:sym typeface="Raleway"/>
              </a:rPr>
              <a:t> will create the session or recover the object if it was previously created</a:t>
            </a:r>
            <a:endParaRPr sz="1100">
              <a:latin typeface="Raleway"/>
              <a:ea typeface="Raleway"/>
              <a:cs typeface="Raleway"/>
              <a:sym typeface="Raleway"/>
            </a:endParaRPr>
          </a:p>
          <a:p>
            <a:pPr indent="0" lvl="0" marL="1371600" rtl="0" algn="l">
              <a:lnSpc>
                <a:spcPct val="100000"/>
              </a:lnSpc>
              <a:spcBef>
                <a:spcPts val="0"/>
              </a:spcBef>
              <a:spcAft>
                <a:spcPts val="0"/>
              </a:spcAft>
              <a:buNone/>
            </a:pPr>
            <a:r>
              <a:t/>
            </a:r>
            <a:endParaRPr sz="1100">
              <a:latin typeface="Raleway"/>
              <a:ea typeface="Raleway"/>
              <a:cs typeface="Raleway"/>
              <a:sym typeface="Raleway"/>
            </a:endParaRPr>
          </a:p>
          <a:p>
            <a:pPr indent="0" lvl="0" marL="0" rtl="0" algn="l">
              <a:lnSpc>
                <a:spcPct val="100000"/>
              </a:lnSpc>
              <a:spcBef>
                <a:spcPts val="0"/>
              </a:spcBef>
              <a:spcAft>
                <a:spcPts val="0"/>
              </a:spcAft>
              <a:buNone/>
            </a:pPr>
            <a:r>
              <a:rPr lang="en" sz="1100">
                <a:latin typeface="Raleway"/>
                <a:ea typeface="Raleway"/>
                <a:cs typeface="Raleway"/>
                <a:sym typeface="Raleway"/>
              </a:rPr>
              <a:t>Similarly to pandas, Spark can read CSV files into dataframes (a tabular data structure).</a:t>
            </a:r>
            <a:endParaRPr sz="1100">
              <a:latin typeface="Raleway"/>
              <a:ea typeface="Raleway"/>
              <a:cs typeface="Raleway"/>
              <a:sym typeface="Raleway"/>
            </a:endParaRPr>
          </a:p>
          <a:p>
            <a:pPr indent="0" lvl="0" marL="1371600" rtl="0" algn="l">
              <a:lnSpc>
                <a:spcPct val="100000"/>
              </a:lnSpc>
              <a:spcBef>
                <a:spcPts val="0"/>
              </a:spcBef>
              <a:spcAft>
                <a:spcPts val="0"/>
              </a:spcAft>
              <a:buNone/>
            </a:pPr>
            <a:r>
              <a:t/>
            </a:r>
            <a:endParaRPr sz="1100">
              <a:latin typeface="Raleway"/>
              <a:ea typeface="Raleway"/>
              <a:cs typeface="Raleway"/>
              <a:sym typeface="Raleway"/>
            </a:endParaRPr>
          </a:p>
          <a:p>
            <a:pPr indent="0" lvl="0" marL="0" rtl="0" algn="l">
              <a:lnSpc>
                <a:spcPct val="100000"/>
              </a:lnSpc>
              <a:spcBef>
                <a:spcPts val="0"/>
              </a:spcBef>
              <a:spcAft>
                <a:spcPts val="0"/>
              </a:spcAft>
              <a:buNone/>
            </a:pPr>
            <a:r>
              <a:rPr lang="en" sz="1100">
                <a:latin typeface="Raleway"/>
                <a:ea typeface="Raleway"/>
                <a:cs typeface="Raleway"/>
                <a:sym typeface="Raleway"/>
              </a:rPr>
              <a:t>Unlike pandas, Spark can handle much bigger datasets but it’s unable to infer the datatypes of each column.</a:t>
            </a:r>
            <a:endParaRPr sz="1100">
              <a:latin typeface="Raleway"/>
              <a:ea typeface="Raleway"/>
              <a:cs typeface="Raleway"/>
              <a:sym typeface="Raleway"/>
            </a:endParaRPr>
          </a:p>
          <a:p>
            <a:pPr indent="0" lvl="0" marL="1371600" rtl="0" algn="l">
              <a:lnSpc>
                <a:spcPct val="100000"/>
              </a:lnSpc>
              <a:spcBef>
                <a:spcPts val="0"/>
              </a:spcBef>
              <a:spcAft>
                <a:spcPts val="0"/>
              </a:spcAft>
              <a:buNone/>
            </a:pPr>
            <a:r>
              <a:t/>
            </a:r>
            <a:endParaRPr sz="800">
              <a:solidFill>
                <a:srgbClr val="188038"/>
              </a:solidFill>
              <a:latin typeface="Raleway"/>
              <a:ea typeface="Raleway"/>
              <a:cs typeface="Raleway"/>
              <a:sym typeface="Raleway"/>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8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4" name="Google Shape;564;p8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565" name="Google Shape;565;p81"/>
          <p:cNvSpPr txBox="1"/>
          <p:nvPr>
            <p:ph idx="1" type="body"/>
          </p:nvPr>
        </p:nvSpPr>
        <p:spPr>
          <a:xfrm>
            <a:off x="1595275" y="1087350"/>
            <a:ext cx="7249200" cy="3648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Using Spark with Jupyter Notebook</a:t>
            </a:r>
            <a:endParaRPr sz="1100">
              <a:latin typeface="Raleway"/>
              <a:ea typeface="Raleway"/>
              <a:cs typeface="Raleway"/>
              <a:sym typeface="Raleway"/>
            </a:endParaRPr>
          </a:p>
          <a:p>
            <a:pPr indent="-298450" lvl="1" marL="914400" rtl="0" algn="l">
              <a:lnSpc>
                <a:spcPct val="100000"/>
              </a:lnSpc>
              <a:spcBef>
                <a:spcPts val="0"/>
              </a:spcBef>
              <a:spcAft>
                <a:spcPts val="0"/>
              </a:spcAft>
              <a:buSzPts val="1100"/>
              <a:buFont typeface="Raleway"/>
              <a:buChar char="◆"/>
            </a:pPr>
            <a:r>
              <a:rPr lang="en" sz="1100">
                <a:latin typeface="Raleway"/>
                <a:ea typeface="Raleway"/>
                <a:cs typeface="Raleway"/>
                <a:sym typeface="Raleway"/>
              </a:rPr>
              <a:t>Example of reading and processing data in Spark</a:t>
            </a:r>
            <a:endParaRPr sz="1100">
              <a:latin typeface="Raleway"/>
              <a:ea typeface="Raleway"/>
              <a:cs typeface="Raleway"/>
              <a:sym typeface="Raleway"/>
            </a:endParaRPr>
          </a:p>
          <a:p>
            <a:pPr indent="-298450" lvl="1" marL="914400" rtl="0" algn="l">
              <a:lnSpc>
                <a:spcPct val="100000"/>
              </a:lnSpc>
              <a:spcBef>
                <a:spcPts val="0"/>
              </a:spcBef>
              <a:spcAft>
                <a:spcPts val="0"/>
              </a:spcAft>
              <a:buSzPts val="1100"/>
              <a:buFont typeface="Raleway"/>
              <a:buChar char="◆"/>
            </a:pPr>
            <a:r>
              <a:t/>
            </a:r>
            <a:endParaRPr sz="1100">
              <a:latin typeface="Raleway"/>
              <a:ea typeface="Raleway"/>
              <a:cs typeface="Raleway"/>
              <a:sym typeface="Raleway"/>
            </a:endParaRPr>
          </a:p>
        </p:txBody>
      </p:sp>
      <p:pic>
        <p:nvPicPr>
          <p:cNvPr id="566" name="Google Shape;566;p81"/>
          <p:cNvPicPr preferRelativeResize="0"/>
          <p:nvPr/>
        </p:nvPicPr>
        <p:blipFill>
          <a:blip r:embed="rId3">
            <a:alphaModFix/>
          </a:blip>
          <a:stretch>
            <a:fillRect/>
          </a:stretch>
        </p:blipFill>
        <p:spPr>
          <a:xfrm>
            <a:off x="2683728" y="1716875"/>
            <a:ext cx="4299699" cy="371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pic>
        <p:nvPicPr>
          <p:cNvPr id="116" name="Google Shape;116;p19"/>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117" name="Google Shape;117;p19"/>
          <p:cNvSpPr txBox="1"/>
          <p:nvPr/>
        </p:nvSpPr>
        <p:spPr>
          <a:xfrm>
            <a:off x="2671150" y="407750"/>
            <a:ext cx="3879300" cy="102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3</a:t>
            </a:r>
            <a:r>
              <a:rPr b="1" lang="en" sz="3000">
                <a:solidFill>
                  <a:schemeClr val="lt2"/>
                </a:solidFill>
                <a:latin typeface="Raleway"/>
                <a:ea typeface="Raleway"/>
                <a:cs typeface="Raleway"/>
                <a:sym typeface="Raleway"/>
              </a:rPr>
              <a:t>. Setting up PostgreSQL</a:t>
            </a:r>
            <a:endParaRPr b="1" sz="3000">
              <a:solidFill>
                <a:schemeClr val="lt2"/>
              </a:solidFill>
              <a:latin typeface="Raleway"/>
              <a:ea typeface="Raleway"/>
              <a:cs typeface="Raleway"/>
              <a:sym typeface="Raleway"/>
            </a:endParaRPr>
          </a:p>
        </p:txBody>
      </p:sp>
      <p:sp>
        <p:nvSpPr>
          <p:cNvPr id="118" name="Google Shape;118;p19"/>
          <p:cNvSpPr txBox="1"/>
          <p:nvPr>
            <p:ph idx="4294967295" type="body"/>
          </p:nvPr>
        </p:nvSpPr>
        <p:spPr>
          <a:xfrm>
            <a:off x="2862700" y="1470550"/>
            <a:ext cx="3488100" cy="277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Continuing from the previous slide, we'll cover more steps in setting up Docker for data engineering.</a:t>
            </a:r>
            <a:endParaRPr b="1"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latin typeface="Raleway"/>
                <a:ea typeface="Raleway"/>
                <a:cs typeface="Raleway"/>
                <a:sym typeface="Raleway"/>
              </a:rPr>
              <a:t>5. Run a PostgreSQL container</a:t>
            </a:r>
            <a:endParaRPr b="1"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latin typeface="Raleway"/>
                <a:ea typeface="Raleway"/>
                <a:cs typeface="Raleway"/>
                <a:sym typeface="Raleway"/>
              </a:rPr>
              <a:t>6. Run pgAdmin</a:t>
            </a:r>
            <a:endParaRPr b="1"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latin typeface="Raleway"/>
                <a:ea typeface="Raleway"/>
                <a:cs typeface="Raleway"/>
                <a:sym typeface="Raleway"/>
              </a:rPr>
              <a:t>7. Install pgcli</a:t>
            </a:r>
            <a:endParaRPr b="1"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200">
                <a:latin typeface="Raleway"/>
                <a:ea typeface="Raleway"/>
                <a:cs typeface="Raleway"/>
                <a:sym typeface="Raleway"/>
              </a:rPr>
              <a:t>8. Connect to PostgreSQL with pgcli</a:t>
            </a:r>
            <a:endParaRPr b="1"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200">
                <a:latin typeface="Raleway"/>
                <a:ea typeface="Raleway"/>
                <a:cs typeface="Raleway"/>
                <a:sym typeface="Raleway"/>
              </a:rPr>
              <a:t>9. Test the connection</a:t>
            </a:r>
            <a:endParaRPr b="1" sz="1200">
              <a:latin typeface="Raleway"/>
              <a:ea typeface="Raleway"/>
              <a:cs typeface="Raleway"/>
              <a:sym typeface="Raleway"/>
            </a:endParaRPr>
          </a:p>
        </p:txBody>
      </p:sp>
      <p:sp>
        <p:nvSpPr>
          <p:cNvPr id="119" name="Google Shape;119;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2" name="Google Shape;572;p8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573" name="Google Shape;573;p82"/>
          <p:cNvSpPr txBox="1"/>
          <p:nvPr>
            <p:ph idx="1" type="body"/>
          </p:nvPr>
        </p:nvSpPr>
        <p:spPr>
          <a:xfrm>
            <a:off x="2400250" y="1087350"/>
            <a:ext cx="6444300" cy="3648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Using Spark with Jupyter Notebook</a:t>
            </a:r>
            <a:endParaRPr sz="1100">
              <a:latin typeface="Raleway"/>
              <a:ea typeface="Raleway"/>
              <a:cs typeface="Raleway"/>
              <a:sym typeface="Raleway"/>
            </a:endParaRPr>
          </a:p>
          <a:p>
            <a:pPr indent="0" lvl="0" marL="457200" rtl="0" algn="l">
              <a:spcBef>
                <a:spcPts val="1200"/>
              </a:spcBef>
              <a:spcAft>
                <a:spcPts val="0"/>
              </a:spcAft>
              <a:buNone/>
            </a:pPr>
            <a:r>
              <a:t/>
            </a:r>
            <a:endParaRPr sz="1100">
              <a:latin typeface="Raleway"/>
              <a:ea typeface="Raleway"/>
              <a:cs typeface="Raleway"/>
              <a:sym typeface="Raleway"/>
            </a:endParaRPr>
          </a:p>
          <a:p>
            <a:pPr indent="-298450" lvl="1" marL="914400" rtl="0" algn="l">
              <a:lnSpc>
                <a:spcPct val="100000"/>
              </a:lnSpc>
              <a:spcBef>
                <a:spcPts val="1200"/>
              </a:spcBef>
              <a:spcAft>
                <a:spcPts val="0"/>
              </a:spcAft>
              <a:buSzPts val="1100"/>
              <a:buFont typeface="Raleway"/>
              <a:buChar char="◆"/>
            </a:pPr>
            <a:r>
              <a:rPr lang="en" sz="1100">
                <a:latin typeface="Raleway"/>
                <a:ea typeface="Raleway"/>
                <a:cs typeface="Raleway"/>
                <a:sym typeface="Raleway"/>
              </a:rPr>
              <a:t>    You may also generate a Python script using:</a:t>
            </a:r>
            <a:endParaRPr sz="1100">
              <a:latin typeface="Raleway"/>
              <a:ea typeface="Raleway"/>
              <a:cs typeface="Raleway"/>
              <a:sym typeface="Raleway"/>
            </a:endParaRPr>
          </a:p>
          <a:p>
            <a:pPr indent="0" lvl="0" marL="914400" rtl="0" algn="l">
              <a:lnSpc>
                <a:spcPct val="100000"/>
              </a:lnSpc>
              <a:spcBef>
                <a:spcPts val="0"/>
              </a:spcBef>
              <a:spcAft>
                <a:spcPts val="0"/>
              </a:spcAft>
              <a:buNone/>
            </a:pPr>
            <a:r>
              <a:t/>
            </a:r>
            <a:endParaRPr sz="1100">
              <a:latin typeface="Raleway"/>
              <a:ea typeface="Raleway"/>
              <a:cs typeface="Raleway"/>
              <a:sym typeface="Raleway"/>
            </a:endParaRPr>
          </a:p>
          <a:p>
            <a:pPr indent="-298450" lvl="1" marL="914400" rtl="0" algn="l">
              <a:lnSpc>
                <a:spcPct val="100000"/>
              </a:lnSpc>
              <a:spcBef>
                <a:spcPts val="0"/>
              </a:spcBef>
              <a:spcAft>
                <a:spcPts val="0"/>
              </a:spcAft>
              <a:buSzPts val="1100"/>
              <a:buFont typeface="Raleway"/>
              <a:buChar char="◆"/>
            </a:pPr>
            <a:r>
              <a:rPr lang="en" sz="1100">
                <a:latin typeface="Raleway"/>
                <a:ea typeface="Raleway"/>
                <a:cs typeface="Raleway"/>
                <a:sym typeface="Raleway"/>
              </a:rPr>
              <a:t>        </a:t>
            </a:r>
            <a:r>
              <a:rPr lang="en" sz="1100">
                <a:solidFill>
                  <a:srgbClr val="188038"/>
                </a:solidFill>
                <a:latin typeface="Raleway"/>
                <a:ea typeface="Raleway"/>
                <a:cs typeface="Raleway"/>
                <a:sym typeface="Raleway"/>
              </a:rPr>
              <a:t>jupyter nbconvert --to script BatchProcessing.ipynb</a:t>
            </a:r>
            <a:endParaRPr sz="1100">
              <a:solidFill>
                <a:srgbClr val="188038"/>
              </a:solidFill>
              <a:latin typeface="Raleway"/>
              <a:ea typeface="Raleway"/>
              <a:cs typeface="Raleway"/>
              <a:sym typeface="Raleway"/>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9" name="Google Shape;579;p8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580" name="Google Shape;580;p83"/>
          <p:cNvSpPr txBox="1"/>
          <p:nvPr>
            <p:ph idx="1" type="body"/>
          </p:nvPr>
        </p:nvSpPr>
        <p:spPr>
          <a:xfrm>
            <a:off x="2400250" y="1087350"/>
            <a:ext cx="6444300" cy="3648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Partitioning and Data Parallelism in Spark</a:t>
            </a:r>
            <a:endParaRPr sz="1100">
              <a:latin typeface="Raleway"/>
              <a:ea typeface="Raleway"/>
              <a:cs typeface="Raleway"/>
              <a:sym typeface="Raleway"/>
            </a:endParaRPr>
          </a:p>
          <a:p>
            <a:pPr indent="0" lvl="0" marL="457200" rtl="0" algn="l">
              <a:spcBef>
                <a:spcPts val="1200"/>
              </a:spcBef>
              <a:spcAft>
                <a:spcPts val="0"/>
              </a:spcAft>
              <a:buNone/>
            </a:pPr>
            <a:r>
              <a:t/>
            </a:r>
            <a:endParaRPr sz="1100">
              <a:latin typeface="Raleway"/>
              <a:ea typeface="Raleway"/>
              <a:cs typeface="Raleway"/>
              <a:sym typeface="Raleway"/>
            </a:endParaRPr>
          </a:p>
          <a:p>
            <a:pPr indent="-298450" lvl="1" marL="914400" rtl="0" algn="l">
              <a:lnSpc>
                <a:spcPct val="200000"/>
              </a:lnSpc>
              <a:spcBef>
                <a:spcPts val="1200"/>
              </a:spcBef>
              <a:spcAft>
                <a:spcPts val="0"/>
              </a:spcAft>
              <a:buSzPts val="1100"/>
              <a:buFont typeface="Raleway"/>
              <a:buChar char="◆"/>
            </a:pPr>
            <a:r>
              <a:rPr lang="en" sz="1100">
                <a:latin typeface="Raleway"/>
                <a:ea typeface="Raleway"/>
                <a:cs typeface="Raleway"/>
                <a:sym typeface="Raleway"/>
              </a:rPr>
              <a:t>Explaining the importance of partitioning in Spark for parallel data processing.</a:t>
            </a:r>
            <a:endParaRPr sz="1100">
              <a:latin typeface="Raleway"/>
              <a:ea typeface="Raleway"/>
              <a:cs typeface="Raleway"/>
              <a:sym typeface="Raleway"/>
            </a:endParaRPr>
          </a:p>
          <a:p>
            <a:pPr indent="-298450" lvl="1" marL="914400" rtl="0" algn="l">
              <a:lnSpc>
                <a:spcPct val="200000"/>
              </a:lnSpc>
              <a:spcBef>
                <a:spcPts val="0"/>
              </a:spcBef>
              <a:spcAft>
                <a:spcPts val="0"/>
              </a:spcAft>
              <a:buSzPts val="1100"/>
              <a:buFont typeface="Raleway"/>
              <a:buChar char="◆"/>
            </a:pPr>
            <a:r>
              <a:rPr lang="en" sz="1100">
                <a:latin typeface="Raleway"/>
                <a:ea typeface="Raleway"/>
                <a:cs typeface="Raleway"/>
                <a:sym typeface="Raleway"/>
              </a:rPr>
              <a:t>Example of partitioning a DataFrame and converting it to Parquet format.</a:t>
            </a:r>
            <a:endParaRPr sz="1100">
              <a:latin typeface="Raleway"/>
              <a:ea typeface="Raleway"/>
              <a:cs typeface="Raleway"/>
              <a:sym typeface="Raleway"/>
            </a:endParaRPr>
          </a:p>
          <a:p>
            <a:pPr indent="-298450" lvl="1" marL="914400" rtl="0" algn="l">
              <a:lnSpc>
                <a:spcPct val="200000"/>
              </a:lnSpc>
              <a:spcBef>
                <a:spcPts val="0"/>
              </a:spcBef>
              <a:spcAft>
                <a:spcPts val="0"/>
              </a:spcAft>
              <a:buSzPts val="1100"/>
              <a:buFont typeface="Raleway"/>
              <a:buChar char="◆"/>
            </a:pPr>
            <a:r>
              <a:rPr lang="en" sz="1100">
                <a:latin typeface="Raleway"/>
                <a:ea typeface="Raleway"/>
                <a:cs typeface="Raleway"/>
                <a:sym typeface="Raleway"/>
              </a:rPr>
              <a:t>Discussion of job stages and tasks in Spark</a:t>
            </a:r>
            <a:endParaRPr sz="1100">
              <a:solidFill>
                <a:srgbClr val="188038"/>
              </a:solidFill>
              <a:latin typeface="Raleway"/>
              <a:ea typeface="Raleway"/>
              <a:cs typeface="Raleway"/>
              <a:sym typeface="Raleway"/>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6" name="Google Shape;586;p8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587" name="Google Shape;587;p84"/>
          <p:cNvSpPr txBox="1"/>
          <p:nvPr>
            <p:ph idx="1" type="body"/>
          </p:nvPr>
        </p:nvSpPr>
        <p:spPr>
          <a:xfrm>
            <a:off x="2400250" y="1087350"/>
            <a:ext cx="6444300" cy="3648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Working with Spark DataFrames</a:t>
            </a:r>
            <a:endParaRPr sz="1100">
              <a:latin typeface="Raleway"/>
              <a:ea typeface="Raleway"/>
              <a:cs typeface="Raleway"/>
              <a:sym typeface="Raleway"/>
            </a:endParaRPr>
          </a:p>
          <a:p>
            <a:pPr indent="0" lvl="0" marL="457200" rtl="0" algn="l">
              <a:spcBef>
                <a:spcPts val="1200"/>
              </a:spcBef>
              <a:spcAft>
                <a:spcPts val="0"/>
              </a:spcAft>
              <a:buNone/>
            </a:pPr>
            <a:r>
              <a:t/>
            </a:r>
            <a:endParaRPr sz="1100">
              <a:latin typeface="Raleway"/>
              <a:ea typeface="Raleway"/>
              <a:cs typeface="Raleway"/>
              <a:sym typeface="Raleway"/>
            </a:endParaRPr>
          </a:p>
          <a:p>
            <a:pPr indent="-298450" lvl="1" marL="914400" rtl="0" algn="l">
              <a:lnSpc>
                <a:spcPct val="200000"/>
              </a:lnSpc>
              <a:spcBef>
                <a:spcPts val="1200"/>
              </a:spcBef>
              <a:spcAft>
                <a:spcPts val="0"/>
              </a:spcAft>
              <a:buSzPts val="1100"/>
              <a:buFont typeface="Raleway"/>
              <a:buChar char="◆"/>
            </a:pPr>
            <a:r>
              <a:rPr lang="en" sz="1100">
                <a:latin typeface="Raleway"/>
                <a:ea typeface="Raleway"/>
                <a:cs typeface="Raleway"/>
                <a:sym typeface="Raleway"/>
              </a:rPr>
              <a:t>Spark DataFrames for data manipulation.</a:t>
            </a:r>
            <a:endParaRPr sz="1100">
              <a:latin typeface="Raleway"/>
              <a:ea typeface="Raleway"/>
              <a:cs typeface="Raleway"/>
              <a:sym typeface="Raleway"/>
            </a:endParaRPr>
          </a:p>
          <a:p>
            <a:pPr indent="-298450" lvl="1" marL="914400" rtl="0" algn="l">
              <a:lnSpc>
                <a:spcPct val="200000"/>
              </a:lnSpc>
              <a:spcBef>
                <a:spcPts val="0"/>
              </a:spcBef>
              <a:spcAft>
                <a:spcPts val="0"/>
              </a:spcAft>
              <a:buSzPts val="1100"/>
              <a:buFont typeface="Raleway"/>
              <a:buChar char="◆"/>
            </a:pPr>
            <a:r>
              <a:rPr lang="en" sz="1100">
                <a:latin typeface="Raleway"/>
                <a:ea typeface="Raleway"/>
                <a:cs typeface="Raleway"/>
                <a:sym typeface="Raleway"/>
              </a:rPr>
              <a:t>Examples of column selection and filtering in Spark DataFrames.</a:t>
            </a:r>
            <a:endParaRPr sz="1100">
              <a:latin typeface="Raleway"/>
              <a:ea typeface="Raleway"/>
              <a:cs typeface="Raleway"/>
              <a:sym typeface="Raleway"/>
            </a:endParaRPr>
          </a:p>
          <a:p>
            <a:pPr indent="-298450" lvl="1" marL="914400" rtl="0" algn="l">
              <a:lnSpc>
                <a:spcPct val="200000"/>
              </a:lnSpc>
              <a:spcBef>
                <a:spcPts val="0"/>
              </a:spcBef>
              <a:spcAft>
                <a:spcPts val="0"/>
              </a:spcAft>
              <a:buSzPts val="1100"/>
              <a:buFont typeface="Raleway"/>
              <a:buChar char="◆"/>
            </a:pPr>
            <a:r>
              <a:rPr lang="en" sz="1100">
                <a:latin typeface="Raleway"/>
                <a:ea typeface="Raleway"/>
                <a:cs typeface="Raleway"/>
                <a:sym typeface="Raleway"/>
              </a:rPr>
              <a:t>Comparing Parquet file efficiency to CSV files</a:t>
            </a:r>
            <a:endParaRPr sz="1100">
              <a:latin typeface="Raleway"/>
              <a:ea typeface="Raleway"/>
              <a:cs typeface="Raleway"/>
              <a:sym typeface="Raleway"/>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3" name="Google Shape;593;p8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594" name="Google Shape;594;p85"/>
          <p:cNvSpPr txBox="1"/>
          <p:nvPr>
            <p:ph idx="1" type="body"/>
          </p:nvPr>
        </p:nvSpPr>
        <p:spPr>
          <a:xfrm>
            <a:off x="2400250" y="1087350"/>
            <a:ext cx="6444300" cy="3648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Actions vs Transformations in Spark</a:t>
            </a:r>
            <a:endParaRPr sz="1100">
              <a:latin typeface="Raleway"/>
              <a:ea typeface="Raleway"/>
              <a:cs typeface="Raleway"/>
              <a:sym typeface="Raleway"/>
            </a:endParaRPr>
          </a:p>
          <a:p>
            <a:pPr indent="0" lvl="0" marL="457200" rtl="0" algn="l">
              <a:spcBef>
                <a:spcPts val="1200"/>
              </a:spcBef>
              <a:spcAft>
                <a:spcPts val="0"/>
              </a:spcAft>
              <a:buNone/>
            </a:pPr>
            <a:r>
              <a:t/>
            </a:r>
            <a:endParaRPr sz="1100">
              <a:latin typeface="Raleway"/>
              <a:ea typeface="Raleway"/>
              <a:cs typeface="Raleway"/>
              <a:sym typeface="Raleway"/>
            </a:endParaRPr>
          </a:p>
          <a:p>
            <a:pPr indent="-298450" lvl="1" marL="914400" rtl="0" algn="l">
              <a:lnSpc>
                <a:spcPct val="200000"/>
              </a:lnSpc>
              <a:spcBef>
                <a:spcPts val="1200"/>
              </a:spcBef>
              <a:spcAft>
                <a:spcPts val="0"/>
              </a:spcAft>
              <a:buSzPts val="1100"/>
              <a:buFont typeface="Raleway"/>
              <a:buChar char="◆"/>
            </a:pPr>
            <a:r>
              <a:rPr lang="en" sz="1100">
                <a:latin typeface="Raleway"/>
                <a:ea typeface="Raleway"/>
                <a:cs typeface="Raleway"/>
                <a:sym typeface="Raleway"/>
              </a:rPr>
              <a:t>Differentiating between Actions and Transformations in Spark operations.</a:t>
            </a:r>
            <a:endParaRPr sz="1100">
              <a:latin typeface="Raleway"/>
              <a:ea typeface="Raleway"/>
              <a:cs typeface="Raleway"/>
              <a:sym typeface="Raleway"/>
            </a:endParaRPr>
          </a:p>
          <a:p>
            <a:pPr indent="-298450" lvl="1" marL="914400" rtl="0" algn="l">
              <a:lnSpc>
                <a:spcPct val="200000"/>
              </a:lnSpc>
              <a:spcBef>
                <a:spcPts val="0"/>
              </a:spcBef>
              <a:spcAft>
                <a:spcPts val="0"/>
              </a:spcAft>
              <a:buSzPts val="1100"/>
              <a:buFont typeface="Raleway"/>
              <a:buChar char="◆"/>
            </a:pPr>
            <a:r>
              <a:rPr lang="en" sz="1100">
                <a:latin typeface="Raleway"/>
                <a:ea typeface="Raleway"/>
                <a:cs typeface="Raleway"/>
                <a:sym typeface="Raleway"/>
              </a:rPr>
              <a:t>Lazy vs. Eager operations.</a:t>
            </a:r>
            <a:endParaRPr sz="1100">
              <a:latin typeface="Raleway"/>
              <a:ea typeface="Raleway"/>
              <a:cs typeface="Raleway"/>
              <a:sym typeface="Raleway"/>
            </a:endParaRPr>
          </a:p>
          <a:p>
            <a:pPr indent="-298450" lvl="1" marL="914400" rtl="0" algn="l">
              <a:lnSpc>
                <a:spcPct val="200000"/>
              </a:lnSpc>
              <a:spcBef>
                <a:spcPts val="0"/>
              </a:spcBef>
              <a:spcAft>
                <a:spcPts val="0"/>
              </a:spcAft>
              <a:buSzPts val="1100"/>
              <a:buFont typeface="Raleway"/>
              <a:buChar char="◆"/>
            </a:pPr>
            <a:r>
              <a:rPr lang="en" sz="1100">
                <a:latin typeface="Raleway"/>
                <a:ea typeface="Raleway"/>
                <a:cs typeface="Raleway"/>
                <a:sym typeface="Raleway"/>
              </a:rPr>
              <a:t>Explanation and examples of both Actions and Transformations in Spark</a:t>
            </a:r>
            <a:endParaRPr sz="1100">
              <a:latin typeface="Raleway"/>
              <a:ea typeface="Raleway"/>
              <a:cs typeface="Raleway"/>
              <a:sym typeface="Raleway"/>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0" name="Google Shape;600;p8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601" name="Google Shape;601;p86"/>
          <p:cNvSpPr txBox="1"/>
          <p:nvPr>
            <p:ph idx="1" type="body"/>
          </p:nvPr>
        </p:nvSpPr>
        <p:spPr>
          <a:xfrm>
            <a:off x="2400250" y="1087350"/>
            <a:ext cx="6444300" cy="3648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Built-In Functions and User Defined Functions (UDFs) in Spark</a:t>
            </a:r>
            <a:endParaRPr sz="1100">
              <a:latin typeface="Raleway"/>
              <a:ea typeface="Raleway"/>
              <a:cs typeface="Raleway"/>
              <a:sym typeface="Raleway"/>
            </a:endParaRPr>
          </a:p>
          <a:p>
            <a:pPr indent="0" lvl="0" marL="457200" rtl="0" algn="l">
              <a:spcBef>
                <a:spcPts val="1200"/>
              </a:spcBef>
              <a:spcAft>
                <a:spcPts val="0"/>
              </a:spcAft>
              <a:buNone/>
            </a:pPr>
            <a:r>
              <a:t/>
            </a:r>
            <a:endParaRPr sz="1100">
              <a:latin typeface="Raleway"/>
              <a:ea typeface="Raleway"/>
              <a:cs typeface="Raleway"/>
              <a:sym typeface="Raleway"/>
            </a:endParaRPr>
          </a:p>
          <a:p>
            <a:pPr indent="-298450" lvl="1" marL="914400" rtl="0" algn="l">
              <a:lnSpc>
                <a:spcPct val="200000"/>
              </a:lnSpc>
              <a:spcBef>
                <a:spcPts val="1200"/>
              </a:spcBef>
              <a:spcAft>
                <a:spcPts val="0"/>
              </a:spcAft>
              <a:buSzPts val="1100"/>
              <a:buFont typeface="Raleway"/>
              <a:buChar char="◆"/>
            </a:pPr>
            <a:r>
              <a:rPr lang="en" sz="1100">
                <a:latin typeface="Raleway"/>
                <a:ea typeface="Raleway"/>
                <a:cs typeface="Raleway"/>
                <a:sym typeface="Raleway"/>
              </a:rPr>
              <a:t>Overview of built-in functions in Spark for data manipulation.</a:t>
            </a:r>
            <a:endParaRPr sz="1100">
              <a:latin typeface="Raleway"/>
              <a:ea typeface="Raleway"/>
              <a:cs typeface="Raleway"/>
              <a:sym typeface="Raleway"/>
            </a:endParaRPr>
          </a:p>
          <a:p>
            <a:pPr indent="-298450" lvl="1" marL="914400" rtl="0" algn="l">
              <a:lnSpc>
                <a:spcPct val="200000"/>
              </a:lnSpc>
              <a:spcBef>
                <a:spcPts val="0"/>
              </a:spcBef>
              <a:spcAft>
                <a:spcPts val="0"/>
              </a:spcAft>
              <a:buSzPts val="1100"/>
              <a:buFont typeface="Raleway"/>
              <a:buChar char="◆"/>
            </a:pPr>
            <a:r>
              <a:rPr lang="en" sz="1100">
                <a:latin typeface="Raleway"/>
                <a:ea typeface="Raleway"/>
                <a:cs typeface="Raleway"/>
                <a:sym typeface="Raleway"/>
              </a:rPr>
              <a:t>Example of using built-in functions with DataFrames.</a:t>
            </a:r>
            <a:endParaRPr sz="1100">
              <a:latin typeface="Raleway"/>
              <a:ea typeface="Raleway"/>
              <a:cs typeface="Raleway"/>
              <a:sym typeface="Raleway"/>
            </a:endParaRPr>
          </a:p>
          <a:p>
            <a:pPr indent="-298450" lvl="1" marL="914400" rtl="0" algn="l">
              <a:lnSpc>
                <a:spcPct val="200000"/>
              </a:lnSpc>
              <a:spcBef>
                <a:spcPts val="0"/>
              </a:spcBef>
              <a:spcAft>
                <a:spcPts val="0"/>
              </a:spcAft>
              <a:buSzPts val="1100"/>
              <a:buFont typeface="Raleway"/>
              <a:buChar char="◆"/>
            </a:pPr>
            <a:r>
              <a:rPr lang="en" sz="1100">
                <a:latin typeface="Raleway"/>
                <a:ea typeface="Raleway"/>
                <a:cs typeface="Raleway"/>
                <a:sym typeface="Raleway"/>
              </a:rPr>
              <a:t>Introduction to User Defined Functions (UDFs) for custom data manipulation.</a:t>
            </a:r>
            <a:endParaRPr sz="1100">
              <a:latin typeface="Raleway"/>
              <a:ea typeface="Raleway"/>
              <a:cs typeface="Raleway"/>
              <a:sym typeface="Raleway"/>
            </a:endParaRPr>
          </a:p>
          <a:p>
            <a:pPr indent="-298450" lvl="1" marL="914400" rtl="0" algn="l">
              <a:lnSpc>
                <a:spcPct val="200000"/>
              </a:lnSpc>
              <a:spcBef>
                <a:spcPts val="0"/>
              </a:spcBef>
              <a:spcAft>
                <a:spcPts val="0"/>
              </a:spcAft>
              <a:buSzPts val="1100"/>
              <a:buFont typeface="Raleway"/>
              <a:buChar char="◆"/>
            </a:pPr>
            <a:r>
              <a:rPr lang="en" sz="1100">
                <a:latin typeface="Raleway"/>
                <a:ea typeface="Raleway"/>
                <a:cs typeface="Raleway"/>
                <a:sym typeface="Raleway"/>
              </a:rPr>
              <a:t>Creating and using UDFs in Spark.</a:t>
            </a:r>
            <a:endParaRPr sz="1100">
              <a:latin typeface="Raleway"/>
              <a:ea typeface="Raleway"/>
              <a:cs typeface="Raleway"/>
              <a:sym typeface="Raleway"/>
            </a:endParaRPr>
          </a:p>
          <a:p>
            <a:pPr indent="-298450" lvl="1" marL="914400" rtl="0" algn="l">
              <a:lnSpc>
                <a:spcPct val="200000"/>
              </a:lnSpc>
              <a:spcBef>
                <a:spcPts val="0"/>
              </a:spcBef>
              <a:spcAft>
                <a:spcPts val="0"/>
              </a:spcAft>
              <a:buSzPts val="1100"/>
              <a:buFont typeface="Raleway"/>
              <a:buChar char="◆"/>
            </a:pPr>
            <a:r>
              <a:rPr lang="en" sz="1100">
                <a:latin typeface="Raleway"/>
                <a:ea typeface="Raleway"/>
                <a:cs typeface="Raleway"/>
                <a:sym typeface="Raleway"/>
              </a:rPr>
              <a:t>The value of UDFs for complex data operations in Spark</a:t>
            </a:r>
            <a:endParaRPr sz="1100">
              <a:latin typeface="Raleway"/>
              <a:ea typeface="Raleway"/>
              <a:cs typeface="Raleway"/>
              <a:sym typeface="Raleway"/>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7" name="Google Shape;607;p8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11. Batch Processing</a:t>
            </a:r>
            <a:endParaRPr/>
          </a:p>
        </p:txBody>
      </p:sp>
      <p:sp>
        <p:nvSpPr>
          <p:cNvPr id="608" name="Google Shape;608;p87"/>
          <p:cNvSpPr txBox="1"/>
          <p:nvPr>
            <p:ph idx="1" type="body"/>
          </p:nvPr>
        </p:nvSpPr>
        <p:spPr>
          <a:xfrm>
            <a:off x="2400250" y="1087350"/>
            <a:ext cx="6444300" cy="3648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Apache Spark is a versatile tool for large-scale data processing.</a:t>
            </a:r>
            <a:endParaRPr sz="1100">
              <a:latin typeface="Raleway"/>
              <a:ea typeface="Raleway"/>
              <a:cs typeface="Raleway"/>
              <a:sym typeface="Raleway"/>
            </a:endParaRPr>
          </a:p>
          <a:p>
            <a:pPr indent="0" lvl="0" marL="457200" rtl="0" algn="l">
              <a:spcBef>
                <a:spcPts val="1200"/>
              </a:spcBef>
              <a:spcAft>
                <a:spcPts val="0"/>
              </a:spcAft>
              <a:buNone/>
            </a:pPr>
            <a:r>
              <a:t/>
            </a:r>
            <a:endParaRPr sz="1100">
              <a:latin typeface="Raleway"/>
              <a:ea typeface="Raleway"/>
              <a:cs typeface="Raleway"/>
              <a:sym typeface="Raleway"/>
            </a:endParaRPr>
          </a:p>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It offers multi-language support, handles batch and streaming data, and provides rich data manipulation capabilities.</a:t>
            </a:r>
            <a:endParaRPr sz="1100">
              <a:latin typeface="Raleway"/>
              <a:ea typeface="Raleway"/>
              <a:cs typeface="Raleway"/>
              <a:sym typeface="Raleway"/>
            </a:endParaRPr>
          </a:p>
          <a:p>
            <a:pPr indent="0" lvl="0" marL="457200" rtl="0" algn="l">
              <a:spcBef>
                <a:spcPts val="1200"/>
              </a:spcBef>
              <a:spcAft>
                <a:spcPts val="0"/>
              </a:spcAft>
              <a:buNone/>
            </a:pPr>
            <a:r>
              <a:t/>
            </a:r>
            <a:endParaRPr sz="1100">
              <a:latin typeface="Raleway"/>
              <a:ea typeface="Raleway"/>
              <a:cs typeface="Raleway"/>
              <a:sym typeface="Raleway"/>
            </a:endParaRPr>
          </a:p>
          <a:p>
            <a:pPr indent="-298450" lvl="0" marL="457200" rtl="0" algn="l">
              <a:spcBef>
                <a:spcPts val="1200"/>
              </a:spcBef>
              <a:spcAft>
                <a:spcPts val="0"/>
              </a:spcAft>
              <a:buSzPts val="1100"/>
              <a:buFont typeface="Raleway"/>
              <a:buChar char="➔"/>
            </a:pPr>
            <a:r>
              <a:rPr lang="en" sz="1100">
                <a:latin typeface="Raleway"/>
                <a:ea typeface="Raleway"/>
                <a:cs typeface="Raleway"/>
                <a:sym typeface="Raleway"/>
              </a:rPr>
              <a:t>Understanding Actions, Transformations, and UDFs in Spark is crucial for efficient data processing workflows.</a:t>
            </a:r>
            <a:endParaRPr sz="1100">
              <a:latin typeface="Raleway"/>
              <a:ea typeface="Raleway"/>
              <a:cs typeface="Raleway"/>
              <a:sym typeface="Raleway"/>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2" name="Shape 612"/>
        <p:cNvGrpSpPr/>
        <p:nvPr/>
      </p:nvGrpSpPr>
      <p:grpSpPr>
        <a:xfrm>
          <a:off x="0" y="0"/>
          <a:ext cx="0" cy="0"/>
          <a:chOff x="0" y="0"/>
          <a:chExt cx="0" cy="0"/>
        </a:xfrm>
      </p:grpSpPr>
      <p:pic>
        <p:nvPicPr>
          <p:cNvPr id="613" name="Google Shape;613;p88"/>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614" name="Google Shape;614;p88"/>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12. Streaming</a:t>
            </a:r>
            <a:endParaRPr b="1" sz="3000">
              <a:solidFill>
                <a:schemeClr val="lt2"/>
              </a:solidFill>
              <a:latin typeface="Raleway"/>
              <a:ea typeface="Raleway"/>
              <a:cs typeface="Raleway"/>
              <a:sym typeface="Raleway"/>
            </a:endParaRPr>
          </a:p>
        </p:txBody>
      </p:sp>
      <p:sp>
        <p:nvSpPr>
          <p:cNvPr id="615" name="Google Shape;615;p88"/>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Kafka and Streaming Data</a:t>
            </a:r>
            <a:endParaRPr sz="1200">
              <a:latin typeface="Raleway"/>
              <a:ea typeface="Raleway"/>
              <a:cs typeface="Raleway"/>
              <a:sym typeface="Raleway"/>
            </a:endParaRPr>
          </a:p>
        </p:txBody>
      </p:sp>
      <p:sp>
        <p:nvSpPr>
          <p:cNvPr id="616" name="Google Shape;616;p8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2" name="Google Shape;622;p8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
        <p:nvSpPr>
          <p:cNvPr id="623" name="Google Shape;623;p89"/>
          <p:cNvSpPr txBox="1"/>
          <p:nvPr>
            <p:ph idx="1" type="body"/>
          </p:nvPr>
        </p:nvSpPr>
        <p:spPr>
          <a:xfrm>
            <a:off x="2400250" y="1087350"/>
            <a:ext cx="6321600" cy="3648300"/>
          </a:xfrm>
          <a:prstGeom prst="rect">
            <a:avLst/>
          </a:prstGeom>
        </p:spPr>
        <p:txBody>
          <a:bodyPr anchorCtr="0" anchor="t" bIns="91425" lIns="91425" spcFirstLastPara="1" rIns="91425" wrap="square" tIns="91425">
            <a:noAutofit/>
          </a:bodyPr>
          <a:lstStyle/>
          <a:p>
            <a:pPr indent="-298450" lvl="0" marL="457200" rtl="0" algn="just">
              <a:spcBef>
                <a:spcPts val="1200"/>
              </a:spcBef>
              <a:spcAft>
                <a:spcPts val="0"/>
              </a:spcAft>
              <a:buSzPts val="1100"/>
              <a:buFont typeface="Raleway"/>
              <a:buChar char="➔"/>
            </a:pPr>
            <a:r>
              <a:rPr b="1" lang="en" sz="1100">
                <a:latin typeface="Raleway"/>
                <a:ea typeface="Raleway"/>
                <a:cs typeface="Raleway"/>
                <a:sym typeface="Raleway"/>
              </a:rPr>
              <a:t>The introduction to Kafka</a:t>
            </a:r>
            <a:endParaRPr b="1" sz="1100">
              <a:latin typeface="Raleway"/>
              <a:ea typeface="Raleway"/>
              <a:cs typeface="Raleway"/>
              <a:sym typeface="Raleway"/>
            </a:endParaRPr>
          </a:p>
          <a:p>
            <a:pPr indent="0" lvl="0" marL="0" rtl="0" algn="just">
              <a:spcBef>
                <a:spcPts val="1200"/>
              </a:spcBef>
              <a:spcAft>
                <a:spcPts val="0"/>
              </a:spcAft>
              <a:buNone/>
            </a:pPr>
            <a:r>
              <a:t/>
            </a:r>
            <a:endParaRPr sz="1100">
              <a:latin typeface="Raleway"/>
              <a:ea typeface="Raleway"/>
              <a:cs typeface="Raleway"/>
              <a:sym typeface="Raleway"/>
            </a:endParaRPr>
          </a:p>
          <a:p>
            <a:pPr indent="0" lvl="0" marL="914400" rtl="0" algn="just">
              <a:spcBef>
                <a:spcPts val="1200"/>
              </a:spcBef>
              <a:spcAft>
                <a:spcPts val="1200"/>
              </a:spcAft>
              <a:buNone/>
            </a:pPr>
            <a:r>
              <a:rPr lang="en" sz="1100">
                <a:latin typeface="Raleway"/>
                <a:ea typeface="Raleway"/>
                <a:cs typeface="Raleway"/>
                <a:sym typeface="Raleway"/>
              </a:rPr>
              <a:t>Apache Kafka, a versatile message broker and stream processor, revolutionizes the handling of real-time data feeds, offering a robust solution for modern data projects</a:t>
            </a:r>
            <a:endParaRPr sz="1100">
              <a:latin typeface="Raleway"/>
              <a:ea typeface="Raleway"/>
              <a:cs typeface="Raleway"/>
              <a:sym typeface="Raleway"/>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9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9" name="Google Shape;629;p9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
        <p:nvSpPr>
          <p:cNvPr id="630" name="Google Shape;630;p90"/>
          <p:cNvSpPr txBox="1"/>
          <p:nvPr>
            <p:ph idx="1" type="body"/>
          </p:nvPr>
        </p:nvSpPr>
        <p:spPr>
          <a:xfrm>
            <a:off x="2400250" y="1087350"/>
            <a:ext cx="6019800" cy="3648300"/>
          </a:xfrm>
          <a:prstGeom prst="rect">
            <a:avLst/>
          </a:prstGeom>
        </p:spPr>
        <p:txBody>
          <a:bodyPr anchorCtr="0" anchor="t" bIns="91425" lIns="91425" spcFirstLastPara="1" rIns="91425" wrap="square" tIns="91425">
            <a:noAutofit/>
          </a:bodyPr>
          <a:lstStyle/>
          <a:p>
            <a:pPr indent="-298450" lvl="0" marL="457200" rtl="0" algn="just">
              <a:spcBef>
                <a:spcPts val="1200"/>
              </a:spcBef>
              <a:spcAft>
                <a:spcPts val="0"/>
              </a:spcAft>
              <a:buSzPts val="1100"/>
              <a:buFont typeface="Raleway"/>
              <a:buChar char="➔"/>
            </a:pPr>
            <a:r>
              <a:rPr b="1" lang="en" sz="1100">
                <a:latin typeface="Raleway"/>
                <a:ea typeface="Raleway"/>
                <a:cs typeface="Raleway"/>
                <a:sym typeface="Raleway"/>
              </a:rPr>
              <a:t>The Role of Consumers and Producers</a:t>
            </a:r>
            <a:endParaRPr b="1" sz="1100">
              <a:latin typeface="Raleway"/>
              <a:ea typeface="Raleway"/>
              <a:cs typeface="Raleway"/>
              <a:sym typeface="Raleway"/>
            </a:endParaRPr>
          </a:p>
          <a:p>
            <a:pPr indent="0" lvl="0" marL="0" rtl="0" algn="just">
              <a:spcBef>
                <a:spcPts val="1200"/>
              </a:spcBef>
              <a:spcAft>
                <a:spcPts val="0"/>
              </a:spcAft>
              <a:buNone/>
            </a:pPr>
            <a:r>
              <a:t/>
            </a:r>
            <a:endParaRPr sz="1100">
              <a:latin typeface="Raleway"/>
              <a:ea typeface="Raleway"/>
              <a:cs typeface="Raleway"/>
              <a:sym typeface="Raleway"/>
            </a:endParaRPr>
          </a:p>
          <a:p>
            <a:pPr indent="0" lvl="0" marL="914400" rtl="0" algn="just">
              <a:spcBef>
                <a:spcPts val="1200"/>
              </a:spcBef>
              <a:spcAft>
                <a:spcPts val="0"/>
              </a:spcAft>
              <a:buNone/>
            </a:pPr>
            <a:r>
              <a:rPr lang="en" sz="1100">
                <a:latin typeface="Raleway"/>
                <a:ea typeface="Raleway"/>
                <a:cs typeface="Raleway"/>
                <a:sym typeface="Raleway"/>
              </a:rPr>
              <a:t>In any data-centric project, a fundamental distinction exists between consumers and producers</a:t>
            </a:r>
            <a:endParaRPr sz="1100">
              <a:latin typeface="Raleway"/>
              <a:ea typeface="Raleway"/>
              <a:cs typeface="Raleway"/>
              <a:sym typeface="Raleway"/>
            </a:endParaRPr>
          </a:p>
          <a:p>
            <a:pPr indent="-298450" lvl="0" marL="1371600" rtl="0" algn="just">
              <a:spcBef>
                <a:spcPts val="1200"/>
              </a:spcBef>
              <a:spcAft>
                <a:spcPts val="0"/>
              </a:spcAft>
              <a:buSzPts val="1100"/>
              <a:buFont typeface="Raleway"/>
              <a:buChar char="●"/>
            </a:pPr>
            <a:r>
              <a:rPr i="1" lang="en" sz="1100" u="sng">
                <a:latin typeface="Raleway"/>
                <a:ea typeface="Raleway"/>
                <a:cs typeface="Raleway"/>
                <a:sym typeface="Raleway"/>
              </a:rPr>
              <a:t>Consumers</a:t>
            </a:r>
            <a:r>
              <a:rPr lang="en" sz="1100">
                <a:latin typeface="Raleway"/>
                <a:ea typeface="Raleway"/>
                <a:cs typeface="Raleway"/>
                <a:sym typeface="Raleway"/>
              </a:rPr>
              <a:t>: These are the entities responsible for consuming the data—web pages, microservices, applications, and more. They are the endpoints where data is ultimately utilized</a:t>
            </a:r>
            <a:endParaRPr sz="1100">
              <a:latin typeface="Raleway"/>
              <a:ea typeface="Raleway"/>
              <a:cs typeface="Raleway"/>
              <a:sym typeface="Raleway"/>
            </a:endParaRPr>
          </a:p>
          <a:p>
            <a:pPr indent="0" lvl="0" marL="2286000" rtl="0" algn="just">
              <a:spcBef>
                <a:spcPts val="1200"/>
              </a:spcBef>
              <a:spcAft>
                <a:spcPts val="0"/>
              </a:spcAft>
              <a:buNone/>
            </a:pPr>
            <a:r>
              <a:t/>
            </a:r>
            <a:endParaRPr sz="1100">
              <a:latin typeface="Raleway"/>
              <a:ea typeface="Raleway"/>
              <a:cs typeface="Raleway"/>
              <a:sym typeface="Raleway"/>
            </a:endParaRPr>
          </a:p>
          <a:p>
            <a:pPr indent="-298450" lvl="0" marL="1371600" rtl="0" algn="just">
              <a:spcBef>
                <a:spcPts val="1200"/>
              </a:spcBef>
              <a:spcAft>
                <a:spcPts val="0"/>
              </a:spcAft>
              <a:buSzPts val="1100"/>
              <a:buFont typeface="Raleway"/>
              <a:buChar char="●"/>
            </a:pPr>
            <a:r>
              <a:rPr i="1" lang="en" sz="1100" u="sng">
                <a:latin typeface="Raleway"/>
                <a:ea typeface="Raleway"/>
                <a:cs typeface="Raleway"/>
                <a:sym typeface="Raleway"/>
              </a:rPr>
              <a:t>Producers</a:t>
            </a:r>
            <a:r>
              <a:rPr lang="en" sz="1100">
                <a:latin typeface="Raleway"/>
                <a:ea typeface="Raleway"/>
                <a:cs typeface="Raleway"/>
                <a:sym typeface="Raleway"/>
              </a:rPr>
              <a:t>: Producers, on the other hand, are the originators of data, supplying valuable information to consumers</a:t>
            </a:r>
            <a:endParaRPr sz="1100">
              <a:latin typeface="Raleway"/>
              <a:ea typeface="Raleway"/>
              <a:cs typeface="Raleway"/>
              <a:sym typeface="Raleway"/>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9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6" name="Google Shape;636;p9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
        <p:nvSpPr>
          <p:cNvPr id="637" name="Google Shape;637;p91"/>
          <p:cNvSpPr txBox="1"/>
          <p:nvPr>
            <p:ph idx="1" type="body"/>
          </p:nvPr>
        </p:nvSpPr>
        <p:spPr>
          <a:xfrm>
            <a:off x="2400250" y="1087350"/>
            <a:ext cx="6019800" cy="3648300"/>
          </a:xfrm>
          <a:prstGeom prst="rect">
            <a:avLst/>
          </a:prstGeom>
        </p:spPr>
        <p:txBody>
          <a:bodyPr anchorCtr="0" anchor="t" bIns="91425" lIns="91425" spcFirstLastPara="1" rIns="91425" wrap="square" tIns="91425">
            <a:noAutofit/>
          </a:bodyPr>
          <a:lstStyle/>
          <a:p>
            <a:pPr indent="-298450" lvl="0" marL="457200" rtl="0" algn="just">
              <a:spcBef>
                <a:spcPts val="1200"/>
              </a:spcBef>
              <a:spcAft>
                <a:spcPts val="0"/>
              </a:spcAft>
              <a:buSzPts val="1100"/>
              <a:buFont typeface="Raleway"/>
              <a:buChar char="➔"/>
            </a:pPr>
            <a:r>
              <a:rPr b="1" lang="en" sz="1100">
                <a:latin typeface="Raleway"/>
                <a:ea typeface="Raleway"/>
                <a:cs typeface="Raleway"/>
                <a:sym typeface="Raleway"/>
              </a:rPr>
              <a:t>The Challenge of Direct Connections</a:t>
            </a:r>
            <a:endParaRPr b="1" sz="1100">
              <a:latin typeface="Raleway"/>
              <a:ea typeface="Raleway"/>
              <a:cs typeface="Raleway"/>
              <a:sym typeface="Raleway"/>
            </a:endParaRPr>
          </a:p>
          <a:p>
            <a:pPr indent="0" lvl="0" marL="0" rtl="0" algn="just">
              <a:spcBef>
                <a:spcPts val="1200"/>
              </a:spcBef>
              <a:spcAft>
                <a:spcPts val="0"/>
              </a:spcAft>
              <a:buNone/>
            </a:pPr>
            <a:r>
              <a:t/>
            </a:r>
            <a:endParaRPr sz="1100">
              <a:latin typeface="Raleway"/>
              <a:ea typeface="Raleway"/>
              <a:cs typeface="Raleway"/>
              <a:sym typeface="Raleway"/>
            </a:endParaRPr>
          </a:p>
          <a:p>
            <a:pPr indent="-298450" lvl="0" marL="1371600" rtl="0" algn="just">
              <a:spcBef>
                <a:spcPts val="1200"/>
              </a:spcBef>
              <a:spcAft>
                <a:spcPts val="0"/>
              </a:spcAft>
              <a:buSzPts val="1100"/>
              <a:buFont typeface="Raleway"/>
              <a:buChar char="●"/>
            </a:pPr>
            <a:r>
              <a:rPr lang="en" sz="1100">
                <a:latin typeface="Raleway"/>
                <a:ea typeface="Raleway"/>
                <a:cs typeface="Raleway"/>
                <a:sym typeface="Raleway"/>
              </a:rPr>
              <a:t>In the context of complex projects, connecting consumers directly to producers can lead to a convoluted and challenging-to-maintain architecture, as illustrated in the first image. </a:t>
            </a:r>
            <a:endParaRPr sz="1100">
              <a:latin typeface="Raleway"/>
              <a:ea typeface="Raleway"/>
              <a:cs typeface="Raleway"/>
              <a:sym typeface="Raleway"/>
            </a:endParaRPr>
          </a:p>
          <a:p>
            <a:pPr indent="0" lvl="0" marL="2286000" rtl="0" algn="just">
              <a:spcBef>
                <a:spcPts val="1200"/>
              </a:spcBef>
              <a:spcAft>
                <a:spcPts val="0"/>
              </a:spcAft>
              <a:buNone/>
            </a:pPr>
            <a:r>
              <a:t/>
            </a:r>
            <a:endParaRPr sz="1100">
              <a:latin typeface="Raleway"/>
              <a:ea typeface="Raleway"/>
              <a:cs typeface="Raleway"/>
              <a:sym typeface="Raleway"/>
            </a:endParaRPr>
          </a:p>
          <a:p>
            <a:pPr indent="-298450" lvl="0" marL="1371600" rtl="0" algn="just">
              <a:spcBef>
                <a:spcPts val="1200"/>
              </a:spcBef>
              <a:spcAft>
                <a:spcPts val="0"/>
              </a:spcAft>
              <a:buSzPts val="1100"/>
              <a:buFont typeface="Raleway"/>
              <a:buChar char="●"/>
            </a:pPr>
            <a:r>
              <a:rPr lang="en" sz="1100">
                <a:latin typeface="Raleway"/>
                <a:ea typeface="Raleway"/>
                <a:cs typeface="Raleway"/>
                <a:sym typeface="Raleway"/>
              </a:rPr>
              <a:t>This approach often results in scalability, reliability, and manageability issues</a:t>
            </a:r>
            <a:endParaRPr sz="11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3</a:t>
            </a:r>
            <a:r>
              <a:rPr lang="en">
                <a:solidFill>
                  <a:schemeClr val="lt2"/>
                </a:solidFill>
              </a:rPr>
              <a:t>. Setting up PostgreSQL</a:t>
            </a:r>
            <a:endParaRPr>
              <a:solidFill>
                <a:schemeClr val="lt2"/>
              </a:solidFill>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126" name="Google Shape;126;p20"/>
          <p:cNvSpPr txBox="1"/>
          <p:nvPr>
            <p:ph idx="1" type="body"/>
          </p:nvPr>
        </p:nvSpPr>
        <p:spPr>
          <a:xfrm>
            <a:off x="1795050" y="1255075"/>
            <a:ext cx="7173300" cy="3301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5. Run postgresql container from the following docker commands</a:t>
            </a:r>
            <a:endParaRPr sz="1100">
              <a:latin typeface="Arial"/>
              <a:ea typeface="Arial"/>
              <a:cs typeface="Arial"/>
              <a:sym typeface="Arial"/>
            </a:endParaRPr>
          </a:p>
          <a:p>
            <a:pPr indent="-298450" lvl="0" marL="1371600" rtl="0" algn="just">
              <a:spcBef>
                <a:spcPts val="1000"/>
              </a:spcBef>
              <a:spcAft>
                <a:spcPts val="0"/>
              </a:spcAft>
              <a:buSzPts val="1100"/>
              <a:buFont typeface="Arial"/>
              <a:buChar char="●"/>
            </a:pPr>
            <a:r>
              <a:rPr lang="en" sz="1100">
                <a:latin typeface="Arial"/>
                <a:ea typeface="Arial"/>
                <a:cs typeface="Arial"/>
                <a:sym typeface="Arial"/>
              </a:rPr>
              <a:t>  create a docker network</a:t>
            </a:r>
            <a:endParaRPr sz="1100">
              <a:latin typeface="Arial"/>
              <a:ea typeface="Arial"/>
              <a:cs typeface="Arial"/>
              <a:sym typeface="Arial"/>
            </a:endParaRPr>
          </a:p>
          <a:p>
            <a:pPr indent="-298450" lvl="0" marL="1371600" rtl="0" algn="l">
              <a:spcBef>
                <a:spcPts val="0"/>
              </a:spcBef>
              <a:spcAft>
                <a:spcPts val="0"/>
              </a:spcAft>
              <a:buClr>
                <a:srgbClr val="188038"/>
              </a:buClr>
              <a:buSzPts val="1100"/>
              <a:buFont typeface="Roboto Mono"/>
              <a:buChar char="●"/>
            </a:pPr>
            <a:r>
              <a:rPr lang="en" sz="1100">
                <a:solidFill>
                  <a:srgbClr val="188038"/>
                </a:solidFill>
                <a:latin typeface="Roboto Mono"/>
                <a:ea typeface="Roboto Mono"/>
                <a:cs typeface="Roboto Mono"/>
                <a:sym typeface="Roboto Mono"/>
              </a:rPr>
              <a:t>docker network create pg-network</a:t>
            </a:r>
            <a:endParaRPr sz="1100">
              <a:solidFill>
                <a:srgbClr val="188038"/>
              </a:solidFill>
              <a:latin typeface="Roboto Mono"/>
              <a:ea typeface="Roboto Mono"/>
              <a:cs typeface="Roboto Mono"/>
              <a:sym typeface="Roboto Mono"/>
            </a:endParaRPr>
          </a:p>
          <a:p>
            <a:pPr indent="-298450" lvl="0" marL="1371600" rtl="0" algn="l">
              <a:spcBef>
                <a:spcPts val="0"/>
              </a:spcBef>
              <a:spcAft>
                <a:spcPts val="0"/>
              </a:spcAft>
              <a:buClr>
                <a:srgbClr val="188038"/>
              </a:buClr>
              <a:buSzPts val="1100"/>
              <a:buFont typeface="Roboto Mono"/>
              <a:buChar char="●"/>
            </a:pPr>
            <a:r>
              <a:rPr lang="en" sz="1100">
                <a:solidFill>
                  <a:srgbClr val="188038"/>
                </a:solidFill>
                <a:latin typeface="Roboto Mono"/>
                <a:ea typeface="Roboto Mono"/>
                <a:cs typeface="Roboto Mono"/>
                <a:sym typeface="Roboto Mono"/>
              </a:rPr>
              <a:t>    sudo docker run -it \</a:t>
            </a:r>
            <a:endParaRPr sz="1100">
              <a:solidFill>
                <a:srgbClr val="188038"/>
              </a:solidFill>
              <a:latin typeface="Roboto Mono"/>
              <a:ea typeface="Roboto Mono"/>
              <a:cs typeface="Roboto Mono"/>
              <a:sym typeface="Roboto Mono"/>
            </a:endParaRPr>
          </a:p>
          <a:p>
            <a:pPr indent="-298450" lvl="0" marL="1371600" rtl="0" algn="l">
              <a:spcBef>
                <a:spcPts val="0"/>
              </a:spcBef>
              <a:spcAft>
                <a:spcPts val="0"/>
              </a:spcAft>
              <a:buClr>
                <a:srgbClr val="188038"/>
              </a:buClr>
              <a:buSzPts val="1100"/>
              <a:buFont typeface="Roboto Mono"/>
              <a:buChar char="●"/>
            </a:pPr>
            <a:r>
              <a:rPr lang="en" sz="1100">
                <a:solidFill>
                  <a:srgbClr val="188038"/>
                </a:solidFill>
                <a:latin typeface="Roboto Mono"/>
                <a:ea typeface="Roboto Mono"/>
                <a:cs typeface="Roboto Mono"/>
                <a:sym typeface="Roboto Mono"/>
              </a:rPr>
              <a:t>    -e POSTGRES_USER=root \</a:t>
            </a:r>
            <a:endParaRPr sz="1100">
              <a:solidFill>
                <a:srgbClr val="188038"/>
              </a:solidFill>
              <a:latin typeface="Roboto Mono"/>
              <a:ea typeface="Roboto Mono"/>
              <a:cs typeface="Roboto Mono"/>
              <a:sym typeface="Roboto Mono"/>
            </a:endParaRPr>
          </a:p>
          <a:p>
            <a:pPr indent="-298450" lvl="0" marL="1371600" rtl="0" algn="l">
              <a:spcBef>
                <a:spcPts val="0"/>
              </a:spcBef>
              <a:spcAft>
                <a:spcPts val="0"/>
              </a:spcAft>
              <a:buClr>
                <a:srgbClr val="188038"/>
              </a:buClr>
              <a:buSzPts val="1100"/>
              <a:buFont typeface="Roboto Mono"/>
              <a:buChar char="●"/>
            </a:pPr>
            <a:r>
              <a:rPr lang="en" sz="1100">
                <a:solidFill>
                  <a:srgbClr val="188038"/>
                </a:solidFill>
                <a:latin typeface="Roboto Mono"/>
                <a:ea typeface="Roboto Mono"/>
                <a:cs typeface="Roboto Mono"/>
                <a:sym typeface="Roboto Mono"/>
              </a:rPr>
              <a:t>    -e POSTGRES_PASSWORD=root \</a:t>
            </a:r>
            <a:endParaRPr sz="1100">
              <a:solidFill>
                <a:srgbClr val="188038"/>
              </a:solidFill>
              <a:latin typeface="Roboto Mono"/>
              <a:ea typeface="Roboto Mono"/>
              <a:cs typeface="Roboto Mono"/>
              <a:sym typeface="Roboto Mono"/>
            </a:endParaRPr>
          </a:p>
          <a:p>
            <a:pPr indent="-298450" lvl="0" marL="1371600" rtl="0" algn="l">
              <a:spcBef>
                <a:spcPts val="0"/>
              </a:spcBef>
              <a:spcAft>
                <a:spcPts val="0"/>
              </a:spcAft>
              <a:buClr>
                <a:srgbClr val="188038"/>
              </a:buClr>
              <a:buSzPts val="1100"/>
              <a:buFont typeface="Roboto Mono"/>
              <a:buChar char="●"/>
            </a:pPr>
            <a:r>
              <a:rPr lang="en" sz="1100">
                <a:solidFill>
                  <a:srgbClr val="188038"/>
                </a:solidFill>
                <a:latin typeface="Roboto Mono"/>
                <a:ea typeface="Roboto Mono"/>
                <a:cs typeface="Roboto Mono"/>
                <a:sym typeface="Roboto Mono"/>
              </a:rPr>
              <a:t>    -e POSTGRES_DB=ny_taxi \</a:t>
            </a:r>
            <a:endParaRPr sz="1100">
              <a:solidFill>
                <a:srgbClr val="188038"/>
              </a:solidFill>
              <a:latin typeface="Roboto Mono"/>
              <a:ea typeface="Roboto Mono"/>
              <a:cs typeface="Roboto Mono"/>
              <a:sym typeface="Roboto Mono"/>
            </a:endParaRPr>
          </a:p>
          <a:p>
            <a:pPr indent="-298450" lvl="0" marL="1371600" rtl="0" algn="l">
              <a:spcBef>
                <a:spcPts val="0"/>
              </a:spcBef>
              <a:spcAft>
                <a:spcPts val="0"/>
              </a:spcAft>
              <a:buClr>
                <a:srgbClr val="188038"/>
              </a:buClr>
              <a:buSzPts val="1100"/>
              <a:buFont typeface="Roboto Mono"/>
              <a:buChar char="●"/>
            </a:pPr>
            <a:r>
              <a:rPr lang="en" sz="1100">
                <a:solidFill>
                  <a:srgbClr val="188038"/>
                </a:solidFill>
                <a:latin typeface="Roboto Mono"/>
                <a:ea typeface="Roboto Mono"/>
                <a:cs typeface="Roboto Mono"/>
                <a:sym typeface="Roboto Mono"/>
              </a:rPr>
              <a:t>    -v "$(pwd)"/ny_taxi_postgres_data:/var/lib/postgresql/data \</a:t>
            </a:r>
            <a:endParaRPr sz="1100">
              <a:solidFill>
                <a:srgbClr val="188038"/>
              </a:solidFill>
              <a:latin typeface="Roboto Mono"/>
              <a:ea typeface="Roboto Mono"/>
              <a:cs typeface="Roboto Mono"/>
              <a:sym typeface="Roboto Mono"/>
            </a:endParaRPr>
          </a:p>
          <a:p>
            <a:pPr indent="-298450" lvl="0" marL="1371600" rtl="0" algn="l">
              <a:spcBef>
                <a:spcPts val="0"/>
              </a:spcBef>
              <a:spcAft>
                <a:spcPts val="0"/>
              </a:spcAft>
              <a:buClr>
                <a:srgbClr val="188038"/>
              </a:buClr>
              <a:buSzPts val="1100"/>
              <a:buFont typeface="Roboto Mono"/>
              <a:buChar char="●"/>
            </a:pPr>
            <a:r>
              <a:rPr lang="en" sz="1100">
                <a:solidFill>
                  <a:srgbClr val="188038"/>
                </a:solidFill>
                <a:latin typeface="Roboto Mono"/>
                <a:ea typeface="Roboto Mono"/>
                <a:cs typeface="Roboto Mono"/>
                <a:sym typeface="Roboto Mono"/>
              </a:rPr>
              <a:t>    -p 5432:5432 \</a:t>
            </a:r>
            <a:endParaRPr sz="1100">
              <a:solidFill>
                <a:srgbClr val="188038"/>
              </a:solidFill>
              <a:latin typeface="Roboto Mono"/>
              <a:ea typeface="Roboto Mono"/>
              <a:cs typeface="Roboto Mono"/>
              <a:sym typeface="Roboto Mono"/>
            </a:endParaRPr>
          </a:p>
          <a:p>
            <a:pPr indent="-298450" lvl="0" marL="1371600" rtl="0" algn="l">
              <a:spcBef>
                <a:spcPts val="0"/>
              </a:spcBef>
              <a:spcAft>
                <a:spcPts val="0"/>
              </a:spcAft>
              <a:buClr>
                <a:srgbClr val="188038"/>
              </a:buClr>
              <a:buSzPts val="1100"/>
              <a:buFont typeface="Roboto Mono"/>
              <a:buChar char="●"/>
            </a:pPr>
            <a:r>
              <a:rPr lang="en" sz="1100">
                <a:solidFill>
                  <a:srgbClr val="188038"/>
                </a:solidFill>
                <a:latin typeface="Roboto Mono"/>
                <a:ea typeface="Roboto Mono"/>
                <a:cs typeface="Roboto Mono"/>
                <a:sym typeface="Roboto Mono"/>
              </a:rPr>
              <a:t>    --network=pg-network \</a:t>
            </a:r>
            <a:endParaRPr sz="1100">
              <a:solidFill>
                <a:srgbClr val="188038"/>
              </a:solidFill>
              <a:latin typeface="Roboto Mono"/>
              <a:ea typeface="Roboto Mono"/>
              <a:cs typeface="Roboto Mono"/>
              <a:sym typeface="Roboto Mono"/>
            </a:endParaRPr>
          </a:p>
          <a:p>
            <a:pPr indent="-298450" lvl="0" marL="1371600" rtl="0" algn="l">
              <a:spcBef>
                <a:spcPts val="0"/>
              </a:spcBef>
              <a:spcAft>
                <a:spcPts val="0"/>
              </a:spcAft>
              <a:buClr>
                <a:srgbClr val="188038"/>
              </a:buClr>
              <a:buSzPts val="1100"/>
              <a:buFont typeface="Roboto Mono"/>
              <a:buChar char="●"/>
            </a:pPr>
            <a:r>
              <a:rPr lang="en" sz="1100">
                <a:solidFill>
                  <a:srgbClr val="188038"/>
                </a:solidFill>
                <a:latin typeface="Roboto Mono"/>
                <a:ea typeface="Roboto Mono"/>
                <a:cs typeface="Roboto Mono"/>
                <a:sym typeface="Roboto Mono"/>
              </a:rPr>
              <a:t>    --name pg-database \</a:t>
            </a:r>
            <a:endParaRPr sz="1100">
              <a:solidFill>
                <a:srgbClr val="188038"/>
              </a:solidFill>
              <a:latin typeface="Roboto Mono"/>
              <a:ea typeface="Roboto Mono"/>
              <a:cs typeface="Roboto Mono"/>
              <a:sym typeface="Roboto Mono"/>
            </a:endParaRPr>
          </a:p>
          <a:p>
            <a:pPr indent="-298450" lvl="0" marL="1371600" rtl="0" algn="l">
              <a:spcBef>
                <a:spcPts val="0"/>
              </a:spcBef>
              <a:spcAft>
                <a:spcPts val="0"/>
              </a:spcAft>
              <a:buClr>
                <a:srgbClr val="188038"/>
              </a:buClr>
              <a:buSzPts val="1100"/>
              <a:buFont typeface="Roboto Mono"/>
              <a:buChar char="●"/>
            </a:pPr>
            <a:r>
              <a:rPr lang="en" sz="1100">
                <a:solidFill>
                  <a:srgbClr val="188038"/>
                </a:solidFill>
                <a:latin typeface="Roboto Mono"/>
                <a:ea typeface="Roboto Mono"/>
                <a:cs typeface="Roboto Mono"/>
                <a:sym typeface="Roboto Mono"/>
              </a:rPr>
              <a:t>    postgres:13</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9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3" name="Google Shape;643;p9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
        <p:nvSpPr>
          <p:cNvPr id="644" name="Google Shape;644;p92"/>
          <p:cNvSpPr txBox="1"/>
          <p:nvPr>
            <p:ph idx="1" type="body"/>
          </p:nvPr>
        </p:nvSpPr>
        <p:spPr>
          <a:xfrm>
            <a:off x="2400250" y="1087350"/>
            <a:ext cx="6019800" cy="3648300"/>
          </a:xfrm>
          <a:prstGeom prst="rect">
            <a:avLst/>
          </a:prstGeom>
        </p:spPr>
        <p:txBody>
          <a:bodyPr anchorCtr="0" anchor="t" bIns="91425" lIns="91425" spcFirstLastPara="1" rIns="91425" wrap="square" tIns="91425">
            <a:noAutofit/>
          </a:bodyPr>
          <a:lstStyle/>
          <a:p>
            <a:pPr indent="-298450" lvl="0" marL="457200" rtl="0" algn="just">
              <a:spcBef>
                <a:spcPts val="1200"/>
              </a:spcBef>
              <a:spcAft>
                <a:spcPts val="0"/>
              </a:spcAft>
              <a:buSzPts val="1100"/>
              <a:buFont typeface="Raleway"/>
              <a:buChar char="➔"/>
            </a:pPr>
            <a:r>
              <a:rPr b="1" lang="en" sz="1100">
                <a:latin typeface="Raleway"/>
                <a:ea typeface="Raleway"/>
                <a:cs typeface="Raleway"/>
                <a:sym typeface="Raleway"/>
              </a:rPr>
              <a:t>Kafka: The Mediator</a:t>
            </a:r>
            <a:endParaRPr b="1" sz="1100">
              <a:latin typeface="Raleway"/>
              <a:ea typeface="Raleway"/>
              <a:cs typeface="Raleway"/>
              <a:sym typeface="Raleway"/>
            </a:endParaRPr>
          </a:p>
          <a:p>
            <a:pPr indent="0" lvl="0" marL="0" rtl="0" algn="just">
              <a:spcBef>
                <a:spcPts val="1200"/>
              </a:spcBef>
              <a:spcAft>
                <a:spcPts val="0"/>
              </a:spcAft>
              <a:buNone/>
            </a:pPr>
            <a:r>
              <a:t/>
            </a:r>
            <a:endParaRPr sz="1100">
              <a:latin typeface="Raleway"/>
              <a:ea typeface="Raleway"/>
              <a:cs typeface="Raleway"/>
              <a:sym typeface="Raleway"/>
            </a:endParaRPr>
          </a:p>
          <a:p>
            <a:pPr indent="-298450" lvl="0" marL="1371600" rtl="0" algn="just">
              <a:spcBef>
                <a:spcPts val="1200"/>
              </a:spcBef>
              <a:spcAft>
                <a:spcPts val="0"/>
              </a:spcAft>
              <a:buSzPts val="1100"/>
              <a:buFont typeface="Raleway"/>
              <a:buChar char="●"/>
            </a:pPr>
            <a:r>
              <a:rPr lang="en" sz="1100">
                <a:latin typeface="Raleway"/>
                <a:ea typeface="Raleway"/>
                <a:cs typeface="Raleway"/>
                <a:sym typeface="Raleway"/>
              </a:rPr>
              <a:t>Apache Kafka addresses these architectural challenges by assuming the role of an intermediary that all other project components connect to. </a:t>
            </a:r>
            <a:endParaRPr sz="1100">
              <a:latin typeface="Raleway"/>
              <a:ea typeface="Raleway"/>
              <a:cs typeface="Raleway"/>
              <a:sym typeface="Raleway"/>
            </a:endParaRPr>
          </a:p>
          <a:p>
            <a:pPr indent="0" lvl="0" marL="2286000" rtl="0" algn="just">
              <a:spcBef>
                <a:spcPts val="1200"/>
              </a:spcBef>
              <a:spcAft>
                <a:spcPts val="0"/>
              </a:spcAft>
              <a:buNone/>
            </a:pPr>
            <a:r>
              <a:t/>
            </a:r>
            <a:endParaRPr sz="1100">
              <a:latin typeface="Raleway"/>
              <a:ea typeface="Raleway"/>
              <a:cs typeface="Raleway"/>
              <a:sym typeface="Raleway"/>
            </a:endParaRPr>
          </a:p>
          <a:p>
            <a:pPr indent="-298450" lvl="0" marL="1371600" rtl="0" algn="just">
              <a:spcBef>
                <a:spcPts val="1200"/>
              </a:spcBef>
              <a:spcAft>
                <a:spcPts val="0"/>
              </a:spcAft>
              <a:buSzPts val="1100"/>
              <a:buFont typeface="Raleway"/>
              <a:buChar char="●"/>
            </a:pPr>
            <a:r>
              <a:rPr lang="en" sz="1100">
                <a:latin typeface="Raleway"/>
                <a:ea typeface="Raleway"/>
                <a:cs typeface="Raleway"/>
                <a:sym typeface="Raleway"/>
              </a:rPr>
              <a:t>This architectural shift simplifies the system, making it more scalable, maintainable, and robust</a:t>
            </a:r>
            <a:endParaRPr sz="1100">
              <a:latin typeface="Raleway"/>
              <a:ea typeface="Raleway"/>
              <a:cs typeface="Raleway"/>
              <a:sym typeface="Raleway"/>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9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0" name="Google Shape;650;p9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
        <p:nvSpPr>
          <p:cNvPr id="651" name="Google Shape;651;p93"/>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spcBef>
                <a:spcPts val="1200"/>
              </a:spcBef>
              <a:spcAft>
                <a:spcPts val="0"/>
              </a:spcAft>
              <a:buSzPts val="1100"/>
              <a:buFont typeface="Raleway"/>
              <a:buChar char="➔"/>
            </a:pPr>
            <a:r>
              <a:rPr b="1" lang="en" sz="1100">
                <a:latin typeface="Raleway"/>
                <a:ea typeface="Raleway"/>
                <a:cs typeface="Raleway"/>
                <a:sym typeface="Raleway"/>
              </a:rPr>
              <a:t>How Kafka Works</a:t>
            </a:r>
            <a:endParaRPr b="1" sz="1100">
              <a:latin typeface="Raleway"/>
              <a:ea typeface="Raleway"/>
              <a:cs typeface="Raleway"/>
              <a:sym typeface="Raleway"/>
            </a:endParaRPr>
          </a:p>
          <a:p>
            <a:pPr indent="0" lvl="0" marL="0" rtl="0" algn="just">
              <a:spcBef>
                <a:spcPts val="1200"/>
              </a:spcBef>
              <a:spcAft>
                <a:spcPts val="0"/>
              </a:spcAft>
              <a:buNone/>
            </a:pPr>
            <a:r>
              <a:t/>
            </a:r>
            <a:endParaRPr sz="1100">
              <a:latin typeface="Raleway"/>
              <a:ea typeface="Raleway"/>
              <a:cs typeface="Raleway"/>
              <a:sym typeface="Raleway"/>
            </a:endParaRPr>
          </a:p>
          <a:p>
            <a:pPr indent="0" lvl="0" marL="1371600" rtl="0" algn="just">
              <a:spcBef>
                <a:spcPts val="1200"/>
              </a:spcBef>
              <a:spcAft>
                <a:spcPts val="0"/>
              </a:spcAft>
              <a:buNone/>
            </a:pPr>
            <a:r>
              <a:rPr lang="en" sz="1100">
                <a:latin typeface="Raleway"/>
                <a:ea typeface="Raleway"/>
                <a:cs typeface="Raleway"/>
                <a:sym typeface="Raleway"/>
              </a:rPr>
              <a:t>Kafka operates by </a:t>
            </a:r>
            <a:r>
              <a:rPr lang="en" sz="1100">
                <a:latin typeface="Raleway"/>
                <a:ea typeface="Raleway"/>
                <a:cs typeface="Raleway"/>
                <a:sym typeface="Raleway"/>
              </a:rPr>
              <a:t>facilitating</a:t>
            </a:r>
            <a:r>
              <a:rPr lang="en" sz="1100">
                <a:latin typeface="Raleway"/>
                <a:ea typeface="Raleway"/>
                <a:cs typeface="Raleway"/>
                <a:sym typeface="Raleway"/>
              </a:rPr>
              <a:t> </a:t>
            </a:r>
            <a:r>
              <a:rPr lang="en" sz="1100">
                <a:latin typeface="Raleway"/>
                <a:ea typeface="Raleway"/>
                <a:cs typeface="Raleway"/>
                <a:sym typeface="Raleway"/>
              </a:rPr>
              <a:t>seamless</a:t>
            </a:r>
            <a:r>
              <a:rPr lang="en" sz="1100">
                <a:latin typeface="Raleway"/>
                <a:ea typeface="Raleway"/>
                <a:cs typeface="Raleway"/>
                <a:sym typeface="Raleway"/>
              </a:rPr>
              <a:t> communication between producers and consumers</a:t>
            </a:r>
            <a:endParaRPr sz="1100">
              <a:latin typeface="Raleway"/>
              <a:ea typeface="Raleway"/>
              <a:cs typeface="Raleway"/>
              <a:sym typeface="Raleway"/>
            </a:endParaRPr>
          </a:p>
          <a:p>
            <a:pPr indent="0" lvl="0" marL="2286000" rtl="0" algn="just">
              <a:spcBef>
                <a:spcPts val="1200"/>
              </a:spcBef>
              <a:spcAft>
                <a:spcPts val="0"/>
              </a:spcAft>
              <a:buNone/>
            </a:pPr>
            <a:r>
              <a:t/>
            </a:r>
            <a:endParaRPr sz="1100">
              <a:latin typeface="Raleway"/>
              <a:ea typeface="Raleway"/>
              <a:cs typeface="Raleway"/>
              <a:sym typeface="Raleway"/>
            </a:endParaRPr>
          </a:p>
          <a:p>
            <a:pPr indent="-298450" lvl="0" marL="1371600" rtl="0" algn="just">
              <a:spcBef>
                <a:spcPts val="1200"/>
              </a:spcBef>
              <a:spcAft>
                <a:spcPts val="0"/>
              </a:spcAft>
              <a:buSzPts val="1100"/>
              <a:buFont typeface="Raleway"/>
              <a:buChar char="●"/>
            </a:pPr>
            <a:r>
              <a:rPr i="1" lang="en" sz="1100" u="sng">
                <a:latin typeface="Raleway"/>
                <a:ea typeface="Raleway"/>
                <a:cs typeface="Raleway"/>
                <a:sym typeface="Raleway"/>
              </a:rPr>
              <a:t>Producers send messages</a:t>
            </a:r>
            <a:r>
              <a:rPr lang="en" sz="1100">
                <a:latin typeface="Raleway"/>
                <a:ea typeface="Raleway"/>
                <a:cs typeface="Raleway"/>
                <a:sym typeface="Raleway"/>
              </a:rPr>
              <a:t>: Producers generate data and transmit it to Kafka</a:t>
            </a:r>
            <a:endParaRPr sz="1100">
              <a:latin typeface="Raleway"/>
              <a:ea typeface="Raleway"/>
              <a:cs typeface="Raleway"/>
              <a:sym typeface="Raleway"/>
            </a:endParaRPr>
          </a:p>
          <a:p>
            <a:pPr indent="0" lvl="0" marL="2286000" rtl="0" algn="just">
              <a:spcBef>
                <a:spcPts val="1200"/>
              </a:spcBef>
              <a:spcAft>
                <a:spcPts val="0"/>
              </a:spcAft>
              <a:buNone/>
            </a:pPr>
            <a:r>
              <a:t/>
            </a:r>
            <a:endParaRPr sz="1100">
              <a:latin typeface="Raleway"/>
              <a:ea typeface="Raleway"/>
              <a:cs typeface="Raleway"/>
              <a:sym typeface="Raleway"/>
            </a:endParaRPr>
          </a:p>
          <a:p>
            <a:pPr indent="-298450" lvl="0" marL="1371600" rtl="0" algn="just">
              <a:spcBef>
                <a:spcPts val="1200"/>
              </a:spcBef>
              <a:spcAft>
                <a:spcPts val="0"/>
              </a:spcAft>
              <a:buSzPts val="1100"/>
              <a:buFont typeface="Raleway"/>
              <a:buChar char="●"/>
            </a:pPr>
            <a:r>
              <a:rPr i="1" lang="en" sz="1100" u="sng">
                <a:latin typeface="Raleway"/>
                <a:ea typeface="Raleway"/>
                <a:cs typeface="Raleway"/>
                <a:sym typeface="Raleway"/>
              </a:rPr>
              <a:t>Real-time message distribution</a:t>
            </a:r>
            <a:r>
              <a:rPr lang="en" sz="1100">
                <a:latin typeface="Raleway"/>
                <a:ea typeface="Raleway"/>
                <a:cs typeface="Raleway"/>
                <a:sym typeface="Raleway"/>
              </a:rPr>
              <a:t>: Kafka excels at real-time data distribution, promptly pushing messages to consumers as they arrive.</a:t>
            </a:r>
            <a:endParaRPr sz="1100">
              <a:latin typeface="Raleway"/>
              <a:ea typeface="Raleway"/>
              <a:cs typeface="Raleway"/>
              <a:sym typeface="Raleway"/>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7" name="Google Shape;657;p9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
        <p:nvSpPr>
          <p:cNvPr id="658" name="Google Shape;658;p94"/>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spcBef>
                <a:spcPts val="1200"/>
              </a:spcBef>
              <a:spcAft>
                <a:spcPts val="0"/>
              </a:spcAft>
              <a:buSzPts val="1100"/>
              <a:buFont typeface="Raleway"/>
              <a:buChar char="➔"/>
            </a:pPr>
            <a:r>
              <a:rPr b="1" lang="en" sz="1100">
                <a:latin typeface="Raleway"/>
                <a:ea typeface="Raleway"/>
                <a:cs typeface="Raleway"/>
                <a:sym typeface="Raleway"/>
              </a:rPr>
              <a:t>Kafka's Prevalence</a:t>
            </a:r>
            <a:endParaRPr b="1" sz="1100">
              <a:latin typeface="Raleway"/>
              <a:ea typeface="Raleway"/>
              <a:cs typeface="Raleway"/>
              <a:sym typeface="Raleway"/>
            </a:endParaRPr>
          </a:p>
          <a:p>
            <a:pPr indent="0" lvl="0" marL="0" rtl="0" algn="just">
              <a:spcBef>
                <a:spcPts val="1200"/>
              </a:spcBef>
              <a:spcAft>
                <a:spcPts val="0"/>
              </a:spcAft>
              <a:buNone/>
            </a:pPr>
            <a:r>
              <a:t/>
            </a:r>
            <a:endParaRPr sz="1100">
              <a:latin typeface="Raleway"/>
              <a:ea typeface="Raleway"/>
              <a:cs typeface="Raleway"/>
              <a:sym typeface="Raleway"/>
            </a:endParaRPr>
          </a:p>
          <a:p>
            <a:pPr indent="-298450" lvl="0" marL="1371600" rtl="0" algn="just">
              <a:spcBef>
                <a:spcPts val="1200"/>
              </a:spcBef>
              <a:spcAft>
                <a:spcPts val="0"/>
              </a:spcAft>
              <a:buSzPts val="1100"/>
              <a:buFont typeface="Raleway"/>
              <a:buChar char="●"/>
            </a:pPr>
            <a:r>
              <a:rPr lang="en" sz="1100">
                <a:latin typeface="Raleway"/>
                <a:ea typeface="Raleway"/>
                <a:cs typeface="Raleway"/>
                <a:sym typeface="Raleway"/>
              </a:rPr>
              <a:t>Kafka's influence extends far and wide, earning its status as a cornerstone technology in the data landscape</a:t>
            </a:r>
            <a:endParaRPr sz="1100">
              <a:latin typeface="Raleway"/>
              <a:ea typeface="Raleway"/>
              <a:cs typeface="Raleway"/>
              <a:sym typeface="Raleway"/>
            </a:endParaRPr>
          </a:p>
          <a:p>
            <a:pPr indent="0" lvl="0" marL="2286000" rtl="0" algn="just">
              <a:spcBef>
                <a:spcPts val="1200"/>
              </a:spcBef>
              <a:spcAft>
                <a:spcPts val="0"/>
              </a:spcAft>
              <a:buNone/>
            </a:pPr>
            <a:r>
              <a:t/>
            </a:r>
            <a:endParaRPr sz="1100">
              <a:latin typeface="Raleway"/>
              <a:ea typeface="Raleway"/>
              <a:cs typeface="Raleway"/>
              <a:sym typeface="Raleway"/>
            </a:endParaRPr>
          </a:p>
          <a:p>
            <a:pPr indent="-298450" lvl="0" marL="1371600" rtl="0" algn="just">
              <a:spcBef>
                <a:spcPts val="1200"/>
              </a:spcBef>
              <a:spcAft>
                <a:spcPts val="0"/>
              </a:spcAft>
              <a:buSzPts val="1100"/>
              <a:buFont typeface="Raleway"/>
              <a:buChar char="●"/>
            </a:pPr>
            <a:r>
              <a:rPr lang="en" sz="1100">
                <a:latin typeface="Raleway"/>
                <a:ea typeface="Raleway"/>
                <a:cs typeface="Raleway"/>
                <a:sym typeface="Raleway"/>
              </a:rPr>
              <a:t>It is widely adopted by a multitude of technology-related companies, underlining its popularity and reliability</a:t>
            </a:r>
            <a:endParaRPr sz="1100">
              <a:latin typeface="Raleway"/>
              <a:ea typeface="Raleway"/>
              <a:cs typeface="Raleway"/>
              <a:sym typeface="Raleway"/>
            </a:endParaRPr>
          </a:p>
          <a:p>
            <a:pPr indent="0" lvl="0" marL="2286000" rtl="0" algn="just">
              <a:spcBef>
                <a:spcPts val="1200"/>
              </a:spcBef>
              <a:spcAft>
                <a:spcPts val="1200"/>
              </a:spcAft>
              <a:buNone/>
            </a:pPr>
            <a:r>
              <a:t/>
            </a:r>
            <a:endParaRPr sz="1100">
              <a:latin typeface="Raleway"/>
              <a:ea typeface="Raleway"/>
              <a:cs typeface="Raleway"/>
              <a:sym typeface="Raleway"/>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9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4" name="Google Shape;664;p9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
        <p:nvSpPr>
          <p:cNvPr id="665" name="Google Shape;665;p95"/>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spcBef>
                <a:spcPts val="1200"/>
              </a:spcBef>
              <a:spcAft>
                <a:spcPts val="0"/>
              </a:spcAft>
              <a:buSzPts val="1100"/>
              <a:buFont typeface="Raleway"/>
              <a:buChar char="➔"/>
            </a:pPr>
            <a:r>
              <a:rPr b="1" lang="en" sz="1100">
                <a:latin typeface="Raleway"/>
                <a:ea typeface="Raleway"/>
                <a:cs typeface="Raleway"/>
                <a:sym typeface="Raleway"/>
              </a:rPr>
              <a:t>Basic Kafka Components</a:t>
            </a:r>
            <a:endParaRPr b="1" sz="1100">
              <a:latin typeface="Raleway"/>
              <a:ea typeface="Raleway"/>
              <a:cs typeface="Raleway"/>
              <a:sym typeface="Raleway"/>
            </a:endParaRPr>
          </a:p>
          <a:p>
            <a:pPr indent="0" lvl="0" marL="0" rtl="0" algn="just">
              <a:spcBef>
                <a:spcPts val="1200"/>
              </a:spcBef>
              <a:spcAft>
                <a:spcPts val="0"/>
              </a:spcAft>
              <a:buNone/>
            </a:pPr>
            <a:r>
              <a:t/>
            </a:r>
            <a:endParaRPr sz="1100">
              <a:latin typeface="Raleway"/>
              <a:ea typeface="Raleway"/>
              <a:cs typeface="Raleway"/>
              <a:sym typeface="Raleway"/>
            </a:endParaRPr>
          </a:p>
          <a:p>
            <a:pPr indent="0" lvl="0" marL="0" rtl="0" algn="just">
              <a:spcBef>
                <a:spcPts val="1200"/>
              </a:spcBef>
              <a:spcAft>
                <a:spcPts val="0"/>
              </a:spcAft>
              <a:buNone/>
            </a:pPr>
            <a:r>
              <a:rPr lang="en" sz="1100">
                <a:latin typeface="Raleway"/>
                <a:ea typeface="Raleway"/>
                <a:cs typeface="Raleway"/>
                <a:sym typeface="Raleway"/>
              </a:rPr>
              <a:t>In Kafka, the fundamental unit of communication used by producers and consumers to exchange information is known as a message. Messages consist of three primary components:</a:t>
            </a:r>
            <a:endParaRPr sz="1100">
              <a:latin typeface="Raleway"/>
              <a:ea typeface="Raleway"/>
              <a:cs typeface="Raleway"/>
              <a:sym typeface="Raleway"/>
            </a:endParaRPr>
          </a:p>
          <a:p>
            <a:pPr indent="-298450" lvl="0" marL="457200" rtl="0" algn="just">
              <a:lnSpc>
                <a:spcPct val="200000"/>
              </a:lnSpc>
              <a:spcBef>
                <a:spcPts val="1200"/>
              </a:spcBef>
              <a:spcAft>
                <a:spcPts val="0"/>
              </a:spcAft>
              <a:buSzPts val="1100"/>
              <a:buFont typeface="Raleway"/>
              <a:buChar char="●"/>
            </a:pPr>
            <a:r>
              <a:rPr i="1" lang="en" sz="1100" u="sng">
                <a:latin typeface="Raleway"/>
                <a:ea typeface="Raleway"/>
                <a:cs typeface="Raleway"/>
                <a:sym typeface="Raleway"/>
              </a:rPr>
              <a:t>Key</a:t>
            </a:r>
            <a:r>
              <a:rPr lang="en" sz="1100">
                <a:latin typeface="Raleway"/>
                <a:ea typeface="Raleway"/>
                <a:cs typeface="Raleway"/>
                <a:sym typeface="Raleway"/>
              </a:rPr>
              <a:t>: The key is employed to identify the message uniquely. It also plays a crucial role in other Kafka operations, such as partitioning (covered later)</a:t>
            </a:r>
            <a:endParaRPr sz="1100">
              <a:latin typeface="Raleway"/>
              <a:ea typeface="Raleway"/>
              <a:cs typeface="Raleway"/>
              <a:sym typeface="Raleway"/>
            </a:endParaRPr>
          </a:p>
          <a:p>
            <a:pPr indent="-298450" lvl="0" marL="457200" rtl="0" algn="just">
              <a:lnSpc>
                <a:spcPct val="200000"/>
              </a:lnSpc>
              <a:spcBef>
                <a:spcPts val="0"/>
              </a:spcBef>
              <a:spcAft>
                <a:spcPts val="0"/>
              </a:spcAft>
              <a:buSzPts val="1100"/>
              <a:buFont typeface="Raleway"/>
              <a:buChar char="●"/>
            </a:pPr>
            <a:r>
              <a:rPr i="1" lang="en" sz="1100" u="sng">
                <a:latin typeface="Raleway"/>
                <a:ea typeface="Raleway"/>
                <a:cs typeface="Raleway"/>
                <a:sym typeface="Raleway"/>
              </a:rPr>
              <a:t>Value</a:t>
            </a:r>
            <a:r>
              <a:rPr lang="en" sz="1100">
                <a:latin typeface="Raleway"/>
                <a:ea typeface="Raleway"/>
                <a:cs typeface="Raleway"/>
                <a:sym typeface="Raleway"/>
              </a:rPr>
              <a:t>: The actual payload of the message, containing the information that producers transmit and consumers seek to consume</a:t>
            </a:r>
            <a:endParaRPr sz="1100">
              <a:latin typeface="Raleway"/>
              <a:ea typeface="Raleway"/>
              <a:cs typeface="Raleway"/>
              <a:sym typeface="Raleway"/>
            </a:endParaRPr>
          </a:p>
          <a:p>
            <a:pPr indent="-298450" lvl="0" marL="457200" rtl="0" algn="just">
              <a:lnSpc>
                <a:spcPct val="200000"/>
              </a:lnSpc>
              <a:spcBef>
                <a:spcPts val="0"/>
              </a:spcBef>
              <a:spcAft>
                <a:spcPts val="0"/>
              </a:spcAft>
              <a:buSzPts val="1100"/>
              <a:buFont typeface="Raleway"/>
              <a:buChar char="●"/>
            </a:pPr>
            <a:r>
              <a:rPr i="1" lang="en" sz="1100" u="sng">
                <a:latin typeface="Raleway"/>
                <a:ea typeface="Raleway"/>
                <a:cs typeface="Raleway"/>
                <a:sym typeface="Raleway"/>
              </a:rPr>
              <a:t>Timestamp</a:t>
            </a:r>
            <a:r>
              <a:rPr lang="en" sz="1100">
                <a:latin typeface="Raleway"/>
                <a:ea typeface="Raleway"/>
                <a:cs typeface="Raleway"/>
                <a:sym typeface="Raleway"/>
              </a:rPr>
              <a:t>: Timestamps are utilized for logging and tracking purposes, providing essential temporal context.</a:t>
            </a:r>
            <a:endParaRPr sz="1100">
              <a:latin typeface="Raleway"/>
              <a:ea typeface="Raleway"/>
              <a:cs typeface="Raleway"/>
              <a:sym typeface="Raleway"/>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9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1" name="Google Shape;671;p9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
        <p:nvSpPr>
          <p:cNvPr id="672" name="Google Shape;672;p96"/>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spcBef>
                <a:spcPts val="1200"/>
              </a:spcBef>
              <a:spcAft>
                <a:spcPts val="0"/>
              </a:spcAft>
              <a:buSzPts val="1100"/>
              <a:buFont typeface="Raleway"/>
              <a:buChar char="➔"/>
            </a:pPr>
            <a:r>
              <a:rPr b="1" lang="en" sz="1100">
                <a:latin typeface="Raleway"/>
                <a:ea typeface="Raleway"/>
                <a:cs typeface="Raleway"/>
                <a:sym typeface="Raleway"/>
              </a:rPr>
              <a:t>Kafka Message Flow</a:t>
            </a:r>
            <a:endParaRPr b="1" sz="1100">
              <a:latin typeface="Raleway"/>
              <a:ea typeface="Raleway"/>
              <a:cs typeface="Raleway"/>
              <a:sym typeface="Raleway"/>
            </a:endParaRPr>
          </a:p>
          <a:p>
            <a:pPr indent="-298450" lvl="0" marL="457200" rtl="0" algn="just">
              <a:lnSpc>
                <a:spcPct val="200000"/>
              </a:lnSpc>
              <a:spcBef>
                <a:spcPts val="0"/>
              </a:spcBef>
              <a:spcAft>
                <a:spcPts val="0"/>
              </a:spcAft>
              <a:buSzPts val="1100"/>
              <a:buFont typeface="Raleway"/>
              <a:buChar char="●"/>
            </a:pPr>
            <a:r>
              <a:rPr lang="en" sz="1100">
                <a:latin typeface="Raleway"/>
                <a:ea typeface="Raleway"/>
                <a:cs typeface="Raleway"/>
                <a:sym typeface="Raleway"/>
              </a:rPr>
              <a:t>Producer Sending Messages to Kafka</a:t>
            </a:r>
            <a:endParaRPr sz="1100">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i="1" lang="en" sz="1100" u="sng">
                <a:latin typeface="Raleway"/>
                <a:ea typeface="Raleway"/>
                <a:cs typeface="Raleway"/>
                <a:sym typeface="Raleway"/>
              </a:rPr>
              <a:t>Topic Declaration</a:t>
            </a:r>
            <a:r>
              <a:rPr lang="en" sz="1100">
                <a:latin typeface="Raleway"/>
                <a:ea typeface="Raleway"/>
                <a:cs typeface="Raleway"/>
                <a:sym typeface="Raleway"/>
              </a:rPr>
              <a:t>: The producer initiates communication with Kafka by declaring the topic it wishes to 'discuss.' In this example' Kafka, in response, assigns a physical location on the hard drive for that specific topic, known as the topic logs</a:t>
            </a:r>
            <a:endParaRPr sz="1100">
              <a:latin typeface="Raleway"/>
              <a:ea typeface="Raleway"/>
              <a:cs typeface="Raleway"/>
              <a:sym typeface="Raleway"/>
            </a:endParaRPr>
          </a:p>
          <a:p>
            <a:pPr indent="0" lvl="0" marL="914400" rtl="0" algn="just">
              <a:lnSpc>
                <a:spcPct val="100000"/>
              </a:lnSpc>
              <a:spcBef>
                <a:spcPts val="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i="1" lang="en" sz="1100" u="sng">
                <a:latin typeface="Raleway"/>
                <a:ea typeface="Raleway"/>
                <a:cs typeface="Raleway"/>
                <a:sym typeface="Raleway"/>
              </a:rPr>
              <a:t>Message Transmission</a:t>
            </a:r>
            <a:r>
              <a:rPr lang="en" sz="1100">
                <a:latin typeface="Raleway"/>
                <a:ea typeface="Raleway"/>
                <a:cs typeface="Raleway"/>
                <a:sym typeface="Raleway"/>
              </a:rPr>
              <a:t>: The producer then transmits messages to Kafka. </a:t>
            </a:r>
            <a:endParaRPr sz="1100">
              <a:latin typeface="Raleway"/>
              <a:ea typeface="Raleway"/>
              <a:cs typeface="Raleway"/>
              <a:sym typeface="Raleway"/>
            </a:endParaRPr>
          </a:p>
          <a:p>
            <a:pPr indent="0" lvl="0" marL="914400" rtl="0" algn="just">
              <a:lnSpc>
                <a:spcPct val="100000"/>
              </a:lnSpc>
              <a:spcBef>
                <a:spcPts val="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i="1" lang="en" sz="1100" u="sng">
                <a:latin typeface="Raleway"/>
                <a:ea typeface="Raleway"/>
                <a:cs typeface="Raleway"/>
                <a:sym typeface="Raleway"/>
              </a:rPr>
              <a:t>Message ID Assignment</a:t>
            </a:r>
            <a:r>
              <a:rPr lang="en" sz="1100">
                <a:latin typeface="Raleway"/>
                <a:ea typeface="Raleway"/>
                <a:cs typeface="Raleway"/>
                <a:sym typeface="Raleway"/>
              </a:rPr>
              <a:t>: Kafka plays its role by assigning unique IDs to each incoming message and meticulously records them within the topic logs.</a:t>
            </a:r>
            <a:endParaRPr sz="1100">
              <a:latin typeface="Raleway"/>
              <a:ea typeface="Raleway"/>
              <a:cs typeface="Raleway"/>
              <a:sym typeface="Raleway"/>
            </a:endParaRPr>
          </a:p>
          <a:p>
            <a:pPr indent="0" lvl="0" marL="914400" rtl="0" algn="just">
              <a:lnSpc>
                <a:spcPct val="100000"/>
              </a:lnSpc>
              <a:spcBef>
                <a:spcPts val="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i="1" lang="en" sz="1100" u="sng">
                <a:latin typeface="Raleway"/>
                <a:ea typeface="Raleway"/>
                <a:cs typeface="Raleway"/>
                <a:sym typeface="Raleway"/>
              </a:rPr>
              <a:t>Acknowledgment to Producer</a:t>
            </a:r>
            <a:r>
              <a:rPr lang="en" sz="1100">
                <a:latin typeface="Raleway"/>
                <a:ea typeface="Raleway"/>
                <a:cs typeface="Raleway"/>
                <a:sym typeface="Raleway"/>
              </a:rPr>
              <a:t>: Kafka ensures that the messages are safely received and logged, sending an acknowledgment back to the producer to confirm successful transmission</a:t>
            </a:r>
            <a:endParaRPr sz="1100">
              <a:latin typeface="Raleway"/>
              <a:ea typeface="Raleway"/>
              <a:cs typeface="Raleway"/>
              <a:sym typeface="Raleway"/>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9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8" name="Google Shape;678;p9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
        <p:nvSpPr>
          <p:cNvPr id="679" name="Google Shape;679;p97"/>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spcBef>
                <a:spcPts val="1200"/>
              </a:spcBef>
              <a:spcAft>
                <a:spcPts val="0"/>
              </a:spcAft>
              <a:buSzPts val="1100"/>
              <a:buFont typeface="Raleway"/>
              <a:buChar char="➔"/>
            </a:pPr>
            <a:r>
              <a:rPr b="1" lang="en" sz="1100">
                <a:latin typeface="Raleway"/>
                <a:ea typeface="Raleway"/>
                <a:cs typeface="Raleway"/>
                <a:sym typeface="Raleway"/>
              </a:rPr>
              <a:t>Kafka Message Flow</a:t>
            </a:r>
            <a:endParaRPr b="1" sz="1100">
              <a:latin typeface="Raleway"/>
              <a:ea typeface="Raleway"/>
              <a:cs typeface="Raleway"/>
              <a:sym typeface="Raleway"/>
            </a:endParaRPr>
          </a:p>
          <a:p>
            <a:pPr indent="-298450" lvl="0" marL="457200" rtl="0" algn="just">
              <a:lnSpc>
                <a:spcPct val="200000"/>
              </a:lnSpc>
              <a:spcBef>
                <a:spcPts val="0"/>
              </a:spcBef>
              <a:spcAft>
                <a:spcPts val="0"/>
              </a:spcAft>
              <a:buSzPts val="1100"/>
              <a:buFont typeface="Raleway"/>
              <a:buChar char="●"/>
            </a:pPr>
            <a:r>
              <a:rPr lang="en" sz="1100">
                <a:latin typeface="Raleway"/>
                <a:ea typeface="Raleway"/>
                <a:cs typeface="Raleway"/>
                <a:sym typeface="Raleway"/>
              </a:rPr>
              <a:t>Producer Consumer Receiving Messages</a:t>
            </a:r>
            <a:endParaRPr sz="1100">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i="1" lang="en" sz="1100" u="sng">
                <a:latin typeface="Raleway"/>
                <a:ea typeface="Raleway"/>
                <a:cs typeface="Raleway"/>
                <a:sym typeface="Raleway"/>
              </a:rPr>
              <a:t>Consumer's Topic Declaration</a:t>
            </a:r>
            <a:r>
              <a:rPr lang="en" sz="1100">
                <a:latin typeface="Raleway"/>
                <a:ea typeface="Raleway"/>
                <a:cs typeface="Raleway"/>
                <a:sym typeface="Raleway"/>
              </a:rPr>
              <a:t>: The consumer, situated on the other side, communicates its intention to Kafka, expressing the desire to read messages from a specific topic</a:t>
            </a:r>
            <a:endParaRPr sz="1100">
              <a:latin typeface="Raleway"/>
              <a:ea typeface="Raleway"/>
              <a:cs typeface="Raleway"/>
              <a:sym typeface="Raleway"/>
            </a:endParaRPr>
          </a:p>
          <a:p>
            <a:pPr indent="0" lvl="0" marL="914400" rtl="0" algn="just">
              <a:lnSpc>
                <a:spcPct val="100000"/>
              </a:lnSpc>
              <a:spcBef>
                <a:spcPts val="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i="1" lang="en" sz="1100" u="sng">
                <a:latin typeface="Raleway"/>
                <a:ea typeface="Raleway"/>
                <a:cs typeface="Raleway"/>
                <a:sym typeface="Raleway"/>
              </a:rPr>
              <a:t>Log Inspection</a:t>
            </a:r>
            <a:r>
              <a:rPr lang="en" sz="1100">
                <a:latin typeface="Raleway"/>
                <a:ea typeface="Raleway"/>
                <a:cs typeface="Raleway"/>
                <a:sym typeface="Raleway"/>
              </a:rPr>
              <a:t>: Kafka promptly checks the topic logs to identify which messages within that topic have already been consumed and which ones are still pending</a:t>
            </a:r>
            <a:endParaRPr sz="1100">
              <a:latin typeface="Raleway"/>
              <a:ea typeface="Raleway"/>
              <a:cs typeface="Raleway"/>
              <a:sym typeface="Raleway"/>
            </a:endParaRPr>
          </a:p>
          <a:p>
            <a:pPr indent="0" lvl="0" marL="914400" rtl="0" algn="just">
              <a:lnSpc>
                <a:spcPct val="100000"/>
              </a:lnSpc>
              <a:spcBef>
                <a:spcPts val="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i="1" lang="en" sz="1100" u="sng">
                <a:latin typeface="Raleway"/>
                <a:ea typeface="Raleway"/>
                <a:cs typeface="Raleway"/>
                <a:sym typeface="Raleway"/>
              </a:rPr>
              <a:t>Message Forwarding</a:t>
            </a:r>
            <a:r>
              <a:rPr lang="en" sz="1100">
                <a:latin typeface="Raleway"/>
                <a:ea typeface="Raleway"/>
                <a:cs typeface="Raleway"/>
                <a:sym typeface="Raleway"/>
              </a:rPr>
              <a:t>: After identifying unread messages, Kafka forwards them to the consumer, ensuring the seamless flow of information</a:t>
            </a:r>
            <a:endParaRPr sz="1100">
              <a:latin typeface="Raleway"/>
              <a:ea typeface="Raleway"/>
              <a:cs typeface="Raleway"/>
              <a:sym typeface="Raleway"/>
            </a:endParaRPr>
          </a:p>
          <a:p>
            <a:pPr indent="0" lvl="0" marL="914400" rtl="0" algn="just">
              <a:lnSpc>
                <a:spcPct val="100000"/>
              </a:lnSpc>
              <a:spcBef>
                <a:spcPts val="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i="1" lang="en" sz="1100" u="sng">
                <a:latin typeface="Raleway"/>
                <a:ea typeface="Raleway"/>
                <a:cs typeface="Raleway"/>
                <a:sym typeface="Raleway"/>
              </a:rPr>
              <a:t>Consumer Acknowledgment</a:t>
            </a:r>
            <a:r>
              <a:rPr lang="en" sz="1100">
                <a:latin typeface="Raleway"/>
                <a:ea typeface="Raleway"/>
                <a:cs typeface="Raleway"/>
                <a:sym typeface="Raleway"/>
              </a:rPr>
              <a:t>: The consumer acknowledges the receipt of these messages, signaling to Kafka that they have been successfully received</a:t>
            </a:r>
            <a:endParaRPr sz="1100">
              <a:latin typeface="Raleway"/>
              <a:ea typeface="Raleway"/>
              <a:cs typeface="Raleway"/>
              <a:sym typeface="Raleway"/>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9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5" name="Google Shape;685;p9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
        <p:nvSpPr>
          <p:cNvPr id="686" name="Google Shape;686;p98"/>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spcBef>
                <a:spcPts val="1200"/>
              </a:spcBef>
              <a:spcAft>
                <a:spcPts val="0"/>
              </a:spcAft>
              <a:buSzPts val="1100"/>
              <a:buFont typeface="Raleway"/>
              <a:buChar char="➔"/>
            </a:pPr>
            <a:r>
              <a:rPr b="1" lang="en" sz="1100">
                <a:latin typeface="Raleway"/>
                <a:ea typeface="Raleway"/>
                <a:cs typeface="Raleway"/>
                <a:sym typeface="Raleway"/>
              </a:rPr>
              <a:t>Understanding Kafka: __consumer_offsets, Consumer Groups, and Partitions</a:t>
            </a:r>
            <a:endParaRPr b="1" sz="1100">
              <a:latin typeface="Raleway"/>
              <a:ea typeface="Raleway"/>
              <a:cs typeface="Raleway"/>
              <a:sym typeface="Raleway"/>
            </a:endParaRPr>
          </a:p>
          <a:p>
            <a:pPr indent="0" lvl="0" marL="457200" rtl="0" algn="just">
              <a:spcBef>
                <a:spcPts val="1200"/>
              </a:spcBef>
              <a:spcAft>
                <a:spcPts val="0"/>
              </a:spcAft>
              <a:buNone/>
            </a:pPr>
            <a:r>
              <a:t/>
            </a:r>
            <a:endParaRPr sz="1100">
              <a:latin typeface="Raleway"/>
              <a:ea typeface="Raleway"/>
              <a:cs typeface="Raleway"/>
              <a:sym typeface="Raleway"/>
            </a:endParaRPr>
          </a:p>
          <a:p>
            <a:pPr indent="-298450" lvl="1" marL="914400" rtl="0" algn="just">
              <a:spcBef>
                <a:spcPts val="1200"/>
              </a:spcBef>
              <a:spcAft>
                <a:spcPts val="0"/>
              </a:spcAft>
              <a:buSzPts val="1100"/>
              <a:buFont typeface="Raleway"/>
              <a:buChar char="◆"/>
            </a:pPr>
            <a:r>
              <a:rPr lang="en" sz="1100">
                <a:latin typeface="Raleway"/>
                <a:ea typeface="Raleway"/>
                <a:cs typeface="Raleway"/>
                <a:sym typeface="Raleway"/>
              </a:rPr>
              <a:t>In Kafka, there are essential components and concepts that go beyond the basic message flow. Let's delve into these key elements to gain a comprehensive understanding of Kafka's capabilities</a:t>
            </a:r>
            <a:endParaRPr sz="1100">
              <a:latin typeface="Raleway"/>
              <a:ea typeface="Raleway"/>
              <a:cs typeface="Raleway"/>
              <a:sym typeface="Raleway"/>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9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2" name="Google Shape;692;p9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
        <p:nvSpPr>
          <p:cNvPr id="693" name="Google Shape;693;p99"/>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spcBef>
                <a:spcPts val="1200"/>
              </a:spcBef>
              <a:spcAft>
                <a:spcPts val="0"/>
              </a:spcAft>
              <a:buSzPts val="1100"/>
              <a:buFont typeface="Raleway"/>
              <a:buChar char="➔"/>
            </a:pPr>
            <a:r>
              <a:rPr b="1" lang="en" sz="1100">
                <a:latin typeface="Raleway"/>
                <a:ea typeface="Raleway"/>
                <a:cs typeface="Raleway"/>
                <a:sym typeface="Raleway"/>
              </a:rPr>
              <a:t>__consumer_offsets: Tracking Message Consumption</a:t>
            </a:r>
            <a:endParaRPr b="1" sz="1100">
              <a:latin typeface="Raleway"/>
              <a:ea typeface="Raleway"/>
              <a:cs typeface="Raleway"/>
              <a:sym typeface="Raleway"/>
            </a:endParaRPr>
          </a:p>
          <a:p>
            <a:pPr indent="-298450" lvl="1" marL="914400" rtl="0" algn="just">
              <a:spcBef>
                <a:spcPts val="0"/>
              </a:spcBef>
              <a:spcAft>
                <a:spcPts val="0"/>
              </a:spcAft>
              <a:buSzPts val="1100"/>
              <a:buFont typeface="Raleway"/>
              <a:buChar char="◆"/>
            </a:pPr>
            <a:r>
              <a:rPr lang="en" sz="1100">
                <a:latin typeface="Raleway"/>
                <a:ea typeface="Raleway"/>
                <a:cs typeface="Raleway"/>
                <a:sym typeface="Raleway"/>
              </a:rPr>
              <a:t>Kafka employs a special topic known as '</a:t>
            </a:r>
            <a:r>
              <a:rPr i="1" lang="en" sz="1100">
                <a:latin typeface="Raleway"/>
                <a:ea typeface="Raleway"/>
                <a:cs typeface="Raleway"/>
                <a:sym typeface="Raleway"/>
              </a:rPr>
              <a:t>__consumer_offsets'</a:t>
            </a:r>
            <a:r>
              <a:rPr lang="en" sz="1100">
                <a:latin typeface="Raleway"/>
                <a:ea typeface="Raleway"/>
                <a:cs typeface="Raleway"/>
                <a:sym typeface="Raleway"/>
              </a:rPr>
              <a:t> to meticulously track the consumption of messages by consumers. This topic serves as a ledger that records the messages read by each consumer and the associated topic. Essentially, Kafka uses itself to maintain a record of consumer activities."</a:t>
            </a:r>
            <a:endParaRPr sz="1100">
              <a:latin typeface="Raleway"/>
              <a:ea typeface="Raleway"/>
              <a:cs typeface="Raleway"/>
              <a:sym typeface="Raleway"/>
            </a:endParaRPr>
          </a:p>
          <a:p>
            <a:pPr indent="-298450" lvl="1" marL="914400" rtl="0" algn="just">
              <a:spcBef>
                <a:spcPts val="0"/>
              </a:spcBef>
              <a:spcAft>
                <a:spcPts val="0"/>
              </a:spcAft>
              <a:buSzPts val="1100"/>
              <a:buFont typeface="Raleway"/>
              <a:buChar char="◆"/>
            </a:pPr>
            <a:r>
              <a:rPr i="1" lang="en" sz="1100" u="sng">
                <a:latin typeface="Raleway"/>
                <a:ea typeface="Raleway"/>
                <a:cs typeface="Raleway"/>
                <a:sym typeface="Raleway"/>
              </a:rPr>
              <a:t>Message Logging</a:t>
            </a:r>
            <a:r>
              <a:rPr lang="en" sz="1100">
                <a:latin typeface="Raleway"/>
                <a:ea typeface="Raleway"/>
                <a:cs typeface="Raleway"/>
                <a:sym typeface="Raleway"/>
              </a:rPr>
              <a:t>: When a consumer successfully reads and acknowledges a message, Kafka records this event by posting a message to the '__consumer_offsets' topic. This message contains crucial information, including the consumer ID, the relevant topic, and the message IDs that the consumer has consumed</a:t>
            </a:r>
            <a:endParaRPr sz="1100">
              <a:latin typeface="Raleway"/>
              <a:ea typeface="Raleway"/>
              <a:cs typeface="Raleway"/>
              <a:sym typeface="Raleway"/>
            </a:endParaRPr>
          </a:p>
          <a:p>
            <a:pPr indent="-298450" lvl="1" marL="914400" rtl="0" algn="just">
              <a:spcBef>
                <a:spcPts val="0"/>
              </a:spcBef>
              <a:spcAft>
                <a:spcPts val="0"/>
              </a:spcAft>
              <a:buSzPts val="1100"/>
              <a:buFont typeface="Raleway"/>
              <a:buChar char="◆"/>
            </a:pPr>
            <a:r>
              <a:rPr i="1" lang="en" sz="1100" u="sng">
                <a:latin typeface="Raleway"/>
                <a:ea typeface="Raleway"/>
                <a:cs typeface="Raleway"/>
                <a:sym typeface="Raleway"/>
              </a:rPr>
              <a:t>Resilience</a:t>
            </a:r>
            <a:r>
              <a:rPr lang="en" sz="1100">
                <a:latin typeface="Raleway"/>
                <a:ea typeface="Raleway"/>
                <a:cs typeface="Raleway"/>
                <a:sym typeface="Raleway"/>
              </a:rPr>
              <a:t>: In the event that a consumer fails and is subsequently restarted, Kafka utilizes the information stored in '</a:t>
            </a:r>
            <a:r>
              <a:rPr i="1" lang="en" sz="1100">
                <a:latin typeface="Raleway"/>
                <a:ea typeface="Raleway"/>
                <a:cs typeface="Raleway"/>
                <a:sym typeface="Raleway"/>
              </a:rPr>
              <a:t>__consumer_offsets</a:t>
            </a:r>
            <a:r>
              <a:rPr lang="en" sz="1100">
                <a:latin typeface="Raleway"/>
                <a:ea typeface="Raleway"/>
                <a:cs typeface="Raleway"/>
                <a:sym typeface="Raleway"/>
              </a:rPr>
              <a:t>' to determine the last message delivered to that consumer. This ensures that the consumer can resume from where it left off</a:t>
            </a:r>
            <a:endParaRPr sz="1100">
              <a:latin typeface="Raleway"/>
              <a:ea typeface="Raleway"/>
              <a:cs typeface="Raleway"/>
              <a:sym typeface="Raleway"/>
            </a:endParaRPr>
          </a:p>
          <a:p>
            <a:pPr indent="-298450" lvl="1" marL="914400" rtl="0" algn="just">
              <a:spcBef>
                <a:spcPts val="0"/>
              </a:spcBef>
              <a:spcAft>
                <a:spcPts val="0"/>
              </a:spcAft>
              <a:buSzPts val="1100"/>
              <a:buFont typeface="Raleway"/>
              <a:buChar char="◆"/>
            </a:pPr>
            <a:r>
              <a:rPr i="1" lang="en" sz="1100" u="sng">
                <a:latin typeface="Raleway"/>
                <a:ea typeface="Raleway"/>
                <a:cs typeface="Raleway"/>
                <a:sym typeface="Raleway"/>
              </a:rPr>
              <a:t>Multiple Consumers</a:t>
            </a:r>
            <a:r>
              <a:rPr lang="en" sz="1100">
                <a:latin typeface="Raleway"/>
                <a:ea typeface="Raleway"/>
                <a:cs typeface="Raleway"/>
                <a:sym typeface="Raleway"/>
              </a:rPr>
              <a:t>: When multiple consumers are active, Kafka retains visibility into which messages have been consumed by which consumers. Thus, even if a message has been read by one consumer, it can still be delivered to another if necessary</a:t>
            </a:r>
            <a:endParaRPr sz="1100">
              <a:latin typeface="Raleway"/>
              <a:ea typeface="Raleway"/>
              <a:cs typeface="Raleway"/>
              <a:sym typeface="Raleway"/>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0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9" name="Google Shape;699;p10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
        <p:nvSpPr>
          <p:cNvPr id="700" name="Google Shape;700;p100"/>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spcBef>
                <a:spcPts val="1200"/>
              </a:spcBef>
              <a:spcAft>
                <a:spcPts val="0"/>
              </a:spcAft>
              <a:buSzPts val="1100"/>
              <a:buFont typeface="Raleway"/>
              <a:buChar char="➔"/>
            </a:pPr>
            <a:r>
              <a:rPr b="1" lang="en" sz="1100">
                <a:latin typeface="Raleway"/>
                <a:ea typeface="Raleway"/>
                <a:cs typeface="Raleway"/>
                <a:sym typeface="Raleway"/>
              </a:rPr>
              <a:t>Consumer Groups: Collaborative Consumption</a:t>
            </a:r>
            <a:endParaRPr b="1" sz="1100">
              <a:latin typeface="Raleway"/>
              <a:ea typeface="Raleway"/>
              <a:cs typeface="Raleway"/>
              <a:sym typeface="Raleway"/>
            </a:endParaRPr>
          </a:p>
          <a:p>
            <a:pPr indent="0" lvl="0" marL="914400" rtl="0" algn="just">
              <a:spcBef>
                <a:spcPts val="1200"/>
              </a:spcBef>
              <a:spcAft>
                <a:spcPts val="0"/>
              </a:spcAft>
              <a:buNone/>
            </a:pPr>
            <a:r>
              <a:rPr lang="en" sz="1100">
                <a:latin typeface="Raleway"/>
                <a:ea typeface="Raleway"/>
                <a:cs typeface="Raleway"/>
                <a:sym typeface="Raleway"/>
              </a:rPr>
              <a:t>Consumer groups are integral to Kafka's architecture and facilitate collaboration among consumers:"</a:t>
            </a:r>
            <a:endParaRPr sz="1100">
              <a:latin typeface="Raleway"/>
              <a:ea typeface="Raleway"/>
              <a:cs typeface="Raleway"/>
              <a:sym typeface="Raleway"/>
            </a:endParaRPr>
          </a:p>
          <a:p>
            <a:pPr indent="-298450" lvl="1" marL="914400" rtl="0" algn="just">
              <a:spcBef>
                <a:spcPts val="1200"/>
              </a:spcBef>
              <a:spcAft>
                <a:spcPts val="0"/>
              </a:spcAft>
              <a:buSzPts val="1100"/>
              <a:buFont typeface="Raleway"/>
              <a:buChar char="◆"/>
            </a:pPr>
            <a:r>
              <a:rPr i="1" lang="en" sz="1100" u="sng">
                <a:latin typeface="Raleway"/>
                <a:ea typeface="Raleway"/>
                <a:cs typeface="Raleway"/>
                <a:sym typeface="Raleway"/>
              </a:rPr>
              <a:t>Group Dynamics</a:t>
            </a:r>
            <a:r>
              <a:rPr lang="en" sz="1100">
                <a:latin typeface="Raleway"/>
                <a:ea typeface="Raleway"/>
                <a:cs typeface="Raleway"/>
                <a:sym typeface="Raleway"/>
              </a:rPr>
              <a:t>: A consumer group comprises multiple consumers, enabling them to work collectively on message consumption</a:t>
            </a:r>
            <a:endParaRPr sz="1100">
              <a:latin typeface="Raleway"/>
              <a:ea typeface="Raleway"/>
              <a:cs typeface="Raleway"/>
              <a:sym typeface="Raleway"/>
            </a:endParaRPr>
          </a:p>
          <a:p>
            <a:pPr indent="-298450" lvl="1" marL="914400" rtl="0" algn="just">
              <a:spcBef>
                <a:spcPts val="0"/>
              </a:spcBef>
              <a:spcAft>
                <a:spcPts val="0"/>
              </a:spcAft>
              <a:buSzPts val="1100"/>
              <a:buFont typeface="Raleway"/>
              <a:buChar char="◆"/>
            </a:pPr>
            <a:r>
              <a:rPr i="1" lang="en" sz="1100" u="sng">
                <a:latin typeface="Raleway"/>
                <a:ea typeface="Raleway"/>
                <a:cs typeface="Raleway"/>
                <a:sym typeface="Raleway"/>
              </a:rPr>
              <a:t>Single Entity</a:t>
            </a:r>
            <a:r>
              <a:rPr lang="en" sz="1100">
                <a:latin typeface="Raleway"/>
                <a:ea typeface="Raleway"/>
                <a:cs typeface="Raleway"/>
                <a:sym typeface="Raleway"/>
              </a:rPr>
              <a:t>: Kafka treats all consumers within a group as a single entity. When one consumer within the group reads a message, that message will not be delivered to any other consumer within the same group</a:t>
            </a:r>
            <a:endParaRPr sz="1100">
              <a:latin typeface="Raleway"/>
              <a:ea typeface="Raleway"/>
              <a:cs typeface="Raleway"/>
              <a:sym typeface="Raleway"/>
            </a:endParaRPr>
          </a:p>
          <a:p>
            <a:pPr indent="-298450" lvl="1" marL="914400" rtl="0" algn="just">
              <a:spcBef>
                <a:spcPts val="0"/>
              </a:spcBef>
              <a:spcAft>
                <a:spcPts val="0"/>
              </a:spcAft>
              <a:buSzPts val="1100"/>
              <a:buFont typeface="Raleway"/>
              <a:buChar char="◆"/>
            </a:pPr>
            <a:r>
              <a:rPr i="1" lang="en" sz="1100" u="sng">
                <a:latin typeface="Raleway"/>
                <a:ea typeface="Raleway"/>
                <a:cs typeface="Raleway"/>
                <a:sym typeface="Raleway"/>
              </a:rPr>
              <a:t>Scalability</a:t>
            </a:r>
            <a:r>
              <a:rPr lang="en" sz="1100">
                <a:latin typeface="Raleway"/>
                <a:ea typeface="Raleway"/>
                <a:cs typeface="Raleway"/>
                <a:sym typeface="Raleway"/>
              </a:rPr>
              <a:t>: Consumer groups are essential for scaling consumer applications independently. A consumer app consisting of multiple consumer nodes can operate seamlessly without dealing with duplicate or redundant messages</a:t>
            </a:r>
            <a:endParaRPr sz="1100">
              <a:latin typeface="Raleway"/>
              <a:ea typeface="Raleway"/>
              <a:cs typeface="Raleway"/>
              <a:sym typeface="Raleway"/>
            </a:endParaRPr>
          </a:p>
          <a:p>
            <a:pPr indent="-298450" lvl="1" marL="914400" rtl="0" algn="just">
              <a:spcBef>
                <a:spcPts val="0"/>
              </a:spcBef>
              <a:spcAft>
                <a:spcPts val="0"/>
              </a:spcAft>
              <a:buSzPts val="1100"/>
              <a:buFont typeface="Raleway"/>
              <a:buChar char="◆"/>
            </a:pPr>
            <a:r>
              <a:rPr i="1" lang="en" sz="1100" u="sng">
                <a:latin typeface="Raleway"/>
                <a:ea typeface="Raleway"/>
                <a:cs typeface="Raleway"/>
                <a:sym typeface="Raleway"/>
              </a:rPr>
              <a:t>Identification</a:t>
            </a:r>
            <a:r>
              <a:rPr lang="en" sz="1100">
                <a:latin typeface="Raleway"/>
                <a:ea typeface="Raleway"/>
                <a:cs typeface="Raleway"/>
                <a:sym typeface="Raleway"/>
              </a:rPr>
              <a:t>: Both consumer groups and individual consumers within those groups have unique IDs that Kafka uses for efficient management</a:t>
            </a:r>
            <a:endParaRPr sz="1100">
              <a:latin typeface="Raleway"/>
              <a:ea typeface="Raleway"/>
              <a:cs typeface="Raleway"/>
              <a:sym typeface="Raleway"/>
            </a:endParaRPr>
          </a:p>
          <a:p>
            <a:pPr indent="-298450" lvl="1" marL="914400" rtl="0" algn="just">
              <a:spcBef>
                <a:spcPts val="0"/>
              </a:spcBef>
              <a:spcAft>
                <a:spcPts val="0"/>
              </a:spcAft>
              <a:buSzPts val="1100"/>
              <a:buFont typeface="Raleway"/>
              <a:buChar char="◆"/>
            </a:pPr>
            <a:r>
              <a:rPr i="1" lang="en" sz="1100" u="sng">
                <a:latin typeface="Raleway"/>
                <a:ea typeface="Raleway"/>
                <a:cs typeface="Raleway"/>
                <a:sym typeface="Raleway"/>
              </a:rPr>
              <a:t>Default Value</a:t>
            </a:r>
            <a:r>
              <a:rPr lang="en" sz="1100">
                <a:latin typeface="Raleway"/>
                <a:ea typeface="Raleway"/>
                <a:cs typeface="Raleway"/>
                <a:sym typeface="Raleway"/>
              </a:rPr>
              <a:t>: By default, all consumers belong to a consumer group with a group size of 1</a:t>
            </a:r>
            <a:endParaRPr sz="1100">
              <a:latin typeface="Raleway"/>
              <a:ea typeface="Raleway"/>
              <a:cs typeface="Raleway"/>
              <a:sym typeface="Raleway"/>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0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6" name="Google Shape;706;p10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
        <p:nvSpPr>
          <p:cNvPr id="707" name="Google Shape;707;p101"/>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Font typeface="Raleway"/>
              <a:buChar char="➔"/>
            </a:pPr>
            <a:r>
              <a:rPr b="1" lang="en" sz="1100">
                <a:latin typeface="Raleway"/>
                <a:ea typeface="Raleway"/>
                <a:cs typeface="Raleway"/>
                <a:sym typeface="Raleway"/>
              </a:rPr>
              <a:t>Partitions: Scalability and Ordering</a:t>
            </a:r>
            <a:endParaRPr b="1" sz="1100">
              <a:latin typeface="Raleway"/>
              <a:ea typeface="Raleway"/>
              <a:cs typeface="Raleway"/>
              <a:sym typeface="Raleway"/>
            </a:endParaRPr>
          </a:p>
          <a:p>
            <a:pPr indent="0" lvl="0" marL="0" rtl="0" algn="just">
              <a:lnSpc>
                <a:spcPct val="100000"/>
              </a:lnSpc>
              <a:spcBef>
                <a:spcPts val="1200"/>
              </a:spcBef>
              <a:spcAft>
                <a:spcPts val="0"/>
              </a:spcAft>
              <a:buNone/>
            </a:pPr>
            <a:r>
              <a:rPr lang="en" sz="1000">
                <a:latin typeface="Raleway"/>
                <a:ea typeface="Raleway"/>
                <a:cs typeface="Raleway"/>
                <a:sym typeface="Raleway"/>
              </a:rPr>
              <a:t>Kafka's topics can be divided into partitions, which are pivotal for scalability and maintaining message order:</a:t>
            </a:r>
            <a:endParaRPr sz="1000">
              <a:latin typeface="Raleway"/>
              <a:ea typeface="Raleway"/>
              <a:cs typeface="Raleway"/>
              <a:sym typeface="Raleway"/>
            </a:endParaRPr>
          </a:p>
          <a:p>
            <a:pPr indent="-292100" lvl="1" marL="914400" rtl="0" algn="just">
              <a:lnSpc>
                <a:spcPct val="100000"/>
              </a:lnSpc>
              <a:spcBef>
                <a:spcPts val="0"/>
              </a:spcBef>
              <a:spcAft>
                <a:spcPts val="0"/>
              </a:spcAft>
              <a:buSzPts val="1000"/>
              <a:buFont typeface="Raleway"/>
              <a:buChar char="◆"/>
            </a:pPr>
            <a:r>
              <a:rPr i="1" lang="en" sz="1000" u="sng">
                <a:latin typeface="Raleway"/>
                <a:ea typeface="Raleway"/>
                <a:cs typeface="Raleway"/>
                <a:sym typeface="Raleway"/>
              </a:rPr>
              <a:t>Partition Assignment</a:t>
            </a:r>
            <a:r>
              <a:rPr lang="en" sz="1000">
                <a:latin typeface="Raleway"/>
                <a:ea typeface="Raleway"/>
                <a:cs typeface="Raleway"/>
                <a:sym typeface="Raleway"/>
              </a:rPr>
              <a:t>: Each partition is assigned to one consumer exclusively. However, a single consumer may be responsible for multiple partitions.</a:t>
            </a:r>
            <a:endParaRPr sz="1000">
              <a:latin typeface="Raleway"/>
              <a:ea typeface="Raleway"/>
              <a:cs typeface="Raleway"/>
              <a:sym typeface="Raleway"/>
            </a:endParaRPr>
          </a:p>
          <a:p>
            <a:pPr indent="-292100" lvl="1" marL="914400" rtl="0" algn="just">
              <a:lnSpc>
                <a:spcPct val="100000"/>
              </a:lnSpc>
              <a:spcBef>
                <a:spcPts val="0"/>
              </a:spcBef>
              <a:spcAft>
                <a:spcPts val="0"/>
              </a:spcAft>
              <a:buSzPts val="1000"/>
              <a:buFont typeface="Raleway"/>
              <a:buChar char="◆"/>
            </a:pPr>
            <a:r>
              <a:rPr i="1" lang="en" sz="1000" u="sng">
                <a:latin typeface="Raleway"/>
                <a:ea typeface="Raleway"/>
                <a:cs typeface="Raleway"/>
                <a:sym typeface="Raleway"/>
              </a:rPr>
              <a:t>Reassignment on Failure</a:t>
            </a:r>
            <a:r>
              <a:rPr lang="en" sz="1000">
                <a:latin typeface="Raleway"/>
                <a:ea typeface="Raleway"/>
                <a:cs typeface="Raleway"/>
                <a:sym typeface="Raleway"/>
              </a:rPr>
              <a:t>: In the event of a consumer failure, Kafka intelligently reassigns the associated partitions to another consumer to ensure uninterrupted processing</a:t>
            </a:r>
            <a:endParaRPr sz="1000">
              <a:latin typeface="Raleway"/>
              <a:ea typeface="Raleway"/>
              <a:cs typeface="Raleway"/>
              <a:sym typeface="Raleway"/>
            </a:endParaRPr>
          </a:p>
          <a:p>
            <a:pPr indent="-292100" lvl="1" marL="914400" rtl="0" algn="just">
              <a:lnSpc>
                <a:spcPct val="100000"/>
              </a:lnSpc>
              <a:spcBef>
                <a:spcPts val="0"/>
              </a:spcBef>
              <a:spcAft>
                <a:spcPts val="0"/>
              </a:spcAft>
              <a:buSzPts val="1000"/>
              <a:buFont typeface="Raleway"/>
              <a:buChar char="◆"/>
            </a:pPr>
            <a:r>
              <a:rPr i="1" lang="en" sz="1000" u="sng">
                <a:latin typeface="Raleway"/>
                <a:ea typeface="Raleway"/>
                <a:cs typeface="Raleway"/>
                <a:sym typeface="Raleway"/>
              </a:rPr>
              <a:t>Optimal Partition-Consumer Ratio</a:t>
            </a:r>
            <a:r>
              <a:rPr lang="en" sz="1000">
                <a:latin typeface="Raleway"/>
                <a:ea typeface="Raleway"/>
                <a:cs typeface="Raleway"/>
                <a:sym typeface="Raleway"/>
              </a:rPr>
              <a:t>: Ideally, there should be as many partitions as there are consumers in the consumer group. Over- or under-partitioning can lead to inefficient resource utilization</a:t>
            </a:r>
            <a:endParaRPr sz="1000">
              <a:latin typeface="Raleway"/>
              <a:ea typeface="Raleway"/>
              <a:cs typeface="Raleway"/>
              <a:sym typeface="Raleway"/>
            </a:endParaRPr>
          </a:p>
          <a:p>
            <a:pPr indent="-292100" lvl="1" marL="914400" rtl="0" algn="just">
              <a:lnSpc>
                <a:spcPct val="100000"/>
              </a:lnSpc>
              <a:spcBef>
                <a:spcPts val="0"/>
              </a:spcBef>
              <a:spcAft>
                <a:spcPts val="0"/>
              </a:spcAft>
              <a:buSzPts val="1000"/>
              <a:buFont typeface="Raleway"/>
              <a:buChar char="◆"/>
            </a:pPr>
            <a:r>
              <a:rPr i="1" lang="en" sz="1000" u="sng">
                <a:latin typeface="Raleway"/>
                <a:ea typeface="Raleway"/>
                <a:cs typeface="Raleway"/>
                <a:sym typeface="Raleway"/>
              </a:rPr>
              <a:t>Scalability</a:t>
            </a:r>
            <a:r>
              <a:rPr lang="en" sz="1000">
                <a:latin typeface="Raleway"/>
                <a:ea typeface="Raleway"/>
                <a:cs typeface="Raleway"/>
                <a:sym typeface="Raleway"/>
              </a:rPr>
              <a:t>: Partitions, in conjunction with consumer groups, enable Kafka to scale effectively. Increasing the number of partitions allows a consumer group to accommodate more consumers, which can lead to faster message processing</a:t>
            </a:r>
            <a:endParaRPr sz="1000">
              <a:latin typeface="Raleway"/>
              <a:ea typeface="Raleway"/>
              <a:cs typeface="Raleway"/>
              <a:sym typeface="Raleway"/>
            </a:endParaRPr>
          </a:p>
          <a:p>
            <a:pPr indent="-292100" lvl="1" marL="914400" rtl="0" algn="just">
              <a:lnSpc>
                <a:spcPct val="100000"/>
              </a:lnSpc>
              <a:spcBef>
                <a:spcPts val="0"/>
              </a:spcBef>
              <a:spcAft>
                <a:spcPts val="0"/>
              </a:spcAft>
              <a:buSzPts val="1000"/>
              <a:buFont typeface="Raleway"/>
              <a:buChar char="◆"/>
            </a:pPr>
            <a:r>
              <a:rPr i="1" lang="en" sz="1000" u="sng">
                <a:latin typeface="Raleway"/>
                <a:ea typeface="Raleway"/>
                <a:cs typeface="Raleway"/>
                <a:sym typeface="Raleway"/>
              </a:rPr>
              <a:t>Message Assignment</a:t>
            </a:r>
            <a:r>
              <a:rPr lang="en" sz="1000">
                <a:latin typeface="Raleway"/>
                <a:ea typeface="Raleway"/>
                <a:cs typeface="Raleway"/>
                <a:sym typeface="Raleway"/>
              </a:rPr>
              <a:t>: Messages within a topic are assigned to partitions based on their keys. The hashing of message keys and the division of hashes by the number of partitions determine the partition to which a message is assigned. This ensures message order is preserved</a:t>
            </a:r>
            <a:endParaRPr sz="1000">
              <a:latin typeface="Raleway"/>
              <a:ea typeface="Raleway"/>
              <a:cs typeface="Raleway"/>
              <a:sym typeface="Raleway"/>
            </a:endParaRPr>
          </a:p>
          <a:p>
            <a:pPr indent="-292100" lvl="1" marL="914400" rtl="0" algn="just">
              <a:lnSpc>
                <a:spcPct val="100000"/>
              </a:lnSpc>
              <a:spcBef>
                <a:spcPts val="0"/>
              </a:spcBef>
              <a:spcAft>
                <a:spcPts val="1200"/>
              </a:spcAft>
              <a:buSzPts val="1000"/>
              <a:buFont typeface="Raleway"/>
              <a:buChar char="◆"/>
            </a:pPr>
            <a:r>
              <a:rPr i="1" lang="en" sz="1000" u="sng">
                <a:latin typeface="Raleway"/>
                <a:ea typeface="Raleway"/>
                <a:cs typeface="Raleway"/>
                <a:sym typeface="Raleway"/>
              </a:rPr>
              <a:t>Considerations</a:t>
            </a:r>
            <a:r>
              <a:rPr lang="en" sz="1000">
                <a:latin typeface="Raleway"/>
                <a:ea typeface="Raleway"/>
                <a:cs typeface="Raleway"/>
                <a:sym typeface="Raleway"/>
              </a:rPr>
              <a:t>: While key-based partitioning helps maintain message order, it can result in uneven partition sizes if some keys are more active than others. This trade-off is generally accepted in practice for its advantages</a:t>
            </a:r>
            <a:endParaRPr sz="10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2"/>
                </a:solidFill>
              </a:rPr>
              <a:t>3. Setting up PostgreSQL</a:t>
            </a:r>
            <a:endParaRPr>
              <a:solidFill>
                <a:schemeClr val="lt2"/>
              </a:solidFill>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133" name="Google Shape;133;p21"/>
          <p:cNvSpPr txBox="1"/>
          <p:nvPr>
            <p:ph idx="1" type="body"/>
          </p:nvPr>
        </p:nvSpPr>
        <p:spPr>
          <a:xfrm>
            <a:off x="2250700" y="1158425"/>
            <a:ext cx="6247200" cy="3301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6</a:t>
            </a:r>
            <a:r>
              <a:rPr b="1" lang="en" sz="1200">
                <a:latin typeface="Raleway"/>
                <a:ea typeface="Raleway"/>
                <a:cs typeface="Raleway"/>
                <a:sym typeface="Raleway"/>
              </a:rPr>
              <a:t>. Run pgAdmin</a:t>
            </a:r>
            <a:endParaRPr sz="1100">
              <a:latin typeface="Arial"/>
              <a:ea typeface="Arial"/>
              <a:cs typeface="Arial"/>
              <a:sym typeface="Arial"/>
            </a:endParaRPr>
          </a:p>
          <a:p>
            <a:pPr indent="-298450" lvl="0" marL="1371600" rtl="0" algn="l">
              <a:spcBef>
                <a:spcPts val="1000"/>
              </a:spcBef>
              <a:spcAft>
                <a:spcPts val="0"/>
              </a:spcAft>
              <a:buClr>
                <a:srgbClr val="188038"/>
              </a:buClr>
              <a:buSzPts val="1100"/>
              <a:buFont typeface="Raleway"/>
              <a:buChar char="●"/>
            </a:pPr>
            <a:r>
              <a:rPr lang="en" sz="1100">
                <a:solidFill>
                  <a:srgbClr val="188038"/>
                </a:solidFill>
                <a:latin typeface="Raleway"/>
                <a:ea typeface="Raleway"/>
                <a:cs typeface="Raleway"/>
                <a:sym typeface="Raleway"/>
              </a:rPr>
              <a:t>docker run -it \</a:t>
            </a:r>
            <a:endParaRPr sz="1100">
              <a:solidFill>
                <a:srgbClr val="188038"/>
              </a:solidFill>
              <a:latin typeface="Raleway"/>
              <a:ea typeface="Raleway"/>
              <a:cs typeface="Raleway"/>
              <a:sym typeface="Raleway"/>
            </a:endParaRPr>
          </a:p>
          <a:p>
            <a:pPr indent="-298450" lvl="0" marL="1371600" rtl="0" algn="l">
              <a:spcBef>
                <a:spcPts val="0"/>
              </a:spcBef>
              <a:spcAft>
                <a:spcPts val="0"/>
              </a:spcAft>
              <a:buClr>
                <a:srgbClr val="188038"/>
              </a:buClr>
              <a:buSzPts val="1100"/>
              <a:buFont typeface="Raleway"/>
              <a:buChar char="●"/>
            </a:pPr>
            <a:r>
              <a:rPr lang="en" sz="1100">
                <a:solidFill>
                  <a:srgbClr val="188038"/>
                </a:solidFill>
                <a:latin typeface="Raleway"/>
                <a:ea typeface="Raleway"/>
                <a:cs typeface="Raleway"/>
                <a:sym typeface="Raleway"/>
              </a:rPr>
              <a:t>  -e PGADMIN_DEFAULT_EMAIL="admin@admin.com" \</a:t>
            </a:r>
            <a:endParaRPr sz="1100">
              <a:solidFill>
                <a:srgbClr val="188038"/>
              </a:solidFill>
              <a:latin typeface="Raleway"/>
              <a:ea typeface="Raleway"/>
              <a:cs typeface="Raleway"/>
              <a:sym typeface="Raleway"/>
            </a:endParaRPr>
          </a:p>
          <a:p>
            <a:pPr indent="-298450" lvl="0" marL="1371600" rtl="0" algn="l">
              <a:spcBef>
                <a:spcPts val="0"/>
              </a:spcBef>
              <a:spcAft>
                <a:spcPts val="0"/>
              </a:spcAft>
              <a:buClr>
                <a:srgbClr val="188038"/>
              </a:buClr>
              <a:buSzPts val="1100"/>
              <a:buFont typeface="Raleway"/>
              <a:buChar char="●"/>
            </a:pPr>
            <a:r>
              <a:rPr lang="en" sz="1100">
                <a:solidFill>
                  <a:srgbClr val="188038"/>
                </a:solidFill>
                <a:latin typeface="Raleway"/>
                <a:ea typeface="Raleway"/>
                <a:cs typeface="Raleway"/>
                <a:sym typeface="Raleway"/>
              </a:rPr>
              <a:t>  -e PGADMIN_DEFAULT_PASSWORD="root" \</a:t>
            </a:r>
            <a:endParaRPr sz="1100">
              <a:solidFill>
                <a:srgbClr val="188038"/>
              </a:solidFill>
              <a:latin typeface="Raleway"/>
              <a:ea typeface="Raleway"/>
              <a:cs typeface="Raleway"/>
              <a:sym typeface="Raleway"/>
            </a:endParaRPr>
          </a:p>
          <a:p>
            <a:pPr indent="-298450" lvl="0" marL="1371600" rtl="0" algn="l">
              <a:spcBef>
                <a:spcPts val="0"/>
              </a:spcBef>
              <a:spcAft>
                <a:spcPts val="0"/>
              </a:spcAft>
              <a:buClr>
                <a:srgbClr val="188038"/>
              </a:buClr>
              <a:buSzPts val="1100"/>
              <a:buFont typeface="Raleway"/>
              <a:buChar char="●"/>
            </a:pPr>
            <a:r>
              <a:rPr lang="en" sz="1100">
                <a:solidFill>
                  <a:srgbClr val="188038"/>
                </a:solidFill>
                <a:latin typeface="Raleway"/>
                <a:ea typeface="Raleway"/>
                <a:cs typeface="Raleway"/>
                <a:sym typeface="Raleway"/>
              </a:rPr>
              <a:t>  -p 8080:80 \</a:t>
            </a:r>
            <a:endParaRPr sz="1100">
              <a:solidFill>
                <a:srgbClr val="188038"/>
              </a:solidFill>
              <a:latin typeface="Raleway"/>
              <a:ea typeface="Raleway"/>
              <a:cs typeface="Raleway"/>
              <a:sym typeface="Raleway"/>
            </a:endParaRPr>
          </a:p>
          <a:p>
            <a:pPr indent="-298450" lvl="0" marL="1371600" rtl="0" algn="l">
              <a:spcBef>
                <a:spcPts val="0"/>
              </a:spcBef>
              <a:spcAft>
                <a:spcPts val="0"/>
              </a:spcAft>
              <a:buClr>
                <a:srgbClr val="188038"/>
              </a:buClr>
              <a:buSzPts val="1100"/>
              <a:buFont typeface="Raleway"/>
              <a:buChar char="●"/>
            </a:pPr>
            <a:r>
              <a:rPr lang="en" sz="1100">
                <a:solidFill>
                  <a:srgbClr val="188038"/>
                </a:solidFill>
                <a:latin typeface="Raleway"/>
                <a:ea typeface="Raleway"/>
                <a:cs typeface="Raleway"/>
                <a:sym typeface="Raleway"/>
              </a:rPr>
              <a:t>  --network=pg-network \</a:t>
            </a:r>
            <a:endParaRPr sz="1100">
              <a:solidFill>
                <a:srgbClr val="188038"/>
              </a:solidFill>
              <a:latin typeface="Raleway"/>
              <a:ea typeface="Raleway"/>
              <a:cs typeface="Raleway"/>
              <a:sym typeface="Raleway"/>
            </a:endParaRPr>
          </a:p>
          <a:p>
            <a:pPr indent="-298450" lvl="0" marL="1371600" rtl="0" algn="l">
              <a:spcBef>
                <a:spcPts val="0"/>
              </a:spcBef>
              <a:spcAft>
                <a:spcPts val="0"/>
              </a:spcAft>
              <a:buClr>
                <a:srgbClr val="188038"/>
              </a:buClr>
              <a:buSzPts val="1100"/>
              <a:buFont typeface="Raleway"/>
              <a:buChar char="●"/>
            </a:pPr>
            <a:r>
              <a:rPr lang="en" sz="1100">
                <a:solidFill>
                  <a:srgbClr val="188038"/>
                </a:solidFill>
                <a:latin typeface="Raleway"/>
                <a:ea typeface="Raleway"/>
                <a:cs typeface="Raleway"/>
                <a:sym typeface="Raleway"/>
              </a:rPr>
              <a:t>  --name pgadmin-2 \</a:t>
            </a:r>
            <a:endParaRPr sz="1100">
              <a:solidFill>
                <a:srgbClr val="188038"/>
              </a:solidFill>
              <a:latin typeface="Raleway"/>
              <a:ea typeface="Raleway"/>
              <a:cs typeface="Raleway"/>
              <a:sym typeface="Raleway"/>
            </a:endParaRPr>
          </a:p>
          <a:p>
            <a:pPr indent="-298450" lvl="0" marL="1371600" rtl="0" algn="l">
              <a:spcBef>
                <a:spcPts val="0"/>
              </a:spcBef>
              <a:spcAft>
                <a:spcPts val="0"/>
              </a:spcAft>
              <a:buClr>
                <a:srgbClr val="188038"/>
              </a:buClr>
              <a:buSzPts val="1100"/>
              <a:buFont typeface="Raleway"/>
              <a:buChar char="●"/>
            </a:pPr>
            <a:r>
              <a:rPr lang="en" sz="1100">
                <a:solidFill>
                  <a:srgbClr val="188038"/>
                </a:solidFill>
                <a:latin typeface="Raleway"/>
                <a:ea typeface="Raleway"/>
                <a:cs typeface="Raleway"/>
                <a:sym typeface="Raleway"/>
              </a:rPr>
              <a:t>  dpage/pgadmin4</a:t>
            </a:r>
            <a:endParaRPr sz="1100">
              <a:solidFill>
                <a:srgbClr val="188038"/>
              </a:solidFill>
              <a:latin typeface="Raleway"/>
              <a:ea typeface="Raleway"/>
              <a:cs typeface="Raleway"/>
              <a:sym typeface="Raleway"/>
            </a:endParaRPr>
          </a:p>
          <a:p>
            <a:pPr indent="0" lvl="0" marL="1371600" rtl="0" algn="l">
              <a:spcBef>
                <a:spcPts val="1600"/>
              </a:spcBef>
              <a:spcAft>
                <a:spcPts val="1600"/>
              </a:spcAft>
              <a:buNone/>
            </a:pPr>
            <a:r>
              <a:t/>
            </a:r>
            <a:endParaRPr sz="1100">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0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3" name="Google Shape;713;p10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
        <p:nvSpPr>
          <p:cNvPr id="714" name="Google Shape;714;p102"/>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Font typeface="Raleway"/>
              <a:buChar char="➔"/>
            </a:pPr>
            <a:r>
              <a:rPr b="1" lang="en" sz="1100">
                <a:latin typeface="Raleway"/>
                <a:ea typeface="Raleway"/>
                <a:cs typeface="Raleway"/>
                <a:sym typeface="Raleway"/>
              </a:rPr>
              <a:t>Kafka Partition Replication for Fault Tolerance</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b="1"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In Kafka, partition replication is a crucial mechanism implemented to ensure fault tolerance and the uninterrupted flow of data. </a:t>
            </a:r>
            <a:endParaRPr sz="1100">
              <a:latin typeface="Raleway"/>
              <a:ea typeface="Raleway"/>
              <a:cs typeface="Raleway"/>
              <a:sym typeface="Raleway"/>
            </a:endParaRPr>
          </a:p>
          <a:p>
            <a:pPr indent="0" lvl="0" marL="914400" rtl="0" algn="just">
              <a:lnSpc>
                <a:spcPct val="100000"/>
              </a:lnSpc>
              <a:spcBef>
                <a:spcPts val="120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1200"/>
              </a:spcBef>
              <a:spcAft>
                <a:spcPts val="1200"/>
              </a:spcAft>
              <a:buSzPts val="1100"/>
              <a:buFont typeface="Raleway"/>
              <a:buChar char="◆"/>
            </a:pPr>
            <a:r>
              <a:rPr lang="en" sz="1100">
                <a:latin typeface="Raleway"/>
                <a:ea typeface="Raleway"/>
                <a:cs typeface="Raleway"/>
                <a:sym typeface="Raleway"/>
              </a:rPr>
              <a:t>Let's explore how partition replication works in Kafka to safeguard data integrity and system availability</a:t>
            </a:r>
            <a:endParaRPr sz="1100">
              <a:latin typeface="Raleway"/>
              <a:ea typeface="Raleway"/>
              <a:cs typeface="Raleway"/>
              <a:sym typeface="Raleway"/>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03"/>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Font typeface="Raleway"/>
              <a:buChar char="➔"/>
            </a:pPr>
            <a:r>
              <a:rPr b="1" lang="en" sz="1100">
                <a:latin typeface="Raleway"/>
                <a:ea typeface="Raleway"/>
                <a:cs typeface="Raleway"/>
                <a:sym typeface="Raleway"/>
              </a:rPr>
              <a:t>Fault Tolerance and Leader Failures</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b="1"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i="1" lang="en" sz="1100" u="sng">
                <a:latin typeface="Raleway"/>
                <a:ea typeface="Raleway"/>
                <a:cs typeface="Raleway"/>
                <a:sym typeface="Raleway"/>
              </a:rPr>
              <a:t>Leader Failures</a:t>
            </a:r>
            <a:r>
              <a:rPr lang="en" sz="1100">
                <a:latin typeface="Raleway"/>
                <a:ea typeface="Raleway"/>
                <a:cs typeface="Raleway"/>
                <a:sym typeface="Raleway"/>
              </a:rPr>
              <a:t>: In the unfortunate event that the broker containing the leader partition experiences a failure, Kafka's fault tolerance mechanisms come into play. Another broker within the replication set automatically steps in as the new leader. This seamless transition ensures that data processing continues from the point where the failed broker left off</a:t>
            </a:r>
            <a:endParaRPr sz="1100">
              <a:latin typeface="Raleway"/>
              <a:ea typeface="Raleway"/>
              <a:cs typeface="Raleway"/>
              <a:sym typeface="Raleway"/>
            </a:endParaRPr>
          </a:p>
          <a:p>
            <a:pPr indent="0" lvl="0" marL="914400" rtl="0" algn="just">
              <a:lnSpc>
                <a:spcPct val="100000"/>
              </a:lnSpc>
              <a:spcBef>
                <a:spcPts val="120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1200"/>
              </a:spcBef>
              <a:spcAft>
                <a:spcPts val="1200"/>
              </a:spcAft>
              <a:buSzPts val="1100"/>
              <a:buFont typeface="Raleway"/>
              <a:buChar char="◆"/>
            </a:pPr>
            <a:r>
              <a:rPr i="1" lang="en" sz="1100" u="sng">
                <a:latin typeface="Raleway"/>
                <a:ea typeface="Raleway"/>
                <a:cs typeface="Raleway"/>
                <a:sym typeface="Raleway"/>
              </a:rPr>
              <a:t>Uninterrupted Data Flow</a:t>
            </a:r>
            <a:r>
              <a:rPr lang="en" sz="1100">
                <a:latin typeface="Raleway"/>
                <a:ea typeface="Raleway"/>
                <a:cs typeface="Raleway"/>
                <a:sym typeface="Raleway"/>
              </a:rPr>
              <a:t>: This fault tolerance mechanism guarantees that both producers and consumers can continue posting and reading messages, even in the face of broker failures. It is a fundamental feature of Kafka that bolsters system reliability</a:t>
            </a:r>
            <a:endParaRPr sz="1100">
              <a:latin typeface="Raleway"/>
              <a:ea typeface="Raleway"/>
              <a:cs typeface="Raleway"/>
              <a:sym typeface="Raleway"/>
            </a:endParaRPr>
          </a:p>
        </p:txBody>
      </p:sp>
      <p:sp>
        <p:nvSpPr>
          <p:cNvPr id="720" name="Google Shape;720;p10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1" name="Google Shape;721;p10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04"/>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Font typeface="Raleway"/>
              <a:buChar char="➔"/>
            </a:pPr>
            <a:r>
              <a:rPr b="1" lang="en" sz="1100">
                <a:latin typeface="Raleway"/>
                <a:ea typeface="Raleway"/>
                <a:cs typeface="Raleway"/>
                <a:sym typeface="Raleway"/>
              </a:rPr>
              <a:t>Replication Factor at Topic Level</a:t>
            </a:r>
            <a:endParaRPr b="1" sz="1100">
              <a:latin typeface="Raleway"/>
              <a:ea typeface="Raleway"/>
              <a:cs typeface="Raleway"/>
              <a:sym typeface="Raleway"/>
            </a:endParaRPr>
          </a:p>
          <a:p>
            <a:pPr indent="0" lvl="0" marL="0" rtl="0" algn="just">
              <a:lnSpc>
                <a:spcPct val="100000"/>
              </a:lnSpc>
              <a:spcBef>
                <a:spcPts val="1200"/>
              </a:spcBef>
              <a:spcAft>
                <a:spcPts val="0"/>
              </a:spcAft>
              <a:buNone/>
            </a:pPr>
            <a:r>
              <a:t/>
            </a:r>
            <a:endParaRPr b="1" sz="1100">
              <a:latin typeface="Raleway"/>
              <a:ea typeface="Raleway"/>
              <a:cs typeface="Raleway"/>
              <a:sym typeface="Raleway"/>
            </a:endParaRPr>
          </a:p>
          <a:p>
            <a:pPr indent="-298450" lvl="0" marL="4572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Configurable Replication Factor: Kafka provides the flexibility to define the replication factor for partitions at the topic level. The replication factor specifies how many replicas of each partition should be maintained</a:t>
            </a:r>
            <a:endParaRPr sz="1100">
              <a:latin typeface="Raleway"/>
              <a:ea typeface="Raleway"/>
              <a:cs typeface="Raleway"/>
              <a:sym typeface="Raleway"/>
            </a:endParaRPr>
          </a:p>
          <a:p>
            <a:pPr indent="0" lvl="0" marL="914400" rtl="0" algn="just">
              <a:lnSpc>
                <a:spcPct val="100000"/>
              </a:lnSpc>
              <a:spcBef>
                <a:spcPts val="120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1200"/>
              </a:spcBef>
              <a:spcAft>
                <a:spcPts val="1200"/>
              </a:spcAft>
              <a:buSzPts val="1100"/>
              <a:buFont typeface="Raleway"/>
              <a:buChar char="◆"/>
            </a:pPr>
            <a:r>
              <a:rPr i="1" lang="en" sz="1100" u="sng">
                <a:latin typeface="Raleway"/>
                <a:ea typeface="Raleway"/>
                <a:cs typeface="Raleway"/>
                <a:sym typeface="Raleway"/>
              </a:rPr>
              <a:t>Importance of Replication Factor</a:t>
            </a:r>
            <a:r>
              <a:rPr lang="en" sz="1100">
                <a:latin typeface="Raleway"/>
                <a:ea typeface="Raleway"/>
                <a:cs typeface="Raleway"/>
                <a:sym typeface="Raleway"/>
              </a:rPr>
              <a:t>: A replication factor of </a:t>
            </a:r>
            <a:r>
              <a:rPr b="1" lang="en" sz="1100">
                <a:solidFill>
                  <a:srgbClr val="188038"/>
                </a:solidFill>
                <a:latin typeface="Raleway"/>
                <a:ea typeface="Raleway"/>
                <a:cs typeface="Raleway"/>
                <a:sym typeface="Raleway"/>
              </a:rPr>
              <a:t>1</a:t>
            </a:r>
            <a:r>
              <a:rPr lang="en" sz="1100">
                <a:latin typeface="Raleway"/>
                <a:ea typeface="Raleway"/>
                <a:cs typeface="Raleway"/>
                <a:sym typeface="Raleway"/>
              </a:rPr>
              <a:t> (indicating no replicas) is generally undesirable in most scenarios. Without replicas, the system faces a significant risk. If the leader broker were to fail, the partition becomes unavailable, potentially leading to catastrophic consequences in critical applications.</a:t>
            </a:r>
            <a:endParaRPr sz="1100">
              <a:latin typeface="Raleway"/>
              <a:ea typeface="Raleway"/>
              <a:cs typeface="Raleway"/>
              <a:sym typeface="Raleway"/>
            </a:endParaRPr>
          </a:p>
        </p:txBody>
      </p:sp>
      <p:sp>
        <p:nvSpPr>
          <p:cNvPr id="727" name="Google Shape;727;p10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8" name="Google Shape;728;p10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05"/>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Font typeface="Raleway"/>
              <a:buChar char="➔"/>
            </a:pPr>
            <a:r>
              <a:rPr b="1" lang="en" sz="1100">
                <a:latin typeface="Raleway"/>
                <a:ea typeface="Raleway"/>
                <a:cs typeface="Raleway"/>
                <a:sym typeface="Raleway"/>
              </a:rPr>
              <a:t>Kafka Configurations: Fine-Tuning Your Kafka Ecosystem</a:t>
            </a:r>
            <a:endParaRPr b="1" sz="1100">
              <a:latin typeface="Raleway"/>
              <a:ea typeface="Raleway"/>
              <a:cs typeface="Raleway"/>
              <a:sym typeface="Raleway"/>
            </a:endParaRPr>
          </a:p>
          <a:p>
            <a:pPr indent="0" lvl="0" marL="0" rtl="0" algn="just">
              <a:lnSpc>
                <a:spcPct val="100000"/>
              </a:lnSpc>
              <a:spcBef>
                <a:spcPts val="1200"/>
              </a:spcBef>
              <a:spcAft>
                <a:spcPts val="0"/>
              </a:spcAft>
              <a:buNone/>
            </a:pPr>
            <a:r>
              <a:t/>
            </a:r>
            <a:endParaRPr b="1"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Kafka offers a multitude of configuration settings that enable you to fine-tune the behavior and performance of various actors within the Kafka ecosystem.</a:t>
            </a:r>
            <a:endParaRPr sz="1100">
              <a:latin typeface="Raleway"/>
              <a:ea typeface="Raleway"/>
              <a:cs typeface="Raleway"/>
              <a:sym typeface="Raleway"/>
            </a:endParaRPr>
          </a:p>
          <a:p>
            <a:pPr indent="0" lvl="0" marL="914400" rtl="0" algn="just">
              <a:lnSpc>
                <a:spcPct val="100000"/>
              </a:lnSpc>
              <a:spcBef>
                <a:spcPts val="120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1200"/>
              </a:spcBef>
              <a:spcAft>
                <a:spcPts val="1200"/>
              </a:spcAft>
              <a:buSzPts val="1100"/>
              <a:buFont typeface="Raleway"/>
              <a:buChar char="◆"/>
            </a:pPr>
            <a:r>
              <a:rPr lang="en" sz="1100">
                <a:latin typeface="Raleway"/>
                <a:ea typeface="Raleway"/>
                <a:cs typeface="Raleway"/>
                <a:sym typeface="Raleway"/>
              </a:rPr>
              <a:t> This section will provide an overview of key configurations for topics, consumers, and producers</a:t>
            </a:r>
            <a:endParaRPr sz="1100">
              <a:latin typeface="Raleway"/>
              <a:ea typeface="Raleway"/>
              <a:cs typeface="Raleway"/>
              <a:sym typeface="Raleway"/>
            </a:endParaRPr>
          </a:p>
        </p:txBody>
      </p:sp>
      <p:sp>
        <p:nvSpPr>
          <p:cNvPr id="734" name="Google Shape;734;p10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5" name="Google Shape;735;p10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06"/>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Font typeface="Raleway"/>
              <a:buChar char="➔"/>
            </a:pPr>
            <a:r>
              <a:rPr b="1" lang="en" sz="1100">
                <a:latin typeface="Raleway"/>
                <a:ea typeface="Raleway"/>
                <a:cs typeface="Raleway"/>
                <a:sym typeface="Raleway"/>
              </a:rPr>
              <a:t>Topic Configurations</a:t>
            </a:r>
            <a:endParaRPr b="1" sz="1100">
              <a:latin typeface="Raleway"/>
              <a:ea typeface="Raleway"/>
              <a:cs typeface="Raleway"/>
              <a:sym typeface="Raleway"/>
            </a:endParaRPr>
          </a:p>
          <a:p>
            <a:pPr indent="-298450" lvl="0" marL="457200" rtl="0" algn="just">
              <a:lnSpc>
                <a:spcPct val="100000"/>
              </a:lnSpc>
              <a:spcBef>
                <a:spcPts val="1200"/>
              </a:spcBef>
              <a:spcAft>
                <a:spcPts val="0"/>
              </a:spcAft>
              <a:buClr>
                <a:srgbClr val="188038"/>
              </a:buClr>
              <a:buSzPts val="1100"/>
              <a:buFont typeface="Raleway"/>
              <a:buChar char="➔"/>
            </a:pPr>
            <a:r>
              <a:rPr b="1" lang="en" sz="1100">
                <a:solidFill>
                  <a:srgbClr val="188038"/>
                </a:solidFill>
                <a:latin typeface="Raleway"/>
                <a:ea typeface="Raleway"/>
                <a:cs typeface="Raleway"/>
                <a:sym typeface="Raleway"/>
              </a:rPr>
              <a:t>retention.ms</a:t>
            </a:r>
            <a:endParaRPr b="1" sz="1100">
              <a:solidFill>
                <a:srgbClr val="188038"/>
              </a:solidFill>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Description: Specifies the time, in milliseconds, that a particular topic log will be retained before being automatically deleted due to storage space limitations</a:t>
            </a:r>
            <a:endParaRPr sz="1100">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Use Case: Managing the lifespan of data within a topic to prevent indefinite storage</a:t>
            </a:r>
            <a:endParaRPr sz="1100">
              <a:latin typeface="Raleway"/>
              <a:ea typeface="Raleway"/>
              <a:cs typeface="Raleway"/>
              <a:sym typeface="Raleway"/>
            </a:endParaRPr>
          </a:p>
          <a:p>
            <a:pPr indent="0" lvl="0" marL="914400" rtl="0" algn="just">
              <a:lnSpc>
                <a:spcPct val="100000"/>
              </a:lnSpc>
              <a:spcBef>
                <a:spcPts val="1200"/>
              </a:spcBef>
              <a:spcAft>
                <a:spcPts val="0"/>
              </a:spcAft>
              <a:buNone/>
            </a:pPr>
            <a:r>
              <a:t/>
            </a:r>
            <a:endParaRPr sz="1100">
              <a:latin typeface="Raleway"/>
              <a:ea typeface="Raleway"/>
              <a:cs typeface="Raleway"/>
              <a:sym typeface="Raleway"/>
            </a:endParaRPr>
          </a:p>
          <a:p>
            <a:pPr indent="-298450" lvl="0" marL="457200" rtl="0" algn="just">
              <a:lnSpc>
                <a:spcPct val="100000"/>
              </a:lnSpc>
              <a:spcBef>
                <a:spcPts val="1200"/>
              </a:spcBef>
              <a:spcAft>
                <a:spcPts val="0"/>
              </a:spcAft>
              <a:buClr>
                <a:srgbClr val="188038"/>
              </a:buClr>
              <a:buSzPts val="1100"/>
              <a:buFont typeface="Raleway"/>
              <a:buChar char="➔"/>
            </a:pPr>
            <a:r>
              <a:rPr b="1" lang="en" sz="1100">
                <a:solidFill>
                  <a:srgbClr val="188038"/>
                </a:solidFill>
                <a:latin typeface="Raleway"/>
                <a:ea typeface="Raleway"/>
                <a:cs typeface="Raleway"/>
                <a:sym typeface="Raleway"/>
              </a:rPr>
              <a:t>cleanup.policy</a:t>
            </a:r>
            <a:endParaRPr b="1" sz="1100">
              <a:solidFill>
                <a:srgbClr val="188038"/>
              </a:solidFill>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Description: Defines the cleanup policy to apply when the retention time specified by retention.ms is reached</a:t>
            </a:r>
            <a:endParaRPr sz="1100">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Options:</a:t>
            </a:r>
            <a:endParaRPr sz="1100">
              <a:latin typeface="Raleway"/>
              <a:ea typeface="Raleway"/>
              <a:cs typeface="Raleway"/>
              <a:sym typeface="Raleway"/>
            </a:endParaRPr>
          </a:p>
          <a:p>
            <a:pPr indent="-298450" lvl="2" marL="1371600" rtl="0" algn="just">
              <a:lnSpc>
                <a:spcPct val="100000"/>
              </a:lnSpc>
              <a:spcBef>
                <a:spcPts val="0"/>
              </a:spcBef>
              <a:spcAft>
                <a:spcPts val="0"/>
              </a:spcAft>
              <a:buSzPts val="1100"/>
              <a:buFont typeface="Raleway"/>
              <a:buChar char="●"/>
            </a:pPr>
            <a:r>
              <a:rPr lang="en" sz="1100">
                <a:latin typeface="Raleway"/>
                <a:ea typeface="Raleway"/>
                <a:cs typeface="Raleway"/>
                <a:sym typeface="Raleway"/>
              </a:rPr>
              <a:t>Delete: Messages are deleted when their retention time expires.</a:t>
            </a:r>
            <a:endParaRPr sz="1100">
              <a:latin typeface="Raleway"/>
              <a:ea typeface="Raleway"/>
              <a:cs typeface="Raleway"/>
              <a:sym typeface="Raleway"/>
            </a:endParaRPr>
          </a:p>
          <a:p>
            <a:pPr indent="-298450" lvl="2" marL="1371600" rtl="0" algn="just">
              <a:lnSpc>
                <a:spcPct val="100000"/>
              </a:lnSpc>
              <a:spcBef>
                <a:spcPts val="0"/>
              </a:spcBef>
              <a:spcAft>
                <a:spcPts val="0"/>
              </a:spcAft>
              <a:buSzPts val="1100"/>
              <a:buFont typeface="Raleway"/>
              <a:buChar char="●"/>
            </a:pPr>
            <a:r>
              <a:rPr lang="en" sz="1100">
                <a:latin typeface="Raleway"/>
                <a:ea typeface="Raleway"/>
                <a:cs typeface="Raleway"/>
                <a:sym typeface="Raleway"/>
              </a:rPr>
              <a:t>Compaction: Compaction is a batch process that retains only the latest version of each message key</a:t>
            </a:r>
            <a:endParaRPr sz="1100">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Note: Compaction is a batch job and may take time to execute</a:t>
            </a:r>
            <a:endParaRPr sz="1100">
              <a:latin typeface="Raleway"/>
              <a:ea typeface="Raleway"/>
              <a:cs typeface="Raleway"/>
              <a:sym typeface="Raleway"/>
            </a:endParaRPr>
          </a:p>
        </p:txBody>
      </p:sp>
      <p:sp>
        <p:nvSpPr>
          <p:cNvPr id="741" name="Google Shape;741;p10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2" name="Google Shape;742;p10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07"/>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Font typeface="Raleway"/>
              <a:buChar char="➔"/>
            </a:pPr>
            <a:r>
              <a:rPr b="1" lang="en" sz="1100">
                <a:latin typeface="Raleway"/>
                <a:ea typeface="Raleway"/>
                <a:cs typeface="Raleway"/>
                <a:sym typeface="Raleway"/>
              </a:rPr>
              <a:t>Topic Configurations</a:t>
            </a:r>
            <a:endParaRPr sz="1100">
              <a:latin typeface="Raleway"/>
              <a:ea typeface="Raleway"/>
              <a:cs typeface="Raleway"/>
              <a:sym typeface="Raleway"/>
            </a:endParaRPr>
          </a:p>
          <a:p>
            <a:pPr indent="-298450" lvl="0" marL="457200" rtl="0" algn="just">
              <a:lnSpc>
                <a:spcPct val="100000"/>
              </a:lnSpc>
              <a:spcBef>
                <a:spcPts val="1200"/>
              </a:spcBef>
              <a:spcAft>
                <a:spcPts val="0"/>
              </a:spcAft>
              <a:buClr>
                <a:srgbClr val="188038"/>
              </a:buClr>
              <a:buSzPts val="1100"/>
              <a:buFont typeface="Raleway"/>
              <a:buChar char="➔"/>
            </a:pPr>
            <a:r>
              <a:rPr b="1" lang="en" sz="1100">
                <a:solidFill>
                  <a:srgbClr val="188038"/>
                </a:solidFill>
                <a:latin typeface="Raleway"/>
                <a:ea typeface="Raleway"/>
                <a:cs typeface="Raleway"/>
                <a:sym typeface="Raleway"/>
              </a:rPr>
              <a:t>partition</a:t>
            </a:r>
            <a:endParaRPr b="1" sz="1100">
              <a:solidFill>
                <a:srgbClr val="188038"/>
              </a:solidFill>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Description: Indicates the number of partitions for a topic</a:t>
            </a:r>
            <a:endParaRPr sz="1100">
              <a:latin typeface="Raleway"/>
              <a:ea typeface="Raleway"/>
              <a:cs typeface="Raleway"/>
              <a:sym typeface="Raleway"/>
            </a:endParaRPr>
          </a:p>
          <a:p>
            <a:pPr indent="0" lvl="0" marL="0" rtl="0" algn="just">
              <a:lnSpc>
                <a:spcPct val="100000"/>
              </a:lnSpc>
              <a:spcBef>
                <a:spcPts val="120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Considerations: Increasing the number of partitions offers parallelism but also increases the resource demands on Kafka. Overloading the cluster may occur if not managed carefully</a:t>
            </a:r>
            <a:endParaRPr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sz="1100">
              <a:latin typeface="Raleway"/>
              <a:ea typeface="Raleway"/>
              <a:cs typeface="Raleway"/>
              <a:sym typeface="Raleway"/>
            </a:endParaRPr>
          </a:p>
          <a:p>
            <a:pPr indent="-298450" lvl="0" marL="457200" rtl="0" algn="just">
              <a:lnSpc>
                <a:spcPct val="100000"/>
              </a:lnSpc>
              <a:spcBef>
                <a:spcPts val="1200"/>
              </a:spcBef>
              <a:spcAft>
                <a:spcPts val="0"/>
              </a:spcAft>
              <a:buClr>
                <a:srgbClr val="188038"/>
              </a:buClr>
              <a:buSzPts val="1100"/>
              <a:buFont typeface="Raleway"/>
              <a:buChar char="➔"/>
            </a:pPr>
            <a:r>
              <a:rPr b="1" lang="en" sz="1100">
                <a:solidFill>
                  <a:srgbClr val="188038"/>
                </a:solidFill>
                <a:latin typeface="Raleway"/>
                <a:ea typeface="Raleway"/>
                <a:cs typeface="Raleway"/>
                <a:sym typeface="Raleway"/>
              </a:rPr>
              <a:t>replication</a:t>
            </a:r>
            <a:endParaRPr b="1" sz="1100">
              <a:solidFill>
                <a:srgbClr val="188038"/>
              </a:solidFill>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Description: Defines the replication factor, i.e., the number of times a partition is replicated across different brokers</a:t>
            </a:r>
            <a:endParaRPr sz="1100">
              <a:latin typeface="Raleway"/>
              <a:ea typeface="Raleway"/>
              <a:cs typeface="Raleway"/>
              <a:sym typeface="Raleway"/>
            </a:endParaRPr>
          </a:p>
          <a:p>
            <a:pPr indent="0" lvl="0" marL="914400" rtl="0" algn="just">
              <a:lnSpc>
                <a:spcPct val="100000"/>
              </a:lnSpc>
              <a:spcBef>
                <a:spcPts val="120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Use Case: Ensuring data durability and fault tolerance by maintaining multiple copies of data</a:t>
            </a:r>
            <a:endParaRPr sz="1100">
              <a:latin typeface="Raleway"/>
              <a:ea typeface="Raleway"/>
              <a:cs typeface="Raleway"/>
              <a:sym typeface="Raleway"/>
            </a:endParaRPr>
          </a:p>
        </p:txBody>
      </p:sp>
      <p:sp>
        <p:nvSpPr>
          <p:cNvPr id="748" name="Google Shape;748;p10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9" name="Google Shape;749;p10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08"/>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Font typeface="Raleway"/>
              <a:buChar char="➔"/>
            </a:pPr>
            <a:r>
              <a:rPr b="1" lang="en" sz="1100">
                <a:latin typeface="Raleway"/>
                <a:ea typeface="Raleway"/>
                <a:cs typeface="Raleway"/>
                <a:sym typeface="Raleway"/>
              </a:rPr>
              <a:t>Consumer Configurations</a:t>
            </a:r>
            <a:endParaRPr b="1" sz="1100">
              <a:latin typeface="Raleway"/>
              <a:ea typeface="Raleway"/>
              <a:cs typeface="Raleway"/>
              <a:sym typeface="Raleway"/>
            </a:endParaRPr>
          </a:p>
          <a:p>
            <a:pPr indent="-298450" lvl="0" marL="457200" rtl="0" algn="just">
              <a:lnSpc>
                <a:spcPct val="100000"/>
              </a:lnSpc>
              <a:spcBef>
                <a:spcPts val="1200"/>
              </a:spcBef>
              <a:spcAft>
                <a:spcPts val="0"/>
              </a:spcAft>
              <a:buClr>
                <a:srgbClr val="188038"/>
              </a:buClr>
              <a:buSzPts val="1100"/>
              <a:buFont typeface="Raleway"/>
              <a:buChar char="➔"/>
            </a:pPr>
            <a:r>
              <a:rPr b="1" lang="en" sz="1100">
                <a:solidFill>
                  <a:srgbClr val="188038"/>
                </a:solidFill>
                <a:latin typeface="Raleway"/>
                <a:ea typeface="Raleway"/>
                <a:cs typeface="Raleway"/>
                <a:sym typeface="Raleway"/>
              </a:rPr>
              <a:t>offset</a:t>
            </a:r>
            <a:endParaRPr b="1" sz="1100">
              <a:solidFill>
                <a:srgbClr val="188038"/>
              </a:solidFill>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Description: Represents the sequence of message IDs that have been read by the consumer</a:t>
            </a:r>
            <a:endParaRPr sz="1100">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Use Case: Tracking the consumer's progress in consuming messages within a topic</a:t>
            </a:r>
            <a:endParaRPr sz="1100">
              <a:latin typeface="Raleway"/>
              <a:ea typeface="Raleway"/>
              <a:cs typeface="Raleway"/>
              <a:sym typeface="Raleway"/>
            </a:endParaRPr>
          </a:p>
          <a:p>
            <a:pPr indent="-298450" lvl="0" marL="457200" rtl="0" algn="just">
              <a:lnSpc>
                <a:spcPct val="100000"/>
              </a:lnSpc>
              <a:spcBef>
                <a:spcPts val="0"/>
              </a:spcBef>
              <a:spcAft>
                <a:spcPts val="0"/>
              </a:spcAft>
              <a:buClr>
                <a:srgbClr val="188038"/>
              </a:buClr>
              <a:buSzPts val="1100"/>
              <a:buFont typeface="Raleway"/>
              <a:buChar char="➔"/>
            </a:pPr>
            <a:r>
              <a:rPr b="1" lang="en" sz="1100">
                <a:solidFill>
                  <a:srgbClr val="188038"/>
                </a:solidFill>
                <a:latin typeface="Raleway"/>
                <a:ea typeface="Raleway"/>
                <a:cs typeface="Raleway"/>
                <a:sym typeface="Raleway"/>
              </a:rPr>
              <a:t>consumer.group.id</a:t>
            </a:r>
            <a:endParaRPr b="1" sz="1100">
              <a:solidFill>
                <a:srgbClr val="188038"/>
              </a:solidFill>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Description: Assigns a unique ID to a consumer group. All consumers within the same group share the same consumer.group.id</a:t>
            </a:r>
            <a:endParaRPr sz="1100">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Purpose: Organizing consumers into groups for coordinated message consumption</a:t>
            </a:r>
            <a:endParaRPr sz="1100">
              <a:latin typeface="Raleway"/>
              <a:ea typeface="Raleway"/>
              <a:cs typeface="Raleway"/>
              <a:sym typeface="Raleway"/>
            </a:endParaRPr>
          </a:p>
          <a:p>
            <a:pPr indent="-298450" lvl="0" marL="457200" rtl="0" algn="just">
              <a:lnSpc>
                <a:spcPct val="100000"/>
              </a:lnSpc>
              <a:spcBef>
                <a:spcPts val="0"/>
              </a:spcBef>
              <a:spcAft>
                <a:spcPts val="0"/>
              </a:spcAft>
              <a:buClr>
                <a:srgbClr val="188038"/>
              </a:buClr>
              <a:buSzPts val="1100"/>
              <a:buFont typeface="Raleway"/>
              <a:buChar char="➔"/>
            </a:pPr>
            <a:r>
              <a:rPr b="1" lang="en" sz="1100">
                <a:solidFill>
                  <a:srgbClr val="188038"/>
                </a:solidFill>
                <a:latin typeface="Raleway"/>
                <a:ea typeface="Raleway"/>
                <a:cs typeface="Raleway"/>
                <a:sym typeface="Raleway"/>
              </a:rPr>
              <a:t>auto_offset_reset</a:t>
            </a:r>
            <a:endParaRPr b="1" sz="1100">
              <a:solidFill>
                <a:srgbClr val="188038"/>
              </a:solidFill>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Description: Determines how Kafka behaves when a consumer subscribes to a pre-existing topic for the first time and needs to establish its starting point</a:t>
            </a:r>
            <a:endParaRPr sz="1100">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Options:</a:t>
            </a:r>
            <a:endParaRPr sz="1100">
              <a:latin typeface="Raleway"/>
              <a:ea typeface="Raleway"/>
              <a:cs typeface="Raleway"/>
              <a:sym typeface="Raleway"/>
            </a:endParaRPr>
          </a:p>
          <a:p>
            <a:pPr indent="-298450" lvl="2" marL="1371600" rtl="0" algn="just">
              <a:lnSpc>
                <a:spcPct val="100000"/>
              </a:lnSpc>
              <a:spcBef>
                <a:spcPts val="0"/>
              </a:spcBef>
              <a:spcAft>
                <a:spcPts val="0"/>
              </a:spcAft>
              <a:buSzPts val="1100"/>
              <a:buFont typeface="Raleway"/>
              <a:buChar char="●"/>
            </a:pPr>
            <a:r>
              <a:rPr lang="en" sz="1100">
                <a:latin typeface="Raleway"/>
                <a:ea typeface="Raleway"/>
                <a:cs typeface="Raleway"/>
                <a:sym typeface="Raleway"/>
              </a:rPr>
              <a:t>earliest: Consumes all existing messages in the topic log</a:t>
            </a:r>
            <a:endParaRPr sz="1100">
              <a:latin typeface="Raleway"/>
              <a:ea typeface="Raleway"/>
              <a:cs typeface="Raleway"/>
              <a:sym typeface="Raleway"/>
            </a:endParaRPr>
          </a:p>
          <a:p>
            <a:pPr indent="-298450" lvl="2" marL="1371600" rtl="0" algn="just">
              <a:lnSpc>
                <a:spcPct val="100000"/>
              </a:lnSpc>
              <a:spcBef>
                <a:spcPts val="0"/>
              </a:spcBef>
              <a:spcAft>
                <a:spcPts val="0"/>
              </a:spcAft>
              <a:buSzPts val="1100"/>
              <a:buFont typeface="Raleway"/>
              <a:buChar char="●"/>
            </a:pPr>
            <a:r>
              <a:rPr lang="en" sz="1100">
                <a:latin typeface="Raleway"/>
                <a:ea typeface="Raleway"/>
                <a:cs typeface="Raleway"/>
                <a:sym typeface="Raleway"/>
              </a:rPr>
              <a:t>latest: Ignores existing old messages and starts consuming only new messages</a:t>
            </a:r>
            <a:endParaRPr sz="1100">
              <a:latin typeface="Raleway"/>
              <a:ea typeface="Raleway"/>
              <a:cs typeface="Raleway"/>
              <a:sym typeface="Raleway"/>
            </a:endParaRPr>
          </a:p>
          <a:p>
            <a:pPr indent="-298450" lvl="2" marL="1371600" rtl="0" algn="just">
              <a:lnSpc>
                <a:spcPct val="100000"/>
              </a:lnSpc>
              <a:spcBef>
                <a:spcPts val="0"/>
              </a:spcBef>
              <a:spcAft>
                <a:spcPts val="0"/>
              </a:spcAft>
              <a:buSzPts val="1100"/>
              <a:buFont typeface="Raleway"/>
              <a:buChar char="●"/>
            </a:pPr>
            <a:r>
              <a:rPr lang="en" sz="1100">
                <a:latin typeface="Raleway"/>
                <a:ea typeface="Raleway"/>
                <a:cs typeface="Raleway"/>
                <a:sym typeface="Raleway"/>
              </a:rPr>
              <a:t>Use Case: Handling initial message consumption by new consumers</a:t>
            </a:r>
            <a:endParaRPr sz="1100">
              <a:latin typeface="Raleway"/>
              <a:ea typeface="Raleway"/>
              <a:cs typeface="Raleway"/>
              <a:sym typeface="Raleway"/>
            </a:endParaRPr>
          </a:p>
        </p:txBody>
      </p:sp>
      <p:sp>
        <p:nvSpPr>
          <p:cNvPr id="755" name="Google Shape;755;p10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6" name="Google Shape;756;p10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09"/>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Font typeface="Raleway"/>
              <a:buChar char="➔"/>
            </a:pPr>
            <a:r>
              <a:rPr b="1" lang="en" sz="1100">
                <a:latin typeface="Raleway"/>
                <a:ea typeface="Raleway"/>
                <a:cs typeface="Raleway"/>
                <a:sym typeface="Raleway"/>
              </a:rPr>
              <a:t>Producer</a:t>
            </a:r>
            <a:r>
              <a:rPr b="1" lang="en" sz="1100">
                <a:latin typeface="Raleway"/>
                <a:ea typeface="Raleway"/>
                <a:cs typeface="Raleway"/>
                <a:sym typeface="Raleway"/>
              </a:rPr>
              <a:t> Configurations</a:t>
            </a:r>
            <a:endParaRPr b="1" sz="1100">
              <a:latin typeface="Raleway"/>
              <a:ea typeface="Raleway"/>
              <a:cs typeface="Raleway"/>
              <a:sym typeface="Raleway"/>
            </a:endParaRPr>
          </a:p>
          <a:p>
            <a:pPr indent="-298450" lvl="0" marL="457200" rtl="0" algn="just">
              <a:lnSpc>
                <a:spcPct val="100000"/>
              </a:lnSpc>
              <a:spcBef>
                <a:spcPts val="1200"/>
              </a:spcBef>
              <a:spcAft>
                <a:spcPts val="0"/>
              </a:spcAft>
              <a:buClr>
                <a:srgbClr val="188038"/>
              </a:buClr>
              <a:buSzPts val="1100"/>
              <a:buFont typeface="Raleway"/>
              <a:buChar char="➔"/>
            </a:pPr>
            <a:r>
              <a:rPr b="1" lang="en" sz="1100">
                <a:solidFill>
                  <a:srgbClr val="188038"/>
                </a:solidFill>
                <a:latin typeface="Raleway"/>
                <a:ea typeface="Raleway"/>
                <a:cs typeface="Raleway"/>
                <a:sym typeface="Raleway"/>
              </a:rPr>
              <a:t>acks</a:t>
            </a:r>
            <a:endParaRPr b="1" sz="1100">
              <a:solidFill>
                <a:srgbClr val="188038"/>
              </a:solidFill>
              <a:latin typeface="Raleway"/>
              <a:ea typeface="Raleway"/>
              <a:cs typeface="Raleway"/>
              <a:sym typeface="Raleway"/>
            </a:endParaRPr>
          </a:p>
          <a:p>
            <a:pPr indent="-298450" lvl="1" marL="914400" rtl="0" algn="just">
              <a:lnSpc>
                <a:spcPct val="100000"/>
              </a:lnSpc>
              <a:spcBef>
                <a:spcPts val="0"/>
              </a:spcBef>
              <a:spcAft>
                <a:spcPts val="0"/>
              </a:spcAft>
              <a:buSzPts val="1100"/>
              <a:buFont typeface="Raleway"/>
              <a:buChar char="◆"/>
            </a:pPr>
            <a:r>
              <a:rPr lang="en" sz="1100">
                <a:latin typeface="Raleway"/>
                <a:ea typeface="Raleway"/>
                <a:cs typeface="Raleway"/>
                <a:sym typeface="Raleway"/>
              </a:rPr>
              <a:t>Description: Specifies the acknowledgment behavior policy when a producer sends a message</a:t>
            </a:r>
            <a:endParaRPr sz="1100">
              <a:latin typeface="Raleway"/>
              <a:ea typeface="Raleway"/>
              <a:cs typeface="Raleway"/>
              <a:sym typeface="Raleway"/>
            </a:endParaRPr>
          </a:p>
          <a:p>
            <a:pPr indent="0" lvl="0" marL="914400" rtl="0" algn="just">
              <a:lnSpc>
                <a:spcPct val="100000"/>
              </a:lnSpc>
              <a:spcBef>
                <a:spcPts val="120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Options:</a:t>
            </a:r>
            <a:endParaRPr sz="1100">
              <a:latin typeface="Raleway"/>
              <a:ea typeface="Raleway"/>
              <a:cs typeface="Raleway"/>
              <a:sym typeface="Raleway"/>
            </a:endParaRPr>
          </a:p>
          <a:p>
            <a:pPr indent="-298450" lvl="2" marL="1371600" rtl="0" algn="just">
              <a:lnSpc>
                <a:spcPct val="100000"/>
              </a:lnSpc>
              <a:spcBef>
                <a:spcPts val="0"/>
              </a:spcBef>
              <a:spcAft>
                <a:spcPts val="0"/>
              </a:spcAft>
              <a:buSzPts val="1100"/>
              <a:buFont typeface="Raleway"/>
              <a:buChar char="●"/>
            </a:pPr>
            <a:r>
              <a:rPr b="1" lang="en" sz="1100">
                <a:solidFill>
                  <a:srgbClr val="188038"/>
                </a:solidFill>
                <a:latin typeface="Raleway"/>
                <a:ea typeface="Raleway"/>
                <a:cs typeface="Raleway"/>
                <a:sym typeface="Raleway"/>
              </a:rPr>
              <a:t>0</a:t>
            </a:r>
            <a:r>
              <a:rPr lang="en" sz="1100">
                <a:latin typeface="Raleway"/>
                <a:ea typeface="Raleway"/>
                <a:cs typeface="Raleway"/>
                <a:sym typeface="Raleway"/>
              </a:rPr>
              <a:t> (Fire and Forget): The producer does not wait for acknowledgments from leader or replica brokers</a:t>
            </a:r>
            <a:endParaRPr sz="1100">
              <a:latin typeface="Raleway"/>
              <a:ea typeface="Raleway"/>
              <a:cs typeface="Raleway"/>
              <a:sym typeface="Raleway"/>
            </a:endParaRPr>
          </a:p>
          <a:p>
            <a:pPr indent="-298450" lvl="2" marL="1371600" rtl="0" algn="just">
              <a:lnSpc>
                <a:spcPct val="100000"/>
              </a:lnSpc>
              <a:spcBef>
                <a:spcPts val="0"/>
              </a:spcBef>
              <a:spcAft>
                <a:spcPts val="0"/>
              </a:spcAft>
              <a:buSzPts val="1100"/>
              <a:buFont typeface="Raleway"/>
              <a:buChar char="●"/>
            </a:pPr>
            <a:r>
              <a:rPr b="1" lang="en" sz="1100">
                <a:solidFill>
                  <a:srgbClr val="188038"/>
                </a:solidFill>
                <a:latin typeface="Raleway"/>
                <a:ea typeface="Raleway"/>
                <a:cs typeface="Raleway"/>
                <a:sym typeface="Raleway"/>
              </a:rPr>
              <a:t>1</a:t>
            </a:r>
            <a:r>
              <a:rPr lang="en" sz="1100">
                <a:latin typeface="Raleway"/>
                <a:ea typeface="Raleway"/>
                <a:cs typeface="Raleway"/>
                <a:sym typeface="Raleway"/>
              </a:rPr>
              <a:t>: The producer waits for the leader broker to write the message to disk</a:t>
            </a:r>
            <a:endParaRPr sz="1100">
              <a:latin typeface="Raleway"/>
              <a:ea typeface="Raleway"/>
              <a:cs typeface="Raleway"/>
              <a:sym typeface="Raleway"/>
            </a:endParaRPr>
          </a:p>
          <a:p>
            <a:pPr indent="-298450" lvl="2" marL="1371600" rtl="0" algn="just">
              <a:lnSpc>
                <a:spcPct val="100000"/>
              </a:lnSpc>
              <a:spcBef>
                <a:spcPts val="0"/>
              </a:spcBef>
              <a:spcAft>
                <a:spcPts val="0"/>
              </a:spcAft>
              <a:buSzPts val="1100"/>
              <a:buFont typeface="Raleway"/>
              <a:buChar char="●"/>
            </a:pPr>
            <a:r>
              <a:rPr b="1" lang="en" sz="1100">
                <a:solidFill>
                  <a:srgbClr val="188038"/>
                </a:solidFill>
                <a:latin typeface="Raleway"/>
                <a:ea typeface="Raleway"/>
                <a:cs typeface="Raleway"/>
                <a:sym typeface="Raleway"/>
              </a:rPr>
              <a:t>all</a:t>
            </a:r>
            <a:r>
              <a:rPr lang="en" sz="1100">
                <a:latin typeface="Raleway"/>
                <a:ea typeface="Raleway"/>
                <a:cs typeface="Raleway"/>
                <a:sym typeface="Raleway"/>
              </a:rPr>
              <a:t>: The producer waits for both the leader and all replica brokers to write the message to disk</a:t>
            </a:r>
            <a:endParaRPr sz="1100">
              <a:latin typeface="Raleway"/>
              <a:ea typeface="Raleway"/>
              <a:cs typeface="Raleway"/>
              <a:sym typeface="Raleway"/>
            </a:endParaRPr>
          </a:p>
          <a:p>
            <a:pPr indent="0" lvl="0" marL="1371600" rtl="0" algn="just">
              <a:lnSpc>
                <a:spcPct val="100000"/>
              </a:lnSpc>
              <a:spcBef>
                <a:spcPts val="1200"/>
              </a:spcBef>
              <a:spcAft>
                <a:spcPts val="0"/>
              </a:spcAft>
              <a:buNone/>
            </a:pPr>
            <a:r>
              <a:t/>
            </a:r>
            <a:endParaRPr sz="1100">
              <a:latin typeface="Raleway"/>
              <a:ea typeface="Raleway"/>
              <a:cs typeface="Raleway"/>
              <a:sym typeface="Raleway"/>
            </a:endParaRPr>
          </a:p>
          <a:p>
            <a:pPr indent="-298450" lvl="1" marL="914400" rtl="0" algn="just">
              <a:lnSpc>
                <a:spcPct val="100000"/>
              </a:lnSpc>
              <a:spcBef>
                <a:spcPts val="1200"/>
              </a:spcBef>
              <a:spcAft>
                <a:spcPts val="0"/>
              </a:spcAft>
              <a:buSzPts val="1100"/>
              <a:buFont typeface="Raleway"/>
              <a:buChar char="◆"/>
            </a:pPr>
            <a:r>
              <a:rPr lang="en" sz="1100">
                <a:latin typeface="Raleway"/>
                <a:ea typeface="Raleway"/>
                <a:cs typeface="Raleway"/>
                <a:sym typeface="Raleway"/>
              </a:rPr>
              <a:t>Use Case: Balancing performance and reliability in message transmission</a:t>
            </a:r>
            <a:endParaRPr sz="1100">
              <a:latin typeface="Raleway"/>
              <a:ea typeface="Raleway"/>
              <a:cs typeface="Raleway"/>
              <a:sym typeface="Raleway"/>
            </a:endParaRPr>
          </a:p>
        </p:txBody>
      </p:sp>
      <p:sp>
        <p:nvSpPr>
          <p:cNvPr id="762" name="Google Shape;762;p10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3" name="Google Shape;763;p10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10"/>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Font typeface="Raleway"/>
              <a:buChar char="➔"/>
            </a:pPr>
            <a:r>
              <a:rPr b="1" lang="en" sz="1100">
                <a:latin typeface="Raleway"/>
                <a:ea typeface="Raleway"/>
                <a:cs typeface="Raleway"/>
                <a:sym typeface="Raleway"/>
              </a:rPr>
              <a:t>Avro and Schema Registry: The Importance of Schemas</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rPr lang="en" sz="1100">
                <a:latin typeface="Raleway"/>
                <a:ea typeface="Raleway"/>
                <a:cs typeface="Raleway"/>
                <a:sym typeface="Raleway"/>
              </a:rPr>
              <a:t>In the context of Kafka, schemas play a crucial role in ensuring data compatibility and understanding among producers and consumers. </a:t>
            </a:r>
            <a:endParaRPr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sz="1100">
              <a:latin typeface="Raleway"/>
              <a:ea typeface="Raleway"/>
              <a:cs typeface="Raleway"/>
              <a:sym typeface="Raleway"/>
            </a:endParaRPr>
          </a:p>
          <a:p>
            <a:pPr indent="0" lvl="0" marL="457200" rtl="0" algn="just">
              <a:lnSpc>
                <a:spcPct val="100000"/>
              </a:lnSpc>
              <a:spcBef>
                <a:spcPts val="1200"/>
              </a:spcBef>
              <a:spcAft>
                <a:spcPts val="1200"/>
              </a:spcAft>
              <a:buNone/>
            </a:pPr>
            <a:r>
              <a:rPr lang="en" sz="1100">
                <a:latin typeface="Raleway"/>
                <a:ea typeface="Raleway"/>
                <a:cs typeface="Raleway"/>
                <a:sym typeface="Raleway"/>
              </a:rPr>
              <a:t>Let's explore why schemas are essential in Kafka messaging.</a:t>
            </a:r>
            <a:endParaRPr sz="1100">
              <a:latin typeface="Raleway"/>
              <a:ea typeface="Raleway"/>
              <a:cs typeface="Raleway"/>
              <a:sym typeface="Raleway"/>
            </a:endParaRPr>
          </a:p>
        </p:txBody>
      </p:sp>
      <p:sp>
        <p:nvSpPr>
          <p:cNvPr id="769" name="Google Shape;769;p1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0" name="Google Shape;770;p11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11"/>
          <p:cNvSpPr txBox="1"/>
          <p:nvPr>
            <p:ph idx="1" type="body"/>
          </p:nvPr>
        </p:nvSpPr>
        <p:spPr>
          <a:xfrm>
            <a:off x="2400250" y="1087350"/>
            <a:ext cx="6126900" cy="36483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SzPts val="1100"/>
              <a:buFont typeface="Raleway"/>
              <a:buChar char="➔"/>
            </a:pPr>
            <a:r>
              <a:rPr b="1" lang="en" sz="1100">
                <a:latin typeface="Raleway"/>
                <a:ea typeface="Raleway"/>
                <a:cs typeface="Raleway"/>
                <a:sym typeface="Raleway"/>
              </a:rPr>
              <a:t>The Need For Schemas</a:t>
            </a:r>
            <a:endParaRPr b="1" sz="1100">
              <a:latin typeface="Raleway"/>
              <a:ea typeface="Raleway"/>
              <a:cs typeface="Raleway"/>
              <a:sym typeface="Raleway"/>
            </a:endParaRPr>
          </a:p>
          <a:p>
            <a:pPr indent="0" lvl="0" marL="457200" rtl="0" algn="just">
              <a:lnSpc>
                <a:spcPct val="100000"/>
              </a:lnSpc>
              <a:spcBef>
                <a:spcPts val="1200"/>
              </a:spcBef>
              <a:spcAft>
                <a:spcPts val="0"/>
              </a:spcAft>
              <a:buNone/>
            </a:pPr>
            <a:r>
              <a:t/>
            </a:r>
            <a:endParaRPr b="1" sz="1100">
              <a:latin typeface="Raleway"/>
              <a:ea typeface="Raleway"/>
              <a:cs typeface="Raleway"/>
              <a:sym typeface="Raleway"/>
            </a:endParaRPr>
          </a:p>
          <a:p>
            <a:pPr indent="0" lvl="0" marL="457200" rtl="0" algn="just">
              <a:lnSpc>
                <a:spcPct val="100000"/>
              </a:lnSpc>
              <a:spcBef>
                <a:spcPts val="1200"/>
              </a:spcBef>
              <a:spcAft>
                <a:spcPts val="1200"/>
              </a:spcAft>
              <a:buNone/>
            </a:pPr>
            <a:r>
              <a:rPr lang="en" sz="1100">
                <a:latin typeface="Raleway"/>
                <a:ea typeface="Raleway"/>
                <a:cs typeface="Raleway"/>
                <a:sym typeface="Raleway"/>
              </a:rPr>
              <a:t>the context of Kafka, schemas play a crucial role in ensuring data compatibility and understanding among producers and consumers. Let's explore why schemas are essential in Kafka messaging.</a:t>
            </a:r>
            <a:endParaRPr sz="1100">
              <a:latin typeface="Raleway"/>
              <a:ea typeface="Raleway"/>
              <a:cs typeface="Raleway"/>
              <a:sym typeface="Raleway"/>
            </a:endParaRPr>
          </a:p>
        </p:txBody>
      </p:sp>
      <p:sp>
        <p:nvSpPr>
          <p:cNvPr id="776" name="Google Shape;776;p1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7" name="Google Shape;777;p11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2"/>
                </a:solidFill>
              </a:rPr>
              <a:t>12. Streaming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