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24"/>
  </p:notesMasterIdLst>
  <p:sldIdLst>
    <p:sldId id="279" r:id="rId3"/>
    <p:sldId id="286" r:id="rId4"/>
    <p:sldId id="288" r:id="rId5"/>
    <p:sldId id="289" r:id="rId6"/>
    <p:sldId id="263" r:id="rId7"/>
    <p:sldId id="262" r:id="rId8"/>
    <p:sldId id="257" r:id="rId9"/>
    <p:sldId id="258" r:id="rId10"/>
    <p:sldId id="259" r:id="rId11"/>
    <p:sldId id="290" r:id="rId12"/>
    <p:sldId id="291" r:id="rId13"/>
    <p:sldId id="261" r:id="rId14"/>
    <p:sldId id="282" r:id="rId15"/>
    <p:sldId id="283" r:id="rId16"/>
    <p:sldId id="284" r:id="rId17"/>
    <p:sldId id="285" r:id="rId18"/>
    <p:sldId id="281" r:id="rId19"/>
    <p:sldId id="260" r:id="rId20"/>
    <p:sldId id="267" r:id="rId21"/>
    <p:sldId id="264"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E82B0-2DD0-40FD-AF45-3ADEEB694917}">
          <p14:sldIdLst>
            <p14:sldId id="279"/>
            <p14:sldId id="286"/>
            <p14:sldId id="288"/>
            <p14:sldId id="289"/>
            <p14:sldId id="263"/>
            <p14:sldId id="262"/>
            <p14:sldId id="257"/>
            <p14:sldId id="258"/>
            <p14:sldId id="259"/>
            <p14:sldId id="290"/>
            <p14:sldId id="291"/>
            <p14:sldId id="261"/>
            <p14:sldId id="282"/>
            <p14:sldId id="283"/>
            <p14:sldId id="284"/>
            <p14:sldId id="285"/>
            <p14:sldId id="281"/>
          </p14:sldIdLst>
        </p14:section>
        <p14:section name="Backup Slide" id="{853B748D-190A-4C3F-AE96-ADBD6DC41510}">
          <p14:sldIdLst>
            <p14:sldId id="260"/>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68860" autoAdjust="0"/>
  </p:normalViewPr>
  <p:slideViewPr>
    <p:cSldViewPr snapToGrid="0">
      <p:cViewPr>
        <p:scale>
          <a:sx n="100" d="100"/>
          <a:sy n="100" d="100"/>
        </p:scale>
        <p:origin x="936" y="-474"/>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u="sng" dirty="0"/>
              <a:t>Content-based filtering: </a:t>
            </a:r>
            <a:r>
              <a:rPr lang="en-US" b="0" i="0" u="sng" dirty="0">
                <a:solidFill>
                  <a:srgbClr val="292929"/>
                </a:solidFill>
                <a:effectLst/>
                <a:latin typeface="charter"/>
              </a:rPr>
              <a:t>The Content-Based Recommender relies on the similarity of the items being recommended </a:t>
            </a:r>
            <a:r>
              <a:rPr lang="en-US" b="0" i="0" dirty="0">
                <a:solidFill>
                  <a:srgbClr val="292929"/>
                </a:solidFill>
                <a:effectLst/>
                <a:latin typeface="charter"/>
              </a:rPr>
              <a:t>(and sometime it’s also known as the similarity-based filtering).</a:t>
            </a:r>
            <a:r>
              <a:rPr lang="en-US" b="0" i="0" u="sng" dirty="0">
                <a:solidFill>
                  <a:srgbClr val="292929"/>
                </a:solidFill>
                <a:effectLst/>
                <a:latin typeface="charter"/>
              </a:rPr>
              <a:t> The basic idea is that if you like an item, then you will also like a “similar” item. </a:t>
            </a:r>
            <a:r>
              <a:rPr lang="en-US" b="0" i="0" dirty="0">
                <a:solidFill>
                  <a:srgbClr val="292929"/>
                </a:solidFill>
                <a:effectLst/>
                <a:latin typeface="charter"/>
              </a:rPr>
              <a:t>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then it’s likely that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altLang="zh-CN" dirty="0"/>
              <a:t>Reference:</a:t>
            </a:r>
          </a:p>
          <a:p>
            <a:pPr marL="171450" indent="-171450">
              <a:buFontTx/>
              <a:buChar char="-"/>
            </a:pPr>
            <a:r>
              <a:rPr lang="en-US" dirty="0"/>
              <a:t>https://www.sciencedirect.com/science/article/pii/S1110866515000341#:~:text=Recommender%20system%20has%20the%20ability,online%20shopping%20environment%20%5B4%5D.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6</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19</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21</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dataset is token from Kaggle, and is originally released by </a:t>
            </a:r>
            <a:r>
              <a:rPr lang="en-US" dirty="0" err="1"/>
              <a:t>MovieLens</a:t>
            </a:r>
            <a:r>
              <a:rPr lang="en-US" dirty="0"/>
              <a:t> website, which is a project run </a:t>
            </a:r>
            <a:r>
              <a:rPr lang="en-US" b="0" i="0" dirty="0">
                <a:effectLst/>
                <a:latin typeface="Roboto" panose="02000000000000000000" pitchFamily="2" charset="0"/>
              </a:rPr>
              <a:t>by </a:t>
            </a:r>
            <a:r>
              <a:rPr lang="en-US" b="0" i="0" u="none" strike="noStrike" dirty="0" err="1">
                <a:solidFill>
                  <a:srgbClr val="3BACE1"/>
                </a:solidFill>
                <a:effectLst/>
                <a:latin typeface="Roboto" panose="02000000000000000000" pitchFamily="2" charset="0"/>
                <a:hlinkClick r:id="rId3"/>
              </a:rPr>
              <a:t>GroupLens</a:t>
            </a:r>
            <a:r>
              <a:rPr lang="en-US" b="0" i="0" dirty="0">
                <a:effectLst/>
                <a:latin typeface="Roboto" panose="02000000000000000000" pitchFamily="2" charset="0"/>
              </a:rPr>
              <a:t>, it’s a research lab at the University of Minnesota.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And, here is some feature about the dataset. This dataset had abundant features as you can see in the figure. But, here is couple features that we considered to use</a:t>
            </a:r>
            <a:r>
              <a:rPr lang="zh-CN" altLang="en-US" b="0" i="0" dirty="0">
                <a:effectLst/>
                <a:latin typeface="Roboto" panose="02000000000000000000" pitchFamily="2" charset="0"/>
              </a:rPr>
              <a:t>：</a:t>
            </a:r>
            <a:endParaRPr lang="en-US" altLang="zh-CN"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b="0" i="0" dirty="0">
                <a:effectLst/>
                <a:latin typeface="Roboto" panose="02000000000000000000" pitchFamily="2" charset="0"/>
              </a:rPr>
              <a:t>Text: an overview for the movie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Rating is constituted by 4 elements, </a:t>
            </a:r>
            <a:r>
              <a:rPr lang="en-US" b="0" i="0" dirty="0" err="1">
                <a:effectLst/>
                <a:latin typeface="Roboto" panose="02000000000000000000" pitchFamily="2" charset="0"/>
              </a:rPr>
              <a:t>UsrID</a:t>
            </a:r>
            <a:r>
              <a:rPr lang="en-US" b="0" i="0" dirty="0">
                <a:effectLst/>
                <a:latin typeface="Roboto" panose="02000000000000000000" pitchFamily="2" charset="0"/>
              </a:rPr>
              <a:t>, </a:t>
            </a:r>
            <a:r>
              <a:rPr lang="en-US" b="0" i="0" dirty="0" err="1">
                <a:effectLst/>
                <a:latin typeface="Roboto" panose="02000000000000000000" pitchFamily="2" charset="0"/>
              </a:rPr>
              <a:t>movieID</a:t>
            </a:r>
            <a:r>
              <a:rPr lang="en-US" b="0" i="0" dirty="0">
                <a:effectLst/>
                <a:latin typeface="Roboto" panose="02000000000000000000" pitchFamily="2" charset="0"/>
              </a:rPr>
              <a:t>, rating(an integer scaled from 1-5), and timestamp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Some other attributed include genre and credits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638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bd3fb1b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bd3fb1b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9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5bd3fb1b0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5bd3fb1b0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1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epoch, </a:t>
            </a:r>
            <a:endParaRPr/>
          </a:p>
        </p:txBody>
      </p:sp>
    </p:spTree>
    <p:extLst>
      <p:ext uri="{BB962C8B-B14F-4D97-AF65-F5344CB8AC3E}">
        <p14:creationId xmlns:p14="http://schemas.microsoft.com/office/powerpoint/2010/main" val="44849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bd3fb1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bd3fb1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42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lang="en-US" dirty="0"/>
          </a:p>
          <a:p>
            <a:pPr lvl="1"/>
            <a:endParaRPr dirty="0"/>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D1F5-5FB3-4DBD-B069-B48C05B4A122}"/>
              </a:ext>
            </a:extLst>
          </p:cNvPr>
          <p:cNvSpPr>
            <a:spLocks noGrp="1"/>
          </p:cNvSpPr>
          <p:nvPr>
            <p:ph type="title"/>
          </p:nvPr>
        </p:nvSpPr>
        <p:spPr/>
        <p:txBody>
          <a:bodyPr/>
          <a:lstStyle/>
          <a:p>
            <a:r>
              <a:rPr lang="en-US" dirty="0"/>
              <a:t>Text Embedding: Doc2vec</a:t>
            </a:r>
          </a:p>
        </p:txBody>
      </p:sp>
      <p:sp>
        <p:nvSpPr>
          <p:cNvPr id="3" name="Text Placeholder 2">
            <a:extLst>
              <a:ext uri="{FF2B5EF4-FFF2-40B4-BE49-F238E27FC236}">
                <a16:creationId xmlns:a16="http://schemas.microsoft.com/office/drawing/2014/main" id="{B36B1FA7-8387-4B14-A39C-A92B9DF61EDF}"/>
              </a:ext>
            </a:extLst>
          </p:cNvPr>
          <p:cNvSpPr>
            <a:spLocks noGrp="1"/>
          </p:cNvSpPr>
          <p:nvPr>
            <p:ph type="body" idx="1"/>
          </p:nvPr>
        </p:nvSpPr>
        <p:spPr/>
        <p:txBody>
          <a:bodyPr/>
          <a:lstStyle/>
          <a:p>
            <a:r>
              <a:rPr lang="en-US" dirty="0"/>
              <a:t>Goal: Use Doc2Vec to learning the main content of movies’ metadata, and represent it as an </a:t>
            </a:r>
            <a:r>
              <a:rPr lang="en-US" dirty="0" err="1"/>
              <a:t>e</a:t>
            </a:r>
            <a:r>
              <a:rPr lang="en-US" baseline="-25000" dirty="0" err="1"/>
              <a:t>mt</a:t>
            </a:r>
            <a:r>
              <a:rPr lang="en-US" dirty="0"/>
              <a:t>-dimensional vector for each movie. (subscript mt is for movie text embedding, and </a:t>
            </a:r>
            <a:r>
              <a:rPr lang="en-US" altLang="zh-CN" dirty="0"/>
              <a:t>mg is for movie graph embedding)</a:t>
            </a:r>
          </a:p>
          <a:p>
            <a:r>
              <a:rPr lang="en-US" dirty="0"/>
              <a:t>Reason why we used Doc2Vec</a:t>
            </a:r>
          </a:p>
          <a:p>
            <a:pPr lvl="1">
              <a:spcBef>
                <a:spcPts val="0"/>
              </a:spcBef>
            </a:pPr>
            <a:r>
              <a:rPr lang="en-US" dirty="0"/>
              <a:t>It can learn vector representation from unlabeled data and generalized well on the data that do not have enough labels.</a:t>
            </a:r>
          </a:p>
          <a:p>
            <a:pPr lvl="1">
              <a:spcBef>
                <a:spcPts val="0"/>
              </a:spcBef>
            </a:pPr>
            <a:r>
              <a:rPr lang="en-US" dirty="0"/>
              <a:t>Dov2vec takes word orders into consideration while learning the semantic meaning of documents. </a:t>
            </a:r>
          </a:p>
          <a:p>
            <a:r>
              <a:rPr lang="en-US" dirty="0"/>
              <a:t>Implementation:</a:t>
            </a:r>
          </a:p>
          <a:p>
            <a:pPr lvl="1">
              <a:spcBef>
                <a:spcPts val="0"/>
              </a:spcBef>
            </a:pPr>
            <a:r>
              <a:rPr lang="en-US" dirty="0"/>
              <a:t>Use </a:t>
            </a:r>
            <a:r>
              <a:rPr lang="en-US" dirty="0" err="1"/>
              <a:t>gensim</a:t>
            </a:r>
            <a:r>
              <a:rPr lang="en-US" dirty="0"/>
              <a:t> package to </a:t>
            </a:r>
          </a:p>
          <a:p>
            <a:pPr lvl="1">
              <a:spcBef>
                <a:spcPts val="0"/>
              </a:spcBef>
            </a:pPr>
            <a:r>
              <a:rPr lang="en-US" dirty="0"/>
              <a:t>movie’s overview </a:t>
            </a:r>
            <a:r>
              <a:rPr lang="en-US" dirty="0">
                <a:sym typeface="Wingdings" panose="05000000000000000000" pitchFamily="2" charset="2"/>
              </a:rPr>
              <a:t> embedding vectors</a:t>
            </a:r>
          </a:p>
          <a:p>
            <a:pPr lvl="1"/>
            <a:endParaRPr lang="en-US" dirty="0"/>
          </a:p>
        </p:txBody>
      </p:sp>
      <p:pic>
        <p:nvPicPr>
          <p:cNvPr id="5" name="Picture 4">
            <a:extLst>
              <a:ext uri="{FF2B5EF4-FFF2-40B4-BE49-F238E27FC236}">
                <a16:creationId xmlns:a16="http://schemas.microsoft.com/office/drawing/2014/main" id="{79CFE3AD-0037-4EEE-8C6D-6676913CD115}"/>
              </a:ext>
            </a:extLst>
          </p:cNvPr>
          <p:cNvPicPr>
            <a:picLocks noChangeAspect="1"/>
          </p:cNvPicPr>
          <p:nvPr/>
        </p:nvPicPr>
        <p:blipFill>
          <a:blip r:embed="rId2"/>
          <a:stretch>
            <a:fillRect/>
          </a:stretch>
        </p:blipFill>
        <p:spPr>
          <a:xfrm>
            <a:off x="190500" y="5321366"/>
            <a:ext cx="6611273" cy="1057423"/>
          </a:xfrm>
          <a:prstGeom prst="rect">
            <a:avLst/>
          </a:prstGeom>
        </p:spPr>
      </p:pic>
      <p:pic>
        <p:nvPicPr>
          <p:cNvPr id="7" name="Picture 6" descr="Text&#10;&#10;Description automatically generated">
            <a:extLst>
              <a:ext uri="{FF2B5EF4-FFF2-40B4-BE49-F238E27FC236}">
                <a16:creationId xmlns:a16="http://schemas.microsoft.com/office/drawing/2014/main" id="{12785E12-97E0-44C8-BE6A-47E00E2B6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795" y="4122112"/>
            <a:ext cx="3886705" cy="2398507"/>
          </a:xfrm>
          <a:prstGeom prst="rect">
            <a:avLst/>
          </a:prstGeom>
        </p:spPr>
      </p:pic>
      <p:pic>
        <p:nvPicPr>
          <p:cNvPr id="9" name="Picture 8">
            <a:extLst>
              <a:ext uri="{FF2B5EF4-FFF2-40B4-BE49-F238E27FC236}">
                <a16:creationId xmlns:a16="http://schemas.microsoft.com/office/drawing/2014/main" id="{8C67B47F-CCE0-46E1-9EE6-A0A5D52CF733}"/>
              </a:ext>
            </a:extLst>
          </p:cNvPr>
          <p:cNvPicPr>
            <a:picLocks noChangeAspect="1"/>
          </p:cNvPicPr>
          <p:nvPr/>
        </p:nvPicPr>
        <p:blipFill>
          <a:blip r:embed="rId4"/>
          <a:stretch>
            <a:fillRect/>
          </a:stretch>
        </p:blipFill>
        <p:spPr>
          <a:xfrm>
            <a:off x="6336912" y="939200"/>
            <a:ext cx="5563376" cy="2219635"/>
          </a:xfrm>
          <a:prstGeom prst="rect">
            <a:avLst/>
          </a:prstGeom>
        </p:spPr>
      </p:pic>
    </p:spTree>
    <p:extLst>
      <p:ext uri="{BB962C8B-B14F-4D97-AF65-F5344CB8AC3E}">
        <p14:creationId xmlns:p14="http://schemas.microsoft.com/office/powerpoint/2010/main" val="423494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E4A1-5655-4F94-B5CA-D442C05E89C0}"/>
              </a:ext>
            </a:extLst>
          </p:cNvPr>
          <p:cNvSpPr>
            <a:spLocks noGrp="1"/>
          </p:cNvSpPr>
          <p:nvPr>
            <p:ph type="title"/>
          </p:nvPr>
        </p:nvSpPr>
        <p:spPr/>
        <p:txBody>
          <a:bodyPr/>
          <a:lstStyle/>
          <a:p>
            <a:r>
              <a:rPr lang="en-US" dirty="0"/>
              <a:t>Text Embedding: Doc2vec</a:t>
            </a:r>
          </a:p>
        </p:txBody>
      </p:sp>
      <p:sp>
        <p:nvSpPr>
          <p:cNvPr id="3" name="Text Placeholder 2">
            <a:extLst>
              <a:ext uri="{FF2B5EF4-FFF2-40B4-BE49-F238E27FC236}">
                <a16:creationId xmlns:a16="http://schemas.microsoft.com/office/drawing/2014/main" id="{C9B39E5C-3B5A-4885-9394-4ACA0C23BA11}"/>
              </a:ext>
            </a:extLst>
          </p:cNvPr>
          <p:cNvSpPr>
            <a:spLocks noGrp="1"/>
          </p:cNvSpPr>
          <p:nvPr>
            <p:ph type="body" idx="1"/>
          </p:nvPr>
        </p:nvSpPr>
        <p:spPr>
          <a:xfrm>
            <a:off x="292100" y="1356600"/>
            <a:ext cx="11899900" cy="834800"/>
          </a:xfrm>
        </p:spPr>
        <p:txBody>
          <a:bodyPr/>
          <a:lstStyle/>
          <a:p>
            <a:r>
              <a:rPr lang="en-US" sz="2000" b="1" kern="1200" dirty="0">
                <a:solidFill>
                  <a:schemeClr val="accent2"/>
                </a:solidFill>
                <a:latin typeface="+mn-lt"/>
                <a:ea typeface="+mn-ea"/>
                <a:cs typeface="+mn-cs"/>
              </a:rPr>
              <a:t>Implementation:</a:t>
            </a:r>
          </a:p>
          <a:p>
            <a:pPr lvl="1">
              <a:spcBef>
                <a:spcPts val="0"/>
              </a:spcBef>
            </a:pPr>
            <a:r>
              <a:rPr lang="en-US" dirty="0"/>
              <a:t>Use </a:t>
            </a:r>
            <a:r>
              <a:rPr lang="en-US" dirty="0" err="1"/>
              <a:t>gensim</a:t>
            </a:r>
            <a:r>
              <a:rPr lang="en-US" dirty="0"/>
              <a:t> package to generate the Doc2Vec model</a:t>
            </a:r>
          </a:p>
          <a:p>
            <a:pPr lvl="1"/>
            <a:endParaRPr lang="en-US" dirty="0"/>
          </a:p>
        </p:txBody>
      </p:sp>
      <p:pic>
        <p:nvPicPr>
          <p:cNvPr id="4" name="Picture 3">
            <a:extLst>
              <a:ext uri="{FF2B5EF4-FFF2-40B4-BE49-F238E27FC236}">
                <a16:creationId xmlns:a16="http://schemas.microsoft.com/office/drawing/2014/main" id="{2859ECDA-DD50-482F-B06E-5681113B70F4}"/>
              </a:ext>
            </a:extLst>
          </p:cNvPr>
          <p:cNvPicPr>
            <a:picLocks noChangeAspect="1"/>
          </p:cNvPicPr>
          <p:nvPr/>
        </p:nvPicPr>
        <p:blipFill>
          <a:blip r:embed="rId2"/>
          <a:stretch>
            <a:fillRect/>
          </a:stretch>
        </p:blipFill>
        <p:spPr>
          <a:xfrm>
            <a:off x="2223219" y="2163355"/>
            <a:ext cx="4298131" cy="1714837"/>
          </a:xfrm>
          <a:prstGeom prst="rect">
            <a:avLst/>
          </a:prstGeom>
        </p:spPr>
      </p:pic>
      <p:pic>
        <p:nvPicPr>
          <p:cNvPr id="5" name="Picture 4">
            <a:extLst>
              <a:ext uri="{FF2B5EF4-FFF2-40B4-BE49-F238E27FC236}">
                <a16:creationId xmlns:a16="http://schemas.microsoft.com/office/drawing/2014/main" id="{F990F803-951B-4918-9492-1B7E383521B1}"/>
              </a:ext>
            </a:extLst>
          </p:cNvPr>
          <p:cNvPicPr>
            <a:picLocks noChangeAspect="1"/>
          </p:cNvPicPr>
          <p:nvPr/>
        </p:nvPicPr>
        <p:blipFill>
          <a:blip r:embed="rId3"/>
          <a:stretch>
            <a:fillRect/>
          </a:stretch>
        </p:blipFill>
        <p:spPr>
          <a:xfrm>
            <a:off x="415600" y="4640699"/>
            <a:ext cx="5381316" cy="860701"/>
          </a:xfrm>
          <a:prstGeom prst="rect">
            <a:avLst/>
          </a:prstGeom>
        </p:spPr>
      </p:pic>
      <p:pic>
        <p:nvPicPr>
          <p:cNvPr id="6" name="Picture 5" descr="Text&#10;&#10;Description automatically generated">
            <a:extLst>
              <a:ext uri="{FF2B5EF4-FFF2-40B4-BE49-F238E27FC236}">
                <a16:creationId xmlns:a16="http://schemas.microsoft.com/office/drawing/2014/main" id="{59EDE50B-C8DF-4072-A4DD-B31B17BD9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024" y="3387900"/>
            <a:ext cx="4144190" cy="2557402"/>
          </a:xfrm>
          <a:prstGeom prst="rect">
            <a:avLst/>
          </a:prstGeom>
        </p:spPr>
      </p:pic>
      <p:sp>
        <p:nvSpPr>
          <p:cNvPr id="7" name="TextBox 6">
            <a:extLst>
              <a:ext uri="{FF2B5EF4-FFF2-40B4-BE49-F238E27FC236}">
                <a16:creationId xmlns:a16="http://schemas.microsoft.com/office/drawing/2014/main" id="{81FCA0D3-DBC4-4F85-AB7A-54CC096300C1}"/>
              </a:ext>
            </a:extLst>
          </p:cNvPr>
          <p:cNvSpPr txBox="1"/>
          <p:nvPr/>
        </p:nvSpPr>
        <p:spPr>
          <a:xfrm>
            <a:off x="415600" y="3872901"/>
            <a:ext cx="7327900" cy="379656"/>
          </a:xfrm>
          <a:prstGeom prst="rect">
            <a:avLst/>
          </a:prstGeom>
          <a:noFill/>
        </p:spPr>
        <p:txBody>
          <a:bodyPr wrap="square" rtlCol="0">
            <a:spAutoFit/>
          </a:bodyPr>
          <a:lstStyle/>
          <a:p>
            <a:pPr marL="800100" lvl="1" indent="-342900">
              <a:buFont typeface="Courier New" panose="02070309020205020404" pitchFamily="49" charset="0"/>
              <a:buChar char="o"/>
            </a:pPr>
            <a:r>
              <a:rPr lang="en-US" sz="1867" dirty="0">
                <a:solidFill>
                  <a:schemeClr val="dk2"/>
                </a:solidFill>
                <a:latin typeface="Lato"/>
                <a:sym typeface="Wingdings" panose="05000000000000000000" pitchFamily="2" charset="2"/>
              </a:rPr>
              <a:t>Input </a:t>
            </a:r>
            <a:r>
              <a:rPr lang="en-US" sz="1867" dirty="0">
                <a:solidFill>
                  <a:schemeClr val="dk2"/>
                </a:solidFill>
                <a:latin typeface="Lato"/>
                <a:sym typeface="Lato"/>
              </a:rPr>
              <a:t> Output</a:t>
            </a:r>
          </a:p>
        </p:txBody>
      </p:sp>
      <p:sp>
        <p:nvSpPr>
          <p:cNvPr id="8" name="TextBox 7">
            <a:extLst>
              <a:ext uri="{FF2B5EF4-FFF2-40B4-BE49-F238E27FC236}">
                <a16:creationId xmlns:a16="http://schemas.microsoft.com/office/drawing/2014/main" id="{2B4CECF4-D0B2-4306-B461-100E936BCF16}"/>
              </a:ext>
            </a:extLst>
          </p:cNvPr>
          <p:cNvSpPr txBox="1"/>
          <p:nvPr/>
        </p:nvSpPr>
        <p:spPr>
          <a:xfrm>
            <a:off x="1346200" y="6151534"/>
            <a:ext cx="2095500" cy="369332"/>
          </a:xfrm>
          <a:prstGeom prst="rect">
            <a:avLst/>
          </a:prstGeom>
          <a:noFill/>
        </p:spPr>
        <p:txBody>
          <a:bodyPr wrap="square" rtlCol="0">
            <a:spAutoFit/>
          </a:bodyPr>
          <a:lstStyle/>
          <a:p>
            <a:r>
              <a:rPr lang="en-US" sz="1800" dirty="0">
                <a:solidFill>
                  <a:schemeClr val="dk2"/>
                </a:solidFill>
                <a:latin typeface="Lato"/>
                <a:sym typeface="Lato"/>
              </a:rPr>
              <a:t>movie’s overview</a:t>
            </a:r>
            <a:endParaRPr lang="en-US" dirty="0"/>
          </a:p>
        </p:txBody>
      </p:sp>
      <p:sp>
        <p:nvSpPr>
          <p:cNvPr id="9" name="Arrow: Right 8">
            <a:extLst>
              <a:ext uri="{FF2B5EF4-FFF2-40B4-BE49-F238E27FC236}">
                <a16:creationId xmlns:a16="http://schemas.microsoft.com/office/drawing/2014/main" id="{1A0FBAB5-6C92-49E0-A5DE-A149DB82C654}"/>
              </a:ext>
            </a:extLst>
          </p:cNvPr>
          <p:cNvSpPr/>
          <p:nvPr/>
        </p:nvSpPr>
        <p:spPr>
          <a:xfrm>
            <a:off x="6096000" y="4858651"/>
            <a:ext cx="1054100" cy="4880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4609E7-5F93-4B94-870F-3DBD56555715}"/>
              </a:ext>
            </a:extLst>
          </p:cNvPr>
          <p:cNvSpPr txBox="1"/>
          <p:nvPr/>
        </p:nvSpPr>
        <p:spPr>
          <a:xfrm>
            <a:off x="8042584" y="6151534"/>
            <a:ext cx="2930216" cy="369332"/>
          </a:xfrm>
          <a:prstGeom prst="rect">
            <a:avLst/>
          </a:prstGeom>
          <a:noFill/>
        </p:spPr>
        <p:txBody>
          <a:bodyPr wrap="square" rtlCol="0">
            <a:spAutoFit/>
          </a:bodyPr>
          <a:lstStyle/>
          <a:p>
            <a:r>
              <a:rPr lang="en-US" dirty="0">
                <a:solidFill>
                  <a:schemeClr val="accent2"/>
                </a:solidFill>
              </a:rPr>
              <a:t>Vector representation</a:t>
            </a:r>
          </a:p>
        </p:txBody>
      </p:sp>
    </p:spTree>
    <p:extLst>
      <p:ext uri="{BB962C8B-B14F-4D97-AF65-F5344CB8AC3E}">
        <p14:creationId xmlns:p14="http://schemas.microsoft.com/office/powerpoint/2010/main" val="568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err="1"/>
              <a:t>Metapath</a:t>
            </a:r>
            <a:r>
              <a:rPr lang="en" sz="2400" dirty="0"/>
              <a:t>-based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48967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Experiment setup</a:t>
            </a:r>
            <a:endParaRPr/>
          </a:p>
        </p:txBody>
      </p:sp>
      <p:sp>
        <p:nvSpPr>
          <p:cNvPr id="113" name="Google Shape;113;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Methods</a:t>
            </a:r>
            <a:endParaRPr sz="2400" dirty="0"/>
          </a:p>
          <a:p>
            <a:pPr lvl="1">
              <a:spcBef>
                <a:spcPts val="0"/>
              </a:spcBef>
              <a:buChar char="-"/>
            </a:pPr>
            <a:r>
              <a:rPr lang="en" sz="2400" b="1" dirty="0">
                <a:solidFill>
                  <a:srgbClr val="6AA84F"/>
                </a:solidFill>
              </a:rPr>
              <a:t>Our work</a:t>
            </a:r>
            <a:r>
              <a:rPr lang="en" sz="2400" dirty="0"/>
              <a:t>:</a:t>
            </a:r>
            <a:endParaRPr sz="2400" dirty="0"/>
          </a:p>
          <a:p>
            <a:pPr lvl="2">
              <a:spcBef>
                <a:spcPts val="0"/>
              </a:spcBef>
              <a:buChar char="-"/>
            </a:pPr>
            <a:r>
              <a:rPr lang="en" sz="2400" dirty="0"/>
              <a:t>For </a:t>
            </a:r>
            <a:r>
              <a:rPr lang="en" sz="2400" b="1" dirty="0">
                <a:solidFill>
                  <a:schemeClr val="dk1"/>
                </a:solidFill>
              </a:rPr>
              <a:t>movie representations</a:t>
            </a:r>
            <a:r>
              <a:rPr lang="en" sz="2400" dirty="0"/>
              <a:t>: Text only, Graph only, Both text and graph</a:t>
            </a:r>
            <a:endParaRPr sz="2400" dirty="0"/>
          </a:p>
          <a:p>
            <a:pPr lvl="2">
              <a:spcBef>
                <a:spcPts val="0"/>
              </a:spcBef>
              <a:buChar char="-"/>
            </a:pPr>
            <a:r>
              <a:rPr lang="en" sz="2400" dirty="0"/>
              <a:t>Can change </a:t>
            </a:r>
            <a:r>
              <a:rPr lang="en" sz="2400" b="1" dirty="0">
                <a:solidFill>
                  <a:schemeClr val="dk1"/>
                </a:solidFill>
              </a:rPr>
              <a:t>text embedding</a:t>
            </a:r>
            <a:r>
              <a:rPr lang="en" sz="2400" dirty="0"/>
              <a:t> method / </a:t>
            </a:r>
            <a:r>
              <a:rPr lang="en" sz="2400" b="1" dirty="0">
                <a:solidFill>
                  <a:schemeClr val="dk1"/>
                </a:solidFill>
              </a:rPr>
              <a:t>classifier</a:t>
            </a:r>
            <a:r>
              <a:rPr lang="en" sz="2400" dirty="0"/>
              <a:t> model… </a:t>
            </a:r>
            <a:endParaRPr sz="2400" dirty="0"/>
          </a:p>
          <a:p>
            <a:pPr lvl="1">
              <a:spcBef>
                <a:spcPts val="0"/>
              </a:spcBef>
              <a:buChar char="-"/>
            </a:pPr>
            <a:r>
              <a:rPr lang="en" sz="2400" b="1" dirty="0">
                <a:solidFill>
                  <a:srgbClr val="6AA84F"/>
                </a:solidFill>
              </a:rPr>
              <a:t>Other baselines</a:t>
            </a:r>
            <a:r>
              <a:rPr lang="en" sz="2400" dirty="0"/>
              <a:t>: SVD, movie2vec</a:t>
            </a:r>
            <a:endParaRPr sz="2400" dirty="0"/>
          </a:p>
          <a:p>
            <a:pPr>
              <a:buChar char="-"/>
            </a:pPr>
            <a:r>
              <a:rPr lang="en" sz="2400" dirty="0"/>
              <a:t>Metric</a:t>
            </a:r>
            <a:endParaRPr sz="2400" dirty="0"/>
          </a:p>
          <a:p>
            <a:pPr lvl="1">
              <a:spcBef>
                <a:spcPts val="0"/>
              </a:spcBef>
              <a:buChar char="-"/>
            </a:pPr>
            <a:r>
              <a:rPr lang="en" sz="2400" dirty="0"/>
              <a:t>Mean Absolute Error (</a:t>
            </a:r>
            <a:r>
              <a:rPr lang="en" sz="2400" b="1" dirty="0">
                <a:solidFill>
                  <a:srgbClr val="6AA84F"/>
                </a:solidFill>
              </a:rPr>
              <a:t>MAE</a:t>
            </a:r>
            <a:r>
              <a:rPr lang="en" sz="2400" dirty="0"/>
              <a:t>)</a:t>
            </a:r>
            <a:endParaRPr sz="2400" dirty="0"/>
          </a:p>
          <a:p>
            <a:pPr lvl="1">
              <a:spcBef>
                <a:spcPts val="0"/>
              </a:spcBef>
              <a:buChar char="-"/>
            </a:pPr>
            <a:r>
              <a:rPr lang="en" sz="2400" dirty="0"/>
              <a:t>Mean Squared Error (</a:t>
            </a:r>
            <a:r>
              <a:rPr lang="en" sz="2400" b="1" dirty="0">
                <a:solidFill>
                  <a:srgbClr val="6AA84F"/>
                </a:solidFill>
              </a:rPr>
              <a:t>MSE</a:t>
            </a:r>
            <a:r>
              <a:rPr lang="en" sz="2400" dirty="0"/>
              <a:t>)</a:t>
            </a:r>
            <a:endParaRPr sz="2400" dirty="0"/>
          </a:p>
          <a:p>
            <a:pPr lvl="1">
              <a:spcBef>
                <a:spcPts val="0"/>
              </a:spcBef>
              <a:buChar char="-"/>
            </a:pPr>
            <a:r>
              <a:rPr lang="en" sz="2400" b="1" dirty="0">
                <a:solidFill>
                  <a:srgbClr val="6AA84F"/>
                </a:solidFill>
              </a:rPr>
              <a:t>Accuracy</a:t>
            </a:r>
            <a:endParaRPr sz="2400" dirty="0"/>
          </a:p>
          <a:p>
            <a:pPr lvl="1">
              <a:spcBef>
                <a:spcPts val="0"/>
              </a:spcBef>
              <a:buChar char="-"/>
            </a:pPr>
            <a:r>
              <a:rPr lang="en" sz="2400" b="1" dirty="0">
                <a:solidFill>
                  <a:srgbClr val="6AA84F"/>
                </a:solidFill>
              </a:rPr>
              <a:t>F1-Score</a:t>
            </a:r>
            <a:endParaRPr sz="2400" dirty="0"/>
          </a:p>
        </p:txBody>
      </p:sp>
    </p:spTree>
    <p:extLst>
      <p:ext uri="{BB962C8B-B14F-4D97-AF65-F5344CB8AC3E}">
        <p14:creationId xmlns:p14="http://schemas.microsoft.com/office/powerpoint/2010/main" val="373485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Preliminary results</a:t>
            </a:r>
            <a:endParaRPr/>
          </a:p>
        </p:txBody>
      </p:sp>
      <p:sp>
        <p:nvSpPr>
          <p:cNvPr id="119" name="Google Shape;119;p2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r>
              <a:rPr lang="en" sz="1600" dirty="0"/>
              <a:t>Method: Graph embedding (movies) + MLP (classifier)</a:t>
            </a:r>
            <a:endParaRPr sz="1600" dirty="0"/>
          </a:p>
        </p:txBody>
      </p:sp>
      <p:pic>
        <p:nvPicPr>
          <p:cNvPr id="120" name="Google Shape;120;p20" title="Points scored"/>
          <p:cNvPicPr preferRelativeResize="0"/>
          <p:nvPr/>
        </p:nvPicPr>
        <p:blipFill>
          <a:blip r:embed="rId3">
            <a:alphaModFix/>
          </a:blip>
          <a:stretch>
            <a:fillRect/>
          </a:stretch>
        </p:blipFill>
        <p:spPr>
          <a:xfrm>
            <a:off x="6390934" y="2671667"/>
            <a:ext cx="4807732" cy="2972767"/>
          </a:xfrm>
          <a:prstGeom prst="rect">
            <a:avLst/>
          </a:prstGeom>
          <a:noFill/>
          <a:ln>
            <a:noFill/>
          </a:ln>
        </p:spPr>
      </p:pic>
      <p:pic>
        <p:nvPicPr>
          <p:cNvPr id="121" name="Google Shape;121;p20" title="Points scored"/>
          <p:cNvPicPr preferRelativeResize="0"/>
          <p:nvPr/>
        </p:nvPicPr>
        <p:blipFill>
          <a:blip r:embed="rId4">
            <a:alphaModFix/>
          </a:blip>
          <a:stretch>
            <a:fillRect/>
          </a:stretch>
        </p:blipFill>
        <p:spPr>
          <a:xfrm>
            <a:off x="1006034" y="2671667"/>
            <a:ext cx="4807732" cy="2972767"/>
          </a:xfrm>
          <a:prstGeom prst="rect">
            <a:avLst/>
          </a:prstGeom>
          <a:noFill/>
          <a:ln>
            <a:noFill/>
          </a:ln>
        </p:spPr>
      </p:pic>
    </p:spTree>
    <p:extLst>
      <p:ext uri="{BB962C8B-B14F-4D97-AF65-F5344CB8AC3E}">
        <p14:creationId xmlns:p14="http://schemas.microsoft.com/office/powerpoint/2010/main" val="97073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Takeaway</a:t>
            </a:r>
            <a:endParaRPr/>
          </a:p>
        </p:txBody>
      </p:sp>
      <p:sp>
        <p:nvSpPr>
          <p:cNvPr id="127" name="Google Shape;127;p2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800" dirty="0"/>
              <a:t>A hybrid recommendation system using text and graph embeddings</a:t>
            </a:r>
            <a:endParaRPr sz="2800" dirty="0"/>
          </a:p>
          <a:p>
            <a:pPr>
              <a:buChar char="-"/>
            </a:pPr>
            <a:r>
              <a:rPr lang="en" sz="2800" dirty="0"/>
              <a:t>Rating-aware sampling technique</a:t>
            </a:r>
            <a:endParaRPr sz="2800" dirty="0"/>
          </a:p>
          <a:p>
            <a:pPr>
              <a:buChar char="-"/>
            </a:pPr>
            <a:r>
              <a:rPr lang="en" sz="2800" dirty="0"/>
              <a:t>Evaluation of proposed framework on the dataset</a:t>
            </a:r>
            <a:endParaRPr sz="2800" dirty="0"/>
          </a:p>
        </p:txBody>
      </p:sp>
    </p:spTree>
    <p:extLst>
      <p:ext uri="{BB962C8B-B14F-4D97-AF65-F5344CB8AC3E}">
        <p14:creationId xmlns:p14="http://schemas.microsoft.com/office/powerpoint/2010/main" val="159012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15C-21F9-4ACD-A5C8-67319E822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CF31AC-1DD2-4CA0-BBEF-74166A47D531}"/>
              </a:ext>
            </a:extLst>
          </p:cNvPr>
          <p:cNvSpPr>
            <a:spLocks noGrp="1"/>
          </p:cNvSpPr>
          <p:nvPr>
            <p:ph type="body" idx="1"/>
          </p:nvPr>
        </p:nvSpPr>
        <p:spPr/>
        <p:txBody>
          <a:bodyPr/>
          <a:lstStyle/>
          <a:p>
            <a:pPr marL="152396" indent="0" algn="ctr">
              <a:buNone/>
            </a:pPr>
            <a:endParaRPr lang="en-US" sz="7200" dirty="0"/>
          </a:p>
          <a:p>
            <a:pPr marL="152396" indent="0" algn="ctr">
              <a:buNone/>
            </a:pPr>
            <a:r>
              <a:rPr lang="en-US" sz="7200" dirty="0"/>
              <a:t>Thanks! Any Question?</a:t>
            </a:r>
          </a:p>
        </p:txBody>
      </p:sp>
    </p:spTree>
    <p:extLst>
      <p:ext uri="{BB962C8B-B14F-4D97-AF65-F5344CB8AC3E}">
        <p14:creationId xmlns:p14="http://schemas.microsoft.com/office/powerpoint/2010/main" val="9906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normAutofit fontScale="85000" lnSpcReduction="20000"/>
          </a:bodyPr>
          <a:lstStyle/>
          <a:p>
            <a:pPr marL="0" indent="0">
              <a:buNone/>
            </a:pPr>
            <a:r>
              <a:rPr lang="en-US" dirty="0"/>
              <a:t>[1]Jacob Devlin, Ming-Wei Chang, Kenton Lee, and Kristina Toutanova. Bert: Pre-training of </a:t>
            </a:r>
            <a:r>
              <a:rPr lang="en-US" dirty="0" err="1"/>
              <a:t>deepbidirectional</a:t>
            </a:r>
            <a:r>
              <a:rPr lang="en-US" dirty="0"/>
              <a:t> transformers for language </a:t>
            </a:r>
            <a:r>
              <a:rPr lang="en-US" dirty="0" err="1"/>
              <a:t>understanding.arXiv</a:t>
            </a:r>
            <a:r>
              <a:rPr lang="en-US" dirty="0"/>
              <a:t> preprint arXiv:1810.04805, 2018.</a:t>
            </a:r>
          </a:p>
          <a:p>
            <a:pPr marL="0" indent="0">
              <a:buNone/>
            </a:pPr>
            <a:r>
              <a:rPr lang="en-US" dirty="0"/>
              <a:t>[2]Yuxiao Dong, Nitesh V Chawla, and </a:t>
            </a:r>
            <a:r>
              <a:rPr lang="en-US" dirty="0" err="1"/>
              <a:t>Ananthram</a:t>
            </a:r>
            <a:r>
              <a:rPr lang="en-US" dirty="0"/>
              <a:t> Swami. metapath2vec: Scalable </a:t>
            </a:r>
            <a:r>
              <a:rPr lang="en-US" dirty="0" err="1"/>
              <a:t>representationlearning</a:t>
            </a:r>
            <a:r>
              <a:rPr lang="en-US" dirty="0"/>
              <a:t> for heterogeneous networks. </a:t>
            </a:r>
            <a:r>
              <a:rPr lang="en-US" dirty="0" err="1"/>
              <a:t>InProceedings</a:t>
            </a:r>
            <a:r>
              <a:rPr lang="en-US" dirty="0"/>
              <a:t> of the 23rd ACM SIGKDD </a:t>
            </a:r>
            <a:r>
              <a:rPr lang="en-US" dirty="0" err="1"/>
              <a:t>internationalconference</a:t>
            </a:r>
            <a:r>
              <a:rPr lang="en-US" dirty="0"/>
              <a:t> on knowledge discovery and data mining, pages 135–144, 2017.</a:t>
            </a:r>
          </a:p>
          <a:p>
            <a:pPr marL="0" indent="0">
              <a:buNone/>
            </a:pPr>
            <a:r>
              <a:rPr lang="en-US" dirty="0"/>
              <a:t>[3]Yoon  </a:t>
            </a:r>
            <a:r>
              <a:rPr lang="en-US" dirty="0" err="1"/>
              <a:t>Kim.Convolutional</a:t>
            </a:r>
            <a:r>
              <a:rPr lang="en-US" dirty="0"/>
              <a:t>  neural  networks  for  sentence  </a:t>
            </a:r>
            <a:r>
              <a:rPr lang="en-US" dirty="0" err="1"/>
              <a:t>classification.arXiv</a:t>
            </a:r>
            <a:r>
              <a:rPr lang="en-US" dirty="0"/>
              <a:t>  preprintarXiv:1408.5882, 2014.</a:t>
            </a:r>
          </a:p>
          <a:p>
            <a:pPr marL="0" indent="0">
              <a:buNone/>
            </a:pPr>
            <a:r>
              <a:rPr lang="en-US" dirty="0"/>
              <a:t>[4]Quoc Le and Tomas </a:t>
            </a:r>
            <a:r>
              <a:rPr lang="en-US" dirty="0" err="1"/>
              <a:t>Mikolov</a:t>
            </a:r>
            <a:r>
              <a:rPr lang="en-US" dirty="0"/>
              <a:t>.   Distributed representations of sentences and documents.   </a:t>
            </a:r>
            <a:r>
              <a:rPr lang="en-US" dirty="0" err="1"/>
              <a:t>InInternational</a:t>
            </a:r>
            <a:r>
              <a:rPr lang="en-US" dirty="0"/>
              <a:t> conference on machine learning, pages 1188–1196, 2014.</a:t>
            </a:r>
          </a:p>
          <a:p>
            <a:pPr marL="0" indent="0">
              <a:buNone/>
            </a:pPr>
            <a:r>
              <a:rPr lang="en-US" altLang="zh-CN" dirty="0"/>
              <a:t>[5]Francesco Ricci,  </a:t>
            </a:r>
            <a:r>
              <a:rPr lang="en-US" altLang="zh-CN" dirty="0" err="1"/>
              <a:t>Lior</a:t>
            </a:r>
            <a:r>
              <a:rPr lang="en-US" altLang="zh-CN" dirty="0"/>
              <a:t> </a:t>
            </a:r>
            <a:r>
              <a:rPr lang="en-US" altLang="zh-CN" dirty="0" err="1"/>
              <a:t>Rokach</a:t>
            </a:r>
            <a:r>
              <a:rPr lang="en-US" altLang="zh-CN" dirty="0"/>
              <a:t>,  and </a:t>
            </a:r>
            <a:r>
              <a:rPr lang="en-US" altLang="zh-CN" dirty="0" err="1"/>
              <a:t>Bracha</a:t>
            </a:r>
            <a:r>
              <a:rPr lang="en-US" altLang="zh-CN" dirty="0"/>
              <a:t> Shapira.   Introduction to recommender </a:t>
            </a:r>
            <a:r>
              <a:rPr lang="en-US" altLang="zh-CN" dirty="0" err="1"/>
              <a:t>systemshandbook</a:t>
            </a:r>
            <a:r>
              <a:rPr lang="en-US" altLang="zh-CN" dirty="0"/>
              <a:t>. </a:t>
            </a:r>
            <a:r>
              <a:rPr lang="en-US" altLang="zh-CN" dirty="0" err="1"/>
              <a:t>InRecommender</a:t>
            </a:r>
            <a:r>
              <a:rPr lang="en-US" altLang="zh-CN" dirty="0"/>
              <a:t> systems handbook, pages 1–35. Springer, 2011.</a:t>
            </a:r>
          </a:p>
          <a:p>
            <a:pPr marL="0" indent="0">
              <a:buNone/>
            </a:pPr>
            <a:r>
              <a:rPr lang="en-US" altLang="zh-CN" dirty="0"/>
              <a:t>[6]</a:t>
            </a:r>
            <a:r>
              <a:rPr lang="en-US" altLang="zh-CN" dirty="0" err="1"/>
              <a:t>Xiaoyuan</a:t>
            </a:r>
            <a:r>
              <a:rPr lang="en-US" altLang="zh-CN" dirty="0"/>
              <a:t> </a:t>
            </a:r>
            <a:r>
              <a:rPr lang="en-US" altLang="zh-CN" dirty="0" err="1"/>
              <a:t>Su</a:t>
            </a:r>
            <a:r>
              <a:rPr lang="en-US" altLang="zh-CN" dirty="0"/>
              <a:t> and </a:t>
            </a:r>
            <a:r>
              <a:rPr lang="en-US" altLang="zh-CN" dirty="0" err="1"/>
              <a:t>Taghi</a:t>
            </a:r>
            <a:r>
              <a:rPr lang="en-US" altLang="zh-CN" dirty="0"/>
              <a:t> M </a:t>
            </a:r>
            <a:r>
              <a:rPr lang="en-US" altLang="zh-CN" dirty="0" err="1"/>
              <a:t>Khoshgoftaar</a:t>
            </a:r>
            <a:r>
              <a:rPr lang="en-US" altLang="zh-CN" dirty="0"/>
              <a:t>. A survey of collaborative filtering </a:t>
            </a:r>
            <a:r>
              <a:rPr lang="en-US" altLang="zh-CN" dirty="0" err="1"/>
              <a:t>techniques.Advancesin</a:t>
            </a:r>
            <a:r>
              <a:rPr lang="en-US" altLang="zh-CN" dirty="0"/>
              <a:t> artificial intelligence, 2009, 2009.</a:t>
            </a:r>
          </a:p>
          <a:p>
            <a:pPr marL="0" indent="0">
              <a:buNone/>
            </a:pPr>
            <a:r>
              <a:rPr lang="en-US" altLang="zh-CN" dirty="0"/>
              <a:t>[7]Shuai Zhang, Lina Yao, </a:t>
            </a:r>
            <a:r>
              <a:rPr lang="en-US" altLang="zh-CN" dirty="0" err="1"/>
              <a:t>Aixin</a:t>
            </a:r>
            <a:r>
              <a:rPr lang="en-US" altLang="zh-CN" dirty="0"/>
              <a:t> Sun, and Yi Tay. Deep learning based recommender system: </a:t>
            </a:r>
            <a:r>
              <a:rPr lang="en-US" altLang="zh-CN" dirty="0" err="1"/>
              <a:t>Asurvey</a:t>
            </a:r>
            <a:r>
              <a:rPr lang="en-US" altLang="zh-CN" dirty="0"/>
              <a:t> and new </a:t>
            </a:r>
            <a:r>
              <a:rPr lang="en-US" altLang="zh-CN" dirty="0" err="1"/>
              <a:t>perspectives.ACM</a:t>
            </a:r>
            <a:r>
              <a:rPr lang="en-US" altLang="zh-CN" dirty="0"/>
              <a:t> Computing Surveys (CSUR), 52(1):1–38, 2019.</a:t>
            </a:r>
          </a:p>
        </p:txBody>
      </p:sp>
    </p:spTree>
    <p:extLst>
      <p:ext uri="{BB962C8B-B14F-4D97-AF65-F5344CB8AC3E}">
        <p14:creationId xmlns:p14="http://schemas.microsoft.com/office/powerpoint/2010/main" val="77944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1793-D25D-48FD-AED6-B11E919218B1}"/>
              </a:ext>
            </a:extLst>
          </p:cNvPr>
          <p:cNvSpPr>
            <a:spLocks noGrp="1"/>
          </p:cNvSpPr>
          <p:nvPr>
            <p:ph type="title"/>
          </p:nvPr>
        </p:nvSpPr>
        <p:spPr/>
        <p:txBody>
          <a:bodyPr/>
          <a:lstStyle/>
          <a:p>
            <a:r>
              <a:rPr lang="en-US" altLang="zh-CN" dirty="0"/>
              <a:t>Literature Review</a:t>
            </a:r>
            <a:endParaRPr lang="en-US" dirty="0"/>
          </a:p>
        </p:txBody>
      </p:sp>
    </p:spTree>
    <p:extLst>
      <p:ext uri="{BB962C8B-B14F-4D97-AF65-F5344CB8AC3E}">
        <p14:creationId xmlns:p14="http://schemas.microsoft.com/office/powerpoint/2010/main" val="20901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18E0-F521-480D-8D09-0A90C6092CE9}"/>
              </a:ext>
            </a:extLst>
          </p:cNvPr>
          <p:cNvSpPr>
            <a:spLocks noGrp="1"/>
          </p:cNvSpPr>
          <p:nvPr>
            <p:ph type="title"/>
          </p:nvPr>
        </p:nvSpPr>
        <p:spPr/>
        <p:txBody>
          <a:bodyPr/>
          <a:lstStyle/>
          <a:p>
            <a:r>
              <a:rPr lang="en-US" dirty="0" err="1"/>
              <a:t>DeepWalk</a:t>
            </a:r>
            <a:r>
              <a:rPr lang="en-US" dirty="0"/>
              <a:t>: Online Learning of Social Representation</a:t>
            </a:r>
          </a:p>
        </p:txBody>
      </p:sp>
      <p:sp>
        <p:nvSpPr>
          <p:cNvPr id="3" name="Text Placeholder 2">
            <a:extLst>
              <a:ext uri="{FF2B5EF4-FFF2-40B4-BE49-F238E27FC236}">
                <a16:creationId xmlns:a16="http://schemas.microsoft.com/office/drawing/2014/main" id="{770D0C7F-6255-4E50-8C1E-3ED15ED62E84}"/>
              </a:ext>
            </a:extLst>
          </p:cNvPr>
          <p:cNvSpPr>
            <a:spLocks noGrp="1"/>
          </p:cNvSpPr>
          <p:nvPr>
            <p:ph type="body" idx="1"/>
          </p:nvPr>
        </p:nvSpPr>
        <p:spPr/>
        <p:txBody>
          <a:bodyPr/>
          <a:lstStyle/>
          <a:p>
            <a:pPr>
              <a:lnSpc>
                <a:spcPct val="100000"/>
              </a:lnSpc>
            </a:pPr>
            <a:r>
              <a:rPr lang="en-US" dirty="0"/>
              <a:t>What it did:</a:t>
            </a:r>
          </a:p>
          <a:p>
            <a:pPr lvl="1">
              <a:lnSpc>
                <a:spcPct val="100000"/>
              </a:lnSpc>
              <a:spcBef>
                <a:spcPts val="0"/>
              </a:spcBef>
            </a:pPr>
            <a:r>
              <a:rPr lang="en-US" dirty="0"/>
              <a:t>Encoding social relations into a network based graphical representation that can be easily exploited by statistical models. </a:t>
            </a:r>
            <a:r>
              <a:rPr lang="en-US" dirty="0">
                <a:sym typeface="Wingdings" panose="05000000000000000000" pitchFamily="2" charset="2"/>
              </a:rPr>
              <a:t> so can capture the semantic and syntactic structure of human language, and even logical analogies.</a:t>
            </a:r>
            <a:endParaRPr lang="en-US" dirty="0"/>
          </a:p>
          <a:p>
            <a:pPr>
              <a:lnSpc>
                <a:spcPct val="100000"/>
              </a:lnSpc>
            </a:pPr>
            <a:r>
              <a:rPr lang="en-US" dirty="0"/>
              <a:t>Terminology</a:t>
            </a:r>
          </a:p>
          <a:p>
            <a:pPr lvl="1">
              <a:lnSpc>
                <a:spcPct val="100000"/>
              </a:lnSpc>
              <a:spcBef>
                <a:spcPts val="0"/>
              </a:spcBef>
            </a:pPr>
            <a:r>
              <a:rPr lang="en-US" dirty="0"/>
              <a:t>Walks: walking through a sequence of sentences</a:t>
            </a:r>
          </a:p>
          <a:p>
            <a:pPr>
              <a:lnSpc>
                <a:spcPct val="100000"/>
              </a:lnSpc>
            </a:pPr>
            <a:r>
              <a:rPr lang="en-US" dirty="0"/>
              <a:t>Achievement/Significance:</a:t>
            </a:r>
          </a:p>
          <a:p>
            <a:pPr lvl="1">
              <a:lnSpc>
                <a:spcPct val="100000"/>
              </a:lnSpc>
              <a:spcBef>
                <a:spcPts val="0"/>
              </a:spcBef>
            </a:pPr>
            <a:r>
              <a:rPr lang="en-US" sz="1800" dirty="0"/>
              <a:t>Tested on social network, such as Blog-Catalog, Flickr, and </a:t>
            </a:r>
            <a:r>
              <a:rPr lang="en-US" altLang="zh-CN" sz="1800" dirty="0"/>
              <a:t>YouTube.</a:t>
            </a:r>
          </a:p>
          <a:p>
            <a:pPr lvl="1">
              <a:lnSpc>
                <a:spcPct val="100000"/>
              </a:lnSpc>
              <a:spcBef>
                <a:spcPts val="0"/>
              </a:spcBef>
            </a:pPr>
            <a:r>
              <a:rPr lang="en-US" sz="1800" dirty="0"/>
              <a:t>Showed 10% higher F1 score than competing methods on sparse dataset</a:t>
            </a:r>
          </a:p>
          <a:p>
            <a:pPr lvl="1">
              <a:lnSpc>
                <a:spcPct val="100000"/>
              </a:lnSpc>
              <a:spcBef>
                <a:spcPts val="0"/>
              </a:spcBef>
            </a:pPr>
            <a:r>
              <a:rPr lang="en-US" sz="1800" dirty="0"/>
              <a:t>Sometime, can outperform </a:t>
            </a:r>
          </a:p>
          <a:p>
            <a:pPr>
              <a:lnSpc>
                <a:spcPct val="100000"/>
              </a:lnSpc>
            </a:pPr>
            <a:r>
              <a:rPr lang="en-US" dirty="0"/>
              <a:t>Random </a:t>
            </a:r>
            <a:r>
              <a:rPr lang="en-US" sz="1867" dirty="0"/>
              <a:t>Walk</a:t>
            </a:r>
          </a:p>
          <a:p>
            <a:pPr lvl="1">
              <a:lnSpc>
                <a:spcPct val="100000"/>
              </a:lnSpc>
              <a:spcBef>
                <a:spcPts val="0"/>
              </a:spcBef>
            </a:pPr>
            <a:r>
              <a:rPr lang="en-US" dirty="0"/>
              <a:t>Use to measure the similarity amount contents</a:t>
            </a:r>
          </a:p>
          <a:p>
            <a:pPr lvl="1">
              <a:lnSpc>
                <a:spcPct val="100000"/>
              </a:lnSpc>
              <a:spcBef>
                <a:spcPts val="0"/>
              </a:spcBef>
            </a:pPr>
            <a:r>
              <a:rPr lang="en-US" dirty="0"/>
              <a:t>A stream of short random walks can extract information from networks</a:t>
            </a:r>
          </a:p>
          <a:p>
            <a:pPr lvl="1">
              <a:lnSpc>
                <a:spcPct val="100000"/>
              </a:lnSpc>
              <a:spcBef>
                <a:spcPts val="0"/>
              </a:spcBef>
            </a:pPr>
            <a:r>
              <a:rPr lang="en-US" dirty="0"/>
              <a:t>Learning model can be updated iteratively </a:t>
            </a:r>
          </a:p>
          <a:p>
            <a:pPr>
              <a:lnSpc>
                <a:spcPct val="100000"/>
              </a:lnSpc>
            </a:pPr>
            <a:endParaRPr lang="en-US" sz="1733" dirty="0"/>
          </a:p>
        </p:txBody>
      </p:sp>
    </p:spTree>
    <p:extLst>
      <p:ext uri="{BB962C8B-B14F-4D97-AF65-F5344CB8AC3E}">
        <p14:creationId xmlns:p14="http://schemas.microsoft.com/office/powerpoint/2010/main" val="395686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AC58-6277-483C-9BF0-7BC6690F1B6D}"/>
              </a:ext>
            </a:extLst>
          </p:cNvPr>
          <p:cNvSpPr>
            <a:spLocks noGrp="1"/>
          </p:cNvSpPr>
          <p:nvPr>
            <p:ph type="title"/>
          </p:nvPr>
        </p:nvSpPr>
        <p:spPr/>
        <p:txBody>
          <a:bodyPr/>
          <a:lstStyle/>
          <a:p>
            <a:r>
              <a:rPr lang="en-US" dirty="0"/>
              <a:t>Doc2vec</a:t>
            </a:r>
          </a:p>
        </p:txBody>
      </p:sp>
      <p:sp>
        <p:nvSpPr>
          <p:cNvPr id="3" name="Text Placeholder 2">
            <a:extLst>
              <a:ext uri="{FF2B5EF4-FFF2-40B4-BE49-F238E27FC236}">
                <a16:creationId xmlns:a16="http://schemas.microsoft.com/office/drawing/2014/main" id="{B8CFA800-101E-4170-9E7A-FCBFEF28ED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3318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or “preference” a user would give to an item.”</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817599" y="5304417"/>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7650079" cy="4572765"/>
          </a:xfrm>
          <a:prstGeom prst="rect">
            <a:avLst/>
          </a:prstGeom>
        </p:spPr>
        <p:txBody>
          <a:bodyPr spcFirstLastPara="1" wrap="square" lIns="121900" tIns="121900" rIns="121900" bIns="121900" anchor="t" anchorCtr="0">
            <a:noAutofit/>
          </a:bodyPr>
          <a:lstStyle/>
          <a:p>
            <a:pPr indent="-482588">
              <a:lnSpc>
                <a:spcPct val="100000"/>
              </a:lnSpc>
              <a:buSzPts val="2100"/>
              <a:buChar char="-"/>
            </a:pPr>
            <a:r>
              <a:rPr lang="en-US" sz="2800" b="1" dirty="0"/>
              <a:t>The Movies Dataset</a:t>
            </a:r>
            <a:r>
              <a:rPr lang="en-US" sz="2800" dirty="0"/>
              <a:t> from Kaggle</a:t>
            </a:r>
          </a:p>
          <a:p>
            <a:pPr lvl="1" indent="-448722">
              <a:lnSpc>
                <a:spcPct val="100000"/>
              </a:lnSpc>
              <a:spcBef>
                <a:spcPts val="0"/>
              </a:spcBef>
              <a:buSzPts val="1700"/>
              <a:buChar char="-"/>
            </a:pPr>
            <a:r>
              <a:rPr lang="en" sz="2000" b="1" dirty="0">
                <a:solidFill>
                  <a:srgbClr val="6AA84F"/>
                </a:solidFill>
              </a:rPr>
              <a:t>26M</a:t>
            </a:r>
            <a:r>
              <a:rPr lang="en" sz="2000" dirty="0"/>
              <a:t> ratings from </a:t>
            </a:r>
            <a:r>
              <a:rPr lang="en" sz="2000" b="1" dirty="0">
                <a:solidFill>
                  <a:srgbClr val="6AA84F"/>
                </a:solidFill>
              </a:rPr>
              <a:t>270K</a:t>
            </a:r>
            <a:r>
              <a:rPr lang="en" sz="2000" dirty="0"/>
              <a:t> users on </a:t>
            </a:r>
            <a:r>
              <a:rPr lang="en" sz="2000" b="1" dirty="0">
                <a:solidFill>
                  <a:srgbClr val="6AA84F"/>
                </a:solidFill>
              </a:rPr>
              <a:t>45K</a:t>
            </a:r>
            <a:r>
              <a:rPr lang="en" sz="2000" dirty="0"/>
              <a:t> movies</a:t>
            </a:r>
            <a:endParaRPr sz="2000" dirty="0"/>
          </a:p>
          <a:p>
            <a:pPr indent="-482588">
              <a:lnSpc>
                <a:spcPct val="100000"/>
              </a:lnSpc>
              <a:buSzPts val="2100"/>
              <a:buChar char="-"/>
            </a:pPr>
            <a:r>
              <a:rPr lang="en" sz="2800" dirty="0"/>
              <a:t>Content</a:t>
            </a:r>
            <a:endParaRPr sz="2800" dirty="0"/>
          </a:p>
          <a:p>
            <a:pPr lvl="1" indent="-448722">
              <a:lnSpc>
                <a:spcPct val="100000"/>
              </a:lnSpc>
              <a:spcBef>
                <a:spcPts val="0"/>
              </a:spcBef>
              <a:buSzPts val="1700"/>
              <a:buChar char="-"/>
            </a:pPr>
            <a:r>
              <a:rPr lang="en" sz="2000" b="1" dirty="0">
                <a:solidFill>
                  <a:srgbClr val="6AA84F"/>
                </a:solidFill>
              </a:rPr>
              <a:t>Text</a:t>
            </a:r>
            <a:r>
              <a:rPr lang="en" sz="2000" dirty="0"/>
              <a:t>: Each movie has an overview (a paragraph) </a:t>
            </a:r>
          </a:p>
          <a:p>
            <a:pPr lvl="1" indent="-448722">
              <a:lnSpc>
                <a:spcPct val="100000"/>
              </a:lnSpc>
              <a:spcBef>
                <a:spcPts val="0"/>
              </a:spcBef>
              <a:buSzPts val="1700"/>
              <a:buChar char="-"/>
            </a:pPr>
            <a:r>
              <a:rPr lang="en" sz="2000" b="1" dirty="0">
                <a:solidFill>
                  <a:srgbClr val="6AA84F"/>
                </a:solidFill>
              </a:rPr>
              <a:t>Rating</a:t>
            </a:r>
            <a:r>
              <a:rPr lang="en" sz="2000" dirty="0"/>
              <a:t>: A tuple (UserID, MovieID, Rating, Timestamp)</a:t>
            </a:r>
            <a:endParaRPr sz="2000" dirty="0"/>
          </a:p>
          <a:p>
            <a:pPr lvl="1" indent="-448722">
              <a:lnSpc>
                <a:spcPct val="100000"/>
              </a:lnSpc>
              <a:spcBef>
                <a:spcPts val="0"/>
              </a:spcBef>
              <a:buSzPts val="1700"/>
              <a:buChar char="-"/>
            </a:pPr>
            <a:r>
              <a:rPr lang="en" sz="2000" b="1" dirty="0">
                <a:solidFill>
                  <a:srgbClr val="6AA84F"/>
                </a:solidFill>
              </a:rPr>
              <a:t>Other Attributes</a:t>
            </a:r>
            <a:r>
              <a:rPr lang="en" sz="2000" dirty="0"/>
              <a:t>: </a:t>
            </a:r>
          </a:p>
          <a:p>
            <a:pPr lvl="2" indent="-448722">
              <a:lnSpc>
                <a:spcPct val="100000"/>
              </a:lnSpc>
              <a:spcBef>
                <a:spcPts val="0"/>
              </a:spcBef>
              <a:buSzPts val="1700"/>
              <a:buChar char="-"/>
            </a:pPr>
            <a:r>
              <a:rPr lang="en" sz="2000" dirty="0"/>
              <a:t>Genre: e.g. Action, Animation, Romance, …</a:t>
            </a:r>
            <a:endParaRPr sz="2000" dirty="0"/>
          </a:p>
          <a:p>
            <a:pPr lvl="2" indent="-448722">
              <a:lnSpc>
                <a:spcPct val="100000"/>
              </a:lnSpc>
              <a:spcBef>
                <a:spcPts val="0"/>
              </a:spcBef>
              <a:buSzPts val="1700"/>
              <a:buChar char="-"/>
            </a:pPr>
            <a:r>
              <a:rPr lang="en" sz="2000" dirty="0"/>
              <a:t>Credits:  (cast, crew)</a:t>
            </a:r>
            <a:endParaRPr sz="20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dirty="0">
                <a:solidFill>
                  <a:srgbClr val="000000"/>
                </a:solidFill>
                <a:latin typeface="Lato"/>
                <a:ea typeface="Lato"/>
                <a:cs typeface="Lato"/>
                <a:sym typeface="Lato"/>
              </a:rPr>
              <a:t>* https://www.kaggle.com/rounakbanik/the-movies-dataset</a:t>
            </a:r>
            <a:endParaRPr sz="933" kern="0"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F60DBB09-88CA-484D-9772-F6644B67932D}"/>
              </a:ext>
            </a:extLst>
          </p:cNvPr>
          <p:cNvPicPr>
            <a:picLocks noChangeAspect="1"/>
          </p:cNvPicPr>
          <p:nvPr/>
        </p:nvPicPr>
        <p:blipFill>
          <a:blip r:embed="rId3"/>
          <a:stretch>
            <a:fillRect/>
          </a:stretch>
        </p:blipFill>
        <p:spPr>
          <a:xfrm>
            <a:off x="8121547" y="761416"/>
            <a:ext cx="3450669" cy="5574784"/>
          </a:xfrm>
          <a:prstGeom prst="rect">
            <a:avLst/>
          </a:prstGeom>
        </p:spPr>
      </p:pic>
    </p:spTree>
    <p:extLst>
      <p:ext uri="{BB962C8B-B14F-4D97-AF65-F5344CB8AC3E}">
        <p14:creationId xmlns:p14="http://schemas.microsoft.com/office/powerpoint/2010/main" val="40746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Preprocessing</a:t>
            </a:r>
            <a:endParaRPr/>
          </a:p>
        </p:txBody>
      </p:sp>
      <p:sp>
        <p:nvSpPr>
          <p:cNvPr id="85" name="Google Shape;85;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dirty="0"/>
              <a:t>Removing data in incorrect format</a:t>
            </a:r>
            <a:endParaRPr sz="3200" dirty="0"/>
          </a:p>
          <a:p>
            <a:pPr lvl="1" indent="-448722">
              <a:spcBef>
                <a:spcPts val="0"/>
              </a:spcBef>
              <a:buSzPts val="1700"/>
              <a:buChar char="-"/>
            </a:pPr>
            <a:r>
              <a:rPr lang="en" sz="2400" b="1" dirty="0">
                <a:solidFill>
                  <a:srgbClr val="6AA84F"/>
                </a:solidFill>
              </a:rPr>
              <a:t>3</a:t>
            </a:r>
            <a:r>
              <a:rPr lang="en" sz="2400" dirty="0"/>
              <a:t> of 45K movies are deleted</a:t>
            </a:r>
            <a:endParaRPr sz="2400" dirty="0"/>
          </a:p>
          <a:p>
            <a:pPr indent="-482588">
              <a:buSzPts val="2100"/>
              <a:buChar char="-"/>
            </a:pPr>
            <a:r>
              <a:rPr lang="en" sz="3200" dirty="0"/>
              <a:t>Index adjustment</a:t>
            </a:r>
            <a:endParaRPr sz="3200" dirty="0"/>
          </a:p>
          <a:p>
            <a:pPr lvl="1" indent="-448722">
              <a:spcBef>
                <a:spcPts val="0"/>
              </a:spcBef>
              <a:buSzPts val="1700"/>
              <a:buChar char="-"/>
            </a:pPr>
            <a:r>
              <a:rPr lang="en" sz="2400" dirty="0"/>
              <a:t>Consecutive IDs for convenience</a:t>
            </a:r>
            <a:endParaRPr sz="2400" dirty="0"/>
          </a:p>
          <a:p>
            <a:pPr indent="-482588">
              <a:buSzPts val="2100"/>
              <a:buChar char="-"/>
            </a:pPr>
            <a:r>
              <a:rPr lang="en" sz="3200" dirty="0"/>
              <a:t>Attribute selection</a:t>
            </a:r>
            <a:endParaRPr sz="3200" dirty="0"/>
          </a:p>
          <a:p>
            <a:pPr lvl="1" indent="-448722">
              <a:spcBef>
                <a:spcPts val="0"/>
              </a:spcBef>
              <a:buSzPts val="1700"/>
              <a:buChar char="-"/>
            </a:pPr>
            <a:r>
              <a:rPr lang="en" sz="2400" b="1" dirty="0">
                <a:solidFill>
                  <a:srgbClr val="6AA84F"/>
                </a:solidFill>
              </a:rPr>
              <a:t>Cast</a:t>
            </a:r>
            <a:r>
              <a:rPr lang="en" sz="2400" dirty="0"/>
              <a:t>: Only top 8 casts </a:t>
            </a:r>
            <a:r>
              <a:rPr lang="en" sz="1100" dirty="0"/>
              <a:t>(cast order included in the raw data)</a:t>
            </a:r>
            <a:endParaRPr sz="1100" dirty="0"/>
          </a:p>
          <a:p>
            <a:pPr lvl="1" indent="-448722">
              <a:spcBef>
                <a:spcPts val="0"/>
              </a:spcBef>
              <a:buSzPts val="1700"/>
              <a:buChar char="-"/>
            </a:pPr>
            <a:r>
              <a:rPr lang="en" sz="2400" b="1" dirty="0">
                <a:solidFill>
                  <a:srgbClr val="6AA84F"/>
                </a:solidFill>
              </a:rPr>
              <a:t>Crew</a:t>
            </a:r>
            <a:r>
              <a:rPr lang="en" sz="2400" dirty="0"/>
              <a:t>: Only use ‘director’</a:t>
            </a:r>
            <a:endParaRPr sz="2400" dirty="0"/>
          </a:p>
        </p:txBody>
      </p:sp>
    </p:spTree>
    <p:extLst>
      <p:ext uri="{BB962C8B-B14F-4D97-AF65-F5344CB8AC3E}">
        <p14:creationId xmlns:p14="http://schemas.microsoft.com/office/powerpoint/2010/main" val="384530184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3467</TotalTime>
  <Words>1844</Words>
  <Application>Microsoft Office PowerPoint</Application>
  <PresentationFormat>Widescreen</PresentationFormat>
  <Paragraphs>160</Paragraphs>
  <Slides>21</Slides>
  <Notes>11</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Charter</vt:lpstr>
      <vt:lpstr>Charter</vt:lpstr>
      <vt:lpstr>Playfair Display</vt:lpstr>
      <vt:lpstr>Arial</vt:lpstr>
      <vt:lpstr>Calibri</vt:lpstr>
      <vt:lpstr>Courier New</vt:lpstr>
      <vt:lpstr>Lato</vt:lpstr>
      <vt:lpstr>Roboto</vt:lpstr>
      <vt:lpstr>Times New Roman</vt:lpstr>
      <vt:lpstr>AccentBoxVTI</vt:lpstr>
      <vt:lpstr>Coral</vt:lpstr>
      <vt:lpstr>Movie Recommender</vt:lpstr>
      <vt:lpstr>Literature Review</vt:lpstr>
      <vt:lpstr>DeepWalk: Online Learning of Social Representation</vt:lpstr>
      <vt:lpstr>Doc2vec</vt:lpstr>
      <vt:lpstr>Background</vt:lpstr>
      <vt:lpstr>Type of Recommender Systems</vt:lpstr>
      <vt:lpstr>Dataset description</vt:lpstr>
      <vt:lpstr>System framework</vt:lpstr>
      <vt:lpstr>Preprocessing</vt:lpstr>
      <vt:lpstr>Text Embedding: Doc2vec</vt:lpstr>
      <vt:lpstr>Text Embedding: Doc2vec</vt:lpstr>
      <vt:lpstr>Graph embedding: Metapath2vec</vt:lpstr>
      <vt:lpstr>Experiment setup</vt:lpstr>
      <vt:lpstr>Preliminary results</vt:lpstr>
      <vt:lpstr>Takeaway</vt:lpstr>
      <vt:lpstr>PowerPoint Presentation</vt:lpstr>
      <vt:lpstr>Reference</vt:lpstr>
      <vt:lpstr>Text embedding</vt:lpstr>
      <vt:lpstr>Collaborative Filtering: </vt:lpstr>
      <vt:lpstr>Content-Based  Filtering</vt:lpstr>
      <vt:lpstr>Collaborative Filtering: Jaccard Vs Cosine Vs Pearson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Dong, Zhengqi</cp:lastModifiedBy>
  <cp:revision>128</cp:revision>
  <dcterms:created xsi:type="dcterms:W3CDTF">2020-09-03T23:46:40Z</dcterms:created>
  <dcterms:modified xsi:type="dcterms:W3CDTF">2021-06-13T20:48:29Z</dcterms:modified>
</cp:coreProperties>
</file>