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0" r:id="rId2"/>
  </p:sldMasterIdLst>
  <p:notesMasterIdLst>
    <p:notesMasterId r:id="rId32"/>
  </p:notesMasterIdLst>
  <p:sldIdLst>
    <p:sldId id="279" r:id="rId3"/>
    <p:sldId id="286" r:id="rId4"/>
    <p:sldId id="288" r:id="rId5"/>
    <p:sldId id="289" r:id="rId6"/>
    <p:sldId id="263" r:id="rId7"/>
    <p:sldId id="262" r:id="rId8"/>
    <p:sldId id="257" r:id="rId9"/>
    <p:sldId id="302" r:id="rId10"/>
    <p:sldId id="258" r:id="rId11"/>
    <p:sldId id="290" r:id="rId12"/>
    <p:sldId id="261" r:id="rId13"/>
    <p:sldId id="293" r:id="rId14"/>
    <p:sldId id="283" r:id="rId15"/>
    <p:sldId id="285" r:id="rId16"/>
    <p:sldId id="281" r:id="rId17"/>
    <p:sldId id="294" r:id="rId18"/>
    <p:sldId id="299" r:id="rId19"/>
    <p:sldId id="297" r:id="rId20"/>
    <p:sldId id="300" r:id="rId21"/>
    <p:sldId id="296" r:id="rId22"/>
    <p:sldId id="298" r:id="rId23"/>
    <p:sldId id="295" r:id="rId24"/>
    <p:sldId id="301" r:id="rId25"/>
    <p:sldId id="282" r:id="rId26"/>
    <p:sldId id="291" r:id="rId27"/>
    <p:sldId id="260" r:id="rId28"/>
    <p:sldId id="267" r:id="rId29"/>
    <p:sldId id="264"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9E82B0-2DD0-40FD-AF45-3ADEEB694917}">
          <p14:sldIdLst>
            <p14:sldId id="279"/>
            <p14:sldId id="286"/>
            <p14:sldId id="288"/>
            <p14:sldId id="289"/>
            <p14:sldId id="263"/>
            <p14:sldId id="262"/>
            <p14:sldId id="257"/>
            <p14:sldId id="302"/>
            <p14:sldId id="258"/>
            <p14:sldId id="290"/>
            <p14:sldId id="261"/>
            <p14:sldId id="293"/>
            <p14:sldId id="283"/>
            <p14:sldId id="285"/>
            <p14:sldId id="281"/>
            <p14:sldId id="294"/>
            <p14:sldId id="299"/>
            <p14:sldId id="297"/>
            <p14:sldId id="300"/>
            <p14:sldId id="296"/>
            <p14:sldId id="298"/>
            <p14:sldId id="295"/>
            <p14:sldId id="301"/>
          </p14:sldIdLst>
        </p14:section>
        <p14:section name="Backup Slide" id="{853B748D-190A-4C3F-AE96-ADBD6DC41510}">
          <p14:sldIdLst>
            <p14:sldId id="282"/>
            <p14:sldId id="291"/>
            <p14:sldId id="260"/>
            <p14:sldId id="267"/>
            <p14:sldId id="26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73129" autoAdjust="0"/>
  </p:normalViewPr>
  <p:slideViewPr>
    <p:cSldViewPr snapToGrid="0">
      <p:cViewPr>
        <p:scale>
          <a:sx n="75" d="100"/>
          <a:sy n="75" d="100"/>
        </p:scale>
        <p:origin x="1836" y="168"/>
      </p:cViewPr>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AB80-D395-4F6C-B129-7800A2D57260}" type="datetimeFigureOut">
              <a:rPr lang="en-US" smtClean="0"/>
              <a:t>6/14/2021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E38C8-3357-44D4-9783-EA733BD04718}" type="slidenum">
              <a:rPr lang="en-US" smtClean="0"/>
              <a:t>‹#›</a:t>
            </a:fld>
            <a:endParaRPr lang="en-US"/>
          </a:p>
        </p:txBody>
      </p:sp>
    </p:spTree>
    <p:extLst>
      <p:ext uri="{BB962C8B-B14F-4D97-AF65-F5344CB8AC3E}">
        <p14:creationId xmlns:p14="http://schemas.microsoft.com/office/powerpoint/2010/main" val="1592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Hi everyone, today I am going to talk about the project that I had implemented with another course member for course </a:t>
            </a:r>
            <a:r>
              <a:rPr lang="en-US" altLang="zh-CN" dirty="0" err="1"/>
              <a:t>cse</a:t>
            </a:r>
            <a:r>
              <a:rPr lang="en-US" altLang="zh-CN" dirty="0"/>
              <a:t> 5525, foundation of speech and language processing. The project topic is related to movie recommendation. </a:t>
            </a:r>
          </a:p>
          <a:p>
            <a:endParaRPr lang="en-US" dirty="0"/>
          </a:p>
          <a:p>
            <a:r>
              <a:rPr lang="en-US" dirty="0"/>
              <a:t>As the more and more people surfing in the internet, the need to build a robust movie recommendation system is becoming more and more important given the huge demand for personalized content of modern consumers, and for discovering those valuable information. </a:t>
            </a:r>
          </a:p>
        </p:txBody>
      </p:sp>
      <p:sp>
        <p:nvSpPr>
          <p:cNvPr id="4" name="Slide Number Placeholder 3"/>
          <p:cNvSpPr>
            <a:spLocks noGrp="1"/>
          </p:cNvSpPr>
          <p:nvPr>
            <p:ph type="sldNum" sz="quarter" idx="5"/>
          </p:nvPr>
        </p:nvSpPr>
        <p:spPr/>
        <p:txBody>
          <a:bodyPr/>
          <a:lstStyle/>
          <a:p>
            <a:fld id="{2C4E38C8-3357-44D4-9783-EA733BD04718}" type="slidenum">
              <a:rPr lang="en-US" smtClean="0"/>
              <a:t>1</a:t>
            </a:fld>
            <a:endParaRPr lang="en-US"/>
          </a:p>
        </p:txBody>
      </p:sp>
    </p:spTree>
    <p:extLst>
      <p:ext uri="{BB962C8B-B14F-4D97-AF65-F5344CB8AC3E}">
        <p14:creationId xmlns:p14="http://schemas.microsoft.com/office/powerpoint/2010/main" val="1466633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--CU Staff visualization: https://datascience.columbia.edu/staff-visualization/</a:t>
            </a:r>
          </a:p>
        </p:txBody>
      </p:sp>
      <p:sp>
        <p:nvSpPr>
          <p:cNvPr id="4" name="Slide Number Placeholder 3"/>
          <p:cNvSpPr>
            <a:spLocks noGrp="1"/>
          </p:cNvSpPr>
          <p:nvPr>
            <p:ph type="sldNum" sz="quarter" idx="5"/>
          </p:nvPr>
        </p:nvSpPr>
        <p:spPr/>
        <p:txBody>
          <a:bodyPr/>
          <a:lstStyle/>
          <a:p>
            <a:fld id="{2C4E38C8-3357-44D4-9783-EA733BD04718}" type="slidenum">
              <a:rPr lang="en-US" smtClean="0"/>
              <a:t>19</a:t>
            </a:fld>
            <a:endParaRPr lang="en-US"/>
          </a:p>
        </p:txBody>
      </p:sp>
    </p:spTree>
    <p:extLst>
      <p:ext uri="{BB962C8B-B14F-4D97-AF65-F5344CB8AC3E}">
        <p14:creationId xmlns:p14="http://schemas.microsoft.com/office/powerpoint/2010/main" val="49600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know the advantage of those current AI-application, so </a:t>
            </a:r>
            <a:r>
              <a:rPr lang="en-US" altLang="zh-CN" dirty="0"/>
              <a:t>you can take my GRE learning methods as an analogy of our current AI-learning method. </a:t>
            </a:r>
            <a:r>
              <a:rPr lang="en-US" altLang="zh-CN" dirty="0">
                <a:sym typeface="Wingdings" panose="05000000000000000000" pitchFamily="2" charset="2"/>
              </a:rPr>
              <a:t> But, they all can be seem as a homogeneous learning model.</a:t>
            </a: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22</a:t>
            </a:fld>
            <a:endParaRPr lang="en-US"/>
          </a:p>
        </p:txBody>
      </p:sp>
    </p:spTree>
    <p:extLst>
      <p:ext uri="{BB962C8B-B14F-4D97-AF65-F5344CB8AC3E}">
        <p14:creationId xmlns:p14="http://schemas.microsoft.com/office/powerpoint/2010/main" val="2353104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5bd3fb1b0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5bd3fb1b0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11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5bd3fb1b0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5bd3fb1b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500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27</a:t>
            </a:fld>
            <a:endParaRPr lang="en-US"/>
          </a:p>
        </p:txBody>
      </p:sp>
    </p:spTree>
    <p:extLst>
      <p:ext uri="{BB962C8B-B14F-4D97-AF65-F5344CB8AC3E}">
        <p14:creationId xmlns:p14="http://schemas.microsoft.com/office/powerpoint/2010/main" val="62709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a:t>
            </a:r>
          </a:p>
          <a:p>
            <a:pPr marL="171450" indent="-171450">
              <a:buFontTx/>
              <a:buChar char="-"/>
            </a:pPr>
            <a:r>
              <a:rPr lang="en-US" dirty="0"/>
              <a:t>Jaccard similarity: </a:t>
            </a:r>
          </a:p>
          <a:p>
            <a:pPr marL="628650" lvl="1" indent="-171450">
              <a:buFontTx/>
              <a:buChar char="-"/>
            </a:pPr>
            <a:r>
              <a:rPr lang="en-US" dirty="0"/>
              <a:t>https://en.wikipedia.org/wiki/Jaccard_index</a:t>
            </a:r>
          </a:p>
          <a:p>
            <a:pPr marL="171450" indent="-171450">
              <a:buFontTx/>
              <a:buChar char="-"/>
            </a:pPr>
            <a:r>
              <a:rPr lang="en-US" dirty="0"/>
              <a:t>Cosine similarity</a:t>
            </a:r>
          </a:p>
          <a:p>
            <a:pPr marL="628650" lvl="1" indent="-171450">
              <a:buFontTx/>
              <a:buChar char="-"/>
            </a:pPr>
            <a:r>
              <a:rPr lang="en-US" dirty="0"/>
              <a:t>https://en.wikipedia.org/wiki/Cosine_similarity</a:t>
            </a:r>
          </a:p>
          <a:p>
            <a:pPr marL="628650" lvl="1" indent="-171450">
              <a:buFontTx/>
              <a:buChar char="-"/>
            </a:pPr>
            <a:r>
              <a:rPr lang="en-US" dirty="0"/>
              <a:t>https://masongallo.github.io/machine/learning,/python/2016/07/29/cosine-similarity.html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29</a:t>
            </a:fld>
            <a:endParaRPr lang="en-US"/>
          </a:p>
        </p:txBody>
      </p:sp>
    </p:spTree>
    <p:extLst>
      <p:ext uri="{BB962C8B-B14F-4D97-AF65-F5344CB8AC3E}">
        <p14:creationId xmlns:p14="http://schemas.microsoft.com/office/powerpoint/2010/main" val="156419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Charter"/>
              </a:rPr>
              <a:t>A recommender system is an information filtering system that seeks to predicts the </a:t>
            </a:r>
            <a:r>
              <a:rPr lang="en-US" b="1" i="1" dirty="0">
                <a:solidFill>
                  <a:srgbClr val="292929"/>
                </a:solidFill>
                <a:effectLst/>
                <a:latin typeface="Charter"/>
              </a:rPr>
              <a:t>rating</a:t>
            </a:r>
            <a:r>
              <a:rPr lang="en-US" b="0" i="1" dirty="0">
                <a:solidFill>
                  <a:srgbClr val="292929"/>
                </a:solidFill>
                <a:effectLst/>
                <a:latin typeface="Charter"/>
              </a:rPr>
              <a:t> given by a </a:t>
            </a:r>
            <a:r>
              <a:rPr lang="en-US" b="1" i="1" dirty="0">
                <a:solidFill>
                  <a:srgbClr val="292929"/>
                </a:solidFill>
                <a:effectLst/>
                <a:latin typeface="Charter"/>
              </a:rPr>
              <a:t>user</a:t>
            </a:r>
            <a:r>
              <a:rPr lang="en-US" b="0" i="1" dirty="0">
                <a:solidFill>
                  <a:srgbClr val="292929"/>
                </a:solidFill>
                <a:effectLst/>
                <a:latin typeface="Charter"/>
              </a:rPr>
              <a:t> to an </a:t>
            </a:r>
            <a:r>
              <a:rPr lang="en-US" b="1" i="1" dirty="0">
                <a:solidFill>
                  <a:srgbClr val="292929"/>
                </a:solidFill>
                <a:effectLst/>
                <a:latin typeface="Charter"/>
              </a:rPr>
              <a:t>item</a:t>
            </a:r>
            <a:r>
              <a:rPr lang="en-US" b="0" i="1" dirty="0">
                <a:solidFill>
                  <a:srgbClr val="292929"/>
                </a:solidFill>
                <a:effectLst/>
                <a:latin typeface="Charter"/>
              </a:rPr>
              <a:t>. </a:t>
            </a:r>
            <a:r>
              <a:rPr lang="en-US" dirty="0"/>
              <a:t>The type of recommender system can be categorized to three types: 1)… 2)…3)…</a:t>
            </a:r>
          </a:p>
          <a:p>
            <a:pPr marL="0" indent="0">
              <a:buNone/>
            </a:pPr>
            <a:endParaRPr lang="en-US" dirty="0"/>
          </a:p>
          <a:p>
            <a:pPr marL="228600" indent="-228600">
              <a:buAutoNum type="arabicParenR"/>
            </a:pPr>
            <a:r>
              <a:rPr lang="en-US" u="sng" dirty="0"/>
              <a:t>Content-based filtering: </a:t>
            </a:r>
            <a:r>
              <a:rPr lang="en-US" b="0" i="0" u="sng" dirty="0">
                <a:solidFill>
                  <a:srgbClr val="292929"/>
                </a:solidFill>
                <a:effectLst/>
                <a:latin typeface="charter"/>
              </a:rPr>
              <a:t>The Content-Based Recommender relies on the similarity of the items being recommended </a:t>
            </a:r>
            <a:r>
              <a:rPr lang="en-US" b="0" i="0" dirty="0">
                <a:solidFill>
                  <a:srgbClr val="292929"/>
                </a:solidFill>
                <a:effectLst/>
                <a:latin typeface="charter"/>
              </a:rPr>
              <a:t>(and sometime it’s also known as the similarity-based filtering).</a:t>
            </a:r>
            <a:r>
              <a:rPr lang="en-US" b="0" i="0" u="sng" dirty="0">
                <a:solidFill>
                  <a:srgbClr val="292929"/>
                </a:solidFill>
                <a:effectLst/>
                <a:latin typeface="charter"/>
              </a:rPr>
              <a:t> The basic idea is that if you like an item, then you will also like a “similar” item. </a:t>
            </a:r>
          </a:p>
          <a:p>
            <a:pPr marL="228600" indent="-228600">
              <a:buAutoNum type="arabicParen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then it’s likely that the Item-3 is something more worth for the User-4 to purchase as well.</a:t>
            </a:r>
          </a:p>
          <a:p>
            <a:pPr marL="228600" indent="-228600">
              <a:buAutoNum type="arabicParenR"/>
            </a:pPr>
            <a:r>
              <a:rPr lang="en-US" dirty="0"/>
              <a:t>A Hybrid filtering algorithms combines the CF with other recommendation techniques, which is the type of recommender system we will present today!</a:t>
            </a:r>
          </a:p>
          <a:p>
            <a:pPr marL="228600" indent="-228600">
              <a:buAutoNum type="arabicParenR"/>
            </a:pPr>
            <a:endParaRPr lang="en-US" dirty="0"/>
          </a:p>
          <a:p>
            <a:pPr marL="228600" indent="-228600">
              <a:buAutoNum type="arabicPeriod"/>
            </a:pPr>
            <a:endParaRPr lang="en-US" dirty="0"/>
          </a:p>
          <a:p>
            <a:pPr marL="228600" indent="-228600">
              <a:buAutoNum type="arabicPeriod"/>
            </a:pPr>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a:p>
            <a:endParaRPr lang="en-US" dirty="0"/>
          </a:p>
          <a:p>
            <a:endParaRPr lang="en-US" dirty="0"/>
          </a:p>
          <a:p>
            <a:r>
              <a:rPr lang="en-US" altLang="zh-CN" dirty="0"/>
              <a:t>Reference:</a:t>
            </a:r>
          </a:p>
          <a:p>
            <a:pPr marL="171450" indent="-171450">
              <a:buFontTx/>
              <a:buChar char="-"/>
            </a:pPr>
            <a:r>
              <a:rPr lang="en-US" dirty="0"/>
              <a:t>https://www.sciencedirect.com/science/article/pii/S1110866515000341#:~:text=Recommender%20system%20has%20the%20ability,online%20shopping%20environment%20%5B4%5D.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6</a:t>
            </a:fld>
            <a:endParaRPr lang="en-US"/>
          </a:p>
        </p:txBody>
      </p:sp>
    </p:spTree>
    <p:extLst>
      <p:ext uri="{BB962C8B-B14F-4D97-AF65-F5344CB8AC3E}">
        <p14:creationId xmlns:p14="http://schemas.microsoft.com/office/powerpoint/2010/main" val="9944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5bd3fb1b0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5bd3fb1b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movie dataset is taken from Kaggle, and is originally released by </a:t>
            </a:r>
            <a:r>
              <a:rPr lang="en-US" dirty="0" err="1"/>
              <a:t>MovieLens</a:t>
            </a:r>
            <a:r>
              <a:rPr lang="en-US" dirty="0"/>
              <a:t> project, which is a project run </a:t>
            </a:r>
            <a:r>
              <a:rPr lang="en-US" b="0" i="0" dirty="0">
                <a:effectLst/>
                <a:latin typeface="Roboto" panose="02000000000000000000" pitchFamily="2" charset="0"/>
              </a:rPr>
              <a:t>by a research lab at the University of Minnesota.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And, here is some feature about the dataset. This dataset had abundant features as you can see in the figure. But, here is couple features that we considered to use</a:t>
            </a:r>
            <a:r>
              <a:rPr lang="zh-CN" altLang="en-US" b="0" i="0" dirty="0">
                <a:effectLst/>
                <a:latin typeface="Roboto" panose="02000000000000000000" pitchFamily="2" charset="0"/>
              </a:rPr>
              <a:t>：</a:t>
            </a:r>
            <a:endParaRPr lang="en-US" altLang="zh-CN"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b="0" i="0" dirty="0">
                <a:effectLst/>
                <a:latin typeface="Roboto" panose="02000000000000000000" pitchFamily="2" charset="0"/>
              </a:rPr>
              <a:t>Text: an overview for the movie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effectLst/>
                <a:latin typeface="Roboto" panose="02000000000000000000" pitchFamily="2" charset="0"/>
              </a:rPr>
              <a:t>Rating is constituted by 4 elements, </a:t>
            </a:r>
            <a:r>
              <a:rPr lang="en-US" b="0" i="0" dirty="0" err="1">
                <a:effectLst/>
                <a:latin typeface="Roboto" panose="02000000000000000000" pitchFamily="2" charset="0"/>
              </a:rPr>
              <a:t>UsrID</a:t>
            </a:r>
            <a:r>
              <a:rPr lang="en-US" b="0" i="0" dirty="0">
                <a:effectLst/>
                <a:latin typeface="Roboto" panose="02000000000000000000" pitchFamily="2" charset="0"/>
              </a:rPr>
              <a:t>, </a:t>
            </a:r>
            <a:r>
              <a:rPr lang="en-US" b="0" i="0" dirty="0" err="1">
                <a:effectLst/>
                <a:latin typeface="Roboto" panose="02000000000000000000" pitchFamily="2" charset="0"/>
              </a:rPr>
              <a:t>movieID</a:t>
            </a:r>
            <a:r>
              <a:rPr lang="en-US" b="0" i="0" dirty="0">
                <a:effectLst/>
                <a:latin typeface="Roboto" panose="02000000000000000000" pitchFamily="2" charset="0"/>
              </a:rPr>
              <a:t>, rating(an integer scaled from 1-5), and timestamp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effectLst/>
                <a:latin typeface="Roboto" panose="02000000000000000000" pitchFamily="2" charset="0"/>
              </a:rPr>
              <a:t>Some other attributed include genre and credits</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6384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5bd3fb1b0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5bd3fb1b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Goal: given a user u and movie M, we want to predict the rating that user u would give to an unseen movie m. </a:t>
            </a:r>
            <a:r>
              <a:rPr lang="en-US" dirty="0">
                <a:sym typeface="Wingdings" panose="05000000000000000000" pitchFamily="2" charset="2"/>
              </a:rPr>
              <a:t> And then, we will apply sorting to all movie, with top-k recommendation return back to user.</a:t>
            </a:r>
            <a:endParaRPr dirty="0"/>
          </a:p>
        </p:txBody>
      </p:sp>
    </p:spTree>
    <p:extLst>
      <p:ext uri="{BB962C8B-B14F-4D97-AF65-F5344CB8AC3E}">
        <p14:creationId xmlns:p14="http://schemas.microsoft.com/office/powerpoint/2010/main" val="1954297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metadata related to movie, such as genres type, tags, and movie overview. But the goal here is to learn a representation that can capture or describe the main content of a movie, which related to the idea of content filtering, if a user like an item, he will also like a similar item. </a:t>
            </a:r>
          </a:p>
          <a:p>
            <a:endParaRPr lang="en-US" dirty="0"/>
          </a:p>
          <a:p>
            <a:r>
              <a:rPr lang="en-US" dirty="0"/>
              <a:t>In our case, since the genres and tags are too short to use, so we used movie overview will be generate the text embedding. </a:t>
            </a:r>
          </a:p>
          <a:p>
            <a:endParaRPr lang="en-US" dirty="0"/>
          </a:p>
          <a:p>
            <a:endParaRPr lang="en-US" dirty="0"/>
          </a:p>
          <a:p>
            <a:endParaRPr lang="en-US" dirty="0"/>
          </a:p>
          <a:p>
            <a:r>
              <a:rPr lang="en-US" dirty="0"/>
              <a:t>Why not use BERT? </a:t>
            </a:r>
            <a:r>
              <a:rPr lang="en-US" dirty="0">
                <a:sym typeface="Wingdings" panose="05000000000000000000" pitchFamily="2" charset="2"/>
              </a:rPr>
              <a:t> Tried, but don’t have enough time to figure out how to use it.</a:t>
            </a:r>
          </a:p>
          <a:p>
            <a:endParaRPr lang="en-US" dirty="0">
              <a:sym typeface="Wingdings" panose="05000000000000000000" pitchFamily="2" charset="2"/>
            </a:endParaRPr>
          </a:p>
          <a:p>
            <a:r>
              <a:rPr lang="en-US" dirty="0">
                <a:sym typeface="Wingdings" panose="05000000000000000000" pitchFamily="2" charset="2"/>
              </a:rPr>
              <a:t>BERT Reference:</a:t>
            </a:r>
          </a:p>
          <a:p>
            <a:pPr marL="171450" indent="-171450">
              <a:buFontTx/>
              <a:buChar char="-"/>
            </a:pPr>
            <a:r>
              <a:rPr lang="en-US" dirty="0">
                <a:sym typeface="Wingdings" panose="05000000000000000000" pitchFamily="2" charset="2"/>
              </a:rPr>
              <a:t>Explanation, https://towardsdatascience.com/bert-explained-state-of-the-art-language-model-for-nlp-f8b21a9b6270</a:t>
            </a:r>
          </a:p>
          <a:p>
            <a:pPr marL="171450" indent="-171450">
              <a:buFontTx/>
              <a:buChar char="-"/>
            </a:pPr>
            <a:r>
              <a:rPr lang="en-US" dirty="0">
                <a:sym typeface="Wingdings" panose="05000000000000000000" pitchFamily="2" charset="2"/>
              </a:rPr>
              <a:t>Code repo, https://github.com/google-research/bert#fine-tuning-with-bert</a:t>
            </a:r>
          </a:p>
          <a:p>
            <a:pPr marL="171450" indent="-171450">
              <a:buFontTx/>
              <a:buChar char="-"/>
            </a:pPr>
            <a:r>
              <a:rPr lang="en-US" dirty="0" err="1">
                <a:sym typeface="Wingdings" panose="05000000000000000000" pitchFamily="2" charset="2"/>
              </a:rPr>
              <a:t>Colab</a:t>
            </a:r>
            <a:r>
              <a:rPr lang="en-US" dirty="0">
                <a:sym typeface="Wingdings" panose="05000000000000000000" pitchFamily="2" charset="2"/>
              </a:rPr>
              <a:t>--BERT End to End (Fine-tuning + Predicting) with Cloud TPU: Sentence and Sentence-Pair Classification Tasks, https://colab.research.google.com/github/tensorflow/tpu/blob/master/tools/colab/bert_finetuning_with_cloud_tpus.ipynb#scrollTo=0yamCRHcV-nQ</a:t>
            </a:r>
          </a:p>
          <a:p>
            <a:pPr marL="171450" indent="-171450">
              <a:buFontTx/>
              <a:buChar char="-"/>
            </a:pPr>
            <a:r>
              <a:rPr lang="en-US" dirty="0">
                <a:sym typeface="Wingdings" panose="05000000000000000000" pitchFamily="2" charset="2"/>
              </a:rPr>
              <a:t>BERT Paper, https://arxiv.org/abs/1810.04805</a:t>
            </a:r>
          </a:p>
          <a:p>
            <a:pPr marL="171450" indent="-171450">
              <a:buFontTx/>
              <a:buChar char="-"/>
            </a:pPr>
            <a:r>
              <a:rPr lang="en-US" dirty="0">
                <a:sym typeface="Wingdings" panose="05000000000000000000" pitchFamily="2" charset="2"/>
              </a:rPr>
              <a:t>Attention paper, https://arxiv.org/pdf/1706.03762.pdf</a:t>
            </a:r>
          </a:p>
        </p:txBody>
      </p:sp>
      <p:sp>
        <p:nvSpPr>
          <p:cNvPr id="4" name="Slide Number Placeholder 3"/>
          <p:cNvSpPr>
            <a:spLocks noGrp="1"/>
          </p:cNvSpPr>
          <p:nvPr>
            <p:ph type="sldNum" sz="quarter" idx="5"/>
          </p:nvPr>
        </p:nvSpPr>
        <p:spPr/>
        <p:txBody>
          <a:bodyPr/>
          <a:lstStyle/>
          <a:p>
            <a:fld id="{2C4E38C8-3357-44D4-9783-EA733BD04718}" type="slidenum">
              <a:rPr lang="en-US" smtClean="0"/>
              <a:t>10</a:t>
            </a:fld>
            <a:endParaRPr lang="en-US"/>
          </a:p>
        </p:txBody>
      </p:sp>
    </p:spTree>
    <p:extLst>
      <p:ext uri="{BB962C8B-B14F-4D97-AF65-F5344CB8AC3E}">
        <p14:creationId xmlns:p14="http://schemas.microsoft.com/office/powerpoint/2010/main" val="133370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5bd3fb1b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5bd3fb1b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previous publication are mainly related to word2vec-based learning network, such as </a:t>
            </a:r>
            <a:r>
              <a:rPr lang="en-US" dirty="0" err="1"/>
              <a:t>DeepWalk</a:t>
            </a:r>
            <a:r>
              <a:rPr lang="en-US" dirty="0"/>
              <a:t>, node2vec. Those network use singular type of node and relationship to constructure the network model, and that’s why it’s called homogeneous network.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in our project, there are many type of attribute we want to take into consideration, such as User, movie, genre type, and cast/crew, so the graph embedding is used to capture the internal relations of richer and more complicated data content, as well as the relations amount those objects. Motivated by the success of representation learning of heterogeneous information network, we applied a Metaphath2vec sampling algorithm to produce the graph embedding vectors.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Firstly, a Random walks algorithm, </a:t>
            </a:r>
            <a:r>
              <a:rPr lang="en-US" strike="sngStrike" dirty="0"/>
              <a:t>that was previous used in </a:t>
            </a:r>
            <a:r>
              <a:rPr lang="en-US" strike="sngStrike" dirty="0" err="1"/>
              <a:t>DeepWalk</a:t>
            </a:r>
            <a:r>
              <a:rPr lang="en-US" strike="sngStrike" dirty="0"/>
              <a:t> and node2vec those homogeneous network model, </a:t>
            </a:r>
            <a:r>
              <a:rPr lang="en-US" dirty="0"/>
              <a:t>was used to make connection amount those nodes, and feeds those sequences of nodes to a skip-gram model to learn nodes embedding.  One challenge for directly using those traditional embedding method to our project is the network is heterogeneous, so in order to preserve the proximity between nodes and its neighborhood, we need to find a way to optimize the embedding model while maintaining the structures and semantics of multiple type of nodes and relations. In order to tackle this problem, a novel rating-aware sampling policy is used to ensure the predicted rating score associated with neighboring moves in random walk that are close with high probability.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Goal: maximize the likelihood of preserving both the structure and semantics of a given heterogeneous network.</a:t>
            </a:r>
            <a:endParaRPr dirty="0"/>
          </a:p>
        </p:txBody>
      </p:sp>
    </p:spTree>
    <p:extLst>
      <p:ext uri="{BB962C8B-B14F-4D97-AF65-F5344CB8AC3E}">
        <p14:creationId xmlns:p14="http://schemas.microsoft.com/office/powerpoint/2010/main" val="152959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module is a classifier which takes the learned embeddings of users rating and movies overview in the first two modules as input, and use them to predict a rating score. A common option for the classification module is MLP.</a:t>
            </a:r>
          </a:p>
        </p:txBody>
      </p:sp>
      <p:sp>
        <p:nvSpPr>
          <p:cNvPr id="4" name="Slide Number Placeholder 3"/>
          <p:cNvSpPr>
            <a:spLocks noGrp="1"/>
          </p:cNvSpPr>
          <p:nvPr>
            <p:ph type="sldNum" sz="quarter" idx="5"/>
          </p:nvPr>
        </p:nvSpPr>
        <p:spPr/>
        <p:txBody>
          <a:bodyPr/>
          <a:lstStyle/>
          <a:p>
            <a:fld id="{2C4E38C8-3357-44D4-9783-EA733BD04718}" type="slidenum">
              <a:rPr lang="en-US" smtClean="0"/>
              <a:t>12</a:t>
            </a:fld>
            <a:endParaRPr lang="en-US"/>
          </a:p>
        </p:txBody>
      </p:sp>
    </p:spTree>
    <p:extLst>
      <p:ext uri="{BB962C8B-B14F-4D97-AF65-F5344CB8AC3E}">
        <p14:creationId xmlns:p14="http://schemas.microsoft.com/office/powerpoint/2010/main" val="113182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bd3fb1b0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bd3fb1b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result is not very good, it only has about 33% ACC, but there are many way we can do to improve the performance, such as replace the Doc2vec with BERT algoirthm to produce a higher quality of text embedding, as well as considering the more matadata to produce the graph embedding, or find-tune the configuration parameter and train a bit longer with larger epoch number, can also increase the performance.</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t>
            </a:r>
            <a:r>
              <a:rPr lang="en-US" dirty="0"/>
              <a:t>H</a:t>
            </a:r>
            <a:r>
              <a:rPr lang="en" dirty="0"/>
              <a:t>ere some key takeaway, that we discover from this project.</a:t>
            </a:r>
            <a:endParaRPr dirty="0"/>
          </a:p>
        </p:txBody>
      </p:sp>
    </p:spTree>
    <p:extLst>
      <p:ext uri="{BB962C8B-B14F-4D97-AF65-F5344CB8AC3E}">
        <p14:creationId xmlns:p14="http://schemas.microsoft.com/office/powerpoint/2010/main" val="448490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Speech reference</a:t>
            </a:r>
          </a:p>
          <a:p>
            <a:pPr marL="171450" indent="-171450">
              <a:buFontTx/>
              <a:buChar char="-"/>
            </a:pPr>
            <a:r>
              <a:rPr lang="en-US" dirty="0"/>
              <a:t>Simple explanation, https://towardsdatascience.com/audio-deep-learning-made-simple-automatic-speech-recognition-asr-how-it-works-716cfce4c706</a:t>
            </a:r>
          </a:p>
          <a:p>
            <a:pPr marL="171450" indent="-171450">
              <a:buFontTx/>
              <a:buChar char="-"/>
            </a:pPr>
            <a:r>
              <a:rPr lang="en-US" dirty="0"/>
              <a:t>Survey paper, https://arxiv.org/ftp/arxiv/papers/1908/1908.07656.pdf</a:t>
            </a:r>
          </a:p>
          <a:p>
            <a:pPr marL="171450" indent="-171450">
              <a:buFontTx/>
              <a:buChar char="-"/>
            </a:pPr>
            <a:r>
              <a:rPr lang="en-US" dirty="0"/>
              <a:t>Or more, https://www.google.com/search?q=most+popular+deep+learning+model+for+speech+recognition&amp;oq=most+popular+deep+learning+model+for+speech+&amp;aqs=chrome.4.69i57j33i160l2j33i299l2.20122j0j7&amp;sourceid=chrome&amp;ie=UTF-8</a:t>
            </a:r>
          </a:p>
        </p:txBody>
      </p:sp>
      <p:sp>
        <p:nvSpPr>
          <p:cNvPr id="4" name="Slide Number Placeholder 3"/>
          <p:cNvSpPr>
            <a:spLocks noGrp="1"/>
          </p:cNvSpPr>
          <p:nvPr>
            <p:ph type="sldNum" sz="quarter" idx="5"/>
          </p:nvPr>
        </p:nvSpPr>
        <p:spPr/>
        <p:txBody>
          <a:bodyPr/>
          <a:lstStyle/>
          <a:p>
            <a:fld id="{2C4E38C8-3357-44D4-9783-EA733BD04718}" type="slidenum">
              <a:rPr lang="en-US" smtClean="0"/>
              <a:t>17</a:t>
            </a:fld>
            <a:endParaRPr lang="en-US"/>
          </a:p>
        </p:txBody>
      </p:sp>
    </p:spTree>
    <p:extLst>
      <p:ext uri="{BB962C8B-B14F-4D97-AF65-F5344CB8AC3E}">
        <p14:creationId xmlns:p14="http://schemas.microsoft.com/office/powerpoint/2010/main" val="372621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6/14/2021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16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6/14/2021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9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6/14/2021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69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3665400" y="998400"/>
            <a:ext cx="4861200" cy="486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3990600" y="1323600"/>
            <a:ext cx="4210800" cy="4210800"/>
          </a:xfrm>
          <a:prstGeom prst="rect">
            <a:avLst/>
          </a:prstGeom>
          <a:noFill/>
          <a:ln w="28575" cap="flat" cmpd="sng">
            <a:solidFill>
              <a:schemeClr val="lt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4128333" y="2169600"/>
            <a:ext cx="3935200" cy="211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4128484" y="4355907"/>
            <a:ext cx="3935200" cy="93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74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79400" y="1898500"/>
            <a:ext cx="10833200" cy="239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928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lang="en-US" dirty="0"/>
          </a:p>
          <a:p>
            <a:pPr lvl="1"/>
            <a:endParaRPr dirty="0"/>
          </a:p>
        </p:txBody>
      </p:sp>
      <p:sp>
        <p:nvSpPr>
          <p:cNvPr id="22" name="Google Shape;22;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5054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237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1440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3" name="Google Shape;33;p7"/>
          <p:cNvSpPr txBox="1">
            <a:spLocks noGrp="1"/>
          </p:cNvSpPr>
          <p:nvPr>
            <p:ph type="body" idx="1"/>
          </p:nvPr>
        </p:nvSpPr>
        <p:spPr>
          <a:xfrm>
            <a:off x="415600" y="1855171"/>
            <a:ext cx="3744000" cy="4239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34" name="Google Shape;34;p7"/>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5441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7780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0" name="Google Shape;40;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354000" y="1477267"/>
            <a:ext cx="5393600" cy="224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42" name="Google Shape;42;p9"/>
          <p:cNvSpPr txBox="1">
            <a:spLocks noGrp="1"/>
          </p:cNvSpPr>
          <p:nvPr>
            <p:ph type="subTitle" idx="1"/>
          </p:nvPr>
        </p:nvSpPr>
        <p:spPr>
          <a:xfrm>
            <a:off x="354000" y="379360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3" name="Google Shape;43;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508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30535" y="0"/>
            <a:ext cx="11856696" cy="67656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1513576" y="238713"/>
            <a:ext cx="10212080" cy="70223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1" y="0"/>
            <a:ext cx="130535" cy="676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81001" y="-14"/>
            <a:ext cx="10086720" cy="676567"/>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30535" y="915280"/>
            <a:ext cx="11595121" cy="52307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6/14/2021</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CSE5914-Capstone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8195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34353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6/14/2021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95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6/14/2021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13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6/14/2021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450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6/14/2021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63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6/14/2021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90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6/14/2021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84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6/14/2021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85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6/14/2021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334405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85944513"/>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medium.com/datadriveninvestor/how-to-built-a-recommender-system-rs-616c988d64b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2l.ai/chapter_recommender-systems/recsys-intro.html"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humboldt-wi.github.io/blog/research/applied_predictive_modeling_19/causalrecommendersystem/" TargetMode="External"/><Relationship Id="rId5" Type="http://schemas.openxmlformats.org/officeDocument/2006/relationships/hyperlink" Target="https://arxiv.org/pdf/1707.07435.pdf" TargetMode="External"/><Relationship Id="rId4" Type="http://schemas.openxmlformats.org/officeDocument/2006/relationships/hyperlink" Target="https://dl.acm.org/doi/pdf/10.1155/2009/42142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BA1-D983-4F47-9B19-FABEB9C8D063}"/>
              </a:ext>
            </a:extLst>
          </p:cNvPr>
          <p:cNvSpPr>
            <a:spLocks noGrp="1"/>
          </p:cNvSpPr>
          <p:nvPr>
            <p:ph type="ctrTitle"/>
          </p:nvPr>
        </p:nvSpPr>
        <p:spPr/>
        <p:txBody>
          <a:bodyPr/>
          <a:lstStyle/>
          <a:p>
            <a:r>
              <a:rPr lang="en-US" altLang="zh-CN"/>
              <a:t>Movie Recommender</a:t>
            </a:r>
            <a:endParaRPr lang="en-US" dirty="0"/>
          </a:p>
        </p:txBody>
      </p:sp>
      <p:sp>
        <p:nvSpPr>
          <p:cNvPr id="3" name="Subtitle 2">
            <a:extLst>
              <a:ext uri="{FF2B5EF4-FFF2-40B4-BE49-F238E27FC236}">
                <a16:creationId xmlns:a16="http://schemas.microsoft.com/office/drawing/2014/main" id="{9402B6C8-7DA6-405B-A56D-2741F97048A5}"/>
              </a:ext>
            </a:extLst>
          </p:cNvPr>
          <p:cNvSpPr>
            <a:spLocks noGrp="1"/>
          </p:cNvSpPr>
          <p:nvPr>
            <p:ph type="subTitle" idx="1"/>
          </p:nvPr>
        </p:nvSpPr>
        <p:spPr/>
        <p:txBody>
          <a:bodyPr/>
          <a:lstStyle/>
          <a:p>
            <a:r>
              <a:rPr lang="en-US"/>
              <a:t>Group </a:t>
            </a:r>
            <a:r>
              <a:rPr lang="en-US" altLang="zh-CN"/>
              <a:t>member</a:t>
            </a:r>
            <a:r>
              <a:rPr lang="zh-CN" altLang="en-US"/>
              <a:t>： </a:t>
            </a:r>
            <a:r>
              <a:rPr lang="en-US" altLang="zh-CN"/>
              <a:t>Zhengqi Dong, Yuntian He</a:t>
            </a:r>
          </a:p>
          <a:p>
            <a:r>
              <a:rPr lang="en-US"/>
              <a:t>Email: {dong.760, he.1773}@osu.edu</a:t>
            </a:r>
            <a:endParaRPr lang="en-US" dirty="0"/>
          </a:p>
        </p:txBody>
      </p:sp>
    </p:spTree>
    <p:extLst>
      <p:ext uri="{BB962C8B-B14F-4D97-AF65-F5344CB8AC3E}">
        <p14:creationId xmlns:p14="http://schemas.microsoft.com/office/powerpoint/2010/main" val="18677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D1F5-5FB3-4DBD-B069-B48C05B4A122}"/>
              </a:ext>
            </a:extLst>
          </p:cNvPr>
          <p:cNvSpPr>
            <a:spLocks noGrp="1"/>
          </p:cNvSpPr>
          <p:nvPr>
            <p:ph type="title"/>
          </p:nvPr>
        </p:nvSpPr>
        <p:spPr/>
        <p:txBody>
          <a:bodyPr/>
          <a:lstStyle/>
          <a:p>
            <a:r>
              <a:rPr lang="en-US" dirty="0"/>
              <a:t>Text Embedding: Doc2vec</a:t>
            </a:r>
          </a:p>
        </p:txBody>
      </p:sp>
      <p:sp>
        <p:nvSpPr>
          <p:cNvPr id="3" name="Text Placeholder 2">
            <a:extLst>
              <a:ext uri="{FF2B5EF4-FFF2-40B4-BE49-F238E27FC236}">
                <a16:creationId xmlns:a16="http://schemas.microsoft.com/office/drawing/2014/main" id="{B36B1FA7-8387-4B14-A39C-A92B9DF61EDF}"/>
              </a:ext>
            </a:extLst>
          </p:cNvPr>
          <p:cNvSpPr>
            <a:spLocks noGrp="1"/>
          </p:cNvSpPr>
          <p:nvPr>
            <p:ph type="body" idx="1"/>
          </p:nvPr>
        </p:nvSpPr>
        <p:spPr/>
        <p:txBody>
          <a:bodyPr/>
          <a:lstStyle/>
          <a:p>
            <a:r>
              <a:rPr lang="en-US" b="1" dirty="0"/>
              <a:t>Goal: </a:t>
            </a:r>
            <a:r>
              <a:rPr lang="en-US" dirty="0"/>
              <a:t>Use Doc2Vec to learning the main content of movies’ metadata, and represent it as an </a:t>
            </a:r>
            <a:r>
              <a:rPr lang="en-US" dirty="0" err="1"/>
              <a:t>e</a:t>
            </a:r>
            <a:r>
              <a:rPr lang="en-US" baseline="-25000" dirty="0" err="1"/>
              <a:t>mt</a:t>
            </a:r>
            <a:r>
              <a:rPr lang="en-US" baseline="-25000" dirty="0"/>
              <a:t>, </a:t>
            </a:r>
            <a:r>
              <a:rPr lang="en-US" dirty="0"/>
              <a:t>128 dimensional vector for each movie. (subscript mt is for movie text embedding, and </a:t>
            </a:r>
            <a:r>
              <a:rPr lang="en-US" altLang="zh-CN" dirty="0"/>
              <a:t>mg is for movie graph embedding)</a:t>
            </a:r>
          </a:p>
          <a:p>
            <a:r>
              <a:rPr lang="en-US" b="1" dirty="0"/>
              <a:t>Reason why we used Doc2Vec</a:t>
            </a:r>
          </a:p>
          <a:p>
            <a:pPr lvl="1">
              <a:spcBef>
                <a:spcPts val="0"/>
              </a:spcBef>
            </a:pPr>
            <a:r>
              <a:rPr lang="en-US" dirty="0"/>
              <a:t>It can learn vector representation from unlabeled data and generalized well on the data that do not have enough labels.</a:t>
            </a:r>
          </a:p>
          <a:p>
            <a:pPr lvl="1">
              <a:spcBef>
                <a:spcPts val="0"/>
              </a:spcBef>
            </a:pPr>
            <a:r>
              <a:rPr lang="en-US" dirty="0"/>
              <a:t>Dov2vec takes word orders into consideration while learning the semantic meaning of documents. </a:t>
            </a:r>
          </a:p>
          <a:p>
            <a:r>
              <a:rPr lang="en-US" b="1" dirty="0"/>
              <a:t>Implementation:</a:t>
            </a:r>
          </a:p>
          <a:p>
            <a:pPr lvl="1">
              <a:spcBef>
                <a:spcPts val="0"/>
              </a:spcBef>
            </a:pPr>
            <a:r>
              <a:rPr lang="en-US" dirty="0"/>
              <a:t>Use </a:t>
            </a:r>
            <a:r>
              <a:rPr lang="en-US" dirty="0" err="1"/>
              <a:t>gensim</a:t>
            </a:r>
            <a:r>
              <a:rPr lang="en-US" dirty="0"/>
              <a:t> package to </a:t>
            </a:r>
          </a:p>
          <a:p>
            <a:pPr lvl="1">
              <a:spcBef>
                <a:spcPts val="0"/>
              </a:spcBef>
            </a:pPr>
            <a:r>
              <a:rPr lang="en-US" dirty="0"/>
              <a:t>movie’s overview </a:t>
            </a:r>
            <a:r>
              <a:rPr lang="en-US" dirty="0">
                <a:sym typeface="Wingdings" panose="05000000000000000000" pitchFamily="2" charset="2"/>
              </a:rPr>
              <a:t> embedding vectors</a:t>
            </a:r>
          </a:p>
          <a:p>
            <a:pPr lvl="1"/>
            <a:endParaRPr lang="en-US" dirty="0"/>
          </a:p>
        </p:txBody>
      </p:sp>
      <p:pic>
        <p:nvPicPr>
          <p:cNvPr id="5" name="Picture 4">
            <a:extLst>
              <a:ext uri="{FF2B5EF4-FFF2-40B4-BE49-F238E27FC236}">
                <a16:creationId xmlns:a16="http://schemas.microsoft.com/office/drawing/2014/main" id="{79CFE3AD-0037-4EEE-8C6D-6676913CD115}"/>
              </a:ext>
            </a:extLst>
          </p:cNvPr>
          <p:cNvPicPr>
            <a:picLocks noChangeAspect="1"/>
          </p:cNvPicPr>
          <p:nvPr/>
        </p:nvPicPr>
        <p:blipFill>
          <a:blip r:embed="rId3"/>
          <a:stretch>
            <a:fillRect/>
          </a:stretch>
        </p:blipFill>
        <p:spPr>
          <a:xfrm>
            <a:off x="190500" y="5321366"/>
            <a:ext cx="6611273" cy="1057423"/>
          </a:xfrm>
          <a:prstGeom prst="rect">
            <a:avLst/>
          </a:prstGeom>
        </p:spPr>
      </p:pic>
      <p:pic>
        <p:nvPicPr>
          <p:cNvPr id="7" name="Picture 6" descr="Text&#10;&#10;Description automatically generated">
            <a:extLst>
              <a:ext uri="{FF2B5EF4-FFF2-40B4-BE49-F238E27FC236}">
                <a16:creationId xmlns:a16="http://schemas.microsoft.com/office/drawing/2014/main" id="{12785E12-97E0-44C8-BE6A-47E00E2B6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601" y="4114586"/>
            <a:ext cx="3898900" cy="2406033"/>
          </a:xfrm>
          <a:prstGeom prst="rect">
            <a:avLst/>
          </a:prstGeom>
        </p:spPr>
      </p:pic>
      <p:sp>
        <p:nvSpPr>
          <p:cNvPr id="10" name="Arrow: Right 9">
            <a:extLst>
              <a:ext uri="{FF2B5EF4-FFF2-40B4-BE49-F238E27FC236}">
                <a16:creationId xmlns:a16="http://schemas.microsoft.com/office/drawing/2014/main" id="{43D3225F-E84A-406F-B92E-95FE8F765C3A}"/>
              </a:ext>
            </a:extLst>
          </p:cNvPr>
          <p:cNvSpPr/>
          <p:nvPr/>
        </p:nvSpPr>
        <p:spPr>
          <a:xfrm>
            <a:off x="6913266" y="5516545"/>
            <a:ext cx="976429" cy="5752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494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Graph embedding: Metapath2vec</a:t>
            </a:r>
            <a:endParaRPr dirty="0"/>
          </a:p>
        </p:txBody>
      </p:sp>
      <p:sp>
        <p:nvSpPr>
          <p:cNvPr id="97" name="Google Shape;97;p18"/>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Heterogeneous information network</a:t>
            </a:r>
            <a:endParaRPr sz="2400" dirty="0"/>
          </a:p>
          <a:p>
            <a:pPr lvl="1">
              <a:spcBef>
                <a:spcPts val="0"/>
              </a:spcBef>
              <a:buChar char="-"/>
            </a:pPr>
            <a:r>
              <a:rPr lang="en" sz="2400" dirty="0"/>
              <a:t>User (</a:t>
            </a:r>
            <a:r>
              <a:rPr lang="en" sz="2400" b="1" dirty="0">
                <a:solidFill>
                  <a:srgbClr val="6AA84F"/>
                </a:solidFill>
              </a:rPr>
              <a:t>U</a:t>
            </a:r>
            <a:r>
              <a:rPr lang="en" sz="2400" dirty="0"/>
              <a:t>), Movie (</a:t>
            </a:r>
            <a:r>
              <a:rPr lang="en" sz="2400" b="1" dirty="0">
                <a:solidFill>
                  <a:srgbClr val="6AA84F"/>
                </a:solidFill>
              </a:rPr>
              <a:t>M</a:t>
            </a:r>
            <a:r>
              <a:rPr lang="en" sz="2400" dirty="0"/>
              <a:t>), Genre (</a:t>
            </a:r>
            <a:r>
              <a:rPr lang="en" sz="2400" b="1" dirty="0">
                <a:solidFill>
                  <a:srgbClr val="6AA84F"/>
                </a:solidFill>
              </a:rPr>
              <a:t>G</a:t>
            </a:r>
            <a:r>
              <a:rPr lang="en" sz="2400" dirty="0"/>
              <a:t>), Cast/crew (</a:t>
            </a:r>
            <a:r>
              <a:rPr lang="en" sz="2400" b="1" dirty="0">
                <a:solidFill>
                  <a:srgbClr val="6AA84F"/>
                </a:solidFill>
              </a:rPr>
              <a:t>C</a:t>
            </a:r>
            <a:r>
              <a:rPr lang="en" sz="2400" dirty="0"/>
              <a:t>) </a:t>
            </a:r>
            <a:endParaRPr sz="2400" dirty="0"/>
          </a:p>
          <a:p>
            <a:pPr>
              <a:buChar char="-"/>
            </a:pPr>
            <a:r>
              <a:rPr lang="en" sz="2400" dirty="0"/>
              <a:t>Metapath2vec-based sampling</a:t>
            </a:r>
            <a:endParaRPr sz="2400" dirty="0"/>
          </a:p>
          <a:p>
            <a:pPr lvl="1">
              <a:spcBef>
                <a:spcPts val="0"/>
              </a:spcBef>
              <a:buChar char="-"/>
            </a:pPr>
            <a:r>
              <a:rPr lang="en" sz="2400" dirty="0"/>
              <a:t>Preserve semantic relationships between nodes</a:t>
            </a:r>
            <a:endParaRPr sz="2400" dirty="0"/>
          </a:p>
          <a:p>
            <a:pPr lvl="1">
              <a:spcBef>
                <a:spcPts val="0"/>
              </a:spcBef>
              <a:buChar char="-"/>
            </a:pPr>
            <a:r>
              <a:rPr lang="en" sz="2400" b="1" dirty="0">
                <a:solidFill>
                  <a:srgbClr val="6AA84F"/>
                </a:solidFill>
              </a:rPr>
              <a:t>U-M-U</a:t>
            </a:r>
            <a:r>
              <a:rPr lang="en" sz="2400" dirty="0"/>
              <a:t>,	</a:t>
            </a:r>
            <a:r>
              <a:rPr lang="en" sz="2400" b="1" dirty="0">
                <a:solidFill>
                  <a:srgbClr val="6AA84F"/>
                </a:solidFill>
              </a:rPr>
              <a:t>U-M-G-M-U</a:t>
            </a:r>
            <a:r>
              <a:rPr lang="en" sz="2400" dirty="0"/>
              <a:t>,	      </a:t>
            </a:r>
            <a:r>
              <a:rPr lang="en" sz="2400" b="1" dirty="0">
                <a:solidFill>
                  <a:srgbClr val="6AA84F"/>
                </a:solidFill>
              </a:rPr>
              <a:t>U-M-C-M-U</a:t>
            </a:r>
            <a:endParaRPr sz="2400" dirty="0"/>
          </a:p>
          <a:p>
            <a:pPr>
              <a:buChar char="-"/>
            </a:pPr>
            <a:endParaRPr lang="en" sz="2400" b="1" dirty="0">
              <a:solidFill>
                <a:schemeClr val="dk1"/>
              </a:solidFill>
            </a:endParaRPr>
          </a:p>
          <a:p>
            <a:pPr>
              <a:buChar char="-"/>
            </a:pPr>
            <a:r>
              <a:rPr lang="en" sz="2400" b="1" dirty="0">
                <a:solidFill>
                  <a:schemeClr val="dk1"/>
                </a:solidFill>
              </a:rPr>
              <a:t>Rating-aware</a:t>
            </a:r>
            <a:r>
              <a:rPr lang="en" sz="2400" dirty="0"/>
              <a:t> sampling policy</a:t>
            </a:r>
          </a:p>
          <a:p>
            <a:pPr marL="152396" indent="0" algn="ctr">
              <a:buNone/>
            </a:pPr>
            <a:endParaRPr lang="en" sz="2400" dirty="0"/>
          </a:p>
          <a:p>
            <a:pPr marL="152396" indent="0" algn="ctr">
              <a:buNone/>
            </a:pPr>
            <a:endParaRPr lang="en" sz="2400" dirty="0"/>
          </a:p>
          <a:p>
            <a:pPr marL="152396" indent="0" algn="ctr">
              <a:buNone/>
            </a:pPr>
            <a:endParaRPr lang="en" sz="2400" dirty="0"/>
          </a:p>
          <a:p>
            <a:pPr marL="152396" indent="0" algn="ctr">
              <a:buNone/>
            </a:pPr>
            <a:r>
              <a:rPr lang="en" sz="2400" dirty="0"/>
              <a:t>Similarly sample for P(m-&gt;u).</a:t>
            </a:r>
            <a:endParaRPr sz="2400" dirty="0"/>
          </a:p>
        </p:txBody>
      </p:sp>
      <p:pic>
        <p:nvPicPr>
          <p:cNvPr id="98" name="Google Shape;98;p18" descr="P(s_{t+1}=m|s_t=u) = \left\{\begin{matrix}&#10;1/|N_{M}(u)| &amp;,  &amp; t=0 \\ &#10;\textrm{softmax}(-|R(u, m) - R(u', m')|) &amp;,  &amp; \textrm{else}&#10;\end{matrix}\right." title="MathEquation,#000000"/>
          <p:cNvPicPr preferRelativeResize="0"/>
          <p:nvPr/>
        </p:nvPicPr>
        <p:blipFill>
          <a:blip r:embed="rId3">
            <a:alphaModFix/>
          </a:blip>
          <a:stretch>
            <a:fillRect/>
          </a:stretch>
        </p:blipFill>
        <p:spPr>
          <a:xfrm>
            <a:off x="3143841" y="4853736"/>
            <a:ext cx="6540432" cy="621367"/>
          </a:xfrm>
          <a:prstGeom prst="rect">
            <a:avLst/>
          </a:prstGeom>
          <a:noFill/>
          <a:ln>
            <a:noFill/>
          </a:ln>
        </p:spPr>
      </p:pic>
      <p:sp>
        <p:nvSpPr>
          <p:cNvPr id="99" name="Google Shape;99;p18"/>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a:solidFill>
                  <a:srgbClr val="000000"/>
                </a:solidFill>
                <a:latin typeface="Lato"/>
                <a:ea typeface="Lato"/>
                <a:cs typeface="Lato"/>
                <a:sym typeface="Lato"/>
              </a:rPr>
              <a:t>* "metapath2vec: Scalable representation learning for heterogeneous networks." Proceedings of the 23rd ACM SIGKDD international conference on knowledge discovery and data mining. 2017.</a:t>
            </a:r>
            <a:endParaRPr sz="933" kern="0">
              <a:solidFill>
                <a:srgbClr val="000000"/>
              </a:solidFill>
              <a:latin typeface="Lato"/>
              <a:ea typeface="Lato"/>
              <a:cs typeface="Lato"/>
              <a:sym typeface="Lato"/>
            </a:endParaRPr>
          </a:p>
        </p:txBody>
      </p:sp>
      <p:sp>
        <p:nvSpPr>
          <p:cNvPr id="100" name="Google Shape;100;p18"/>
          <p:cNvSpPr/>
          <p:nvPr/>
        </p:nvSpPr>
        <p:spPr>
          <a:xfrm>
            <a:off x="82427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1" name="Google Shape;101;p18"/>
          <p:cNvSpPr/>
          <p:nvPr/>
        </p:nvSpPr>
        <p:spPr>
          <a:xfrm>
            <a:off x="82427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8"/>
          <p:cNvSpPr/>
          <p:nvPr/>
        </p:nvSpPr>
        <p:spPr>
          <a:xfrm>
            <a:off x="97403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8"/>
          <p:cNvSpPr/>
          <p:nvPr/>
        </p:nvSpPr>
        <p:spPr>
          <a:xfrm>
            <a:off x="89915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8"/>
          <p:cNvSpPr/>
          <p:nvPr/>
        </p:nvSpPr>
        <p:spPr>
          <a:xfrm>
            <a:off x="89915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5" name="Google Shape;105;p18"/>
          <p:cNvSpPr/>
          <p:nvPr/>
        </p:nvSpPr>
        <p:spPr>
          <a:xfrm>
            <a:off x="97403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6" name="Google Shape;106;p18"/>
          <p:cNvSpPr/>
          <p:nvPr/>
        </p:nvSpPr>
        <p:spPr>
          <a:xfrm>
            <a:off x="8609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8"/>
          <p:cNvSpPr/>
          <p:nvPr/>
        </p:nvSpPr>
        <p:spPr>
          <a:xfrm>
            <a:off x="9373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76;p15">
            <a:extLst>
              <a:ext uri="{FF2B5EF4-FFF2-40B4-BE49-F238E27FC236}">
                <a16:creationId xmlns:a16="http://schemas.microsoft.com/office/drawing/2014/main" id="{29C1A63E-803C-8D43-9F7E-286E4A054516}"/>
              </a:ext>
            </a:extLst>
          </p:cNvPr>
          <p:cNvSpPr txBox="1"/>
          <p:nvPr/>
        </p:nvSpPr>
        <p:spPr>
          <a:xfrm>
            <a:off x="10643032" y="3253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User</a:t>
            </a:r>
            <a:endParaRPr sz="1333" b="1" i="1" kern="0" dirty="0">
              <a:solidFill>
                <a:srgbClr val="6AA84F"/>
              </a:solidFill>
              <a:latin typeface="Lato"/>
              <a:ea typeface="Lato"/>
              <a:cs typeface="Lato"/>
              <a:sym typeface="Lato"/>
            </a:endParaRPr>
          </a:p>
        </p:txBody>
      </p:sp>
      <p:sp>
        <p:nvSpPr>
          <p:cNvPr id="15" name="Google Shape;76;p15">
            <a:extLst>
              <a:ext uri="{FF2B5EF4-FFF2-40B4-BE49-F238E27FC236}">
                <a16:creationId xmlns:a16="http://schemas.microsoft.com/office/drawing/2014/main" id="{2A0456FE-0F6D-B94F-9E3D-8B6A086AB03F}"/>
              </a:ext>
            </a:extLst>
          </p:cNvPr>
          <p:cNvSpPr txBox="1"/>
          <p:nvPr/>
        </p:nvSpPr>
        <p:spPr>
          <a:xfrm>
            <a:off x="10643032" y="2538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Movie</a:t>
            </a:r>
            <a:endParaRPr sz="1333" b="1" i="1" kern="0" dirty="0">
              <a:solidFill>
                <a:srgbClr val="6AA84F"/>
              </a:solidFill>
              <a:latin typeface="Lato"/>
              <a:ea typeface="Lato"/>
              <a:cs typeface="Lato"/>
              <a:sym typeface="Lato"/>
            </a:endParaRPr>
          </a:p>
        </p:txBody>
      </p:sp>
      <p:sp>
        <p:nvSpPr>
          <p:cNvPr id="16" name="Google Shape;76;p15">
            <a:extLst>
              <a:ext uri="{FF2B5EF4-FFF2-40B4-BE49-F238E27FC236}">
                <a16:creationId xmlns:a16="http://schemas.microsoft.com/office/drawing/2014/main" id="{38EE39EE-D6F4-7F4F-823D-3A12C75BE0DE}"/>
              </a:ext>
            </a:extLst>
          </p:cNvPr>
          <p:cNvSpPr txBox="1"/>
          <p:nvPr/>
        </p:nvSpPr>
        <p:spPr>
          <a:xfrm>
            <a:off x="10643032" y="1746498"/>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Genre </a:t>
            </a:r>
            <a:endParaRPr sz="1333" b="1" i="1" kern="0" dirty="0">
              <a:solidFill>
                <a:srgbClr val="6AA84F"/>
              </a:solidFill>
              <a:latin typeface="Lato"/>
              <a:ea typeface="Lato"/>
              <a:cs typeface="Lato"/>
              <a:sym typeface="Lato"/>
            </a:endParaRPr>
          </a:p>
        </p:txBody>
      </p:sp>
      <p:cxnSp>
        <p:nvCxnSpPr>
          <p:cNvPr id="19" name="Straight Connector 18">
            <a:extLst>
              <a:ext uri="{FF2B5EF4-FFF2-40B4-BE49-F238E27FC236}">
                <a16:creationId xmlns:a16="http://schemas.microsoft.com/office/drawing/2014/main" id="{5C7F411C-F710-3046-9693-E0625C0C9F09}"/>
              </a:ext>
            </a:extLst>
          </p:cNvPr>
          <p:cNvCxnSpPr>
            <a:cxnSpLocks/>
            <a:stCxn id="104" idx="1"/>
            <a:endCxn id="101" idx="2"/>
          </p:cNvCxnSpPr>
          <p:nvPr/>
        </p:nvCxnSpPr>
        <p:spPr>
          <a:xfrm flipH="1" flipV="1">
            <a:off x="8426168"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10EFC03-6B8F-1C4A-AE74-96656D491B5E}"/>
              </a:ext>
            </a:extLst>
          </p:cNvPr>
          <p:cNvCxnSpPr>
            <a:cxnSpLocks/>
            <a:stCxn id="100" idx="7"/>
            <a:endCxn id="103" idx="2"/>
          </p:cNvCxnSpPr>
          <p:nvPr/>
        </p:nvCxnSpPr>
        <p:spPr>
          <a:xfrm flipV="1">
            <a:off x="8555851"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04B864-D518-0945-88F1-2586F0D4616A}"/>
              </a:ext>
            </a:extLst>
          </p:cNvPr>
          <p:cNvCxnSpPr>
            <a:cxnSpLocks/>
            <a:stCxn id="101" idx="0"/>
            <a:endCxn id="106" idx="1"/>
          </p:cNvCxnSpPr>
          <p:nvPr/>
        </p:nvCxnSpPr>
        <p:spPr>
          <a:xfrm flipV="1">
            <a:off x="8426168" y="2230340"/>
            <a:ext cx="3668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C4A352-25AB-0F4A-8F56-64C5F1E02AEB}"/>
              </a:ext>
            </a:extLst>
          </p:cNvPr>
          <p:cNvCxnSpPr>
            <a:cxnSpLocks/>
            <a:stCxn id="103" idx="0"/>
            <a:endCxn id="107" idx="1"/>
          </p:cNvCxnSpPr>
          <p:nvPr/>
        </p:nvCxnSpPr>
        <p:spPr>
          <a:xfrm flipV="1">
            <a:off x="9174968" y="2230340"/>
            <a:ext cx="3820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4B57A2-241B-2B43-8548-96FCF529E375}"/>
              </a:ext>
            </a:extLst>
          </p:cNvPr>
          <p:cNvCxnSpPr>
            <a:cxnSpLocks/>
            <a:stCxn id="104" idx="7"/>
            <a:endCxn id="102" idx="2"/>
          </p:cNvCxnSpPr>
          <p:nvPr/>
        </p:nvCxnSpPr>
        <p:spPr>
          <a:xfrm flipV="1">
            <a:off x="9304651"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211C8C-D0A5-BC4E-BC77-AE7FC9FA5AF5}"/>
              </a:ext>
            </a:extLst>
          </p:cNvPr>
          <p:cNvCxnSpPr>
            <a:cxnSpLocks/>
            <a:stCxn id="105" idx="1"/>
            <a:endCxn id="103" idx="2"/>
          </p:cNvCxnSpPr>
          <p:nvPr/>
        </p:nvCxnSpPr>
        <p:spPr>
          <a:xfrm flipH="1" flipV="1">
            <a:off x="9174968"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AC1E46-6A3B-9348-9E24-B3DD340DACB3}"/>
              </a:ext>
            </a:extLst>
          </p:cNvPr>
          <p:cNvCxnSpPr>
            <a:cxnSpLocks/>
            <a:stCxn id="104" idx="0"/>
            <a:endCxn id="103" idx="2"/>
          </p:cNvCxnSpPr>
          <p:nvPr/>
        </p:nvCxnSpPr>
        <p:spPr>
          <a:xfrm flipV="1">
            <a:off x="9174968" y="2945340"/>
            <a:ext cx="0" cy="3482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Google Shape;76;p15">
            <a:extLst>
              <a:ext uri="{FF2B5EF4-FFF2-40B4-BE49-F238E27FC236}">
                <a16:creationId xmlns:a16="http://schemas.microsoft.com/office/drawing/2014/main" id="{A93B8165-A9C4-CB47-8294-3941F90C3A50}"/>
              </a:ext>
            </a:extLst>
          </p:cNvPr>
          <p:cNvSpPr txBox="1"/>
          <p:nvPr/>
        </p:nvSpPr>
        <p:spPr>
          <a:xfrm>
            <a:off x="8342915" y="2981025"/>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
        <p:nvSpPr>
          <p:cNvPr id="41" name="Google Shape;76;p15">
            <a:extLst>
              <a:ext uri="{FF2B5EF4-FFF2-40B4-BE49-F238E27FC236}">
                <a16:creationId xmlns:a16="http://schemas.microsoft.com/office/drawing/2014/main" id="{AFB939FE-196F-D94C-BFEA-E81BFCDA116C}"/>
              </a:ext>
            </a:extLst>
          </p:cNvPr>
          <p:cNvSpPr txBox="1"/>
          <p:nvPr/>
        </p:nvSpPr>
        <p:spPr>
          <a:xfrm>
            <a:off x="9138399" y="3001172"/>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2</a:t>
            </a:r>
            <a:endParaRPr sz="1333" b="1" i="1" kern="0" dirty="0">
              <a:latin typeface="Lato"/>
              <a:ea typeface="Lato"/>
              <a:cs typeface="Lato"/>
              <a:sym typeface="Lato"/>
            </a:endParaRPr>
          </a:p>
        </p:txBody>
      </p:sp>
      <p:sp>
        <p:nvSpPr>
          <p:cNvPr id="42" name="Google Shape;76;p15">
            <a:extLst>
              <a:ext uri="{FF2B5EF4-FFF2-40B4-BE49-F238E27FC236}">
                <a16:creationId xmlns:a16="http://schemas.microsoft.com/office/drawing/2014/main" id="{C65D3CE5-B01A-F847-A8AD-12A08FF0CF12}"/>
              </a:ext>
            </a:extLst>
          </p:cNvPr>
          <p:cNvSpPr txBox="1"/>
          <p:nvPr/>
        </p:nvSpPr>
        <p:spPr>
          <a:xfrm>
            <a:off x="9715873" y="2981024"/>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Tree>
    <p:extLst>
      <p:ext uri="{BB962C8B-B14F-4D97-AF65-F5344CB8AC3E}">
        <p14:creationId xmlns:p14="http://schemas.microsoft.com/office/powerpoint/2010/main" val="48967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9ED2-161F-4C0C-A1BA-360D6480F307}"/>
              </a:ext>
            </a:extLst>
          </p:cNvPr>
          <p:cNvSpPr>
            <a:spLocks noGrp="1"/>
          </p:cNvSpPr>
          <p:nvPr>
            <p:ph type="title"/>
          </p:nvPr>
        </p:nvSpPr>
        <p:spPr/>
        <p:txBody>
          <a:bodyPr/>
          <a:lstStyle/>
          <a:p>
            <a:r>
              <a:rPr lang="en-US" dirty="0"/>
              <a:t>Classification</a:t>
            </a:r>
          </a:p>
        </p:txBody>
      </p:sp>
      <p:sp>
        <p:nvSpPr>
          <p:cNvPr id="3" name="Text Placeholder 2">
            <a:extLst>
              <a:ext uri="{FF2B5EF4-FFF2-40B4-BE49-F238E27FC236}">
                <a16:creationId xmlns:a16="http://schemas.microsoft.com/office/drawing/2014/main" id="{C9CBC21F-BF9C-4771-9610-7BCA35A2789A}"/>
              </a:ext>
            </a:extLst>
          </p:cNvPr>
          <p:cNvSpPr>
            <a:spLocks noGrp="1"/>
          </p:cNvSpPr>
          <p:nvPr>
            <p:ph type="body" idx="1"/>
          </p:nvPr>
        </p:nvSpPr>
        <p:spPr/>
        <p:txBody>
          <a:bodyPr/>
          <a:lstStyle/>
          <a:p>
            <a:r>
              <a:rPr lang="en-US" dirty="0"/>
              <a:t>Goal:</a:t>
            </a:r>
          </a:p>
          <a:p>
            <a:pPr lvl="1"/>
            <a:r>
              <a:rPr lang="en-US" dirty="0"/>
              <a:t>A 3-layey MLP is used as a classifier for our last module to take the text embedding vector and graph embedding to predict the rating score.</a:t>
            </a:r>
          </a:p>
          <a:p>
            <a:r>
              <a:rPr lang="en-US" dirty="0"/>
              <a:t>Layer size:</a:t>
            </a:r>
          </a:p>
          <a:p>
            <a:pPr lvl="1"/>
            <a:r>
              <a:rPr lang="en-US" dirty="0"/>
              <a:t>128, 32, 10. </a:t>
            </a:r>
          </a:p>
          <a:p>
            <a:pPr lvl="1"/>
            <a:r>
              <a:rPr lang="en-US" dirty="0"/>
              <a:t>Note: input layer takes 128-dimensional vector, and 32 neurons for hidden layer, and 10 neurons for output layer.</a:t>
            </a:r>
          </a:p>
          <a:p>
            <a:r>
              <a:rPr lang="en-US" dirty="0"/>
              <a:t>Epochs: 5</a:t>
            </a:r>
          </a:p>
          <a:p>
            <a:r>
              <a:rPr lang="en-US" dirty="0"/>
              <a:t>Learning rate: 1*10^-3</a:t>
            </a:r>
          </a:p>
          <a:p>
            <a:r>
              <a:rPr lang="en-US" dirty="0"/>
              <a:t>Computing Environment: OSC Owens cluster with single GPU node</a:t>
            </a:r>
          </a:p>
        </p:txBody>
      </p:sp>
    </p:spTree>
    <p:extLst>
      <p:ext uri="{BB962C8B-B14F-4D97-AF65-F5344CB8AC3E}">
        <p14:creationId xmlns:p14="http://schemas.microsoft.com/office/powerpoint/2010/main" val="151514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Conclusion</a:t>
            </a:r>
            <a:endParaRPr dirty="0"/>
          </a:p>
        </p:txBody>
      </p:sp>
      <p:sp>
        <p:nvSpPr>
          <p:cNvPr id="119" name="Google Shape;119;p20"/>
          <p:cNvSpPr txBox="1">
            <a:spLocks noGrp="1"/>
          </p:cNvSpPr>
          <p:nvPr>
            <p:ph type="body" idx="1"/>
          </p:nvPr>
        </p:nvSpPr>
        <p:spPr>
          <a:xfrm>
            <a:off x="415600" y="1356600"/>
            <a:ext cx="6508845" cy="5322164"/>
          </a:xfrm>
          <a:prstGeom prst="rect">
            <a:avLst/>
          </a:prstGeom>
        </p:spPr>
        <p:txBody>
          <a:bodyPr spcFirstLastPara="1" wrap="square" lIns="121900" tIns="121900" rIns="121900" bIns="121900" anchor="t" anchorCtr="0">
            <a:noAutofit/>
          </a:bodyPr>
          <a:lstStyle/>
          <a:p>
            <a:pPr marL="285750" indent="-285750">
              <a:lnSpc>
                <a:spcPct val="150000"/>
              </a:lnSpc>
            </a:pPr>
            <a:r>
              <a:rPr lang="en" sz="2000" b="1" dirty="0"/>
              <a:t>Methods</a:t>
            </a:r>
          </a:p>
          <a:p>
            <a:pPr marL="895335" lvl="1" indent="-285750">
              <a:lnSpc>
                <a:spcPct val="150000"/>
              </a:lnSpc>
            </a:pPr>
            <a:r>
              <a:rPr lang="en-US" sz="2000" dirty="0"/>
              <a:t>Use text embedding only (TEXT)</a:t>
            </a:r>
          </a:p>
          <a:p>
            <a:pPr marL="895335" lvl="1" indent="-285750">
              <a:lnSpc>
                <a:spcPct val="150000"/>
              </a:lnSpc>
            </a:pPr>
            <a:r>
              <a:rPr lang="en-US" sz="2000" dirty="0"/>
              <a:t>Use graph embedding only (GRAPH)</a:t>
            </a:r>
          </a:p>
          <a:p>
            <a:pPr marL="895335" lvl="1" indent="-285750">
              <a:lnSpc>
                <a:spcPct val="150000"/>
              </a:lnSpc>
            </a:pPr>
            <a:r>
              <a:rPr lang="en-US" sz="2000" dirty="0"/>
              <a:t>Use both text and graph embedding </a:t>
            </a:r>
            <a:r>
              <a:rPr lang="en-US" sz="1667" dirty="0"/>
              <a:t>(BOTH)</a:t>
            </a:r>
          </a:p>
          <a:p>
            <a:pPr marL="285750" indent="-285750">
              <a:lnSpc>
                <a:spcPct val="150000"/>
              </a:lnSpc>
            </a:pPr>
            <a:r>
              <a:rPr lang="en-US" sz="2000" b="1" dirty="0"/>
              <a:t>Key Takeaway</a:t>
            </a:r>
          </a:p>
          <a:p>
            <a:pPr marL="895335" lvl="1" indent="-285750">
              <a:lnSpc>
                <a:spcPct val="150000"/>
              </a:lnSpc>
            </a:pPr>
            <a:r>
              <a:rPr lang="en-US" sz="1667" dirty="0"/>
              <a:t>BOTH methods outperforms other two in all metrics</a:t>
            </a:r>
          </a:p>
          <a:p>
            <a:pPr marL="895335" lvl="1" indent="-285750">
              <a:lnSpc>
                <a:spcPct val="150000"/>
              </a:lnSpc>
            </a:pPr>
            <a:r>
              <a:rPr lang="en-US" sz="1667" dirty="0"/>
              <a:t>BOTH method takes 5.61% longer to train than the other twos on average.</a:t>
            </a:r>
          </a:p>
          <a:p>
            <a:pPr marL="895335" lvl="1" indent="-285750">
              <a:lnSpc>
                <a:spcPct val="150000"/>
              </a:lnSpc>
            </a:pPr>
            <a:r>
              <a:rPr lang="en-US" sz="1667" dirty="0"/>
              <a:t>ACC (or MSE/MAE) decrease as batch size increases (or increase)</a:t>
            </a:r>
          </a:p>
          <a:p>
            <a:pPr marL="895335" lvl="1" indent="-285750">
              <a:lnSpc>
                <a:spcPct val="150000"/>
              </a:lnSpc>
            </a:pPr>
            <a:r>
              <a:rPr lang="en-US" sz="1667" dirty="0"/>
              <a:t>Training faster as batch size increases </a:t>
            </a:r>
          </a:p>
          <a:p>
            <a:pPr marL="285750" indent="-285750">
              <a:lnSpc>
                <a:spcPct val="150000"/>
              </a:lnSpc>
            </a:pPr>
            <a:endParaRPr sz="1600" dirty="0"/>
          </a:p>
        </p:txBody>
      </p:sp>
      <p:pic>
        <p:nvPicPr>
          <p:cNvPr id="5" name="Picture 4">
            <a:extLst>
              <a:ext uri="{FF2B5EF4-FFF2-40B4-BE49-F238E27FC236}">
                <a16:creationId xmlns:a16="http://schemas.microsoft.com/office/drawing/2014/main" id="{6FAC32BE-711C-472E-9F56-A7F1EDD7FF2E}"/>
              </a:ext>
            </a:extLst>
          </p:cNvPr>
          <p:cNvPicPr>
            <a:picLocks noChangeAspect="1"/>
          </p:cNvPicPr>
          <p:nvPr/>
        </p:nvPicPr>
        <p:blipFill>
          <a:blip r:embed="rId3"/>
          <a:stretch>
            <a:fillRect/>
          </a:stretch>
        </p:blipFill>
        <p:spPr>
          <a:xfrm>
            <a:off x="6924445" y="179236"/>
            <a:ext cx="4573000" cy="1519928"/>
          </a:xfrm>
          <a:prstGeom prst="rect">
            <a:avLst/>
          </a:prstGeom>
        </p:spPr>
      </p:pic>
      <p:pic>
        <p:nvPicPr>
          <p:cNvPr id="7" name="Picture 6">
            <a:extLst>
              <a:ext uri="{FF2B5EF4-FFF2-40B4-BE49-F238E27FC236}">
                <a16:creationId xmlns:a16="http://schemas.microsoft.com/office/drawing/2014/main" id="{D77EE38C-1B6F-49F4-8873-164774772B67}"/>
              </a:ext>
            </a:extLst>
          </p:cNvPr>
          <p:cNvPicPr>
            <a:picLocks noChangeAspect="1"/>
          </p:cNvPicPr>
          <p:nvPr/>
        </p:nvPicPr>
        <p:blipFill>
          <a:blip r:embed="rId4"/>
          <a:stretch>
            <a:fillRect/>
          </a:stretch>
        </p:blipFill>
        <p:spPr>
          <a:xfrm>
            <a:off x="6791257" y="1699164"/>
            <a:ext cx="4839375" cy="4706007"/>
          </a:xfrm>
          <a:prstGeom prst="rect">
            <a:avLst/>
          </a:prstGeom>
        </p:spPr>
      </p:pic>
    </p:spTree>
    <p:extLst>
      <p:ext uri="{BB962C8B-B14F-4D97-AF65-F5344CB8AC3E}">
        <p14:creationId xmlns:p14="http://schemas.microsoft.com/office/powerpoint/2010/main" val="97073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115C-21F9-4ACD-A5C8-67319E822CC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CF31AC-1DD2-4CA0-BBEF-74166A47D531}"/>
              </a:ext>
            </a:extLst>
          </p:cNvPr>
          <p:cNvSpPr>
            <a:spLocks noGrp="1"/>
          </p:cNvSpPr>
          <p:nvPr>
            <p:ph type="body" idx="1"/>
          </p:nvPr>
        </p:nvSpPr>
        <p:spPr/>
        <p:txBody>
          <a:bodyPr/>
          <a:lstStyle/>
          <a:p>
            <a:pPr marL="152396" indent="0" algn="ctr">
              <a:buNone/>
            </a:pPr>
            <a:endParaRPr lang="en-US" sz="7200" dirty="0"/>
          </a:p>
          <a:p>
            <a:pPr marL="152396" indent="0" algn="ctr">
              <a:buNone/>
            </a:pPr>
            <a:r>
              <a:rPr lang="en-US" sz="7200" dirty="0"/>
              <a:t>Thanks! Any Question?</a:t>
            </a:r>
          </a:p>
        </p:txBody>
      </p:sp>
    </p:spTree>
    <p:extLst>
      <p:ext uri="{BB962C8B-B14F-4D97-AF65-F5344CB8AC3E}">
        <p14:creationId xmlns:p14="http://schemas.microsoft.com/office/powerpoint/2010/main" val="9906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6471-E041-4F09-BAAD-98FEC06A9D3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0A787F1-8583-45D2-9B31-3461E1ECB123}"/>
              </a:ext>
            </a:extLst>
          </p:cNvPr>
          <p:cNvSpPr>
            <a:spLocks noGrp="1"/>
          </p:cNvSpPr>
          <p:nvPr>
            <p:ph idx="1"/>
          </p:nvPr>
        </p:nvSpPr>
        <p:spPr/>
        <p:txBody>
          <a:bodyPr>
            <a:normAutofit fontScale="85000" lnSpcReduction="20000"/>
          </a:bodyPr>
          <a:lstStyle/>
          <a:p>
            <a:pPr marL="0" indent="0">
              <a:buNone/>
            </a:pPr>
            <a:r>
              <a:rPr lang="en-US" dirty="0"/>
              <a:t>[1]Jacob Devlin, Ming-Wei Chang, Kenton Lee, and Kristina Toutanova. Bert: Pre-training of </a:t>
            </a:r>
            <a:r>
              <a:rPr lang="en-US" dirty="0" err="1"/>
              <a:t>deepbidirectional</a:t>
            </a:r>
            <a:r>
              <a:rPr lang="en-US" dirty="0"/>
              <a:t> transformers for language </a:t>
            </a:r>
            <a:r>
              <a:rPr lang="en-US" dirty="0" err="1"/>
              <a:t>understanding.arXiv</a:t>
            </a:r>
            <a:r>
              <a:rPr lang="en-US" dirty="0"/>
              <a:t> preprint arXiv:1810.04805, 2018.</a:t>
            </a:r>
          </a:p>
          <a:p>
            <a:pPr marL="0" indent="0">
              <a:buNone/>
            </a:pPr>
            <a:r>
              <a:rPr lang="en-US" dirty="0"/>
              <a:t>[2]Yuxiao Dong, Nitesh V Chawla, and </a:t>
            </a:r>
            <a:r>
              <a:rPr lang="en-US" dirty="0" err="1"/>
              <a:t>Ananthram</a:t>
            </a:r>
            <a:r>
              <a:rPr lang="en-US" dirty="0"/>
              <a:t> Swami. metapath2vec: Scalable </a:t>
            </a:r>
            <a:r>
              <a:rPr lang="en-US" dirty="0" err="1"/>
              <a:t>representationlearning</a:t>
            </a:r>
            <a:r>
              <a:rPr lang="en-US" dirty="0"/>
              <a:t> for heterogeneous networks. </a:t>
            </a:r>
            <a:r>
              <a:rPr lang="en-US" dirty="0" err="1"/>
              <a:t>InProceedings</a:t>
            </a:r>
            <a:r>
              <a:rPr lang="en-US" dirty="0"/>
              <a:t> of the 23rd ACM SIGKDD </a:t>
            </a:r>
            <a:r>
              <a:rPr lang="en-US" dirty="0" err="1"/>
              <a:t>internationalconference</a:t>
            </a:r>
            <a:r>
              <a:rPr lang="en-US" dirty="0"/>
              <a:t> on knowledge discovery and data mining, pages 135–144, 2017.</a:t>
            </a:r>
          </a:p>
          <a:p>
            <a:pPr marL="0" indent="0">
              <a:buNone/>
            </a:pPr>
            <a:r>
              <a:rPr lang="en-US" dirty="0"/>
              <a:t>[3]Yoon  </a:t>
            </a:r>
            <a:r>
              <a:rPr lang="en-US" dirty="0" err="1"/>
              <a:t>Kim.Convolutional</a:t>
            </a:r>
            <a:r>
              <a:rPr lang="en-US" dirty="0"/>
              <a:t>  neural  networks  for  sentence  </a:t>
            </a:r>
            <a:r>
              <a:rPr lang="en-US" dirty="0" err="1"/>
              <a:t>classification.arXiv</a:t>
            </a:r>
            <a:r>
              <a:rPr lang="en-US" dirty="0"/>
              <a:t>  preprintarXiv:1408.5882, 2014.</a:t>
            </a:r>
          </a:p>
          <a:p>
            <a:pPr marL="0" indent="0">
              <a:buNone/>
            </a:pPr>
            <a:r>
              <a:rPr lang="en-US" dirty="0"/>
              <a:t>[4]Quoc Le and Tomas </a:t>
            </a:r>
            <a:r>
              <a:rPr lang="en-US" dirty="0" err="1"/>
              <a:t>Mikolov</a:t>
            </a:r>
            <a:r>
              <a:rPr lang="en-US" dirty="0"/>
              <a:t>.   Distributed representations of sentences and documents.   </a:t>
            </a:r>
            <a:r>
              <a:rPr lang="en-US" dirty="0" err="1"/>
              <a:t>InInternational</a:t>
            </a:r>
            <a:r>
              <a:rPr lang="en-US" dirty="0"/>
              <a:t> conference on machine learning, pages 1188–1196, 2014.</a:t>
            </a:r>
          </a:p>
          <a:p>
            <a:pPr marL="0" indent="0">
              <a:buNone/>
            </a:pPr>
            <a:r>
              <a:rPr lang="en-US" altLang="zh-CN" dirty="0"/>
              <a:t>[5]Francesco Ricci,  </a:t>
            </a:r>
            <a:r>
              <a:rPr lang="en-US" altLang="zh-CN" dirty="0" err="1"/>
              <a:t>Lior</a:t>
            </a:r>
            <a:r>
              <a:rPr lang="en-US" altLang="zh-CN" dirty="0"/>
              <a:t> </a:t>
            </a:r>
            <a:r>
              <a:rPr lang="en-US" altLang="zh-CN" dirty="0" err="1"/>
              <a:t>Rokach</a:t>
            </a:r>
            <a:r>
              <a:rPr lang="en-US" altLang="zh-CN" dirty="0"/>
              <a:t>,  and </a:t>
            </a:r>
            <a:r>
              <a:rPr lang="en-US" altLang="zh-CN" dirty="0" err="1"/>
              <a:t>Bracha</a:t>
            </a:r>
            <a:r>
              <a:rPr lang="en-US" altLang="zh-CN" dirty="0"/>
              <a:t> Shapira.   Introduction to recommender </a:t>
            </a:r>
            <a:r>
              <a:rPr lang="en-US" altLang="zh-CN" dirty="0" err="1"/>
              <a:t>systemshandbook</a:t>
            </a:r>
            <a:r>
              <a:rPr lang="en-US" altLang="zh-CN" dirty="0"/>
              <a:t>. </a:t>
            </a:r>
            <a:r>
              <a:rPr lang="en-US" altLang="zh-CN" dirty="0" err="1"/>
              <a:t>InRecommender</a:t>
            </a:r>
            <a:r>
              <a:rPr lang="en-US" altLang="zh-CN" dirty="0"/>
              <a:t> systems handbook, pages 1–35. Springer, 2011.</a:t>
            </a:r>
          </a:p>
          <a:p>
            <a:pPr marL="0" indent="0">
              <a:buNone/>
            </a:pPr>
            <a:r>
              <a:rPr lang="en-US" altLang="zh-CN" dirty="0"/>
              <a:t>[6]</a:t>
            </a:r>
            <a:r>
              <a:rPr lang="en-US" altLang="zh-CN" dirty="0" err="1"/>
              <a:t>Xiaoyuan</a:t>
            </a:r>
            <a:r>
              <a:rPr lang="en-US" altLang="zh-CN" dirty="0"/>
              <a:t> </a:t>
            </a:r>
            <a:r>
              <a:rPr lang="en-US" altLang="zh-CN" dirty="0" err="1"/>
              <a:t>Su</a:t>
            </a:r>
            <a:r>
              <a:rPr lang="en-US" altLang="zh-CN" dirty="0"/>
              <a:t> and </a:t>
            </a:r>
            <a:r>
              <a:rPr lang="en-US" altLang="zh-CN" dirty="0" err="1"/>
              <a:t>Taghi</a:t>
            </a:r>
            <a:r>
              <a:rPr lang="en-US" altLang="zh-CN" dirty="0"/>
              <a:t> M </a:t>
            </a:r>
            <a:r>
              <a:rPr lang="en-US" altLang="zh-CN" dirty="0" err="1"/>
              <a:t>Khoshgoftaar</a:t>
            </a:r>
            <a:r>
              <a:rPr lang="en-US" altLang="zh-CN" dirty="0"/>
              <a:t>. A survey of collaborative filtering </a:t>
            </a:r>
            <a:r>
              <a:rPr lang="en-US" altLang="zh-CN" dirty="0" err="1"/>
              <a:t>techniques.Advancesin</a:t>
            </a:r>
            <a:r>
              <a:rPr lang="en-US" altLang="zh-CN" dirty="0"/>
              <a:t> artificial intelligence, 2009, 2009.</a:t>
            </a:r>
          </a:p>
          <a:p>
            <a:pPr marL="0" indent="0">
              <a:buNone/>
            </a:pPr>
            <a:r>
              <a:rPr lang="en-US" altLang="zh-CN" dirty="0"/>
              <a:t>[7]Shuai Zhang, Lina Yao, </a:t>
            </a:r>
            <a:r>
              <a:rPr lang="en-US" altLang="zh-CN" dirty="0" err="1"/>
              <a:t>Aixin</a:t>
            </a:r>
            <a:r>
              <a:rPr lang="en-US" altLang="zh-CN" dirty="0"/>
              <a:t> Sun, and Yi Tay. Deep learning based recommender system: </a:t>
            </a:r>
            <a:r>
              <a:rPr lang="en-US" altLang="zh-CN" dirty="0" err="1"/>
              <a:t>Asurvey</a:t>
            </a:r>
            <a:r>
              <a:rPr lang="en-US" altLang="zh-CN" dirty="0"/>
              <a:t> and new </a:t>
            </a:r>
            <a:r>
              <a:rPr lang="en-US" altLang="zh-CN" dirty="0" err="1"/>
              <a:t>perspectives.ACM</a:t>
            </a:r>
            <a:r>
              <a:rPr lang="en-US" altLang="zh-CN" dirty="0"/>
              <a:t> Computing Surveys (CSUR), 52(1):1–38, 2019.</a:t>
            </a:r>
          </a:p>
        </p:txBody>
      </p:sp>
    </p:spTree>
    <p:extLst>
      <p:ext uri="{BB962C8B-B14F-4D97-AF65-F5344CB8AC3E}">
        <p14:creationId xmlns:p14="http://schemas.microsoft.com/office/powerpoint/2010/main" val="77944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FC78-66BE-4D70-AC1E-4EA243587D84}"/>
              </a:ext>
            </a:extLst>
          </p:cNvPr>
          <p:cNvSpPr>
            <a:spLocks noGrp="1"/>
          </p:cNvSpPr>
          <p:nvPr>
            <p:ph type="title"/>
          </p:nvPr>
        </p:nvSpPr>
        <p:spPr/>
        <p:txBody>
          <a:bodyPr/>
          <a:lstStyle/>
          <a:p>
            <a:r>
              <a:rPr lang="en-US" dirty="0"/>
              <a:t>Next Generation of AI-learning Model – Learning from Movie/Animation</a:t>
            </a:r>
          </a:p>
        </p:txBody>
      </p:sp>
    </p:spTree>
    <p:extLst>
      <p:ext uri="{BB962C8B-B14F-4D97-AF65-F5344CB8AC3E}">
        <p14:creationId xmlns:p14="http://schemas.microsoft.com/office/powerpoint/2010/main" val="265397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E927-4134-4506-B5E9-822DD50A89D3}"/>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FD4DE43B-E2DA-49DF-A831-99B66BF49295}"/>
              </a:ext>
            </a:extLst>
          </p:cNvPr>
          <p:cNvSpPr>
            <a:spLocks noGrp="1"/>
          </p:cNvSpPr>
          <p:nvPr>
            <p:ph type="body" idx="1"/>
          </p:nvPr>
        </p:nvSpPr>
        <p:spPr/>
        <p:txBody>
          <a:bodyPr/>
          <a:lstStyle/>
          <a:p>
            <a:r>
              <a:rPr lang="en-US" altLang="zh-CN" dirty="0"/>
              <a:t>Current AI training</a:t>
            </a:r>
          </a:p>
          <a:p>
            <a:pPr lvl="1"/>
            <a:r>
              <a:rPr lang="en-US" dirty="0"/>
              <a:t>Vision </a:t>
            </a:r>
            <a:r>
              <a:rPr lang="en-US" dirty="0">
                <a:sym typeface="Wingdings" panose="05000000000000000000" pitchFamily="2" charset="2"/>
              </a:rPr>
              <a:t> CNN,</a:t>
            </a:r>
            <a:r>
              <a:rPr lang="zh-CN" altLang="en-US" dirty="0">
                <a:sym typeface="Wingdings" panose="05000000000000000000" pitchFamily="2" charset="2"/>
              </a:rPr>
              <a:t> </a:t>
            </a:r>
            <a:r>
              <a:rPr lang="en-US" altLang="zh-CN" dirty="0">
                <a:sym typeface="Wingdings" panose="05000000000000000000" pitchFamily="2" charset="2"/>
              </a:rPr>
              <a:t>GAN …</a:t>
            </a:r>
          </a:p>
          <a:p>
            <a:pPr lvl="1"/>
            <a:r>
              <a:rPr lang="en-US" dirty="0">
                <a:sym typeface="Wingdings" panose="05000000000000000000" pitchFamily="2" charset="2"/>
              </a:rPr>
              <a:t>Text  RNN, LSTM, …</a:t>
            </a:r>
          </a:p>
          <a:p>
            <a:pPr lvl="1"/>
            <a:r>
              <a:rPr lang="en-US" dirty="0">
                <a:sym typeface="Wingdings" panose="05000000000000000000" pitchFamily="2" charset="2"/>
              </a:rPr>
              <a:t>Speech  CNN, RNN, …</a:t>
            </a:r>
          </a:p>
          <a:p>
            <a:r>
              <a:rPr lang="en-US" dirty="0">
                <a:sym typeface="Wingdings" panose="05000000000000000000" pitchFamily="2" charset="2"/>
              </a:rPr>
              <a:t>New Model</a:t>
            </a:r>
          </a:p>
          <a:p>
            <a:pPr lvl="1"/>
            <a:r>
              <a:rPr lang="en-US" dirty="0">
                <a:sym typeface="Wingdings" panose="05000000000000000000" pitchFamily="2" charset="2"/>
              </a:rPr>
              <a:t>Hybrid of Vision, Text and Speech  ???</a:t>
            </a:r>
          </a:p>
          <a:p>
            <a:endParaRPr lang="en-US" dirty="0">
              <a:sym typeface="Wingdings" panose="05000000000000000000" pitchFamily="2" charset="2"/>
            </a:endParaRPr>
          </a:p>
          <a:p>
            <a:pPr lvl="1"/>
            <a:endParaRPr lang="en-US" dirty="0"/>
          </a:p>
        </p:txBody>
      </p:sp>
    </p:spTree>
    <p:extLst>
      <p:ext uri="{BB962C8B-B14F-4D97-AF65-F5344CB8AC3E}">
        <p14:creationId xmlns:p14="http://schemas.microsoft.com/office/powerpoint/2010/main" val="97286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78AB-43A7-47DF-B36C-F1CAD8E3C424}"/>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CC400F21-0B24-4A02-B783-A060B381CDE5}"/>
              </a:ext>
            </a:extLst>
          </p:cNvPr>
          <p:cNvSpPr>
            <a:spLocks noGrp="1"/>
          </p:cNvSpPr>
          <p:nvPr>
            <p:ph type="body" idx="1"/>
          </p:nvPr>
        </p:nvSpPr>
        <p:spPr>
          <a:xfrm>
            <a:off x="415600" y="1536633"/>
            <a:ext cx="11360800" cy="2946467"/>
          </a:xfrm>
        </p:spPr>
        <p:txBody>
          <a:bodyPr/>
          <a:lstStyle/>
          <a:p>
            <a:r>
              <a:rPr lang="en-US" dirty="0"/>
              <a:t>Human can quickly pick up the meaning of a work on a human conversation</a:t>
            </a:r>
          </a:p>
          <a:p>
            <a:r>
              <a:rPr lang="en-US" dirty="0"/>
              <a:t>Human can understand things without an explicit explanation or a formal definition</a:t>
            </a:r>
          </a:p>
          <a:p>
            <a:pPr lvl="1"/>
            <a:r>
              <a:rPr lang="en-US" dirty="0"/>
              <a:t>Approach: If there a word that we don’t understand </a:t>
            </a:r>
            <a:r>
              <a:rPr lang="en-US" dirty="0">
                <a:sym typeface="Wingdings" panose="05000000000000000000" pitchFamily="2" charset="2"/>
              </a:rPr>
              <a:t> We will keep it as a question in our head, and expect this question will be answer in the future conversion in the movie </a:t>
            </a:r>
          </a:p>
          <a:p>
            <a:r>
              <a:rPr lang="en-US" dirty="0">
                <a:sym typeface="Wingdings" panose="05000000000000000000" pitchFamily="2" charset="2"/>
              </a:rPr>
              <a:t>Since this way of learning works for human, so it also should work for robot.</a:t>
            </a:r>
          </a:p>
          <a:p>
            <a:endParaRPr lang="en-US" dirty="0">
              <a:sym typeface="Wingdings" panose="05000000000000000000" pitchFamily="2" charset="2"/>
            </a:endParaRPr>
          </a:p>
        </p:txBody>
      </p:sp>
    </p:spTree>
    <p:extLst>
      <p:ext uri="{BB962C8B-B14F-4D97-AF65-F5344CB8AC3E}">
        <p14:creationId xmlns:p14="http://schemas.microsoft.com/office/powerpoint/2010/main" val="316151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2D81-5C48-41DB-9AD0-008A6C177D04}"/>
              </a:ext>
            </a:extLst>
          </p:cNvPr>
          <p:cNvSpPr>
            <a:spLocks noGrp="1"/>
          </p:cNvSpPr>
          <p:nvPr>
            <p:ph type="title"/>
          </p:nvPr>
        </p:nvSpPr>
        <p:spPr/>
        <p:txBody>
          <a:bodyPr/>
          <a:lstStyle/>
          <a:p>
            <a:r>
              <a:rPr lang="en-US" dirty="0"/>
              <a:t>Reinforcement Learning (Premature Idea)</a:t>
            </a:r>
          </a:p>
        </p:txBody>
      </p:sp>
      <p:sp>
        <p:nvSpPr>
          <p:cNvPr id="3" name="Text Placeholder 2">
            <a:extLst>
              <a:ext uri="{FF2B5EF4-FFF2-40B4-BE49-F238E27FC236}">
                <a16:creationId xmlns:a16="http://schemas.microsoft.com/office/drawing/2014/main" id="{E2415BF7-E6C6-40D0-971D-7F0EE18DD47F}"/>
              </a:ext>
            </a:extLst>
          </p:cNvPr>
          <p:cNvSpPr>
            <a:spLocks noGrp="1"/>
          </p:cNvSpPr>
          <p:nvPr>
            <p:ph type="body" idx="1"/>
          </p:nvPr>
        </p:nvSpPr>
        <p:spPr>
          <a:xfrm>
            <a:off x="415600" y="1167301"/>
            <a:ext cx="11360800" cy="2898932"/>
          </a:xfrm>
        </p:spPr>
        <p:txBody>
          <a:bodyPr/>
          <a:lstStyle/>
          <a:p>
            <a:pPr marL="643462" indent="-457200"/>
            <a:r>
              <a:rPr lang="en-US" dirty="0">
                <a:sym typeface="Wingdings" panose="05000000000000000000" pitchFamily="2" charset="2"/>
              </a:rPr>
              <a:t>Learning Type: unsupervised learning</a:t>
            </a:r>
          </a:p>
          <a:p>
            <a:pPr marL="643462" indent="-457200"/>
            <a:r>
              <a:rPr lang="en-US" dirty="0">
                <a:sym typeface="Wingdings" panose="05000000000000000000" pitchFamily="2" charset="2"/>
              </a:rPr>
              <a:t>Learning Logic</a:t>
            </a:r>
          </a:p>
          <a:p>
            <a:pPr marL="1253047" lvl="1" indent="-457200">
              <a:buFont typeface="+mj-lt"/>
              <a:buAutoNum type="arabicPeriod"/>
            </a:pPr>
            <a:r>
              <a:rPr lang="en-US" dirty="0">
                <a:sym typeface="Wingdings" panose="05000000000000000000" pitchFamily="2" charset="2"/>
              </a:rPr>
              <a:t>make a guess to an object that appearing on movie shot  denoted as area of interest(AOI)</a:t>
            </a:r>
          </a:p>
          <a:p>
            <a:pPr marL="1253047" lvl="1" indent="-457200">
              <a:buFont typeface="+mj-lt"/>
              <a:buAutoNum type="arabicPeriod"/>
            </a:pPr>
            <a:r>
              <a:rPr lang="en-US" dirty="0"/>
              <a:t>If this question appear again on a shot </a:t>
            </a:r>
            <a:r>
              <a:rPr lang="en-US" dirty="0">
                <a:sym typeface="Wingdings" panose="05000000000000000000" pitchFamily="2" charset="2"/>
              </a:rPr>
              <a:t> See if we can find a match to our guess </a:t>
            </a:r>
          </a:p>
          <a:p>
            <a:pPr marL="1253047" lvl="1" indent="-457200">
              <a:buFont typeface="+mj-lt"/>
              <a:buAutoNum type="arabicPeriod"/>
            </a:pPr>
            <a:r>
              <a:rPr lang="en-US" dirty="0">
                <a:sym typeface="Wingdings" panose="05000000000000000000" pitchFamily="2" charset="2"/>
              </a:rPr>
              <a:t>If we did find a match on the shot   </a:t>
            </a:r>
            <a:r>
              <a:rPr lang="en-US" altLang="zh-CN" dirty="0">
                <a:sym typeface="Wingdings" panose="05000000000000000000" pitchFamily="2" charset="2"/>
              </a:rPr>
              <a:t>reinforce</a:t>
            </a:r>
            <a:r>
              <a:rPr lang="en-US" dirty="0">
                <a:sym typeface="Wingdings" panose="05000000000000000000" pitchFamily="2" charset="2"/>
              </a:rPr>
              <a:t> the signal,  Otherwise, weaken the signal (As number of corrected prediction increased, the robot’s accuracy/confidence to an object is also increased)</a:t>
            </a:r>
          </a:p>
          <a:p>
            <a:pPr marL="1253047" lvl="1" indent="-457200">
              <a:buFont typeface="+mj-lt"/>
              <a:buAutoNum type="arabicPeriod"/>
            </a:pPr>
            <a:r>
              <a:rPr lang="en-US" dirty="0">
                <a:sym typeface="Wingdings" panose="05000000000000000000" pitchFamily="2" charset="2"/>
              </a:rPr>
              <a:t>Build a heterogenous network for the learning object (if the probability of connection amount three elements are greater than 95%, a node will be formed and added to the network)</a:t>
            </a:r>
          </a:p>
          <a:p>
            <a:pPr marL="1253047" lvl="1" indent="-457200">
              <a:buFont typeface="+mj-lt"/>
              <a:buAutoNum type="arabicPeriod"/>
            </a:pPr>
            <a:endParaRPr lang="en-US" dirty="0">
              <a:sym typeface="Wingdings" panose="05000000000000000000" pitchFamily="2" charset="2"/>
            </a:endParaRPr>
          </a:p>
          <a:p>
            <a:pPr marL="643462" indent="-457200">
              <a:buFont typeface="+mj-lt"/>
              <a:buAutoNum type="arabicPeriod"/>
            </a:pPr>
            <a:endParaRPr lang="en-US" dirty="0"/>
          </a:p>
          <a:p>
            <a:endParaRPr lang="en-US" dirty="0"/>
          </a:p>
        </p:txBody>
      </p:sp>
      <p:sp>
        <p:nvSpPr>
          <p:cNvPr id="4" name="Rectangle 3">
            <a:extLst>
              <a:ext uri="{FF2B5EF4-FFF2-40B4-BE49-F238E27FC236}">
                <a16:creationId xmlns:a16="http://schemas.microsoft.com/office/drawing/2014/main" id="{AC6D38D4-8173-43C5-AE2F-6F47699DB05B}"/>
              </a:ext>
            </a:extLst>
          </p:cNvPr>
          <p:cNvSpPr/>
          <p:nvPr/>
        </p:nvSpPr>
        <p:spPr>
          <a:xfrm>
            <a:off x="982980" y="5596650"/>
            <a:ext cx="1497330" cy="662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193F90-A6C4-4D93-8C02-5B9A7FCBB1C2}"/>
              </a:ext>
            </a:extLst>
          </p:cNvPr>
          <p:cNvSpPr txBox="1"/>
          <p:nvPr/>
        </p:nvSpPr>
        <p:spPr>
          <a:xfrm>
            <a:off x="982980" y="5756670"/>
            <a:ext cx="1497330" cy="369332"/>
          </a:xfrm>
          <a:prstGeom prst="rect">
            <a:avLst/>
          </a:prstGeom>
          <a:noFill/>
        </p:spPr>
        <p:txBody>
          <a:bodyPr wrap="square" rtlCol="0">
            <a:spAutoFit/>
          </a:bodyPr>
          <a:lstStyle/>
          <a:p>
            <a:pPr algn="ctr"/>
            <a:r>
              <a:rPr lang="en-US" dirty="0"/>
              <a:t>Text</a:t>
            </a:r>
          </a:p>
        </p:txBody>
      </p:sp>
      <p:sp>
        <p:nvSpPr>
          <p:cNvPr id="6" name="Rectangle 5">
            <a:extLst>
              <a:ext uri="{FF2B5EF4-FFF2-40B4-BE49-F238E27FC236}">
                <a16:creationId xmlns:a16="http://schemas.microsoft.com/office/drawing/2014/main" id="{D5F49F54-8ABA-4A0F-9537-675AF8EA6050}"/>
              </a:ext>
            </a:extLst>
          </p:cNvPr>
          <p:cNvSpPr/>
          <p:nvPr/>
        </p:nvSpPr>
        <p:spPr>
          <a:xfrm>
            <a:off x="2480310" y="4664403"/>
            <a:ext cx="1497330" cy="662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E43A21-8A31-4A8D-B41C-A5389B56731D}"/>
              </a:ext>
            </a:extLst>
          </p:cNvPr>
          <p:cNvSpPr txBox="1"/>
          <p:nvPr/>
        </p:nvSpPr>
        <p:spPr>
          <a:xfrm>
            <a:off x="2480310" y="4824423"/>
            <a:ext cx="1497330" cy="369332"/>
          </a:xfrm>
          <a:prstGeom prst="rect">
            <a:avLst/>
          </a:prstGeom>
          <a:noFill/>
        </p:spPr>
        <p:txBody>
          <a:bodyPr wrap="square" rtlCol="0">
            <a:spAutoFit/>
          </a:bodyPr>
          <a:lstStyle/>
          <a:p>
            <a:pPr algn="ctr"/>
            <a:r>
              <a:rPr lang="en-US" dirty="0"/>
              <a:t>Audio</a:t>
            </a:r>
          </a:p>
        </p:txBody>
      </p:sp>
      <p:sp>
        <p:nvSpPr>
          <p:cNvPr id="8" name="Rectangle 7">
            <a:extLst>
              <a:ext uri="{FF2B5EF4-FFF2-40B4-BE49-F238E27FC236}">
                <a16:creationId xmlns:a16="http://schemas.microsoft.com/office/drawing/2014/main" id="{AE83527B-D2C5-46CF-861A-713EA25D54DA}"/>
              </a:ext>
            </a:extLst>
          </p:cNvPr>
          <p:cNvSpPr/>
          <p:nvPr/>
        </p:nvSpPr>
        <p:spPr>
          <a:xfrm>
            <a:off x="3937635" y="5587370"/>
            <a:ext cx="1497330" cy="662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7EC538F-18F9-49CA-BF1B-E2D734F84F65}"/>
              </a:ext>
            </a:extLst>
          </p:cNvPr>
          <p:cNvSpPr txBox="1"/>
          <p:nvPr/>
        </p:nvSpPr>
        <p:spPr>
          <a:xfrm>
            <a:off x="3937635" y="5618170"/>
            <a:ext cx="1497330" cy="646331"/>
          </a:xfrm>
          <a:prstGeom prst="rect">
            <a:avLst/>
          </a:prstGeom>
          <a:noFill/>
        </p:spPr>
        <p:txBody>
          <a:bodyPr wrap="square" rtlCol="0">
            <a:spAutoFit/>
          </a:bodyPr>
          <a:lstStyle/>
          <a:p>
            <a:pPr algn="ctr"/>
            <a:r>
              <a:rPr lang="en-US" dirty="0"/>
              <a:t>Vision Object</a:t>
            </a:r>
          </a:p>
        </p:txBody>
      </p:sp>
      <p:sp>
        <p:nvSpPr>
          <p:cNvPr id="11" name="Rectangle 10">
            <a:extLst>
              <a:ext uri="{FF2B5EF4-FFF2-40B4-BE49-F238E27FC236}">
                <a16:creationId xmlns:a16="http://schemas.microsoft.com/office/drawing/2014/main" id="{AE1C1C49-993A-4025-A146-44BA334DF3EC}"/>
              </a:ext>
            </a:extLst>
          </p:cNvPr>
          <p:cNvSpPr/>
          <p:nvPr/>
        </p:nvSpPr>
        <p:spPr>
          <a:xfrm>
            <a:off x="775334" y="4492953"/>
            <a:ext cx="4838065" cy="2054196"/>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F1044B7F-1CA6-4007-BDBC-C9196BCA8B9F}"/>
              </a:ext>
            </a:extLst>
          </p:cNvPr>
          <p:cNvSpPr txBox="1"/>
          <p:nvPr/>
        </p:nvSpPr>
        <p:spPr>
          <a:xfrm>
            <a:off x="5757544" y="5664336"/>
            <a:ext cx="1722756" cy="646331"/>
          </a:xfrm>
          <a:prstGeom prst="rect">
            <a:avLst/>
          </a:prstGeom>
          <a:noFill/>
        </p:spPr>
        <p:txBody>
          <a:bodyPr wrap="square" rtlCol="0">
            <a:spAutoFit/>
          </a:bodyPr>
          <a:lstStyle/>
          <a:p>
            <a:r>
              <a:rPr lang="en-US" altLang="zh-CN" dirty="0"/>
              <a:t>Creation of a new node</a:t>
            </a:r>
            <a:endParaRPr lang="en-US" dirty="0"/>
          </a:p>
        </p:txBody>
      </p:sp>
      <p:cxnSp>
        <p:nvCxnSpPr>
          <p:cNvPr id="14" name="Straight Arrow Connector 13">
            <a:extLst>
              <a:ext uri="{FF2B5EF4-FFF2-40B4-BE49-F238E27FC236}">
                <a16:creationId xmlns:a16="http://schemas.microsoft.com/office/drawing/2014/main" id="{59936384-FD88-42F6-BA18-4786BA5228C1}"/>
              </a:ext>
            </a:extLst>
          </p:cNvPr>
          <p:cNvCxnSpPr>
            <a:stCxn id="6" idx="1"/>
            <a:endCxn id="4" idx="0"/>
          </p:cNvCxnSpPr>
          <p:nvPr/>
        </p:nvCxnSpPr>
        <p:spPr>
          <a:xfrm flipH="1">
            <a:off x="1731645" y="4995873"/>
            <a:ext cx="748665" cy="6007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9ED1FB-638A-4D39-8A36-60345550507A}"/>
              </a:ext>
            </a:extLst>
          </p:cNvPr>
          <p:cNvCxnSpPr>
            <a:cxnSpLocks/>
            <a:stCxn id="9" idx="1"/>
            <a:endCxn id="5" idx="3"/>
          </p:cNvCxnSpPr>
          <p:nvPr/>
        </p:nvCxnSpPr>
        <p:spPr>
          <a:xfrm flipH="1">
            <a:off x="2480310" y="5941336"/>
            <a:ext cx="14573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31DE3E-FC48-4079-8366-8882B4D40185}"/>
              </a:ext>
            </a:extLst>
          </p:cNvPr>
          <p:cNvCxnSpPr>
            <a:cxnSpLocks/>
            <a:stCxn id="8" idx="0"/>
          </p:cNvCxnSpPr>
          <p:nvPr/>
        </p:nvCxnSpPr>
        <p:spPr>
          <a:xfrm flipH="1" flipV="1">
            <a:off x="3977640" y="5007366"/>
            <a:ext cx="708660" cy="5800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AF9668F-E149-46BB-B469-55F1D7FA4EA1}"/>
              </a:ext>
            </a:extLst>
          </p:cNvPr>
          <p:cNvSpPr txBox="1"/>
          <p:nvPr/>
        </p:nvSpPr>
        <p:spPr>
          <a:xfrm>
            <a:off x="4441552" y="5113563"/>
            <a:ext cx="619080" cy="276999"/>
          </a:xfrm>
          <a:prstGeom prst="rect">
            <a:avLst/>
          </a:prstGeom>
          <a:noFill/>
        </p:spPr>
        <p:txBody>
          <a:bodyPr wrap="none" rtlCol="0">
            <a:spAutoFit/>
          </a:bodyPr>
          <a:lstStyle/>
          <a:p>
            <a:r>
              <a:rPr lang="en-US" sz="1200" dirty="0"/>
              <a:t>95.1%</a:t>
            </a:r>
          </a:p>
        </p:txBody>
      </p:sp>
      <p:sp>
        <p:nvSpPr>
          <p:cNvPr id="24" name="TextBox 23">
            <a:extLst>
              <a:ext uri="{FF2B5EF4-FFF2-40B4-BE49-F238E27FC236}">
                <a16:creationId xmlns:a16="http://schemas.microsoft.com/office/drawing/2014/main" id="{EB368652-3C44-4E60-A411-B28F1552316D}"/>
              </a:ext>
            </a:extLst>
          </p:cNvPr>
          <p:cNvSpPr txBox="1"/>
          <p:nvPr/>
        </p:nvSpPr>
        <p:spPr>
          <a:xfrm>
            <a:off x="1553211" y="5032092"/>
            <a:ext cx="619080" cy="276999"/>
          </a:xfrm>
          <a:prstGeom prst="rect">
            <a:avLst/>
          </a:prstGeom>
          <a:noFill/>
        </p:spPr>
        <p:txBody>
          <a:bodyPr wrap="none" rtlCol="0">
            <a:spAutoFit/>
          </a:bodyPr>
          <a:lstStyle/>
          <a:p>
            <a:r>
              <a:rPr lang="en-US" sz="1200" dirty="0"/>
              <a:t>99.9%</a:t>
            </a:r>
          </a:p>
        </p:txBody>
      </p:sp>
      <p:sp>
        <p:nvSpPr>
          <p:cNvPr id="25" name="TextBox 24">
            <a:extLst>
              <a:ext uri="{FF2B5EF4-FFF2-40B4-BE49-F238E27FC236}">
                <a16:creationId xmlns:a16="http://schemas.microsoft.com/office/drawing/2014/main" id="{BE2A9DAC-5865-4C6D-8E96-9CDFE86A407E}"/>
              </a:ext>
            </a:extLst>
          </p:cNvPr>
          <p:cNvSpPr txBox="1"/>
          <p:nvPr/>
        </p:nvSpPr>
        <p:spPr>
          <a:xfrm>
            <a:off x="2914628" y="5664336"/>
            <a:ext cx="619080" cy="276999"/>
          </a:xfrm>
          <a:prstGeom prst="rect">
            <a:avLst/>
          </a:prstGeom>
          <a:noFill/>
        </p:spPr>
        <p:txBody>
          <a:bodyPr wrap="none" rtlCol="0">
            <a:spAutoFit/>
          </a:bodyPr>
          <a:lstStyle/>
          <a:p>
            <a:r>
              <a:rPr lang="en-US" sz="1200" dirty="0"/>
              <a:t>97.5%</a:t>
            </a:r>
          </a:p>
        </p:txBody>
      </p:sp>
      <p:pic>
        <p:nvPicPr>
          <p:cNvPr id="29" name="Picture 28">
            <a:extLst>
              <a:ext uri="{FF2B5EF4-FFF2-40B4-BE49-F238E27FC236}">
                <a16:creationId xmlns:a16="http://schemas.microsoft.com/office/drawing/2014/main" id="{6DEA8E09-D831-4AD7-AA3D-FBFBF6461607}"/>
              </a:ext>
            </a:extLst>
          </p:cNvPr>
          <p:cNvPicPr>
            <a:picLocks noChangeAspect="1"/>
          </p:cNvPicPr>
          <p:nvPr/>
        </p:nvPicPr>
        <p:blipFill>
          <a:blip r:embed="rId3"/>
          <a:stretch>
            <a:fillRect/>
          </a:stretch>
        </p:blipFill>
        <p:spPr>
          <a:xfrm>
            <a:off x="8267700" y="4353729"/>
            <a:ext cx="3721100" cy="2273054"/>
          </a:xfrm>
          <a:prstGeom prst="rect">
            <a:avLst/>
          </a:prstGeom>
        </p:spPr>
      </p:pic>
      <p:sp>
        <p:nvSpPr>
          <p:cNvPr id="30" name="Arrow: Right 29">
            <a:extLst>
              <a:ext uri="{FF2B5EF4-FFF2-40B4-BE49-F238E27FC236}">
                <a16:creationId xmlns:a16="http://schemas.microsoft.com/office/drawing/2014/main" id="{E1BC2C5B-7CE8-4749-BEAB-59F0EEF7CE1D}"/>
              </a:ext>
            </a:extLst>
          </p:cNvPr>
          <p:cNvSpPr/>
          <p:nvPr/>
        </p:nvSpPr>
        <p:spPr>
          <a:xfrm>
            <a:off x="6151244" y="4971839"/>
            <a:ext cx="1722756" cy="6463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51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1793-D25D-48FD-AED6-B11E919218B1}"/>
              </a:ext>
            </a:extLst>
          </p:cNvPr>
          <p:cNvSpPr>
            <a:spLocks noGrp="1"/>
          </p:cNvSpPr>
          <p:nvPr>
            <p:ph type="title"/>
          </p:nvPr>
        </p:nvSpPr>
        <p:spPr/>
        <p:txBody>
          <a:bodyPr/>
          <a:lstStyle/>
          <a:p>
            <a:r>
              <a:rPr lang="en-US" altLang="zh-CN" dirty="0"/>
              <a:t>Literature Review</a:t>
            </a:r>
            <a:endParaRPr lang="en-US" dirty="0"/>
          </a:p>
        </p:txBody>
      </p:sp>
    </p:spTree>
    <p:extLst>
      <p:ext uri="{BB962C8B-B14F-4D97-AF65-F5344CB8AC3E}">
        <p14:creationId xmlns:p14="http://schemas.microsoft.com/office/powerpoint/2010/main" val="209019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9FE7-1A2C-422F-AEF9-4252A8562128}"/>
              </a:ext>
            </a:extLst>
          </p:cNvPr>
          <p:cNvSpPr>
            <a:spLocks noGrp="1"/>
          </p:cNvSpPr>
          <p:nvPr>
            <p:ph type="title"/>
          </p:nvPr>
        </p:nvSpPr>
        <p:spPr/>
        <p:txBody>
          <a:bodyPr/>
          <a:lstStyle/>
          <a:p>
            <a:r>
              <a:rPr lang="en-US" dirty="0"/>
              <a:t>Data Input</a:t>
            </a:r>
          </a:p>
        </p:txBody>
      </p:sp>
      <p:sp>
        <p:nvSpPr>
          <p:cNvPr id="3" name="Text Placeholder 2">
            <a:extLst>
              <a:ext uri="{FF2B5EF4-FFF2-40B4-BE49-F238E27FC236}">
                <a16:creationId xmlns:a16="http://schemas.microsoft.com/office/drawing/2014/main" id="{F8D56C49-16C2-4C60-BC75-DB6F3A1C3630}"/>
              </a:ext>
            </a:extLst>
          </p:cNvPr>
          <p:cNvSpPr>
            <a:spLocks noGrp="1"/>
          </p:cNvSpPr>
          <p:nvPr>
            <p:ph type="body" idx="1"/>
          </p:nvPr>
        </p:nvSpPr>
        <p:spPr/>
        <p:txBody>
          <a:bodyPr/>
          <a:lstStyle/>
          <a:p>
            <a:r>
              <a:rPr lang="en-US" dirty="0"/>
              <a:t>Text</a:t>
            </a:r>
          </a:p>
        </p:txBody>
      </p:sp>
      <p:pic>
        <p:nvPicPr>
          <p:cNvPr id="5" name="Picture 4">
            <a:extLst>
              <a:ext uri="{FF2B5EF4-FFF2-40B4-BE49-F238E27FC236}">
                <a16:creationId xmlns:a16="http://schemas.microsoft.com/office/drawing/2014/main" id="{9F61BE1C-5DAB-4B65-A275-7A88097325DE}"/>
              </a:ext>
            </a:extLst>
          </p:cNvPr>
          <p:cNvPicPr>
            <a:picLocks noChangeAspect="1"/>
          </p:cNvPicPr>
          <p:nvPr/>
        </p:nvPicPr>
        <p:blipFill>
          <a:blip r:embed="rId2"/>
          <a:stretch>
            <a:fillRect/>
          </a:stretch>
        </p:blipFill>
        <p:spPr>
          <a:xfrm>
            <a:off x="2825750" y="1623666"/>
            <a:ext cx="7124700" cy="4648200"/>
          </a:xfrm>
          <a:prstGeom prst="rect">
            <a:avLst/>
          </a:prstGeom>
        </p:spPr>
      </p:pic>
      <p:sp>
        <p:nvSpPr>
          <p:cNvPr id="7" name="Callout: Line 6">
            <a:extLst>
              <a:ext uri="{FF2B5EF4-FFF2-40B4-BE49-F238E27FC236}">
                <a16:creationId xmlns:a16="http://schemas.microsoft.com/office/drawing/2014/main" id="{01B12C30-E180-48D1-A315-30CAE3943078}"/>
              </a:ext>
            </a:extLst>
          </p:cNvPr>
          <p:cNvSpPr/>
          <p:nvPr/>
        </p:nvSpPr>
        <p:spPr>
          <a:xfrm>
            <a:off x="27695" y="4287367"/>
            <a:ext cx="2184400" cy="495300"/>
          </a:xfrm>
          <a:prstGeom prst="borderCallout1">
            <a:avLst>
              <a:gd name="adj1" fmla="val 57928"/>
              <a:gd name="adj2" fmla="val 99553"/>
              <a:gd name="adj3" fmla="val 57268"/>
              <a:gd name="adj4" fmla="val 13459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Characters’ Name</a:t>
            </a:r>
          </a:p>
        </p:txBody>
      </p:sp>
      <p:sp>
        <p:nvSpPr>
          <p:cNvPr id="8" name="Callout: Line 7">
            <a:extLst>
              <a:ext uri="{FF2B5EF4-FFF2-40B4-BE49-F238E27FC236}">
                <a16:creationId xmlns:a16="http://schemas.microsoft.com/office/drawing/2014/main" id="{DE4B700F-0649-4110-A558-A2A83C270A3C}"/>
              </a:ext>
            </a:extLst>
          </p:cNvPr>
          <p:cNvSpPr/>
          <p:nvPr/>
        </p:nvSpPr>
        <p:spPr>
          <a:xfrm>
            <a:off x="865895" y="2322983"/>
            <a:ext cx="2184400" cy="495300"/>
          </a:xfrm>
          <a:prstGeom prst="borderCallout1">
            <a:avLst>
              <a:gd name="adj1" fmla="val 57928"/>
              <a:gd name="adj2" fmla="val 99553"/>
              <a:gd name="adj3" fmla="val 213678"/>
              <a:gd name="adj4" fmla="val 13111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Characters’ Facial Expression</a:t>
            </a:r>
          </a:p>
        </p:txBody>
      </p:sp>
      <p:sp>
        <p:nvSpPr>
          <p:cNvPr id="9" name="Callout: Line 8">
            <a:extLst>
              <a:ext uri="{FF2B5EF4-FFF2-40B4-BE49-F238E27FC236}">
                <a16:creationId xmlns:a16="http://schemas.microsoft.com/office/drawing/2014/main" id="{DB6FF143-F0A2-48D6-9FF1-DB998ACF442E}"/>
              </a:ext>
            </a:extLst>
          </p:cNvPr>
          <p:cNvSpPr/>
          <p:nvPr/>
        </p:nvSpPr>
        <p:spPr>
          <a:xfrm>
            <a:off x="10205655" y="2933700"/>
            <a:ext cx="2184400" cy="495300"/>
          </a:xfrm>
          <a:prstGeom prst="borderCallout1">
            <a:avLst>
              <a:gd name="adj1" fmla="val 104082"/>
              <a:gd name="adj2" fmla="val 716"/>
              <a:gd name="adj3" fmla="val 131626"/>
              <a:gd name="adj4" fmla="val -3807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Characters’ Dialogue</a:t>
            </a:r>
          </a:p>
        </p:txBody>
      </p:sp>
      <p:sp>
        <p:nvSpPr>
          <p:cNvPr id="10" name="Callout: Line 9">
            <a:extLst>
              <a:ext uri="{FF2B5EF4-FFF2-40B4-BE49-F238E27FC236}">
                <a16:creationId xmlns:a16="http://schemas.microsoft.com/office/drawing/2014/main" id="{5417A33E-8C91-414A-AA18-2B756B5BD1CB}"/>
              </a:ext>
            </a:extLst>
          </p:cNvPr>
          <p:cNvSpPr/>
          <p:nvPr/>
        </p:nvSpPr>
        <p:spPr>
          <a:xfrm>
            <a:off x="9209794" y="443900"/>
            <a:ext cx="2566605" cy="610200"/>
          </a:xfrm>
          <a:prstGeom prst="borderCallout1">
            <a:avLst>
              <a:gd name="adj1" fmla="val 101518"/>
              <a:gd name="adj2" fmla="val 39669"/>
              <a:gd name="adj3" fmla="val 201428"/>
              <a:gd name="adj4" fmla="val 145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Story Background/Context</a:t>
            </a:r>
          </a:p>
        </p:txBody>
      </p:sp>
    </p:spTree>
    <p:extLst>
      <p:ext uri="{BB962C8B-B14F-4D97-AF65-F5344CB8AC3E}">
        <p14:creationId xmlns:p14="http://schemas.microsoft.com/office/powerpoint/2010/main" val="82227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798-FDE5-4957-A102-093A7C95A452}"/>
              </a:ext>
            </a:extLst>
          </p:cNvPr>
          <p:cNvSpPr>
            <a:spLocks noGrp="1"/>
          </p:cNvSpPr>
          <p:nvPr>
            <p:ph type="title"/>
          </p:nvPr>
        </p:nvSpPr>
        <p:spPr/>
        <p:txBody>
          <a:bodyPr/>
          <a:lstStyle/>
          <a:p>
            <a:r>
              <a:rPr lang="en-US" dirty="0"/>
              <a:t>Data Input</a:t>
            </a:r>
          </a:p>
        </p:txBody>
      </p:sp>
      <p:sp>
        <p:nvSpPr>
          <p:cNvPr id="3" name="Text Placeholder 2">
            <a:extLst>
              <a:ext uri="{FF2B5EF4-FFF2-40B4-BE49-F238E27FC236}">
                <a16:creationId xmlns:a16="http://schemas.microsoft.com/office/drawing/2014/main" id="{F52AE13E-8C3C-4238-8673-8047578676AB}"/>
              </a:ext>
            </a:extLst>
          </p:cNvPr>
          <p:cNvSpPr>
            <a:spLocks noGrp="1"/>
          </p:cNvSpPr>
          <p:nvPr>
            <p:ph type="body" idx="1"/>
          </p:nvPr>
        </p:nvSpPr>
        <p:spPr>
          <a:xfrm>
            <a:off x="415600" y="1536633"/>
            <a:ext cx="3889700" cy="444567"/>
          </a:xfrm>
        </p:spPr>
        <p:txBody>
          <a:bodyPr/>
          <a:lstStyle/>
          <a:p>
            <a:r>
              <a:rPr lang="en-US" dirty="0"/>
              <a:t>Picture</a:t>
            </a:r>
          </a:p>
        </p:txBody>
      </p:sp>
      <p:pic>
        <p:nvPicPr>
          <p:cNvPr id="6" name="Picture 5" descr="Calendar&#10;&#10;Description automatically generated">
            <a:extLst>
              <a:ext uri="{FF2B5EF4-FFF2-40B4-BE49-F238E27FC236}">
                <a16:creationId xmlns:a16="http://schemas.microsoft.com/office/drawing/2014/main" id="{1A133793-2333-4A04-AF23-440E50630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484" y="3379506"/>
            <a:ext cx="5768741" cy="3244917"/>
          </a:xfrm>
          <a:prstGeom prst="rect">
            <a:avLst/>
          </a:prstGeom>
        </p:spPr>
      </p:pic>
      <p:pic>
        <p:nvPicPr>
          <p:cNvPr id="8" name="Picture 7">
            <a:extLst>
              <a:ext uri="{FF2B5EF4-FFF2-40B4-BE49-F238E27FC236}">
                <a16:creationId xmlns:a16="http://schemas.microsoft.com/office/drawing/2014/main" id="{D46F46C5-82D0-4A3B-A37C-04B1DDE5EFB9}"/>
              </a:ext>
            </a:extLst>
          </p:cNvPr>
          <p:cNvPicPr>
            <a:picLocks noChangeAspect="1"/>
          </p:cNvPicPr>
          <p:nvPr/>
        </p:nvPicPr>
        <p:blipFill>
          <a:blip r:embed="rId3"/>
          <a:stretch>
            <a:fillRect/>
          </a:stretch>
        </p:blipFill>
        <p:spPr>
          <a:xfrm>
            <a:off x="3193883" y="233577"/>
            <a:ext cx="6040552" cy="2855684"/>
          </a:xfrm>
          <a:prstGeom prst="rect">
            <a:avLst/>
          </a:prstGeom>
        </p:spPr>
      </p:pic>
      <p:sp>
        <p:nvSpPr>
          <p:cNvPr id="11" name="Rectangle 10">
            <a:extLst>
              <a:ext uri="{FF2B5EF4-FFF2-40B4-BE49-F238E27FC236}">
                <a16:creationId xmlns:a16="http://schemas.microsoft.com/office/drawing/2014/main" id="{E28EF65B-A4F4-480B-8BCC-C0349AC218F9}"/>
              </a:ext>
            </a:extLst>
          </p:cNvPr>
          <p:cNvSpPr/>
          <p:nvPr/>
        </p:nvSpPr>
        <p:spPr>
          <a:xfrm>
            <a:off x="3307531" y="1748197"/>
            <a:ext cx="447675" cy="24765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753286-14C6-44F1-9268-14286892A0FF}"/>
              </a:ext>
            </a:extLst>
          </p:cNvPr>
          <p:cNvCxnSpPr>
            <a:cxnSpLocks/>
            <a:stCxn id="11" idx="2"/>
          </p:cNvCxnSpPr>
          <p:nvPr/>
        </p:nvCxnSpPr>
        <p:spPr>
          <a:xfrm>
            <a:off x="3531369" y="1995847"/>
            <a:ext cx="3480361" cy="265943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6" name="Rectangle 15">
            <a:extLst>
              <a:ext uri="{FF2B5EF4-FFF2-40B4-BE49-F238E27FC236}">
                <a16:creationId xmlns:a16="http://schemas.microsoft.com/office/drawing/2014/main" id="{EE52190C-4AD2-4362-9B66-5106D4AB13DC}"/>
              </a:ext>
            </a:extLst>
          </p:cNvPr>
          <p:cNvSpPr/>
          <p:nvPr/>
        </p:nvSpPr>
        <p:spPr>
          <a:xfrm>
            <a:off x="3299732" y="2118050"/>
            <a:ext cx="447675" cy="26486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AC8B2B8-9D24-4DD7-85B9-BBC3DE53F18D}"/>
              </a:ext>
            </a:extLst>
          </p:cNvPr>
          <p:cNvCxnSpPr>
            <a:cxnSpLocks/>
            <a:stCxn id="16" idx="2"/>
          </p:cNvCxnSpPr>
          <p:nvPr/>
        </p:nvCxnSpPr>
        <p:spPr>
          <a:xfrm>
            <a:off x="3523570" y="2382919"/>
            <a:ext cx="6188319" cy="2421954"/>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2" name="Rectangle 21">
            <a:extLst>
              <a:ext uri="{FF2B5EF4-FFF2-40B4-BE49-F238E27FC236}">
                <a16:creationId xmlns:a16="http://schemas.microsoft.com/office/drawing/2014/main" id="{10F23FA0-CB05-4E21-98DB-CC7EA6EAD604}"/>
              </a:ext>
            </a:extLst>
          </p:cNvPr>
          <p:cNvSpPr/>
          <p:nvPr/>
        </p:nvSpPr>
        <p:spPr>
          <a:xfrm>
            <a:off x="3946848" y="1749988"/>
            <a:ext cx="447675" cy="24765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D2FD90AA-32E5-4EF2-8029-0E62FC6F29FA}"/>
              </a:ext>
            </a:extLst>
          </p:cNvPr>
          <p:cNvSpPr/>
          <p:nvPr/>
        </p:nvSpPr>
        <p:spPr>
          <a:xfrm>
            <a:off x="6852976" y="3440062"/>
            <a:ext cx="2156869" cy="2518611"/>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A12BFDC2-C1A2-49B9-80FC-2230FCD686F3}"/>
              </a:ext>
            </a:extLst>
          </p:cNvPr>
          <p:cNvCxnSpPr>
            <a:cxnSpLocks/>
            <a:endCxn id="23" idx="1"/>
          </p:cNvCxnSpPr>
          <p:nvPr/>
        </p:nvCxnSpPr>
        <p:spPr>
          <a:xfrm>
            <a:off x="4395129" y="1984684"/>
            <a:ext cx="2773713" cy="182422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7BB08C16-D8B3-4A70-A0C8-2234FFD2AE25}"/>
              </a:ext>
            </a:extLst>
          </p:cNvPr>
          <p:cNvCxnSpPr/>
          <p:nvPr/>
        </p:nvCxnSpPr>
        <p:spPr>
          <a:xfrm>
            <a:off x="5978351" y="1995847"/>
            <a:ext cx="737840" cy="0"/>
          </a:xfrm>
          <a:prstGeom prst="line">
            <a:avLst/>
          </a:prstGeom>
          <a:ln w="19050">
            <a:solidFill>
              <a:srgbClr val="00B0F0"/>
            </a:solidFill>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4D9746F1-D6B2-4E39-98B3-3F6A84DEEA27}"/>
              </a:ext>
            </a:extLst>
          </p:cNvPr>
          <p:cNvSpPr/>
          <p:nvPr/>
        </p:nvSpPr>
        <p:spPr>
          <a:xfrm>
            <a:off x="6820762" y="3542336"/>
            <a:ext cx="2388506" cy="27065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244067-0782-4CB4-B78C-55561FB619D4}"/>
              </a:ext>
            </a:extLst>
          </p:cNvPr>
          <p:cNvSpPr/>
          <p:nvPr/>
        </p:nvSpPr>
        <p:spPr>
          <a:xfrm>
            <a:off x="9562115" y="4605382"/>
            <a:ext cx="771222" cy="183351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CD83AB01-0AE9-44A7-BE6E-3C30BC93A00F}"/>
              </a:ext>
            </a:extLst>
          </p:cNvPr>
          <p:cNvCxnSpPr>
            <a:cxnSpLocks/>
          </p:cNvCxnSpPr>
          <p:nvPr/>
        </p:nvCxnSpPr>
        <p:spPr>
          <a:xfrm>
            <a:off x="8272005" y="1995847"/>
            <a:ext cx="462420" cy="0"/>
          </a:xfrm>
          <a:prstGeom prst="line">
            <a:avLst/>
          </a:prstGeom>
          <a:ln w="19050">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58ACCC6D-A6F7-4ED1-BB45-5F573DF8F092}"/>
              </a:ext>
            </a:extLst>
          </p:cNvPr>
          <p:cNvCxnSpPr>
            <a:cxnSpLocks/>
          </p:cNvCxnSpPr>
          <p:nvPr/>
        </p:nvCxnSpPr>
        <p:spPr>
          <a:xfrm>
            <a:off x="7468990" y="1995847"/>
            <a:ext cx="462420" cy="0"/>
          </a:xfrm>
          <a:prstGeom prst="line">
            <a:avLst/>
          </a:prstGeom>
          <a:ln w="19050">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DBE0C61B-F667-4CC6-A896-463D23EBC654}"/>
              </a:ext>
            </a:extLst>
          </p:cNvPr>
          <p:cNvCxnSpPr>
            <a:cxnSpLocks/>
          </p:cNvCxnSpPr>
          <p:nvPr/>
        </p:nvCxnSpPr>
        <p:spPr>
          <a:xfrm>
            <a:off x="4025603" y="2250484"/>
            <a:ext cx="2690588" cy="0"/>
          </a:xfrm>
          <a:prstGeom prst="line">
            <a:avLst/>
          </a:prstGeom>
          <a:ln w="19050">
            <a:solidFill>
              <a:srgbClr val="00B0F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100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3783-B81D-4A25-82B6-8A4E694ED8F5}"/>
              </a:ext>
            </a:extLst>
          </p:cNvPr>
          <p:cNvSpPr>
            <a:spLocks noGrp="1"/>
          </p:cNvSpPr>
          <p:nvPr>
            <p:ph type="title"/>
          </p:nvPr>
        </p:nvSpPr>
        <p:spPr/>
        <p:txBody>
          <a:bodyPr/>
          <a:lstStyle/>
          <a:p>
            <a:r>
              <a:rPr lang="en-US" dirty="0"/>
              <a:t>Advantages of new learning methods</a:t>
            </a:r>
          </a:p>
        </p:txBody>
      </p:sp>
      <p:sp>
        <p:nvSpPr>
          <p:cNvPr id="3" name="Text Placeholder 2">
            <a:extLst>
              <a:ext uri="{FF2B5EF4-FFF2-40B4-BE49-F238E27FC236}">
                <a16:creationId xmlns:a16="http://schemas.microsoft.com/office/drawing/2014/main" id="{562EA2B0-1B1F-47F0-989B-66C18E9F6695}"/>
              </a:ext>
            </a:extLst>
          </p:cNvPr>
          <p:cNvSpPr>
            <a:spLocks noGrp="1"/>
          </p:cNvSpPr>
          <p:nvPr>
            <p:ph type="body" idx="1"/>
          </p:nvPr>
        </p:nvSpPr>
        <p:spPr>
          <a:xfrm>
            <a:off x="415600" y="1062500"/>
            <a:ext cx="11509700" cy="5516100"/>
          </a:xfrm>
        </p:spPr>
        <p:txBody>
          <a:bodyPr/>
          <a:lstStyle/>
          <a:p>
            <a:r>
              <a:rPr lang="en-US" dirty="0"/>
              <a:t>Cramming GRE vocabularies</a:t>
            </a:r>
          </a:p>
          <a:p>
            <a:pPr lvl="1"/>
            <a:r>
              <a:rPr lang="en-US" dirty="0"/>
              <a:t>Text only</a:t>
            </a:r>
          </a:p>
          <a:p>
            <a:pPr lvl="1"/>
            <a:r>
              <a:rPr lang="en-US" dirty="0"/>
              <a:t>Fragile memory connection </a:t>
            </a:r>
          </a:p>
          <a:p>
            <a:pPr lvl="1"/>
            <a:r>
              <a:rPr lang="en-US" dirty="0"/>
              <a:t>Easy to forget</a:t>
            </a:r>
          </a:p>
          <a:p>
            <a:pPr lvl="1"/>
            <a:r>
              <a:rPr lang="en-US" dirty="0"/>
              <a:t>Hard to apply to real world conversation</a:t>
            </a:r>
          </a:p>
          <a:p>
            <a:r>
              <a:rPr lang="en-US" dirty="0"/>
              <a:t>Heterogeneous learning model: Hybrid of text, picture and audio</a:t>
            </a:r>
          </a:p>
          <a:p>
            <a:pPr lvl="1"/>
            <a:r>
              <a:rPr lang="en-US" dirty="0"/>
              <a:t>Richness: </a:t>
            </a:r>
          </a:p>
          <a:p>
            <a:pPr lvl="2">
              <a:spcBef>
                <a:spcPts val="0"/>
              </a:spcBef>
            </a:pPr>
            <a:r>
              <a:rPr lang="en-US" dirty="0"/>
              <a:t>Internal: Richer </a:t>
            </a:r>
            <a:r>
              <a:rPr lang="en-US" altLang="zh-CN" dirty="0"/>
              <a:t>semantic meaning contained within an object </a:t>
            </a:r>
            <a:r>
              <a:rPr lang="en-US" dirty="0"/>
              <a:t>(Integrated of text, picture and audio), so more metadata about an object</a:t>
            </a:r>
          </a:p>
          <a:p>
            <a:pPr lvl="2">
              <a:spcBef>
                <a:spcPts val="0"/>
              </a:spcBef>
            </a:pPr>
            <a:r>
              <a:rPr lang="en-US" dirty="0"/>
              <a:t>External: synonymous will be close to each other (if nodes related to each other, they will have closer proximity to each other) </a:t>
            </a:r>
            <a:r>
              <a:rPr lang="en-US" dirty="0">
                <a:sym typeface="Wingdings" panose="05000000000000000000" pitchFamily="2" charset="2"/>
              </a:rPr>
              <a:t> So, we will have multiple ways to construct the sentence  the sentence that robot produce will be more completed and elegant.</a:t>
            </a:r>
            <a:endParaRPr lang="en-US" dirty="0"/>
          </a:p>
          <a:p>
            <a:pPr lvl="1"/>
            <a:r>
              <a:rPr lang="en-US" dirty="0"/>
              <a:t>Robustness:</a:t>
            </a:r>
          </a:p>
          <a:p>
            <a:pPr lvl="2">
              <a:spcBef>
                <a:spcPts val="0"/>
              </a:spcBef>
            </a:pPr>
            <a:r>
              <a:rPr lang="en-US" dirty="0"/>
              <a:t>Internal: a node is formed only when all connection amount three elements are greater than the predefined threshold(e.g., 95%) </a:t>
            </a:r>
            <a:r>
              <a:rPr lang="en-US" dirty="0">
                <a:sym typeface="Wingdings" panose="05000000000000000000" pitchFamily="2" charset="2"/>
              </a:rPr>
              <a:t> So, there are multiple representation for an object</a:t>
            </a:r>
            <a:endParaRPr lang="en-US" dirty="0"/>
          </a:p>
          <a:p>
            <a:pPr lvl="2">
              <a:spcBef>
                <a:spcPts val="0"/>
              </a:spcBef>
            </a:pPr>
            <a:r>
              <a:rPr lang="en-US" dirty="0"/>
              <a:t>External: If one way of saying is confused, robot will find another way to convey the meaning.</a:t>
            </a:r>
          </a:p>
          <a:p>
            <a:pPr lvl="1"/>
            <a:r>
              <a:rPr lang="en-US" dirty="0"/>
              <a:t>More ….</a:t>
            </a:r>
          </a:p>
          <a:p>
            <a:pPr lvl="2">
              <a:spcBef>
                <a:spcPts val="0"/>
              </a:spcBef>
            </a:pPr>
            <a:endParaRPr lang="en-US" dirty="0"/>
          </a:p>
          <a:p>
            <a:pPr lvl="1"/>
            <a:endParaRPr lang="en-US" dirty="0"/>
          </a:p>
        </p:txBody>
      </p:sp>
    </p:spTree>
    <p:extLst>
      <p:ext uri="{BB962C8B-B14F-4D97-AF65-F5344CB8AC3E}">
        <p14:creationId xmlns:p14="http://schemas.microsoft.com/office/powerpoint/2010/main" val="136772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1852-CCEC-45E5-923D-FEA66EFBB0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C2BC7D4-72C8-4D9D-A5B7-B178851B5C21}"/>
              </a:ext>
            </a:extLst>
          </p:cNvPr>
          <p:cNvSpPr>
            <a:spLocks noGrp="1"/>
          </p:cNvSpPr>
          <p:nvPr>
            <p:ph type="body" idx="1"/>
          </p:nvPr>
        </p:nvSpPr>
        <p:spPr/>
        <p:txBody>
          <a:bodyPr/>
          <a:lstStyle/>
          <a:p>
            <a:r>
              <a:rPr lang="en-US" dirty="0"/>
              <a:t>Hybrid methods</a:t>
            </a:r>
          </a:p>
          <a:p>
            <a:pPr lvl="1"/>
            <a:r>
              <a:rPr lang="en-US" dirty="0"/>
              <a:t>Goal: Learning the semantic meaning of vocabulary</a:t>
            </a:r>
          </a:p>
          <a:p>
            <a:pPr lvl="1"/>
            <a:r>
              <a:rPr lang="en-US" dirty="0"/>
              <a:t>Mapping the vocabulary to audio sounds</a:t>
            </a:r>
          </a:p>
          <a:p>
            <a:pPr lvl="1"/>
            <a:r>
              <a:rPr lang="en-US" dirty="0"/>
              <a:t>Mapping the vocabulary to an object in a movie</a:t>
            </a:r>
          </a:p>
          <a:p>
            <a:r>
              <a:rPr lang="en-US" dirty="0"/>
              <a:t>Model: Reinforcement learning</a:t>
            </a:r>
          </a:p>
          <a:p>
            <a:pPr lvl="1"/>
            <a:r>
              <a:rPr lang="en-US" dirty="0"/>
              <a:t>Based on the conversation context, predict a work that never had learned</a:t>
            </a:r>
          </a:p>
          <a:p>
            <a:pPr lvl="1"/>
            <a:r>
              <a:rPr lang="en-US" dirty="0"/>
              <a:t>Compute the error between our prediction and the </a:t>
            </a:r>
          </a:p>
          <a:p>
            <a:endParaRPr lang="en-US" dirty="0"/>
          </a:p>
        </p:txBody>
      </p:sp>
      <p:sp>
        <p:nvSpPr>
          <p:cNvPr id="4" name="Rectangle 3">
            <a:extLst>
              <a:ext uri="{FF2B5EF4-FFF2-40B4-BE49-F238E27FC236}">
                <a16:creationId xmlns:a16="http://schemas.microsoft.com/office/drawing/2014/main" id="{8249CDA6-231F-4AF1-93B4-2D1D62FB159D}"/>
              </a:ext>
            </a:extLst>
          </p:cNvPr>
          <p:cNvSpPr/>
          <p:nvPr/>
        </p:nvSpPr>
        <p:spPr>
          <a:xfrm>
            <a:off x="5067934" y="4677108"/>
            <a:ext cx="1993265" cy="1075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E6B9372-3BC7-4639-AE8E-F7A74E43E414}"/>
              </a:ext>
            </a:extLst>
          </p:cNvPr>
          <p:cNvSpPr txBox="1"/>
          <p:nvPr/>
        </p:nvSpPr>
        <p:spPr>
          <a:xfrm>
            <a:off x="5390547" y="4891938"/>
            <a:ext cx="1348038" cy="646331"/>
          </a:xfrm>
          <a:prstGeom prst="rect">
            <a:avLst/>
          </a:prstGeom>
          <a:noFill/>
        </p:spPr>
        <p:txBody>
          <a:bodyPr wrap="square" rtlCol="0">
            <a:spAutoFit/>
          </a:bodyPr>
          <a:lstStyle/>
          <a:p>
            <a:pPr algn="ctr"/>
            <a:r>
              <a:rPr lang="en-US" dirty="0"/>
              <a:t>Predict AOI (relations)</a:t>
            </a:r>
          </a:p>
        </p:txBody>
      </p:sp>
    </p:spTree>
    <p:extLst>
      <p:ext uri="{BB962C8B-B14F-4D97-AF65-F5344CB8AC3E}">
        <p14:creationId xmlns:p14="http://schemas.microsoft.com/office/powerpoint/2010/main" val="2239665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Experiment setup</a:t>
            </a:r>
            <a:endParaRPr/>
          </a:p>
        </p:txBody>
      </p:sp>
      <p:sp>
        <p:nvSpPr>
          <p:cNvPr id="113" name="Google Shape;113;p19"/>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Methods</a:t>
            </a:r>
            <a:endParaRPr sz="2400" dirty="0"/>
          </a:p>
          <a:p>
            <a:pPr lvl="1">
              <a:spcBef>
                <a:spcPts val="0"/>
              </a:spcBef>
              <a:buChar char="-"/>
            </a:pPr>
            <a:r>
              <a:rPr lang="en" sz="2400" b="1" dirty="0">
                <a:solidFill>
                  <a:srgbClr val="6AA84F"/>
                </a:solidFill>
              </a:rPr>
              <a:t>Our work</a:t>
            </a:r>
            <a:r>
              <a:rPr lang="en" sz="2400" dirty="0"/>
              <a:t>:</a:t>
            </a:r>
            <a:endParaRPr sz="2400" dirty="0"/>
          </a:p>
          <a:p>
            <a:pPr lvl="2">
              <a:spcBef>
                <a:spcPts val="0"/>
              </a:spcBef>
              <a:buChar char="-"/>
            </a:pPr>
            <a:r>
              <a:rPr lang="en" sz="2400" dirty="0"/>
              <a:t>For </a:t>
            </a:r>
            <a:r>
              <a:rPr lang="en" sz="2400" b="1" dirty="0">
                <a:solidFill>
                  <a:schemeClr val="dk1"/>
                </a:solidFill>
              </a:rPr>
              <a:t>movie representations</a:t>
            </a:r>
            <a:r>
              <a:rPr lang="en" sz="2400" dirty="0"/>
              <a:t>: Text only, Graph only, Both text and graph</a:t>
            </a:r>
            <a:endParaRPr sz="2400" dirty="0"/>
          </a:p>
          <a:p>
            <a:pPr lvl="2">
              <a:spcBef>
                <a:spcPts val="0"/>
              </a:spcBef>
              <a:buChar char="-"/>
            </a:pPr>
            <a:r>
              <a:rPr lang="en" sz="2400" dirty="0"/>
              <a:t>Can change </a:t>
            </a:r>
            <a:r>
              <a:rPr lang="en" sz="2400" b="1" dirty="0">
                <a:solidFill>
                  <a:schemeClr val="dk1"/>
                </a:solidFill>
              </a:rPr>
              <a:t>text embedding</a:t>
            </a:r>
            <a:r>
              <a:rPr lang="en" sz="2400" dirty="0"/>
              <a:t> method / </a:t>
            </a:r>
            <a:r>
              <a:rPr lang="en" sz="2400" b="1" dirty="0">
                <a:solidFill>
                  <a:schemeClr val="dk1"/>
                </a:solidFill>
              </a:rPr>
              <a:t>classifier</a:t>
            </a:r>
            <a:r>
              <a:rPr lang="en" sz="2400" dirty="0"/>
              <a:t> model… </a:t>
            </a:r>
            <a:endParaRPr sz="2400" dirty="0"/>
          </a:p>
          <a:p>
            <a:pPr lvl="1">
              <a:spcBef>
                <a:spcPts val="0"/>
              </a:spcBef>
              <a:buChar char="-"/>
            </a:pPr>
            <a:r>
              <a:rPr lang="en" sz="2400" b="1" dirty="0">
                <a:solidFill>
                  <a:srgbClr val="6AA84F"/>
                </a:solidFill>
              </a:rPr>
              <a:t>Other baselines</a:t>
            </a:r>
            <a:r>
              <a:rPr lang="en" sz="2400" dirty="0"/>
              <a:t>: SVD, movie2vec</a:t>
            </a:r>
            <a:endParaRPr sz="2400" dirty="0"/>
          </a:p>
          <a:p>
            <a:pPr>
              <a:buChar char="-"/>
            </a:pPr>
            <a:r>
              <a:rPr lang="en" sz="2400" dirty="0"/>
              <a:t>Metric</a:t>
            </a:r>
            <a:endParaRPr sz="2400" dirty="0"/>
          </a:p>
          <a:p>
            <a:pPr lvl="1">
              <a:spcBef>
                <a:spcPts val="0"/>
              </a:spcBef>
              <a:buChar char="-"/>
            </a:pPr>
            <a:r>
              <a:rPr lang="en" sz="2400" dirty="0"/>
              <a:t>Mean Absolute Error (</a:t>
            </a:r>
            <a:r>
              <a:rPr lang="en" sz="2400" b="1" dirty="0">
                <a:solidFill>
                  <a:srgbClr val="6AA84F"/>
                </a:solidFill>
              </a:rPr>
              <a:t>MAE</a:t>
            </a:r>
            <a:r>
              <a:rPr lang="en" sz="2400" dirty="0"/>
              <a:t>)</a:t>
            </a:r>
            <a:endParaRPr sz="2400" dirty="0"/>
          </a:p>
          <a:p>
            <a:pPr lvl="1">
              <a:spcBef>
                <a:spcPts val="0"/>
              </a:spcBef>
              <a:buChar char="-"/>
            </a:pPr>
            <a:r>
              <a:rPr lang="en" sz="2400" dirty="0"/>
              <a:t>Mean Squared Error (</a:t>
            </a:r>
            <a:r>
              <a:rPr lang="en" sz="2400" b="1" dirty="0">
                <a:solidFill>
                  <a:srgbClr val="6AA84F"/>
                </a:solidFill>
              </a:rPr>
              <a:t>MSE</a:t>
            </a:r>
            <a:r>
              <a:rPr lang="en" sz="2400" dirty="0"/>
              <a:t>)</a:t>
            </a:r>
            <a:endParaRPr sz="2400" dirty="0"/>
          </a:p>
          <a:p>
            <a:pPr lvl="1">
              <a:spcBef>
                <a:spcPts val="0"/>
              </a:spcBef>
              <a:buChar char="-"/>
            </a:pPr>
            <a:r>
              <a:rPr lang="en" sz="2400" b="1" dirty="0">
                <a:solidFill>
                  <a:srgbClr val="6AA84F"/>
                </a:solidFill>
              </a:rPr>
              <a:t>Accuracy</a:t>
            </a:r>
            <a:endParaRPr sz="2400" dirty="0"/>
          </a:p>
          <a:p>
            <a:pPr lvl="1">
              <a:spcBef>
                <a:spcPts val="0"/>
              </a:spcBef>
              <a:buChar char="-"/>
            </a:pPr>
            <a:r>
              <a:rPr lang="en" sz="2400" b="1" dirty="0">
                <a:solidFill>
                  <a:srgbClr val="6AA84F"/>
                </a:solidFill>
              </a:rPr>
              <a:t>F1-Score</a:t>
            </a:r>
            <a:endParaRPr sz="2400" dirty="0"/>
          </a:p>
        </p:txBody>
      </p:sp>
    </p:spTree>
    <p:extLst>
      <p:ext uri="{BB962C8B-B14F-4D97-AF65-F5344CB8AC3E}">
        <p14:creationId xmlns:p14="http://schemas.microsoft.com/office/powerpoint/2010/main" val="373485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E4A1-5655-4F94-B5CA-D442C05E89C0}"/>
              </a:ext>
            </a:extLst>
          </p:cNvPr>
          <p:cNvSpPr>
            <a:spLocks noGrp="1"/>
          </p:cNvSpPr>
          <p:nvPr>
            <p:ph type="title"/>
          </p:nvPr>
        </p:nvSpPr>
        <p:spPr/>
        <p:txBody>
          <a:bodyPr/>
          <a:lstStyle/>
          <a:p>
            <a:r>
              <a:rPr lang="en-US" dirty="0"/>
              <a:t>Text Embedding: Doc2vec</a:t>
            </a:r>
          </a:p>
        </p:txBody>
      </p:sp>
      <p:sp>
        <p:nvSpPr>
          <p:cNvPr id="3" name="Text Placeholder 2">
            <a:extLst>
              <a:ext uri="{FF2B5EF4-FFF2-40B4-BE49-F238E27FC236}">
                <a16:creationId xmlns:a16="http://schemas.microsoft.com/office/drawing/2014/main" id="{C9B39E5C-3B5A-4885-9394-4ACA0C23BA11}"/>
              </a:ext>
            </a:extLst>
          </p:cNvPr>
          <p:cNvSpPr>
            <a:spLocks noGrp="1"/>
          </p:cNvSpPr>
          <p:nvPr>
            <p:ph type="body" idx="1"/>
          </p:nvPr>
        </p:nvSpPr>
        <p:spPr>
          <a:xfrm>
            <a:off x="292100" y="1356600"/>
            <a:ext cx="11899900" cy="834800"/>
          </a:xfrm>
        </p:spPr>
        <p:txBody>
          <a:bodyPr/>
          <a:lstStyle/>
          <a:p>
            <a:r>
              <a:rPr lang="en-US" sz="2000" b="1" kern="1200" dirty="0">
                <a:solidFill>
                  <a:schemeClr val="accent2"/>
                </a:solidFill>
                <a:latin typeface="+mn-lt"/>
                <a:ea typeface="+mn-ea"/>
                <a:cs typeface="+mn-cs"/>
              </a:rPr>
              <a:t>Implementation:</a:t>
            </a:r>
          </a:p>
          <a:p>
            <a:pPr lvl="1">
              <a:spcBef>
                <a:spcPts val="0"/>
              </a:spcBef>
            </a:pPr>
            <a:r>
              <a:rPr lang="en-US" dirty="0"/>
              <a:t>Use </a:t>
            </a:r>
            <a:r>
              <a:rPr lang="en-US" dirty="0" err="1"/>
              <a:t>gensim</a:t>
            </a:r>
            <a:r>
              <a:rPr lang="en-US" dirty="0"/>
              <a:t> package to generate the Doc2Vec model</a:t>
            </a:r>
          </a:p>
          <a:p>
            <a:pPr lvl="1"/>
            <a:endParaRPr lang="en-US" dirty="0"/>
          </a:p>
        </p:txBody>
      </p:sp>
      <p:pic>
        <p:nvPicPr>
          <p:cNvPr id="4" name="Picture 3">
            <a:extLst>
              <a:ext uri="{FF2B5EF4-FFF2-40B4-BE49-F238E27FC236}">
                <a16:creationId xmlns:a16="http://schemas.microsoft.com/office/drawing/2014/main" id="{2859ECDA-DD50-482F-B06E-5681113B70F4}"/>
              </a:ext>
            </a:extLst>
          </p:cNvPr>
          <p:cNvPicPr>
            <a:picLocks noChangeAspect="1"/>
          </p:cNvPicPr>
          <p:nvPr/>
        </p:nvPicPr>
        <p:blipFill>
          <a:blip r:embed="rId2"/>
          <a:stretch>
            <a:fillRect/>
          </a:stretch>
        </p:blipFill>
        <p:spPr>
          <a:xfrm>
            <a:off x="2223219" y="2163355"/>
            <a:ext cx="4298131" cy="1714837"/>
          </a:xfrm>
          <a:prstGeom prst="rect">
            <a:avLst/>
          </a:prstGeom>
        </p:spPr>
      </p:pic>
      <p:pic>
        <p:nvPicPr>
          <p:cNvPr id="5" name="Picture 4">
            <a:extLst>
              <a:ext uri="{FF2B5EF4-FFF2-40B4-BE49-F238E27FC236}">
                <a16:creationId xmlns:a16="http://schemas.microsoft.com/office/drawing/2014/main" id="{F990F803-951B-4918-9492-1B7E383521B1}"/>
              </a:ext>
            </a:extLst>
          </p:cNvPr>
          <p:cNvPicPr>
            <a:picLocks noChangeAspect="1"/>
          </p:cNvPicPr>
          <p:nvPr/>
        </p:nvPicPr>
        <p:blipFill>
          <a:blip r:embed="rId3"/>
          <a:stretch>
            <a:fillRect/>
          </a:stretch>
        </p:blipFill>
        <p:spPr>
          <a:xfrm>
            <a:off x="415600" y="4640699"/>
            <a:ext cx="5381316" cy="860701"/>
          </a:xfrm>
          <a:prstGeom prst="rect">
            <a:avLst/>
          </a:prstGeom>
        </p:spPr>
      </p:pic>
      <p:pic>
        <p:nvPicPr>
          <p:cNvPr id="6" name="Picture 5" descr="Text&#10;&#10;Description automatically generated">
            <a:extLst>
              <a:ext uri="{FF2B5EF4-FFF2-40B4-BE49-F238E27FC236}">
                <a16:creationId xmlns:a16="http://schemas.microsoft.com/office/drawing/2014/main" id="{59EDE50B-C8DF-4072-A4DD-B31B17BD9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024" y="3387900"/>
            <a:ext cx="4144190" cy="2557402"/>
          </a:xfrm>
          <a:prstGeom prst="rect">
            <a:avLst/>
          </a:prstGeom>
        </p:spPr>
      </p:pic>
      <p:sp>
        <p:nvSpPr>
          <p:cNvPr id="7" name="TextBox 6">
            <a:extLst>
              <a:ext uri="{FF2B5EF4-FFF2-40B4-BE49-F238E27FC236}">
                <a16:creationId xmlns:a16="http://schemas.microsoft.com/office/drawing/2014/main" id="{81FCA0D3-DBC4-4F85-AB7A-54CC096300C1}"/>
              </a:ext>
            </a:extLst>
          </p:cNvPr>
          <p:cNvSpPr txBox="1"/>
          <p:nvPr/>
        </p:nvSpPr>
        <p:spPr>
          <a:xfrm>
            <a:off x="568786" y="3852621"/>
            <a:ext cx="7327900" cy="379656"/>
          </a:xfrm>
          <a:prstGeom prst="rect">
            <a:avLst/>
          </a:prstGeom>
          <a:noFill/>
        </p:spPr>
        <p:txBody>
          <a:bodyPr wrap="square" rtlCol="0">
            <a:spAutoFit/>
          </a:bodyPr>
          <a:lstStyle/>
          <a:p>
            <a:pPr marL="800100" lvl="1" indent="-342900">
              <a:buFont typeface="Courier New" panose="02070309020205020404" pitchFamily="49" charset="0"/>
              <a:buChar char="o"/>
            </a:pPr>
            <a:r>
              <a:rPr lang="en-US" sz="1867" dirty="0">
                <a:solidFill>
                  <a:schemeClr val="dk2"/>
                </a:solidFill>
                <a:latin typeface="Lato"/>
                <a:sym typeface="Wingdings" panose="05000000000000000000" pitchFamily="2" charset="2"/>
              </a:rPr>
              <a:t>Input </a:t>
            </a:r>
            <a:r>
              <a:rPr lang="en-US" sz="1867" dirty="0">
                <a:solidFill>
                  <a:schemeClr val="dk2"/>
                </a:solidFill>
                <a:latin typeface="Lato"/>
                <a:sym typeface="Lato"/>
              </a:rPr>
              <a:t> Output</a:t>
            </a:r>
          </a:p>
        </p:txBody>
      </p:sp>
      <p:sp>
        <p:nvSpPr>
          <p:cNvPr id="8" name="TextBox 7">
            <a:extLst>
              <a:ext uri="{FF2B5EF4-FFF2-40B4-BE49-F238E27FC236}">
                <a16:creationId xmlns:a16="http://schemas.microsoft.com/office/drawing/2014/main" id="{2B4CECF4-D0B2-4306-B461-100E936BCF16}"/>
              </a:ext>
            </a:extLst>
          </p:cNvPr>
          <p:cNvSpPr txBox="1"/>
          <p:nvPr/>
        </p:nvSpPr>
        <p:spPr>
          <a:xfrm>
            <a:off x="1346200" y="6151534"/>
            <a:ext cx="2095500" cy="369332"/>
          </a:xfrm>
          <a:prstGeom prst="rect">
            <a:avLst/>
          </a:prstGeom>
          <a:noFill/>
        </p:spPr>
        <p:txBody>
          <a:bodyPr wrap="square" rtlCol="0">
            <a:spAutoFit/>
          </a:bodyPr>
          <a:lstStyle/>
          <a:p>
            <a:r>
              <a:rPr lang="en-US" sz="1800" dirty="0">
                <a:solidFill>
                  <a:schemeClr val="dk2"/>
                </a:solidFill>
                <a:latin typeface="Lato"/>
                <a:sym typeface="Lato"/>
              </a:rPr>
              <a:t>movie’s overview</a:t>
            </a:r>
            <a:endParaRPr lang="en-US" dirty="0"/>
          </a:p>
        </p:txBody>
      </p:sp>
      <p:sp>
        <p:nvSpPr>
          <p:cNvPr id="9" name="Arrow: Right 8">
            <a:extLst>
              <a:ext uri="{FF2B5EF4-FFF2-40B4-BE49-F238E27FC236}">
                <a16:creationId xmlns:a16="http://schemas.microsoft.com/office/drawing/2014/main" id="{1A0FBAB5-6C92-49E0-A5DE-A149DB82C654}"/>
              </a:ext>
            </a:extLst>
          </p:cNvPr>
          <p:cNvSpPr/>
          <p:nvPr/>
        </p:nvSpPr>
        <p:spPr>
          <a:xfrm>
            <a:off x="6096000" y="4858651"/>
            <a:ext cx="1054100" cy="48804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84609E7-5F93-4B94-870F-3DBD56555715}"/>
              </a:ext>
            </a:extLst>
          </p:cNvPr>
          <p:cNvSpPr txBox="1"/>
          <p:nvPr/>
        </p:nvSpPr>
        <p:spPr>
          <a:xfrm>
            <a:off x="8042584" y="6151534"/>
            <a:ext cx="2930216" cy="369332"/>
          </a:xfrm>
          <a:prstGeom prst="rect">
            <a:avLst/>
          </a:prstGeom>
          <a:noFill/>
        </p:spPr>
        <p:txBody>
          <a:bodyPr wrap="square" rtlCol="0">
            <a:spAutoFit/>
          </a:bodyPr>
          <a:lstStyle/>
          <a:p>
            <a:r>
              <a:rPr lang="en-US" dirty="0">
                <a:solidFill>
                  <a:schemeClr val="accent2"/>
                </a:solidFill>
              </a:rPr>
              <a:t>Vector representation</a:t>
            </a:r>
          </a:p>
        </p:txBody>
      </p:sp>
    </p:spTree>
    <p:extLst>
      <p:ext uri="{BB962C8B-B14F-4D97-AF65-F5344CB8AC3E}">
        <p14:creationId xmlns:p14="http://schemas.microsoft.com/office/powerpoint/2010/main" val="5686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Text embedding</a:t>
            </a:r>
            <a:endParaRPr/>
          </a:p>
        </p:txBody>
      </p:sp>
      <p:sp>
        <p:nvSpPr>
          <p:cNvPr id="91" name="Google Shape;91;p1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endParaRPr/>
          </a:p>
        </p:txBody>
      </p:sp>
    </p:spTree>
    <p:extLst>
      <p:ext uri="{BB962C8B-B14F-4D97-AF65-F5344CB8AC3E}">
        <p14:creationId xmlns:p14="http://schemas.microsoft.com/office/powerpoint/2010/main" val="1544111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a:t>
            </a:r>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130536" y="915280"/>
            <a:ext cx="6495552" cy="5127711"/>
          </a:xfrm>
        </p:spPr>
        <p:txBody>
          <a:bodyPr>
            <a:normAutofit fontScale="85000" lnSpcReduction="10000"/>
          </a:bodyPr>
          <a:lstStyle/>
          <a:p>
            <a:r>
              <a:rPr lang="en-US" dirty="0"/>
              <a:t>Based on the similarity of two user: e.g., “The user watched this movie are also like…”</a:t>
            </a:r>
          </a:p>
          <a:p>
            <a:r>
              <a:rPr lang="en-US" dirty="0"/>
              <a:t>Doesn’t depends on any algorithm but other users' behavior. Dynamic model, information update automatically.</a:t>
            </a:r>
          </a:p>
          <a:p>
            <a:r>
              <a:rPr lang="en-US" dirty="0"/>
              <a:t>Two main types of memory-based collaborative filtering algorithm:</a:t>
            </a:r>
          </a:p>
          <a:p>
            <a:pPr marL="914400" lvl="1" indent="-457200">
              <a:buFont typeface="+mj-lt"/>
              <a:buAutoNum type="arabicPeriod"/>
            </a:pPr>
            <a:r>
              <a:rPr lang="en-US" dirty="0"/>
              <a:t>User-User Collaborative Filtering: Find the look-alike user based on current user favorite movie, and recommend movie based on look-alike user’s history. This algorithm is effective but time consuming to compute the user pair information for a large database.</a:t>
            </a:r>
          </a:p>
          <a:p>
            <a:pPr marL="914400" lvl="1" indent="-457200">
              <a:buFont typeface="+mj-lt"/>
              <a:buAutoNum type="arabicPeriod"/>
            </a:pPr>
            <a:r>
              <a:rPr lang="en-US" dirty="0" err="1"/>
              <a:t>Iterm-Iterm</a:t>
            </a:r>
            <a:r>
              <a:rPr lang="en-US" dirty="0"/>
              <a:t> Collaborative Filtering: Instead of finding look-alike user, we try to find the look-alike movies, the movie have similar categories, tagging, entity, rating and etc. Lett time consuming, especially for a new user.</a:t>
            </a:r>
          </a:p>
        </p:txBody>
      </p:sp>
      <p:pic>
        <p:nvPicPr>
          <p:cNvPr id="5" name="Picture 4">
            <a:extLst>
              <a:ext uri="{FF2B5EF4-FFF2-40B4-BE49-F238E27FC236}">
                <a16:creationId xmlns:a16="http://schemas.microsoft.com/office/drawing/2014/main" id="{96A2F0C8-0A6B-4E0C-9FE2-4FA0EB9AB478}"/>
              </a:ext>
            </a:extLst>
          </p:cNvPr>
          <p:cNvPicPr>
            <a:picLocks noChangeAspect="1"/>
          </p:cNvPicPr>
          <p:nvPr/>
        </p:nvPicPr>
        <p:blipFill>
          <a:blip r:embed="rId3"/>
          <a:stretch>
            <a:fillRect/>
          </a:stretch>
        </p:blipFill>
        <p:spPr>
          <a:xfrm>
            <a:off x="6790571" y="915280"/>
            <a:ext cx="4998217" cy="4372337"/>
          </a:xfrm>
          <a:prstGeom prst="rect">
            <a:avLst/>
          </a:prstGeom>
        </p:spPr>
      </p:pic>
      <p:sp>
        <p:nvSpPr>
          <p:cNvPr id="6" name="TextBox 5">
            <a:extLst>
              <a:ext uri="{FF2B5EF4-FFF2-40B4-BE49-F238E27FC236}">
                <a16:creationId xmlns:a16="http://schemas.microsoft.com/office/drawing/2014/main" id="{255E9D12-2A2E-4741-84A3-B8A41049DF91}"/>
              </a:ext>
            </a:extLst>
          </p:cNvPr>
          <p:cNvSpPr txBox="1"/>
          <p:nvPr/>
        </p:nvSpPr>
        <p:spPr>
          <a:xfrm>
            <a:off x="4495800" y="6490588"/>
            <a:ext cx="8953500" cy="307777"/>
          </a:xfrm>
          <a:prstGeom prst="rect">
            <a:avLst/>
          </a:prstGeom>
          <a:noFill/>
        </p:spPr>
        <p:txBody>
          <a:bodyPr wrap="square" rtlCol="0">
            <a:spAutoFit/>
          </a:bodyPr>
          <a:lstStyle/>
          <a:p>
            <a:r>
              <a:rPr lang="en-US" sz="1400" dirty="0"/>
              <a:t>Courtesy: </a:t>
            </a:r>
            <a:r>
              <a:rPr lang="en-US" sz="1400" dirty="0">
                <a:hlinkClick r:id="rId4"/>
              </a:rPr>
              <a:t>https://medium.com/datadriveninvestor/how-to-built-a-recommender-system-rs-616c988d64b2</a:t>
            </a:r>
            <a:r>
              <a:rPr lang="en-US" sz="1400" dirty="0"/>
              <a:t> </a:t>
            </a:r>
          </a:p>
        </p:txBody>
      </p:sp>
    </p:spTree>
    <p:extLst>
      <p:ext uri="{BB962C8B-B14F-4D97-AF65-F5344CB8AC3E}">
        <p14:creationId xmlns:p14="http://schemas.microsoft.com/office/powerpoint/2010/main" val="1628475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B7F4-6ED5-4B7C-8054-E072C778314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Content-Based  Filtering</a:t>
            </a:r>
            <a:endParaRPr lang="en-US" dirty="0"/>
          </a:p>
        </p:txBody>
      </p:sp>
      <p:sp>
        <p:nvSpPr>
          <p:cNvPr id="3" name="Content Placeholder 2">
            <a:extLst>
              <a:ext uri="{FF2B5EF4-FFF2-40B4-BE49-F238E27FC236}">
                <a16:creationId xmlns:a16="http://schemas.microsoft.com/office/drawing/2014/main" id="{0E8C706F-A0AF-4929-AEDD-513B762DC25F}"/>
              </a:ext>
            </a:extLst>
          </p:cNvPr>
          <p:cNvSpPr>
            <a:spLocks noGrp="1"/>
          </p:cNvSpPr>
          <p:nvPr>
            <p:ph idx="1"/>
          </p:nvPr>
        </p:nvSpPr>
        <p:spPr/>
        <p:txBody>
          <a:bodyPr/>
          <a:lstStyle/>
          <a:p>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p:txBody>
      </p:sp>
    </p:spTree>
    <p:extLst>
      <p:ext uri="{BB962C8B-B14F-4D97-AF65-F5344CB8AC3E}">
        <p14:creationId xmlns:p14="http://schemas.microsoft.com/office/powerpoint/2010/main" val="3552353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Jaccard Vs Cosine </a:t>
            </a:r>
            <a:r>
              <a:rPr lang="en-US" altLang="zh-CN" dirty="0"/>
              <a:t>Vs Pearson</a:t>
            </a:r>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242605" y="1090360"/>
            <a:ext cx="11706789" cy="5219513"/>
          </a:xfrm>
        </p:spPr>
        <p:txBody>
          <a:bodyPr/>
          <a:lstStyle/>
          <a:p>
            <a:r>
              <a:rPr lang="en-US" altLang="zh-CN" dirty="0"/>
              <a:t>Jaccard similarity: aka Jaccard index, intersection over union</a:t>
            </a:r>
          </a:p>
          <a:p>
            <a:endParaRPr lang="en-US" altLang="zh-CN" dirty="0"/>
          </a:p>
          <a:p>
            <a:r>
              <a:rPr lang="en-US" altLang="zh-CN" dirty="0"/>
              <a:t>Cosine similarity: The distance(the length of the component of B points in the same direction as A) decrease with the increasing value of angle between A and B</a:t>
            </a:r>
          </a:p>
          <a:p>
            <a:endParaRPr lang="en-US" altLang="zh-CN" dirty="0"/>
          </a:p>
          <a:p>
            <a:endParaRPr lang="en-US" altLang="zh-CN" dirty="0"/>
          </a:p>
          <a:p>
            <a:r>
              <a:rPr lang="en-US" altLang="zh-CN" dirty="0"/>
              <a:t>Pearson Similarity: aka Pearson correlation coefficient. Measure the linear correlation between X and Y</a:t>
            </a:r>
          </a:p>
          <a:p>
            <a:pPr marL="0" indent="0">
              <a:buNone/>
            </a:pPr>
            <a:r>
              <a:rPr lang="en-US" altLang="zh-CN" dirty="0"/>
              <a:t> </a:t>
            </a:r>
          </a:p>
          <a:p>
            <a:pPr lvl="1"/>
            <a:endParaRPr lang="en-US" altLang="zh-CN" dirty="0"/>
          </a:p>
          <a:p>
            <a:pPr lvl="1"/>
            <a:endParaRPr lang="en-US" dirty="0"/>
          </a:p>
        </p:txBody>
      </p:sp>
      <p:pic>
        <p:nvPicPr>
          <p:cNvPr id="6" name="Picture 5">
            <a:extLst>
              <a:ext uri="{FF2B5EF4-FFF2-40B4-BE49-F238E27FC236}">
                <a16:creationId xmlns:a16="http://schemas.microsoft.com/office/drawing/2014/main" id="{5AEB667E-FA85-48A9-9F72-D3F0B7B684C2}"/>
              </a:ext>
            </a:extLst>
          </p:cNvPr>
          <p:cNvPicPr>
            <a:picLocks noChangeAspect="1"/>
          </p:cNvPicPr>
          <p:nvPr/>
        </p:nvPicPr>
        <p:blipFill>
          <a:blip r:embed="rId3"/>
          <a:stretch>
            <a:fillRect/>
          </a:stretch>
        </p:blipFill>
        <p:spPr>
          <a:xfrm>
            <a:off x="1338894" y="1630751"/>
            <a:ext cx="3362794" cy="476316"/>
          </a:xfrm>
          <a:prstGeom prst="rect">
            <a:avLst/>
          </a:prstGeom>
        </p:spPr>
      </p:pic>
      <p:pic>
        <p:nvPicPr>
          <p:cNvPr id="8" name="Picture 7">
            <a:extLst>
              <a:ext uri="{FF2B5EF4-FFF2-40B4-BE49-F238E27FC236}">
                <a16:creationId xmlns:a16="http://schemas.microsoft.com/office/drawing/2014/main" id="{AF7EBFF4-88D5-4DD4-9B59-BCABE1B3868E}"/>
              </a:ext>
            </a:extLst>
          </p:cNvPr>
          <p:cNvPicPr>
            <a:picLocks noChangeAspect="1"/>
          </p:cNvPicPr>
          <p:nvPr/>
        </p:nvPicPr>
        <p:blipFill>
          <a:blip r:embed="rId4"/>
          <a:stretch>
            <a:fillRect/>
          </a:stretch>
        </p:blipFill>
        <p:spPr>
          <a:xfrm>
            <a:off x="1338894" y="3123773"/>
            <a:ext cx="4182059" cy="1152686"/>
          </a:xfrm>
          <a:prstGeom prst="rect">
            <a:avLst/>
          </a:prstGeom>
        </p:spPr>
      </p:pic>
      <p:pic>
        <p:nvPicPr>
          <p:cNvPr id="10" name="Picture 9">
            <a:extLst>
              <a:ext uri="{FF2B5EF4-FFF2-40B4-BE49-F238E27FC236}">
                <a16:creationId xmlns:a16="http://schemas.microsoft.com/office/drawing/2014/main" id="{E9537042-BC26-48EB-B7B8-363DC723A7B0}"/>
              </a:ext>
            </a:extLst>
          </p:cNvPr>
          <p:cNvPicPr>
            <a:picLocks noChangeAspect="1"/>
          </p:cNvPicPr>
          <p:nvPr/>
        </p:nvPicPr>
        <p:blipFill>
          <a:blip r:embed="rId5"/>
          <a:stretch>
            <a:fillRect/>
          </a:stretch>
        </p:blipFill>
        <p:spPr>
          <a:xfrm>
            <a:off x="1338894" y="5091271"/>
            <a:ext cx="3743847" cy="676369"/>
          </a:xfrm>
          <a:prstGeom prst="rect">
            <a:avLst/>
          </a:prstGeom>
        </p:spPr>
      </p:pic>
    </p:spTree>
    <p:extLst>
      <p:ext uri="{BB962C8B-B14F-4D97-AF65-F5344CB8AC3E}">
        <p14:creationId xmlns:p14="http://schemas.microsoft.com/office/powerpoint/2010/main" val="364205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18E0-F521-480D-8D09-0A90C6092CE9}"/>
              </a:ext>
            </a:extLst>
          </p:cNvPr>
          <p:cNvSpPr>
            <a:spLocks noGrp="1"/>
          </p:cNvSpPr>
          <p:nvPr>
            <p:ph type="title"/>
          </p:nvPr>
        </p:nvSpPr>
        <p:spPr/>
        <p:txBody>
          <a:bodyPr/>
          <a:lstStyle/>
          <a:p>
            <a:r>
              <a:rPr lang="en-US" dirty="0" err="1"/>
              <a:t>DeepWalk</a:t>
            </a:r>
            <a:r>
              <a:rPr lang="en-US" dirty="0"/>
              <a:t>: Online Learning of Social Representation</a:t>
            </a:r>
          </a:p>
        </p:txBody>
      </p:sp>
      <p:sp>
        <p:nvSpPr>
          <p:cNvPr id="3" name="Text Placeholder 2">
            <a:extLst>
              <a:ext uri="{FF2B5EF4-FFF2-40B4-BE49-F238E27FC236}">
                <a16:creationId xmlns:a16="http://schemas.microsoft.com/office/drawing/2014/main" id="{770D0C7F-6255-4E50-8C1E-3ED15ED62E84}"/>
              </a:ext>
            </a:extLst>
          </p:cNvPr>
          <p:cNvSpPr>
            <a:spLocks noGrp="1"/>
          </p:cNvSpPr>
          <p:nvPr>
            <p:ph type="body" idx="1"/>
          </p:nvPr>
        </p:nvSpPr>
        <p:spPr/>
        <p:txBody>
          <a:bodyPr/>
          <a:lstStyle/>
          <a:p>
            <a:pPr>
              <a:lnSpc>
                <a:spcPct val="100000"/>
              </a:lnSpc>
            </a:pPr>
            <a:r>
              <a:rPr lang="en-US" dirty="0"/>
              <a:t>What it did:</a:t>
            </a:r>
          </a:p>
          <a:p>
            <a:pPr lvl="1">
              <a:lnSpc>
                <a:spcPct val="100000"/>
              </a:lnSpc>
              <a:spcBef>
                <a:spcPts val="0"/>
              </a:spcBef>
            </a:pPr>
            <a:r>
              <a:rPr lang="en-US" dirty="0"/>
              <a:t>Encoding social relations into a network based graphical representation that can be easily exploited by statistical models. </a:t>
            </a:r>
            <a:r>
              <a:rPr lang="en-US" dirty="0">
                <a:sym typeface="Wingdings" panose="05000000000000000000" pitchFamily="2" charset="2"/>
              </a:rPr>
              <a:t> so can capture the semantic and syntactic structure of human language, and even logical analogies.</a:t>
            </a:r>
            <a:endParaRPr lang="en-US" dirty="0"/>
          </a:p>
          <a:p>
            <a:pPr>
              <a:lnSpc>
                <a:spcPct val="100000"/>
              </a:lnSpc>
            </a:pPr>
            <a:r>
              <a:rPr lang="en-US" dirty="0"/>
              <a:t>Terminology</a:t>
            </a:r>
          </a:p>
          <a:p>
            <a:pPr lvl="1">
              <a:lnSpc>
                <a:spcPct val="100000"/>
              </a:lnSpc>
              <a:spcBef>
                <a:spcPts val="0"/>
              </a:spcBef>
            </a:pPr>
            <a:r>
              <a:rPr lang="en-US" dirty="0"/>
              <a:t>Walks: walking through a sequence of sentences</a:t>
            </a:r>
          </a:p>
          <a:p>
            <a:pPr>
              <a:lnSpc>
                <a:spcPct val="100000"/>
              </a:lnSpc>
            </a:pPr>
            <a:r>
              <a:rPr lang="en-US" dirty="0"/>
              <a:t>Achievement/Significance:</a:t>
            </a:r>
          </a:p>
          <a:p>
            <a:pPr lvl="1">
              <a:lnSpc>
                <a:spcPct val="100000"/>
              </a:lnSpc>
              <a:spcBef>
                <a:spcPts val="0"/>
              </a:spcBef>
            </a:pPr>
            <a:r>
              <a:rPr lang="en-US" sz="1800" dirty="0"/>
              <a:t>Tested on social network, such as Blog-Catalog, Flickr, and </a:t>
            </a:r>
            <a:r>
              <a:rPr lang="en-US" altLang="zh-CN" sz="1800" dirty="0"/>
              <a:t>YouTube.</a:t>
            </a:r>
          </a:p>
          <a:p>
            <a:pPr lvl="1">
              <a:lnSpc>
                <a:spcPct val="100000"/>
              </a:lnSpc>
              <a:spcBef>
                <a:spcPts val="0"/>
              </a:spcBef>
            </a:pPr>
            <a:r>
              <a:rPr lang="en-US" sz="1800" dirty="0"/>
              <a:t>Showed 10% higher F1 score than competing methods on sparse dataset</a:t>
            </a:r>
          </a:p>
          <a:p>
            <a:pPr lvl="1">
              <a:lnSpc>
                <a:spcPct val="100000"/>
              </a:lnSpc>
              <a:spcBef>
                <a:spcPts val="0"/>
              </a:spcBef>
            </a:pPr>
            <a:r>
              <a:rPr lang="en-US" sz="1800" dirty="0"/>
              <a:t>Sometime, can outperform </a:t>
            </a:r>
          </a:p>
          <a:p>
            <a:pPr>
              <a:lnSpc>
                <a:spcPct val="100000"/>
              </a:lnSpc>
            </a:pPr>
            <a:r>
              <a:rPr lang="en-US" dirty="0"/>
              <a:t>Random </a:t>
            </a:r>
            <a:r>
              <a:rPr lang="en-US" sz="1867" dirty="0"/>
              <a:t>Walk</a:t>
            </a:r>
          </a:p>
          <a:p>
            <a:pPr lvl="1">
              <a:lnSpc>
                <a:spcPct val="100000"/>
              </a:lnSpc>
              <a:spcBef>
                <a:spcPts val="0"/>
              </a:spcBef>
            </a:pPr>
            <a:r>
              <a:rPr lang="en-US" dirty="0"/>
              <a:t>Use to measure the similarity amount contents</a:t>
            </a:r>
          </a:p>
          <a:p>
            <a:pPr lvl="1">
              <a:lnSpc>
                <a:spcPct val="100000"/>
              </a:lnSpc>
              <a:spcBef>
                <a:spcPts val="0"/>
              </a:spcBef>
            </a:pPr>
            <a:r>
              <a:rPr lang="en-US" dirty="0"/>
              <a:t>A stream of short random walks can extract information from networks</a:t>
            </a:r>
          </a:p>
          <a:p>
            <a:pPr lvl="1">
              <a:lnSpc>
                <a:spcPct val="100000"/>
              </a:lnSpc>
              <a:spcBef>
                <a:spcPts val="0"/>
              </a:spcBef>
            </a:pPr>
            <a:r>
              <a:rPr lang="en-US" dirty="0"/>
              <a:t>Learning model can be updated iteratively </a:t>
            </a:r>
          </a:p>
          <a:p>
            <a:pPr>
              <a:lnSpc>
                <a:spcPct val="100000"/>
              </a:lnSpc>
            </a:pPr>
            <a:endParaRPr lang="en-US" sz="1733" dirty="0"/>
          </a:p>
        </p:txBody>
      </p:sp>
    </p:spTree>
    <p:extLst>
      <p:ext uri="{BB962C8B-B14F-4D97-AF65-F5344CB8AC3E}">
        <p14:creationId xmlns:p14="http://schemas.microsoft.com/office/powerpoint/2010/main" val="395686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AC58-6277-483C-9BF0-7BC6690F1B6D}"/>
              </a:ext>
            </a:extLst>
          </p:cNvPr>
          <p:cNvSpPr>
            <a:spLocks noGrp="1"/>
          </p:cNvSpPr>
          <p:nvPr>
            <p:ph type="title"/>
          </p:nvPr>
        </p:nvSpPr>
        <p:spPr/>
        <p:txBody>
          <a:bodyPr/>
          <a:lstStyle/>
          <a:p>
            <a:r>
              <a:rPr lang="en-US" dirty="0"/>
              <a:t>Doc2vec</a:t>
            </a:r>
          </a:p>
        </p:txBody>
      </p:sp>
      <p:sp>
        <p:nvSpPr>
          <p:cNvPr id="3" name="Text Placeholder 2">
            <a:extLst>
              <a:ext uri="{FF2B5EF4-FFF2-40B4-BE49-F238E27FC236}">
                <a16:creationId xmlns:a16="http://schemas.microsoft.com/office/drawing/2014/main" id="{B8CFA800-101E-4170-9E7A-FCBFEF28ED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3318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129644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EBB-8F85-495E-B70C-98D0C22A0682}"/>
              </a:ext>
            </a:extLst>
          </p:cNvPr>
          <p:cNvSpPr>
            <a:spLocks noGrp="1"/>
          </p:cNvSpPr>
          <p:nvPr>
            <p:ph type="title"/>
          </p:nvPr>
        </p:nvSpPr>
        <p:spPr/>
        <p:txBody>
          <a:bodyPr/>
          <a:lstStyle/>
          <a:p>
            <a:r>
              <a:rPr lang="en-US" dirty="0"/>
              <a:t>Type of Recommender Systems</a:t>
            </a:r>
          </a:p>
        </p:txBody>
      </p:sp>
      <p:sp>
        <p:nvSpPr>
          <p:cNvPr id="3" name="Content Placeholder 2">
            <a:extLst>
              <a:ext uri="{FF2B5EF4-FFF2-40B4-BE49-F238E27FC236}">
                <a16:creationId xmlns:a16="http://schemas.microsoft.com/office/drawing/2014/main" id="{A025585E-B4D4-4B8B-8D95-930B5486CCFA}"/>
              </a:ext>
            </a:extLst>
          </p:cNvPr>
          <p:cNvSpPr>
            <a:spLocks noGrp="1"/>
          </p:cNvSpPr>
          <p:nvPr>
            <p:ph idx="1"/>
          </p:nvPr>
        </p:nvSpPr>
        <p:spPr>
          <a:xfrm>
            <a:off x="130536" y="915280"/>
            <a:ext cx="5622564" cy="5091820"/>
          </a:xfrm>
        </p:spPr>
        <p:txBody>
          <a:bodyPr>
            <a:normAutofit lnSpcReduction="10000"/>
          </a:bodyPr>
          <a:lstStyle/>
          <a:p>
            <a:pPr>
              <a:lnSpc>
                <a:spcPct val="100000"/>
              </a:lnSpc>
            </a:pPr>
            <a:r>
              <a:rPr lang="en-US" sz="2800" dirty="0">
                <a:latin typeface="Times New Roman" panose="02020603050405020304" pitchFamily="18" charset="0"/>
                <a:cs typeface="Times New Roman" panose="02020603050405020304" pitchFamily="18" charset="0"/>
              </a:rPr>
              <a:t>Recommender System: </a:t>
            </a:r>
          </a:p>
          <a:p>
            <a:pPr lvl="1">
              <a:lnSpc>
                <a:spcPct val="100000"/>
              </a:lnSpc>
            </a:pPr>
            <a:r>
              <a:rPr lang="en-US" sz="2400" dirty="0">
                <a:latin typeface="Times New Roman" panose="02020603050405020304" pitchFamily="18" charset="0"/>
                <a:cs typeface="Times New Roman" panose="02020603050405020304" pitchFamily="18" charset="0"/>
              </a:rPr>
              <a:t>“A recommender system is an information filtering system that seeks to predicts the “rating” or “preference” a user would give to an item.”</a:t>
            </a:r>
          </a:p>
          <a:p>
            <a:pPr>
              <a:lnSpc>
                <a:spcPct val="100000"/>
              </a:lnSpc>
            </a:pPr>
            <a:r>
              <a:rPr lang="en-US" sz="2800" dirty="0">
                <a:latin typeface="Times New Roman" panose="02020603050405020304" pitchFamily="18" charset="0"/>
                <a:cs typeface="Times New Roman" panose="02020603050405020304" pitchFamily="18" charset="0"/>
              </a:rPr>
              <a:t>Type of Recommender Systems:</a:t>
            </a:r>
          </a:p>
          <a:p>
            <a:pPr lvl="1">
              <a:lnSpc>
                <a:spcPct val="100000"/>
              </a:lnSpc>
            </a:pPr>
            <a:r>
              <a:rPr lang="en-US" sz="2400" dirty="0">
                <a:latin typeface="Times New Roman" panose="02020603050405020304" pitchFamily="18" charset="0"/>
                <a:cs typeface="Times New Roman" panose="02020603050405020304" pitchFamily="18" charset="0"/>
              </a:rPr>
              <a:t>Content-Based  Filtering</a:t>
            </a:r>
          </a:p>
          <a:p>
            <a:pPr lvl="1">
              <a:lnSpc>
                <a:spcPct val="100000"/>
              </a:lnSpc>
            </a:pPr>
            <a:r>
              <a:rPr lang="en-US" sz="2400" dirty="0">
                <a:latin typeface="Times New Roman" panose="02020603050405020304" pitchFamily="18" charset="0"/>
                <a:cs typeface="Times New Roman" panose="02020603050405020304" pitchFamily="18" charset="0"/>
              </a:rPr>
              <a:t>Collaborative Filtering(CF)</a:t>
            </a:r>
          </a:p>
          <a:p>
            <a:pPr lvl="2">
              <a:lnSpc>
                <a:spcPct val="100000"/>
              </a:lnSpc>
            </a:pPr>
            <a:r>
              <a:rPr lang="en-US" sz="2000" dirty="0">
                <a:latin typeface="Times New Roman" panose="02020603050405020304" pitchFamily="18" charset="0"/>
                <a:cs typeface="Times New Roman" panose="02020603050405020304" pitchFamily="18" charset="0"/>
              </a:rPr>
              <a:t>Memory-Based Collaborative Filtering, e.g., User-based CF, Item-based CF</a:t>
            </a:r>
          </a:p>
          <a:p>
            <a:pPr lvl="2">
              <a:lnSpc>
                <a:spcPct val="100000"/>
              </a:lnSpc>
            </a:pPr>
            <a:r>
              <a:rPr lang="en-US" sz="2000" dirty="0">
                <a:latin typeface="Times New Roman" panose="02020603050405020304" pitchFamily="18" charset="0"/>
                <a:cs typeface="Times New Roman" panose="02020603050405020304" pitchFamily="18" charset="0"/>
              </a:rPr>
              <a:t>Model-Based Collaborative Filtering, e.g., Matric factorization, Neural Network</a:t>
            </a:r>
          </a:p>
          <a:p>
            <a:pPr lvl="1">
              <a:lnSpc>
                <a:spcPct val="100000"/>
              </a:lnSpc>
            </a:pPr>
            <a:r>
              <a:rPr lang="en-US" sz="2200" dirty="0">
                <a:latin typeface="Times New Roman" panose="02020603050405020304" pitchFamily="18" charset="0"/>
                <a:cs typeface="Times New Roman" panose="02020603050405020304" pitchFamily="18" charset="0"/>
              </a:rPr>
              <a:t>Hybrid Filtering</a:t>
            </a:r>
          </a:p>
        </p:txBody>
      </p:sp>
      <p:sp>
        <p:nvSpPr>
          <p:cNvPr id="4" name="TextBox 3">
            <a:extLst>
              <a:ext uri="{FF2B5EF4-FFF2-40B4-BE49-F238E27FC236}">
                <a16:creationId xmlns:a16="http://schemas.microsoft.com/office/drawing/2014/main" id="{67A769EF-0F7D-4B31-A089-0A454A4FB5E9}"/>
              </a:ext>
            </a:extLst>
          </p:cNvPr>
          <p:cNvSpPr txBox="1"/>
          <p:nvPr/>
        </p:nvSpPr>
        <p:spPr>
          <a:xfrm>
            <a:off x="70116" y="5954540"/>
            <a:ext cx="5622564" cy="830997"/>
          </a:xfrm>
          <a:prstGeom prst="rect">
            <a:avLst/>
          </a:prstGeom>
          <a:noFill/>
        </p:spPr>
        <p:txBody>
          <a:bodyPr wrap="square" rtlCol="0">
            <a:spAutoFit/>
          </a:bodyPr>
          <a:lstStyle/>
          <a:p>
            <a:r>
              <a:rPr lang="en-US" sz="1200" dirty="0"/>
              <a:t>Courtesy: 1) </a:t>
            </a:r>
            <a:r>
              <a:rPr lang="en-US" sz="1200" dirty="0">
                <a:hlinkClick r:id="rId3"/>
              </a:rPr>
              <a:t>https://d2l.ai/chapter_recommender-systems/recsys-intro.html</a:t>
            </a:r>
            <a:r>
              <a:rPr lang="en-US" sz="1200" dirty="0"/>
              <a:t>  2)  </a:t>
            </a:r>
            <a:r>
              <a:rPr lang="en-US" sz="1200" dirty="0">
                <a:hlinkClick r:id="rId4"/>
              </a:rPr>
              <a:t>https://dl.acm.org/doi/pdf/10.1155/2009/421425</a:t>
            </a:r>
            <a:r>
              <a:rPr lang="en-US" sz="1200" dirty="0"/>
              <a:t> 3)  </a:t>
            </a:r>
            <a:r>
              <a:rPr lang="en-US" sz="1200" dirty="0">
                <a:hlinkClick r:id="rId5"/>
              </a:rPr>
              <a:t>https://arxiv.org/pdf/1707.07435.pdf</a:t>
            </a:r>
            <a:r>
              <a:rPr lang="en-US" sz="1200" dirty="0"/>
              <a:t>, 4) </a:t>
            </a:r>
            <a:r>
              <a:rPr lang="en-US" sz="1200" dirty="0">
                <a:hlinkClick r:id="rId6"/>
              </a:rPr>
              <a:t>https://humboldt-wi.github.io/blog/research/applied_predictive_modeling_19/causalrecommendersystem/</a:t>
            </a:r>
            <a:r>
              <a:rPr lang="en-US" sz="1200" dirty="0"/>
              <a:t> </a:t>
            </a:r>
          </a:p>
        </p:txBody>
      </p:sp>
      <p:pic>
        <p:nvPicPr>
          <p:cNvPr id="10" name="Picture 9">
            <a:extLst>
              <a:ext uri="{FF2B5EF4-FFF2-40B4-BE49-F238E27FC236}">
                <a16:creationId xmlns:a16="http://schemas.microsoft.com/office/drawing/2014/main" id="{0769384F-A1F8-407B-B145-2D98758DCC66}"/>
              </a:ext>
            </a:extLst>
          </p:cNvPr>
          <p:cNvPicPr>
            <a:picLocks noChangeAspect="1"/>
          </p:cNvPicPr>
          <p:nvPr/>
        </p:nvPicPr>
        <p:blipFill>
          <a:blip r:embed="rId7"/>
          <a:stretch>
            <a:fillRect/>
          </a:stretch>
        </p:blipFill>
        <p:spPr>
          <a:xfrm>
            <a:off x="5813520" y="3022600"/>
            <a:ext cx="6289887" cy="3835400"/>
          </a:xfrm>
          <a:prstGeom prst="rect">
            <a:avLst/>
          </a:prstGeom>
        </p:spPr>
      </p:pic>
      <p:sp>
        <p:nvSpPr>
          <p:cNvPr id="11" name="Rectangle: Rounded Corners 10">
            <a:extLst>
              <a:ext uri="{FF2B5EF4-FFF2-40B4-BE49-F238E27FC236}">
                <a16:creationId xmlns:a16="http://schemas.microsoft.com/office/drawing/2014/main" id="{3B26686A-CA21-4F20-9A2F-60862D45FA0F}"/>
              </a:ext>
            </a:extLst>
          </p:cNvPr>
          <p:cNvSpPr/>
          <p:nvPr/>
        </p:nvSpPr>
        <p:spPr>
          <a:xfrm>
            <a:off x="817599" y="5304417"/>
            <a:ext cx="2063799" cy="3538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ACB9AE5-1733-4D1B-8DB5-2806249A2B79}"/>
              </a:ext>
            </a:extLst>
          </p:cNvPr>
          <p:cNvPicPr>
            <a:picLocks noChangeAspect="1"/>
          </p:cNvPicPr>
          <p:nvPr/>
        </p:nvPicPr>
        <p:blipFill>
          <a:blip r:embed="rId8"/>
          <a:stretch>
            <a:fillRect/>
          </a:stretch>
        </p:blipFill>
        <p:spPr>
          <a:xfrm>
            <a:off x="6997702" y="49713"/>
            <a:ext cx="3530598" cy="3088494"/>
          </a:xfrm>
          <a:prstGeom prst="rect">
            <a:avLst/>
          </a:prstGeom>
        </p:spPr>
      </p:pic>
    </p:spTree>
    <p:extLst>
      <p:ext uri="{BB962C8B-B14F-4D97-AF65-F5344CB8AC3E}">
        <p14:creationId xmlns:p14="http://schemas.microsoft.com/office/powerpoint/2010/main" val="337431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Dataset description</a:t>
            </a:r>
            <a:endParaRPr dirty="0"/>
          </a:p>
        </p:txBody>
      </p:sp>
      <p:sp>
        <p:nvSpPr>
          <p:cNvPr id="66" name="Google Shape;66;p14"/>
          <p:cNvSpPr txBox="1">
            <a:spLocks noGrp="1"/>
          </p:cNvSpPr>
          <p:nvPr>
            <p:ph type="body" idx="1"/>
          </p:nvPr>
        </p:nvSpPr>
        <p:spPr>
          <a:xfrm>
            <a:off x="415600" y="1536633"/>
            <a:ext cx="7650079" cy="4572765"/>
          </a:xfrm>
          <a:prstGeom prst="rect">
            <a:avLst/>
          </a:prstGeom>
        </p:spPr>
        <p:txBody>
          <a:bodyPr spcFirstLastPara="1" wrap="square" lIns="121900" tIns="121900" rIns="121900" bIns="121900" anchor="t" anchorCtr="0">
            <a:noAutofit/>
          </a:bodyPr>
          <a:lstStyle/>
          <a:p>
            <a:pPr indent="-482588">
              <a:lnSpc>
                <a:spcPct val="100000"/>
              </a:lnSpc>
              <a:buSzPts val="2100"/>
              <a:buChar char="-"/>
            </a:pPr>
            <a:r>
              <a:rPr lang="en-US" sz="2800" b="1" dirty="0"/>
              <a:t>The Movies Dataset</a:t>
            </a:r>
            <a:r>
              <a:rPr lang="en-US" sz="2800" dirty="0"/>
              <a:t> from Kaggle</a:t>
            </a:r>
          </a:p>
          <a:p>
            <a:pPr lvl="1" indent="-448722">
              <a:lnSpc>
                <a:spcPct val="100000"/>
              </a:lnSpc>
              <a:spcBef>
                <a:spcPts val="0"/>
              </a:spcBef>
              <a:buSzPts val="1700"/>
              <a:buChar char="-"/>
            </a:pPr>
            <a:r>
              <a:rPr lang="en" sz="2000" b="1" dirty="0">
                <a:solidFill>
                  <a:srgbClr val="6AA84F"/>
                </a:solidFill>
              </a:rPr>
              <a:t>26M</a:t>
            </a:r>
            <a:r>
              <a:rPr lang="en" sz="2000" dirty="0"/>
              <a:t> ratings from </a:t>
            </a:r>
            <a:r>
              <a:rPr lang="en" sz="2000" b="1" dirty="0">
                <a:solidFill>
                  <a:srgbClr val="6AA84F"/>
                </a:solidFill>
              </a:rPr>
              <a:t>270K</a:t>
            </a:r>
            <a:r>
              <a:rPr lang="en" sz="2000" dirty="0"/>
              <a:t> users on </a:t>
            </a:r>
            <a:r>
              <a:rPr lang="en" sz="2000" b="1" dirty="0">
                <a:solidFill>
                  <a:srgbClr val="6AA84F"/>
                </a:solidFill>
              </a:rPr>
              <a:t>45K</a:t>
            </a:r>
            <a:r>
              <a:rPr lang="en" sz="2000" dirty="0"/>
              <a:t> movies</a:t>
            </a:r>
            <a:endParaRPr sz="2000" dirty="0"/>
          </a:p>
          <a:p>
            <a:pPr indent="-482588">
              <a:lnSpc>
                <a:spcPct val="100000"/>
              </a:lnSpc>
              <a:buSzPts val="2100"/>
              <a:buChar char="-"/>
            </a:pPr>
            <a:r>
              <a:rPr lang="en" sz="2800" dirty="0"/>
              <a:t>Content</a:t>
            </a:r>
            <a:endParaRPr sz="2800" dirty="0"/>
          </a:p>
          <a:p>
            <a:pPr lvl="1" indent="-448722">
              <a:lnSpc>
                <a:spcPct val="100000"/>
              </a:lnSpc>
              <a:spcBef>
                <a:spcPts val="0"/>
              </a:spcBef>
              <a:buSzPts val="1700"/>
              <a:buChar char="-"/>
            </a:pPr>
            <a:r>
              <a:rPr lang="en" sz="2000" b="1" dirty="0">
                <a:solidFill>
                  <a:srgbClr val="6AA84F"/>
                </a:solidFill>
              </a:rPr>
              <a:t>Text</a:t>
            </a:r>
            <a:r>
              <a:rPr lang="en" sz="2000" dirty="0"/>
              <a:t>: Each movie has an overview (a paragraph) </a:t>
            </a:r>
          </a:p>
          <a:p>
            <a:pPr lvl="1" indent="-448722">
              <a:lnSpc>
                <a:spcPct val="100000"/>
              </a:lnSpc>
              <a:spcBef>
                <a:spcPts val="0"/>
              </a:spcBef>
              <a:buSzPts val="1700"/>
              <a:buChar char="-"/>
            </a:pPr>
            <a:r>
              <a:rPr lang="en" sz="2000" b="1" dirty="0">
                <a:solidFill>
                  <a:srgbClr val="6AA84F"/>
                </a:solidFill>
              </a:rPr>
              <a:t>Rating</a:t>
            </a:r>
            <a:r>
              <a:rPr lang="en" sz="2000" dirty="0"/>
              <a:t>: A tuple (UserID, MovieID, Rating, Timestamp)</a:t>
            </a:r>
            <a:endParaRPr sz="2000" dirty="0"/>
          </a:p>
          <a:p>
            <a:pPr lvl="1" indent="-448722">
              <a:lnSpc>
                <a:spcPct val="100000"/>
              </a:lnSpc>
              <a:spcBef>
                <a:spcPts val="0"/>
              </a:spcBef>
              <a:buSzPts val="1700"/>
              <a:buChar char="-"/>
            </a:pPr>
            <a:r>
              <a:rPr lang="en" sz="2000" b="1" dirty="0">
                <a:solidFill>
                  <a:srgbClr val="6AA84F"/>
                </a:solidFill>
              </a:rPr>
              <a:t>Other Attributes</a:t>
            </a:r>
            <a:r>
              <a:rPr lang="en" sz="2000" dirty="0"/>
              <a:t>: </a:t>
            </a:r>
          </a:p>
          <a:p>
            <a:pPr lvl="2" indent="-448722">
              <a:lnSpc>
                <a:spcPct val="100000"/>
              </a:lnSpc>
              <a:spcBef>
                <a:spcPts val="0"/>
              </a:spcBef>
              <a:buSzPts val="1700"/>
              <a:buChar char="-"/>
            </a:pPr>
            <a:r>
              <a:rPr lang="en" sz="2000" dirty="0"/>
              <a:t>Genre: e.g. Action, Animation, Romance, …</a:t>
            </a:r>
            <a:endParaRPr sz="2000" dirty="0"/>
          </a:p>
          <a:p>
            <a:pPr lvl="2" indent="-448722">
              <a:lnSpc>
                <a:spcPct val="100000"/>
              </a:lnSpc>
              <a:spcBef>
                <a:spcPts val="0"/>
              </a:spcBef>
              <a:buSzPts val="1700"/>
              <a:buChar char="-"/>
            </a:pPr>
            <a:r>
              <a:rPr lang="en" sz="2000" dirty="0"/>
              <a:t>Credits:  (cast, crew)</a:t>
            </a:r>
            <a:endParaRPr sz="2000" dirty="0"/>
          </a:p>
        </p:txBody>
      </p:sp>
      <p:sp>
        <p:nvSpPr>
          <p:cNvPr id="67" name="Google Shape;67;p14"/>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dirty="0">
                <a:solidFill>
                  <a:srgbClr val="000000"/>
                </a:solidFill>
                <a:latin typeface="Lato"/>
                <a:ea typeface="Lato"/>
                <a:cs typeface="Lato"/>
                <a:sym typeface="Lato"/>
              </a:rPr>
              <a:t>* https://www.kaggle.com/rounakbanik/the-movies-dataset</a:t>
            </a:r>
            <a:endParaRPr sz="933" kern="0" dirty="0">
              <a:solidFill>
                <a:srgbClr val="000000"/>
              </a:solidFill>
              <a:latin typeface="Lato"/>
              <a:ea typeface="Lato"/>
              <a:cs typeface="Lato"/>
              <a:sym typeface="Lato"/>
            </a:endParaRPr>
          </a:p>
        </p:txBody>
      </p:sp>
      <p:pic>
        <p:nvPicPr>
          <p:cNvPr id="4" name="Picture 3">
            <a:extLst>
              <a:ext uri="{FF2B5EF4-FFF2-40B4-BE49-F238E27FC236}">
                <a16:creationId xmlns:a16="http://schemas.microsoft.com/office/drawing/2014/main" id="{F60DBB09-88CA-484D-9772-F6644B67932D}"/>
              </a:ext>
            </a:extLst>
          </p:cNvPr>
          <p:cNvPicPr>
            <a:picLocks noChangeAspect="1"/>
          </p:cNvPicPr>
          <p:nvPr/>
        </p:nvPicPr>
        <p:blipFill>
          <a:blip r:embed="rId3"/>
          <a:stretch>
            <a:fillRect/>
          </a:stretch>
        </p:blipFill>
        <p:spPr>
          <a:xfrm>
            <a:off x="8121547" y="761416"/>
            <a:ext cx="3450669" cy="5574784"/>
          </a:xfrm>
          <a:prstGeom prst="rect">
            <a:avLst/>
          </a:prstGeom>
        </p:spPr>
      </p:pic>
    </p:spTree>
    <p:extLst>
      <p:ext uri="{BB962C8B-B14F-4D97-AF65-F5344CB8AC3E}">
        <p14:creationId xmlns:p14="http://schemas.microsoft.com/office/powerpoint/2010/main" val="407462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6626-3489-4100-8D08-7917D54BE1FF}"/>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5E008EB5-C25C-4B55-88A1-B83465FD2AEC}"/>
              </a:ext>
            </a:extLst>
          </p:cNvPr>
          <p:cNvSpPr>
            <a:spLocks noGrp="1"/>
          </p:cNvSpPr>
          <p:nvPr>
            <p:ph type="body" idx="1"/>
          </p:nvPr>
        </p:nvSpPr>
        <p:spPr/>
        <p:txBody>
          <a:bodyPr/>
          <a:lstStyle/>
          <a:p>
            <a:r>
              <a:rPr lang="en-US" dirty="0"/>
              <a:t>Two kinds of query</a:t>
            </a:r>
          </a:p>
          <a:p>
            <a:pPr lvl="1"/>
            <a:r>
              <a:rPr lang="en-US" dirty="0"/>
              <a:t>Rating Prediction: The goal is to learn a function </a:t>
            </a:r>
            <a:r>
              <a:rPr lang="en-US" dirty="0" err="1"/>
              <a:t>f_s</a:t>
            </a:r>
            <a:r>
              <a:rPr lang="en-US" dirty="0"/>
              <a:t> : U × M → S to predict the rating that user u would give to an unseen movie m.</a:t>
            </a:r>
          </a:p>
          <a:p>
            <a:pPr lvl="1"/>
            <a:r>
              <a:rPr lang="en-US" dirty="0"/>
              <a:t>Top-k recommendation: The goal is to learn a function </a:t>
            </a:r>
            <a:r>
              <a:rPr lang="en-US" dirty="0" err="1"/>
              <a:t>f_t</a:t>
            </a:r>
            <a:r>
              <a:rPr lang="en-US" dirty="0"/>
              <a:t> : U → </a:t>
            </a:r>
            <a:r>
              <a:rPr lang="en-US" dirty="0" err="1"/>
              <a:t>M^k</a:t>
            </a:r>
            <a:r>
              <a:rPr lang="en-US" dirty="0"/>
              <a:t> to predict k unseen movies in which user u might be interested.</a:t>
            </a:r>
          </a:p>
        </p:txBody>
      </p:sp>
    </p:spTree>
    <p:extLst>
      <p:ext uri="{BB962C8B-B14F-4D97-AF65-F5344CB8AC3E}">
        <p14:creationId xmlns:p14="http://schemas.microsoft.com/office/powerpoint/2010/main" val="58793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System framework</a:t>
            </a:r>
            <a:endParaRPr/>
          </a:p>
        </p:txBody>
      </p:sp>
      <p:grpSp>
        <p:nvGrpSpPr>
          <p:cNvPr id="2" name="Group 1">
            <a:extLst>
              <a:ext uri="{FF2B5EF4-FFF2-40B4-BE49-F238E27FC236}">
                <a16:creationId xmlns:a16="http://schemas.microsoft.com/office/drawing/2014/main" id="{9D82E791-5237-AB47-BF3C-74A6F2F61B25}"/>
              </a:ext>
            </a:extLst>
          </p:cNvPr>
          <p:cNvGrpSpPr/>
          <p:nvPr/>
        </p:nvGrpSpPr>
        <p:grpSpPr>
          <a:xfrm>
            <a:off x="1186374" y="1118427"/>
            <a:ext cx="10161983" cy="5541448"/>
            <a:chOff x="1496617" y="1333434"/>
            <a:chExt cx="9198771" cy="5016197"/>
          </a:xfrm>
        </p:grpSpPr>
        <p:pic>
          <p:nvPicPr>
            <p:cNvPr id="73" name="Google Shape;73;p15"/>
            <p:cNvPicPr preferRelativeResize="0"/>
            <p:nvPr/>
          </p:nvPicPr>
          <p:blipFill>
            <a:blip r:embed="rId3">
              <a:alphaModFix/>
            </a:blip>
            <a:stretch>
              <a:fillRect/>
            </a:stretch>
          </p:blipFill>
          <p:spPr>
            <a:xfrm>
              <a:off x="1496617" y="1333434"/>
              <a:ext cx="9198771" cy="5016197"/>
            </a:xfrm>
            <a:prstGeom prst="rect">
              <a:avLst/>
            </a:prstGeom>
            <a:noFill/>
            <a:ln>
              <a:noFill/>
            </a:ln>
          </p:spPr>
        </p:pic>
        <p:sp>
          <p:nvSpPr>
            <p:cNvPr id="74" name="Google Shape;74;p15"/>
            <p:cNvSpPr/>
            <p:nvPr/>
          </p:nvSpPr>
          <p:spPr>
            <a:xfrm>
              <a:off x="4628433" y="1621833"/>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4628433" y="3951100"/>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txBox="1"/>
            <p:nvPr/>
          </p:nvSpPr>
          <p:spPr>
            <a:xfrm>
              <a:off x="7102600" y="16218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Graph embedding</a:t>
              </a:r>
              <a:endParaRPr sz="1333" b="1" i="1" kern="0" dirty="0">
                <a:solidFill>
                  <a:srgbClr val="6AA84F"/>
                </a:solidFill>
                <a:latin typeface="Lato"/>
                <a:ea typeface="Lato"/>
                <a:cs typeface="Lato"/>
                <a:sym typeface="Lato"/>
              </a:endParaRPr>
            </a:p>
          </p:txBody>
        </p:sp>
        <p:sp>
          <p:nvSpPr>
            <p:cNvPr id="77" name="Google Shape;77;p15"/>
            <p:cNvSpPr txBox="1"/>
            <p:nvPr/>
          </p:nvSpPr>
          <p:spPr>
            <a:xfrm>
              <a:off x="7174100" y="5625900"/>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Text embedding</a:t>
              </a:r>
              <a:endParaRPr sz="1333" b="1" i="1" kern="0">
                <a:solidFill>
                  <a:srgbClr val="6AA84F"/>
                </a:solidFill>
                <a:latin typeface="Lato"/>
                <a:ea typeface="Lato"/>
                <a:cs typeface="Lato"/>
                <a:sym typeface="Lato"/>
              </a:endParaRPr>
            </a:p>
          </p:txBody>
        </p:sp>
        <p:sp>
          <p:nvSpPr>
            <p:cNvPr id="78" name="Google Shape;78;p15"/>
            <p:cNvSpPr/>
            <p:nvPr/>
          </p:nvSpPr>
          <p:spPr>
            <a:xfrm>
              <a:off x="9074367" y="2577633"/>
              <a:ext cx="558800" cy="25908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txBox="1"/>
            <p:nvPr/>
          </p:nvSpPr>
          <p:spPr>
            <a:xfrm>
              <a:off x="9074367" y="20696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Classifier</a:t>
              </a:r>
              <a:endParaRPr sz="1333" b="1" i="1" kern="0">
                <a:solidFill>
                  <a:srgbClr val="6AA84F"/>
                </a:solidFill>
                <a:latin typeface="Lato"/>
                <a:ea typeface="Lato"/>
                <a:cs typeface="Lato"/>
                <a:sym typeface="Lato"/>
              </a:endParaRPr>
            </a:p>
          </p:txBody>
        </p:sp>
      </p:grpSp>
    </p:spTree>
    <p:extLst>
      <p:ext uri="{BB962C8B-B14F-4D97-AF65-F5344CB8AC3E}">
        <p14:creationId xmlns:p14="http://schemas.microsoft.com/office/powerpoint/2010/main" val="77897222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{EDC63337-CEE2-6940-82F7-776B7B76C5A4}tf10001058</Template>
  <TotalTime>5583</TotalTime>
  <Words>3383</Words>
  <Application>Microsoft Office PowerPoint</Application>
  <PresentationFormat>Widescreen</PresentationFormat>
  <Paragraphs>273</Paragraphs>
  <Slides>29</Slides>
  <Notes>15</Notes>
  <HiddenSlides>8</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Charter</vt:lpstr>
      <vt:lpstr>Charter</vt:lpstr>
      <vt:lpstr>Playfair Display</vt:lpstr>
      <vt:lpstr>Arial</vt:lpstr>
      <vt:lpstr>Calibri</vt:lpstr>
      <vt:lpstr>Courier New</vt:lpstr>
      <vt:lpstr>Lato</vt:lpstr>
      <vt:lpstr>Roboto</vt:lpstr>
      <vt:lpstr>Times New Roman</vt:lpstr>
      <vt:lpstr>AccentBoxVTI</vt:lpstr>
      <vt:lpstr>Coral</vt:lpstr>
      <vt:lpstr>Movie Recommender</vt:lpstr>
      <vt:lpstr>Literature Review</vt:lpstr>
      <vt:lpstr>DeepWalk: Online Learning of Social Representation</vt:lpstr>
      <vt:lpstr>Doc2vec</vt:lpstr>
      <vt:lpstr>Background</vt:lpstr>
      <vt:lpstr>Type of Recommender Systems</vt:lpstr>
      <vt:lpstr>Dataset description</vt:lpstr>
      <vt:lpstr>Problem Statement</vt:lpstr>
      <vt:lpstr>System framework</vt:lpstr>
      <vt:lpstr>Text Embedding: Doc2vec</vt:lpstr>
      <vt:lpstr>Graph embedding: Metapath2vec</vt:lpstr>
      <vt:lpstr>Classification</vt:lpstr>
      <vt:lpstr>Conclusion</vt:lpstr>
      <vt:lpstr>PowerPoint Presentation</vt:lpstr>
      <vt:lpstr>Reference</vt:lpstr>
      <vt:lpstr>Next Generation of AI-learning Model – Learning from Movie/Animation</vt:lpstr>
      <vt:lpstr>Comparison</vt:lpstr>
      <vt:lpstr>Motivation</vt:lpstr>
      <vt:lpstr>Reinforcement Learning (Premature Idea)</vt:lpstr>
      <vt:lpstr>Data Input</vt:lpstr>
      <vt:lpstr>Data Input</vt:lpstr>
      <vt:lpstr>Advantages of new learning methods</vt:lpstr>
      <vt:lpstr>PowerPoint Presentation</vt:lpstr>
      <vt:lpstr>Experiment setup</vt:lpstr>
      <vt:lpstr>Text Embedding: Doc2vec</vt:lpstr>
      <vt:lpstr>Text embedding</vt:lpstr>
      <vt:lpstr>Collaborative Filtering: </vt:lpstr>
      <vt:lpstr>Content-Based  Filtering</vt:lpstr>
      <vt:lpstr>Collaborative Filtering: Jaccard Vs Cosine Vs Pearson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Zhengqi</dc:creator>
  <cp:lastModifiedBy>Dong, Zhengqi</cp:lastModifiedBy>
  <cp:revision>182</cp:revision>
  <dcterms:created xsi:type="dcterms:W3CDTF">2020-09-03T23:46:40Z</dcterms:created>
  <dcterms:modified xsi:type="dcterms:W3CDTF">2021-06-16T03:53:48Z</dcterms:modified>
</cp:coreProperties>
</file>