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19"/>
  </p:notesMasterIdLst>
  <p:sldIdLst>
    <p:sldId id="279" r:id="rId3"/>
    <p:sldId id="263" r:id="rId4"/>
    <p:sldId id="262" r:id="rId5"/>
    <p:sldId id="257" r:id="rId6"/>
    <p:sldId id="258" r:id="rId7"/>
    <p:sldId id="259" r:id="rId8"/>
    <p:sldId id="291" r:id="rId9"/>
    <p:sldId id="292" r:id="rId10"/>
    <p:sldId id="293" r:id="rId11"/>
    <p:sldId id="283" r:id="rId12"/>
    <p:sldId id="285" r:id="rId13"/>
    <p:sldId id="281" r:id="rId14"/>
    <p:sldId id="260" r:id="rId15"/>
    <p:sldId id="267"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E82B0-2DD0-40FD-AF45-3ADEEB694917}">
          <p14:sldIdLst>
            <p14:sldId id="279"/>
            <p14:sldId id="263"/>
            <p14:sldId id="262"/>
            <p14:sldId id="257"/>
            <p14:sldId id="258"/>
            <p14:sldId id="259"/>
            <p14:sldId id="291"/>
            <p14:sldId id="292"/>
            <p14:sldId id="293"/>
            <p14:sldId id="283"/>
            <p14:sldId id="285"/>
            <p14:sldId id="281"/>
          </p14:sldIdLst>
        </p14:section>
        <p14:section name="Backup Slide" id="{853B748D-190A-4C3F-AE96-ADBD6DC41510}">
          <p14:sldIdLst>
            <p14:sldId id="260"/>
            <p14:sldId id="267"/>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68860" autoAdjust="0"/>
  </p:normalViewPr>
  <p:slideViewPr>
    <p:cSldViewPr snapToGrid="0">
      <p:cViewPr varScale="1">
        <p:scale>
          <a:sx n="75" d="100"/>
          <a:sy n="75" d="100"/>
        </p:scale>
        <p:origin x="1896" y="66"/>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rouplens.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u="sng" dirty="0"/>
              <a:t>Content-based filtering: </a:t>
            </a:r>
            <a:r>
              <a:rPr lang="en-US" b="0" i="0" u="sng" dirty="0">
                <a:solidFill>
                  <a:srgbClr val="292929"/>
                </a:solidFill>
                <a:effectLst/>
                <a:latin typeface="charter"/>
              </a:rPr>
              <a:t>The Content-Based Recommender relies on the similarity of the items being recommended </a:t>
            </a:r>
            <a:r>
              <a:rPr lang="en-US" b="0" i="0" dirty="0">
                <a:solidFill>
                  <a:srgbClr val="292929"/>
                </a:solidFill>
                <a:effectLst/>
                <a:latin typeface="charter"/>
              </a:rPr>
              <a:t>(and sometime it’s also known as the similarity-based filtering).</a:t>
            </a:r>
            <a:r>
              <a:rPr lang="en-US" b="0" i="0" u="sng" dirty="0">
                <a:solidFill>
                  <a:srgbClr val="292929"/>
                </a:solidFill>
                <a:effectLst/>
                <a:latin typeface="charter"/>
              </a:rPr>
              <a:t> The basic idea is that if you like an item, then you will also like a “similar” item. </a:t>
            </a:r>
            <a:r>
              <a:rPr lang="en-US" b="0" i="0" dirty="0">
                <a:solidFill>
                  <a:srgbClr val="292929"/>
                </a:solidFill>
                <a:effectLst/>
                <a:latin typeface="charter"/>
              </a:rPr>
              <a:t>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then it’s likely that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altLang="zh-CN" dirty="0"/>
              <a:t>Reference:</a:t>
            </a:r>
          </a:p>
          <a:p>
            <a:pPr marL="171450" indent="-171450">
              <a:buFontTx/>
              <a:buChar char="-"/>
            </a:pPr>
            <a:r>
              <a:rPr lang="en-US" dirty="0"/>
              <a:t>https://www.sciencedirect.com/science/article/pii/S1110866515000341#:~:text=Recommender%20system%20has%20the%20ability,online%20shopping%20environment%20%5B4%5D.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3</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14</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16</a:t>
            </a:fld>
            <a:endParaRPr lang="en-US"/>
          </a:p>
        </p:txBody>
      </p:sp>
    </p:spTree>
    <p:extLst>
      <p:ext uri="{BB962C8B-B14F-4D97-AF65-F5344CB8AC3E}">
        <p14:creationId xmlns:p14="http://schemas.microsoft.com/office/powerpoint/2010/main" val="156419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bd3fb1b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bd3fb1b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dataset is token from Kaggle, and is originally released by </a:t>
            </a:r>
            <a:r>
              <a:rPr lang="en-US" dirty="0" err="1"/>
              <a:t>MovieLens</a:t>
            </a:r>
            <a:r>
              <a:rPr lang="en-US" dirty="0"/>
              <a:t> website, which is a project run </a:t>
            </a:r>
            <a:r>
              <a:rPr lang="en-US" b="0" i="0" dirty="0">
                <a:effectLst/>
                <a:latin typeface="Roboto" panose="02000000000000000000" pitchFamily="2" charset="0"/>
              </a:rPr>
              <a:t>by </a:t>
            </a:r>
            <a:r>
              <a:rPr lang="en-US" b="0" i="0" u="none" strike="noStrike" dirty="0" err="1">
                <a:solidFill>
                  <a:srgbClr val="3BACE1"/>
                </a:solidFill>
                <a:effectLst/>
                <a:latin typeface="Roboto" panose="02000000000000000000" pitchFamily="2" charset="0"/>
                <a:hlinkClick r:id="rId3"/>
              </a:rPr>
              <a:t>GroupLens</a:t>
            </a:r>
            <a:r>
              <a:rPr lang="en-US" b="0" i="0" dirty="0">
                <a:effectLst/>
                <a:latin typeface="Roboto" panose="02000000000000000000" pitchFamily="2" charset="0"/>
              </a:rPr>
              <a:t>, it’s a research lab at the University of Minnesota.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And, here is some feature about the dataset. This dataset had abundant features as you can see in the figure. But, here is couple features that we considered to use</a:t>
            </a:r>
            <a:r>
              <a:rPr lang="zh-CN" altLang="en-US" b="0" i="0" dirty="0">
                <a:effectLst/>
                <a:latin typeface="Roboto" panose="02000000000000000000" pitchFamily="2" charset="0"/>
              </a:rPr>
              <a:t>：</a:t>
            </a:r>
            <a:endParaRPr lang="en-US" altLang="zh-CN"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b="0" i="0" dirty="0">
                <a:effectLst/>
                <a:latin typeface="Roboto" panose="02000000000000000000" pitchFamily="2" charset="0"/>
              </a:rPr>
              <a:t>Text: an overview for the movie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Rating is constituted by 4 elements, </a:t>
            </a:r>
            <a:r>
              <a:rPr lang="en-US" b="0" i="0" dirty="0" err="1">
                <a:effectLst/>
                <a:latin typeface="Roboto" panose="02000000000000000000" pitchFamily="2" charset="0"/>
              </a:rPr>
              <a:t>UsrID</a:t>
            </a:r>
            <a:r>
              <a:rPr lang="en-US" b="0" i="0" dirty="0">
                <a:effectLst/>
                <a:latin typeface="Roboto" panose="02000000000000000000" pitchFamily="2" charset="0"/>
              </a:rPr>
              <a:t>, </a:t>
            </a:r>
            <a:r>
              <a:rPr lang="en-US" b="0" i="0" dirty="0" err="1">
                <a:effectLst/>
                <a:latin typeface="Roboto" panose="02000000000000000000" pitchFamily="2" charset="0"/>
              </a:rPr>
              <a:t>movieID</a:t>
            </a:r>
            <a:r>
              <a:rPr lang="en-US" b="0" i="0" dirty="0">
                <a:effectLst/>
                <a:latin typeface="Roboto" panose="02000000000000000000" pitchFamily="2" charset="0"/>
              </a:rPr>
              <a:t>, rating(an integer scaled from 1-5), and timestamp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Some other attributed include genre and credits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638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5bd3fb1b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5bd3fb1b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2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5bd3fb1b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5bd3fb1b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metadata related to movie, such as genres type, tags, and movie overview. But the goal here is to learn a representation that can capture or describe the main content of a movie, which related to the idea of content filtering, if a user like an item, he will also like a similar item. </a:t>
            </a:r>
          </a:p>
          <a:p>
            <a:endParaRPr lang="en-US" dirty="0"/>
          </a:p>
          <a:p>
            <a:r>
              <a:rPr lang="en-US" dirty="0"/>
              <a:t>In our case, since the genres and tags are too short to use, so we used movie overview will be generate the text embedding. </a:t>
            </a:r>
          </a:p>
          <a:p>
            <a:endParaRPr lang="en-US" dirty="0"/>
          </a:p>
          <a:p>
            <a:endParaRPr lang="en-US" dirty="0"/>
          </a:p>
          <a:p>
            <a:endParaRPr lang="en-US" dirty="0"/>
          </a:p>
          <a:p>
            <a:r>
              <a:rPr lang="en-US" dirty="0"/>
              <a:t>Why not use BERT? </a:t>
            </a:r>
            <a:r>
              <a:rPr lang="en-US" dirty="0">
                <a:sym typeface="Wingdings" panose="05000000000000000000" pitchFamily="2" charset="2"/>
              </a:rPr>
              <a:t> Tried, but don’t have enough time to figure out how to use it.</a:t>
            </a:r>
          </a:p>
          <a:p>
            <a:endParaRPr lang="en-US" dirty="0">
              <a:sym typeface="Wingdings" panose="05000000000000000000" pitchFamily="2" charset="2"/>
            </a:endParaRPr>
          </a:p>
          <a:p>
            <a:r>
              <a:rPr lang="en-US" dirty="0">
                <a:sym typeface="Wingdings" panose="05000000000000000000" pitchFamily="2" charset="2"/>
              </a:rPr>
              <a:t>BERT Reference:</a:t>
            </a:r>
          </a:p>
          <a:p>
            <a:pPr marL="171450" indent="-171450">
              <a:buFontTx/>
              <a:buChar char="-"/>
            </a:pPr>
            <a:r>
              <a:rPr lang="en-US" dirty="0">
                <a:sym typeface="Wingdings" panose="05000000000000000000" pitchFamily="2" charset="2"/>
              </a:rPr>
              <a:t>Explanation, https://towardsdatascience.com/bert-explained-state-of-the-art-language-model-for-nlp-f8b21a9b6270</a:t>
            </a:r>
          </a:p>
          <a:p>
            <a:pPr marL="171450" indent="-171450">
              <a:buFontTx/>
              <a:buChar char="-"/>
            </a:pPr>
            <a:r>
              <a:rPr lang="en-US" dirty="0">
                <a:sym typeface="Wingdings" panose="05000000000000000000" pitchFamily="2" charset="2"/>
              </a:rPr>
              <a:t>Code repo, https://github.com/google-research/bert#fine-tuning-with-bert</a:t>
            </a:r>
          </a:p>
          <a:p>
            <a:pPr marL="171450" indent="-171450">
              <a:buFontTx/>
              <a:buChar char="-"/>
            </a:pPr>
            <a:r>
              <a:rPr lang="en-US" dirty="0" err="1">
                <a:sym typeface="Wingdings" panose="05000000000000000000" pitchFamily="2" charset="2"/>
              </a:rPr>
              <a:t>Colab</a:t>
            </a:r>
            <a:r>
              <a:rPr lang="en-US" dirty="0">
                <a:sym typeface="Wingdings" panose="05000000000000000000" pitchFamily="2" charset="2"/>
              </a:rPr>
              <a:t>--BERT End to End (Fine-tuning + Predicting) with Cloud TPU: Sentence and Sentence-Pair Classification Tasks, https://colab.research.google.com/github/tensorflow/tpu/blob/master/tools/colab/bert_finetuning_with_cloud_tpus.ipynb#scrollTo=0yamCRHcV-nQ</a:t>
            </a:r>
          </a:p>
          <a:p>
            <a:pPr marL="171450" indent="-171450">
              <a:buFontTx/>
              <a:buChar char="-"/>
            </a:pPr>
            <a:r>
              <a:rPr lang="en-US" dirty="0">
                <a:sym typeface="Wingdings" panose="05000000000000000000" pitchFamily="2" charset="2"/>
              </a:rPr>
              <a:t>BERT Paper, https://arxiv.org/abs/1810.04805</a:t>
            </a:r>
          </a:p>
          <a:p>
            <a:pPr marL="171450" indent="-171450">
              <a:buFontTx/>
              <a:buChar char="-"/>
            </a:pPr>
            <a:r>
              <a:rPr lang="en-US" dirty="0">
                <a:sym typeface="Wingdings" panose="05000000000000000000" pitchFamily="2" charset="2"/>
              </a:rPr>
              <a:t>Attention paper, https://arxiv.org/pdf/1706.03762.pdf</a:t>
            </a:r>
          </a:p>
        </p:txBody>
      </p:sp>
      <p:sp>
        <p:nvSpPr>
          <p:cNvPr id="4" name="Slide Number Placeholder 3"/>
          <p:cNvSpPr>
            <a:spLocks noGrp="1"/>
          </p:cNvSpPr>
          <p:nvPr>
            <p:ph type="sldNum" sz="quarter" idx="5"/>
          </p:nvPr>
        </p:nvSpPr>
        <p:spPr/>
        <p:txBody>
          <a:bodyPr/>
          <a:lstStyle/>
          <a:p>
            <a:fld id="{2C4E38C8-3357-44D4-9783-EA733BD04718}" type="slidenum">
              <a:rPr lang="en-US" smtClean="0"/>
              <a:t>7</a:t>
            </a:fld>
            <a:endParaRPr lang="en-US"/>
          </a:p>
        </p:txBody>
      </p:sp>
    </p:spTree>
    <p:extLst>
      <p:ext uri="{BB962C8B-B14F-4D97-AF65-F5344CB8AC3E}">
        <p14:creationId xmlns:p14="http://schemas.microsoft.com/office/powerpoint/2010/main" val="133370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5bd3fb1b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5bd3fb1b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previous publication are mainly related to word2vec-based learning network, such as </a:t>
            </a:r>
            <a:r>
              <a:rPr lang="en-US" dirty="0" err="1"/>
              <a:t>DeepWalk</a:t>
            </a:r>
            <a:r>
              <a:rPr lang="en-US" dirty="0"/>
              <a:t>, node2vec. Those network use singular type of node and relationship to constructure the network model, and that’s why it’s called homogeneous network.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in our project, there are many type of attribute we want to take into consideration, such as User, movie, genre type, and cast/crew, so the graph embedding is used to capture the internal relations of richer and more complicated data content, as well as the relations amount those objects. Motivated by the success of representation learning of heterogeneous information network, we applied a Metaphath2vec sampling algorithm to produce the graph embedding vectors.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Firstly, a Random walks algorithm, </a:t>
            </a:r>
            <a:r>
              <a:rPr lang="en-US" strike="sngStrike" dirty="0"/>
              <a:t>that was previous used in </a:t>
            </a:r>
            <a:r>
              <a:rPr lang="en-US" strike="sngStrike" dirty="0" err="1"/>
              <a:t>DeepWalk</a:t>
            </a:r>
            <a:r>
              <a:rPr lang="en-US" strike="sngStrike" dirty="0"/>
              <a:t> and node2vec those homogeneous network model, </a:t>
            </a:r>
            <a:r>
              <a:rPr lang="en-US" dirty="0"/>
              <a:t>was used to make connection amount those nodes, and feeds those sequences of nodes to a skip-gram model to learn nodes embedding.  One challenge for directly using those traditional embedding method to our project is the network is heterogeneous, so in order to preserve the proximity between nodes and its neighborhood, we need to find a way to optimize the embedding model while maintaining the structures and semantics of multiple type of nodes and relations. In order to tackle this problem, a novel rating-aware sampling policy is used to ensure the predicted rating score associated with neighboring moves in random walk that are close with high probability.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Goal: maximize the likelihood of preserving both the structure and semantics of a given heterogeneous network.</a:t>
            </a:r>
            <a:endParaRPr dirty="0"/>
          </a:p>
        </p:txBody>
      </p:sp>
    </p:spTree>
    <p:extLst>
      <p:ext uri="{BB962C8B-B14F-4D97-AF65-F5344CB8AC3E}">
        <p14:creationId xmlns:p14="http://schemas.microsoft.com/office/powerpoint/2010/main" val="152959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module is a classifier which takes the learned embeddings of users rating and movies overview in the first two modules as input, and use them to predict a rating score. A common option for the classification module is MLP.</a:t>
            </a:r>
          </a:p>
        </p:txBody>
      </p:sp>
      <p:sp>
        <p:nvSpPr>
          <p:cNvPr id="4" name="Slide Number Placeholder 3"/>
          <p:cNvSpPr>
            <a:spLocks noGrp="1"/>
          </p:cNvSpPr>
          <p:nvPr>
            <p:ph type="sldNum" sz="quarter" idx="5"/>
          </p:nvPr>
        </p:nvSpPr>
        <p:spPr/>
        <p:txBody>
          <a:bodyPr/>
          <a:lstStyle/>
          <a:p>
            <a:fld id="{2C4E38C8-3357-44D4-9783-EA733BD04718}" type="slidenum">
              <a:rPr lang="en-US" smtClean="0"/>
              <a:t>9</a:t>
            </a:fld>
            <a:endParaRPr lang="en-US"/>
          </a:p>
        </p:txBody>
      </p:sp>
    </p:spTree>
    <p:extLst>
      <p:ext uri="{BB962C8B-B14F-4D97-AF65-F5344CB8AC3E}">
        <p14:creationId xmlns:p14="http://schemas.microsoft.com/office/powerpoint/2010/main" val="113182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bd3fb1b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bd3fb1b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result is not very good, it only has about 33% ACC, but there are many way we can do to improve the performance, such as replace the Doc2vec with BERT algoirthm to produce a higher quality of text embedding, as well as considering the more matadata to produce the graph embedding, or find-tune the configuration parameter and train a bit longer with larger epoch number, can also increase the performance.</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t>
            </a:r>
            <a:r>
              <a:rPr lang="en-US" dirty="0"/>
              <a:t>H</a:t>
            </a:r>
            <a:r>
              <a:rPr lang="en" dirty="0"/>
              <a:t>ere some key takeaway, that we discover from this project.</a:t>
            </a:r>
            <a:endParaRPr dirty="0"/>
          </a:p>
        </p:txBody>
      </p:sp>
    </p:spTree>
    <p:extLst>
      <p:ext uri="{BB962C8B-B14F-4D97-AF65-F5344CB8AC3E}">
        <p14:creationId xmlns:p14="http://schemas.microsoft.com/office/powerpoint/2010/main" val="44849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bd3fb1b0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bd3fb1b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00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4128333" y="2169600"/>
            <a:ext cx="3935200" cy="21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4" y="4355907"/>
            <a:ext cx="3935200" cy="93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74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8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lang="en-US" dirty="0"/>
          </a:p>
          <a:p>
            <a:pPr lvl="1"/>
            <a:endParaRPr dirty="0"/>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5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237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144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44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7780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50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6/15/2021</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35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594451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a:t>Group </a:t>
            </a:r>
            <a:r>
              <a:rPr lang="en-US" altLang="zh-CN"/>
              <a:t>member</a:t>
            </a:r>
            <a:r>
              <a:rPr lang="zh-CN" altLang="en-US"/>
              <a:t>： </a:t>
            </a:r>
            <a:r>
              <a:rPr lang="en-US" altLang="zh-CN"/>
              <a:t>Zhengqi Dong, Yuntian He</a:t>
            </a:r>
          </a:p>
          <a:p>
            <a:r>
              <a:rPr lang="en-US"/>
              <a:t>Email: {dong.760, he.1773}@osu.edu</a:t>
            </a:r>
            <a:endParaRPr lang="en-US" dirty="0"/>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Conclusion</a:t>
            </a:r>
            <a:endParaRPr dirty="0"/>
          </a:p>
        </p:txBody>
      </p:sp>
      <p:sp>
        <p:nvSpPr>
          <p:cNvPr id="119" name="Google Shape;119;p20"/>
          <p:cNvSpPr txBox="1">
            <a:spLocks noGrp="1"/>
          </p:cNvSpPr>
          <p:nvPr>
            <p:ph type="body" idx="1"/>
          </p:nvPr>
        </p:nvSpPr>
        <p:spPr>
          <a:xfrm>
            <a:off x="415600" y="1356600"/>
            <a:ext cx="6508845" cy="5322164"/>
          </a:xfrm>
          <a:prstGeom prst="rect">
            <a:avLst/>
          </a:prstGeom>
        </p:spPr>
        <p:txBody>
          <a:bodyPr spcFirstLastPara="1" wrap="square" lIns="121900" tIns="121900" rIns="121900" bIns="121900" anchor="t" anchorCtr="0">
            <a:noAutofit/>
          </a:bodyPr>
          <a:lstStyle/>
          <a:p>
            <a:pPr marL="285750" indent="-285750">
              <a:lnSpc>
                <a:spcPct val="150000"/>
              </a:lnSpc>
            </a:pPr>
            <a:r>
              <a:rPr lang="en" sz="2000" b="1" dirty="0"/>
              <a:t>Methods</a:t>
            </a:r>
          </a:p>
          <a:p>
            <a:pPr marL="895335" lvl="1" indent="-285750">
              <a:lnSpc>
                <a:spcPct val="150000"/>
              </a:lnSpc>
            </a:pPr>
            <a:r>
              <a:rPr lang="en-US" sz="2000" dirty="0"/>
              <a:t>Use text embedding only (TEXT)</a:t>
            </a:r>
          </a:p>
          <a:p>
            <a:pPr marL="895335" lvl="1" indent="-285750">
              <a:lnSpc>
                <a:spcPct val="150000"/>
              </a:lnSpc>
            </a:pPr>
            <a:r>
              <a:rPr lang="en-US" sz="2000" dirty="0"/>
              <a:t>Use graph embedding only (GRAPH)</a:t>
            </a:r>
          </a:p>
          <a:p>
            <a:pPr marL="895335" lvl="1" indent="-285750">
              <a:lnSpc>
                <a:spcPct val="150000"/>
              </a:lnSpc>
            </a:pPr>
            <a:r>
              <a:rPr lang="en-US" sz="2000" dirty="0"/>
              <a:t>Use both text and graph embedding </a:t>
            </a:r>
            <a:r>
              <a:rPr lang="en-US" sz="1667" dirty="0"/>
              <a:t>(BOTH)</a:t>
            </a:r>
          </a:p>
          <a:p>
            <a:pPr marL="285750" indent="-285750">
              <a:lnSpc>
                <a:spcPct val="150000"/>
              </a:lnSpc>
            </a:pPr>
            <a:r>
              <a:rPr lang="en-US" sz="2000" b="1" dirty="0"/>
              <a:t>Key Takeaway</a:t>
            </a:r>
          </a:p>
          <a:p>
            <a:pPr marL="895335" lvl="1" indent="-285750">
              <a:lnSpc>
                <a:spcPct val="150000"/>
              </a:lnSpc>
            </a:pPr>
            <a:r>
              <a:rPr lang="en-US" sz="1667" dirty="0"/>
              <a:t>BOTH methods outperforms other two in all metrics</a:t>
            </a:r>
          </a:p>
          <a:p>
            <a:pPr marL="895335" lvl="1" indent="-285750">
              <a:lnSpc>
                <a:spcPct val="150000"/>
              </a:lnSpc>
            </a:pPr>
            <a:r>
              <a:rPr lang="en-US" sz="1667" dirty="0"/>
              <a:t>BOTH method takes 5.61% longer to train than the other twos on average.</a:t>
            </a:r>
          </a:p>
          <a:p>
            <a:pPr marL="895335" lvl="1" indent="-285750">
              <a:lnSpc>
                <a:spcPct val="150000"/>
              </a:lnSpc>
            </a:pPr>
            <a:r>
              <a:rPr lang="en-US" sz="1667" dirty="0"/>
              <a:t>ACC (or MSE/MAE) decrease as batch size increases (or increase)</a:t>
            </a:r>
          </a:p>
          <a:p>
            <a:pPr marL="895335" lvl="1" indent="-285750">
              <a:lnSpc>
                <a:spcPct val="150000"/>
              </a:lnSpc>
            </a:pPr>
            <a:r>
              <a:rPr lang="en-US" sz="1667" dirty="0"/>
              <a:t>Training faster as batch size increases </a:t>
            </a:r>
          </a:p>
          <a:p>
            <a:pPr marL="285750" indent="-285750">
              <a:lnSpc>
                <a:spcPct val="150000"/>
              </a:lnSpc>
            </a:pPr>
            <a:endParaRPr sz="1600" dirty="0"/>
          </a:p>
        </p:txBody>
      </p:sp>
      <p:pic>
        <p:nvPicPr>
          <p:cNvPr id="5" name="Picture 4">
            <a:extLst>
              <a:ext uri="{FF2B5EF4-FFF2-40B4-BE49-F238E27FC236}">
                <a16:creationId xmlns:a16="http://schemas.microsoft.com/office/drawing/2014/main" id="{6FAC32BE-711C-472E-9F56-A7F1EDD7FF2E}"/>
              </a:ext>
            </a:extLst>
          </p:cNvPr>
          <p:cNvPicPr>
            <a:picLocks noChangeAspect="1"/>
          </p:cNvPicPr>
          <p:nvPr/>
        </p:nvPicPr>
        <p:blipFill>
          <a:blip r:embed="rId3"/>
          <a:stretch>
            <a:fillRect/>
          </a:stretch>
        </p:blipFill>
        <p:spPr>
          <a:xfrm>
            <a:off x="6924445" y="179236"/>
            <a:ext cx="4573000" cy="1519928"/>
          </a:xfrm>
          <a:prstGeom prst="rect">
            <a:avLst/>
          </a:prstGeom>
        </p:spPr>
      </p:pic>
      <p:pic>
        <p:nvPicPr>
          <p:cNvPr id="7" name="Picture 6">
            <a:extLst>
              <a:ext uri="{FF2B5EF4-FFF2-40B4-BE49-F238E27FC236}">
                <a16:creationId xmlns:a16="http://schemas.microsoft.com/office/drawing/2014/main" id="{D77EE38C-1B6F-49F4-8873-164774772B67}"/>
              </a:ext>
            </a:extLst>
          </p:cNvPr>
          <p:cNvPicPr>
            <a:picLocks noChangeAspect="1"/>
          </p:cNvPicPr>
          <p:nvPr/>
        </p:nvPicPr>
        <p:blipFill>
          <a:blip r:embed="rId4"/>
          <a:stretch>
            <a:fillRect/>
          </a:stretch>
        </p:blipFill>
        <p:spPr>
          <a:xfrm>
            <a:off x="6791257" y="1699164"/>
            <a:ext cx="4839375" cy="4706007"/>
          </a:xfrm>
          <a:prstGeom prst="rect">
            <a:avLst/>
          </a:prstGeom>
        </p:spPr>
      </p:pic>
    </p:spTree>
    <p:extLst>
      <p:ext uri="{BB962C8B-B14F-4D97-AF65-F5344CB8AC3E}">
        <p14:creationId xmlns:p14="http://schemas.microsoft.com/office/powerpoint/2010/main" val="9707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115C-21F9-4ACD-A5C8-67319E822C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CF31AC-1DD2-4CA0-BBEF-74166A47D531}"/>
              </a:ext>
            </a:extLst>
          </p:cNvPr>
          <p:cNvSpPr>
            <a:spLocks noGrp="1"/>
          </p:cNvSpPr>
          <p:nvPr>
            <p:ph type="body" idx="1"/>
          </p:nvPr>
        </p:nvSpPr>
        <p:spPr/>
        <p:txBody>
          <a:bodyPr/>
          <a:lstStyle/>
          <a:p>
            <a:pPr marL="152396" indent="0" algn="ctr">
              <a:buNone/>
            </a:pPr>
            <a:endParaRPr lang="en-US" sz="7200" dirty="0"/>
          </a:p>
          <a:p>
            <a:pPr marL="152396" indent="0" algn="ctr">
              <a:buNone/>
            </a:pPr>
            <a:r>
              <a:rPr lang="en-US" sz="7200" dirty="0"/>
              <a:t>Thanks! Any Question?</a:t>
            </a:r>
          </a:p>
        </p:txBody>
      </p:sp>
    </p:spTree>
    <p:extLst>
      <p:ext uri="{BB962C8B-B14F-4D97-AF65-F5344CB8AC3E}">
        <p14:creationId xmlns:p14="http://schemas.microsoft.com/office/powerpoint/2010/main" val="9906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normAutofit fontScale="85000" lnSpcReduction="20000"/>
          </a:bodyPr>
          <a:lstStyle/>
          <a:p>
            <a:pPr marL="0" indent="0">
              <a:buNone/>
            </a:pPr>
            <a:r>
              <a:rPr lang="en-US" dirty="0"/>
              <a:t>[1]Jacob Devlin, Ming-Wei Chang, Kenton Lee, and Kristina Toutanova. Bert: Pre-training of </a:t>
            </a:r>
            <a:r>
              <a:rPr lang="en-US" dirty="0" err="1"/>
              <a:t>deepbidirectional</a:t>
            </a:r>
            <a:r>
              <a:rPr lang="en-US" dirty="0"/>
              <a:t> transformers for language </a:t>
            </a:r>
            <a:r>
              <a:rPr lang="en-US" dirty="0" err="1"/>
              <a:t>understanding.arXiv</a:t>
            </a:r>
            <a:r>
              <a:rPr lang="en-US" dirty="0"/>
              <a:t> preprint arXiv:1810.04805, 2018.</a:t>
            </a:r>
          </a:p>
          <a:p>
            <a:pPr marL="0" indent="0">
              <a:buNone/>
            </a:pPr>
            <a:r>
              <a:rPr lang="en-US" dirty="0"/>
              <a:t>[2]Yuxiao Dong, Nitesh V Chawla, and </a:t>
            </a:r>
            <a:r>
              <a:rPr lang="en-US" dirty="0" err="1"/>
              <a:t>Ananthram</a:t>
            </a:r>
            <a:r>
              <a:rPr lang="en-US" dirty="0"/>
              <a:t> Swami. metapath2vec: Scalable </a:t>
            </a:r>
            <a:r>
              <a:rPr lang="en-US" dirty="0" err="1"/>
              <a:t>representationlearning</a:t>
            </a:r>
            <a:r>
              <a:rPr lang="en-US" dirty="0"/>
              <a:t> for heterogeneous networks. </a:t>
            </a:r>
            <a:r>
              <a:rPr lang="en-US" dirty="0" err="1"/>
              <a:t>InProceedings</a:t>
            </a:r>
            <a:r>
              <a:rPr lang="en-US" dirty="0"/>
              <a:t> of the 23rd ACM SIGKDD </a:t>
            </a:r>
            <a:r>
              <a:rPr lang="en-US" dirty="0" err="1"/>
              <a:t>internationalconference</a:t>
            </a:r>
            <a:r>
              <a:rPr lang="en-US" dirty="0"/>
              <a:t> on knowledge discovery and data mining, pages 135–144, 2017.</a:t>
            </a:r>
          </a:p>
          <a:p>
            <a:pPr marL="0" indent="0">
              <a:buNone/>
            </a:pPr>
            <a:r>
              <a:rPr lang="en-US" dirty="0"/>
              <a:t>[3]Yoon  </a:t>
            </a:r>
            <a:r>
              <a:rPr lang="en-US" dirty="0" err="1"/>
              <a:t>Kim.Convolutional</a:t>
            </a:r>
            <a:r>
              <a:rPr lang="en-US" dirty="0"/>
              <a:t>  neural  networks  for  sentence  </a:t>
            </a:r>
            <a:r>
              <a:rPr lang="en-US" dirty="0" err="1"/>
              <a:t>classification.arXiv</a:t>
            </a:r>
            <a:r>
              <a:rPr lang="en-US" dirty="0"/>
              <a:t>  preprintarXiv:1408.5882, 2014.</a:t>
            </a:r>
          </a:p>
          <a:p>
            <a:pPr marL="0" indent="0">
              <a:buNone/>
            </a:pPr>
            <a:r>
              <a:rPr lang="en-US" dirty="0"/>
              <a:t>[4]Quoc Le and Tomas </a:t>
            </a:r>
            <a:r>
              <a:rPr lang="en-US" dirty="0" err="1"/>
              <a:t>Mikolov</a:t>
            </a:r>
            <a:r>
              <a:rPr lang="en-US" dirty="0"/>
              <a:t>.   Distributed representations of sentences and documents.   </a:t>
            </a:r>
            <a:r>
              <a:rPr lang="en-US" dirty="0" err="1"/>
              <a:t>InInternational</a:t>
            </a:r>
            <a:r>
              <a:rPr lang="en-US" dirty="0"/>
              <a:t> conference on machine learning, pages 1188–1196, 2014.</a:t>
            </a:r>
          </a:p>
          <a:p>
            <a:pPr marL="0" indent="0">
              <a:buNone/>
            </a:pPr>
            <a:r>
              <a:rPr lang="en-US" altLang="zh-CN" dirty="0"/>
              <a:t>[5]Francesco Ricci,  </a:t>
            </a:r>
            <a:r>
              <a:rPr lang="en-US" altLang="zh-CN" dirty="0" err="1"/>
              <a:t>Lior</a:t>
            </a:r>
            <a:r>
              <a:rPr lang="en-US" altLang="zh-CN" dirty="0"/>
              <a:t> </a:t>
            </a:r>
            <a:r>
              <a:rPr lang="en-US" altLang="zh-CN" dirty="0" err="1"/>
              <a:t>Rokach</a:t>
            </a:r>
            <a:r>
              <a:rPr lang="en-US" altLang="zh-CN" dirty="0"/>
              <a:t>,  and </a:t>
            </a:r>
            <a:r>
              <a:rPr lang="en-US" altLang="zh-CN" dirty="0" err="1"/>
              <a:t>Bracha</a:t>
            </a:r>
            <a:r>
              <a:rPr lang="en-US" altLang="zh-CN" dirty="0"/>
              <a:t> Shapira.   Introduction to recommender </a:t>
            </a:r>
            <a:r>
              <a:rPr lang="en-US" altLang="zh-CN" dirty="0" err="1"/>
              <a:t>systemshandbook</a:t>
            </a:r>
            <a:r>
              <a:rPr lang="en-US" altLang="zh-CN" dirty="0"/>
              <a:t>. </a:t>
            </a:r>
            <a:r>
              <a:rPr lang="en-US" altLang="zh-CN" dirty="0" err="1"/>
              <a:t>InRecommender</a:t>
            </a:r>
            <a:r>
              <a:rPr lang="en-US" altLang="zh-CN" dirty="0"/>
              <a:t> systems handbook, pages 1–35. Springer, 2011.</a:t>
            </a:r>
          </a:p>
          <a:p>
            <a:pPr marL="0" indent="0">
              <a:buNone/>
            </a:pPr>
            <a:r>
              <a:rPr lang="en-US" altLang="zh-CN" dirty="0"/>
              <a:t>[6]</a:t>
            </a:r>
            <a:r>
              <a:rPr lang="en-US" altLang="zh-CN" dirty="0" err="1"/>
              <a:t>Xiaoyuan</a:t>
            </a:r>
            <a:r>
              <a:rPr lang="en-US" altLang="zh-CN" dirty="0"/>
              <a:t> </a:t>
            </a:r>
            <a:r>
              <a:rPr lang="en-US" altLang="zh-CN" dirty="0" err="1"/>
              <a:t>Su</a:t>
            </a:r>
            <a:r>
              <a:rPr lang="en-US" altLang="zh-CN" dirty="0"/>
              <a:t> and </a:t>
            </a:r>
            <a:r>
              <a:rPr lang="en-US" altLang="zh-CN" dirty="0" err="1"/>
              <a:t>Taghi</a:t>
            </a:r>
            <a:r>
              <a:rPr lang="en-US" altLang="zh-CN" dirty="0"/>
              <a:t> M </a:t>
            </a:r>
            <a:r>
              <a:rPr lang="en-US" altLang="zh-CN" dirty="0" err="1"/>
              <a:t>Khoshgoftaar</a:t>
            </a:r>
            <a:r>
              <a:rPr lang="en-US" altLang="zh-CN" dirty="0"/>
              <a:t>. A survey of collaborative filtering </a:t>
            </a:r>
            <a:r>
              <a:rPr lang="en-US" altLang="zh-CN" dirty="0" err="1"/>
              <a:t>techniques.Advancesin</a:t>
            </a:r>
            <a:r>
              <a:rPr lang="en-US" altLang="zh-CN" dirty="0"/>
              <a:t> artificial intelligence, 2009, 2009.</a:t>
            </a:r>
          </a:p>
          <a:p>
            <a:pPr marL="0" indent="0">
              <a:buNone/>
            </a:pPr>
            <a:r>
              <a:rPr lang="en-US" altLang="zh-CN" dirty="0"/>
              <a:t>[7]Shuai Zhang, Lina Yao, </a:t>
            </a:r>
            <a:r>
              <a:rPr lang="en-US" altLang="zh-CN" dirty="0" err="1"/>
              <a:t>Aixin</a:t>
            </a:r>
            <a:r>
              <a:rPr lang="en-US" altLang="zh-CN" dirty="0"/>
              <a:t> Sun, and Yi Tay. Deep learning based recommender system: </a:t>
            </a:r>
            <a:r>
              <a:rPr lang="en-US" altLang="zh-CN" dirty="0" err="1"/>
              <a:t>Asurvey</a:t>
            </a:r>
            <a:r>
              <a:rPr lang="en-US" altLang="zh-CN" dirty="0"/>
              <a:t> and new </a:t>
            </a:r>
            <a:r>
              <a:rPr lang="en-US" altLang="zh-CN" dirty="0" err="1"/>
              <a:t>perspectives.ACM</a:t>
            </a:r>
            <a:r>
              <a:rPr lang="en-US" altLang="zh-CN" dirty="0"/>
              <a:t> Computing Surveys (CSUR), 52(1):1–38, 2019.</a:t>
            </a:r>
          </a:p>
        </p:txBody>
      </p:sp>
    </p:spTree>
    <p:extLst>
      <p:ext uri="{BB962C8B-B14F-4D97-AF65-F5344CB8AC3E}">
        <p14:creationId xmlns:p14="http://schemas.microsoft.com/office/powerpoint/2010/main" val="77944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Text embedding</a:t>
            </a:r>
            <a:endParaRPr/>
          </a:p>
        </p:txBody>
      </p:sp>
      <p:sp>
        <p:nvSpPr>
          <p:cNvPr id="91" name="Google Shape;9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spTree>
    <p:extLst>
      <p:ext uri="{BB962C8B-B14F-4D97-AF65-F5344CB8AC3E}">
        <p14:creationId xmlns:p14="http://schemas.microsoft.com/office/powerpoint/2010/main" val="154411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or “preference” a user would give to an item.”</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817599" y="5304417"/>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Dataset description</a:t>
            </a:r>
            <a:endParaRPr dirty="0"/>
          </a:p>
        </p:txBody>
      </p:sp>
      <p:sp>
        <p:nvSpPr>
          <p:cNvPr id="66" name="Google Shape;66;p14"/>
          <p:cNvSpPr txBox="1">
            <a:spLocks noGrp="1"/>
          </p:cNvSpPr>
          <p:nvPr>
            <p:ph type="body" idx="1"/>
          </p:nvPr>
        </p:nvSpPr>
        <p:spPr>
          <a:xfrm>
            <a:off x="415600" y="1536633"/>
            <a:ext cx="7650079" cy="4572765"/>
          </a:xfrm>
          <a:prstGeom prst="rect">
            <a:avLst/>
          </a:prstGeom>
        </p:spPr>
        <p:txBody>
          <a:bodyPr spcFirstLastPara="1" wrap="square" lIns="121900" tIns="121900" rIns="121900" bIns="121900" anchor="t" anchorCtr="0">
            <a:noAutofit/>
          </a:bodyPr>
          <a:lstStyle/>
          <a:p>
            <a:pPr indent="-482588">
              <a:lnSpc>
                <a:spcPct val="100000"/>
              </a:lnSpc>
              <a:buSzPts val="2100"/>
              <a:buChar char="-"/>
            </a:pPr>
            <a:r>
              <a:rPr lang="en-US" sz="2800" b="1" dirty="0"/>
              <a:t>The Movies Dataset</a:t>
            </a:r>
            <a:r>
              <a:rPr lang="en-US" sz="2800" dirty="0"/>
              <a:t> from Kaggle</a:t>
            </a:r>
          </a:p>
          <a:p>
            <a:pPr lvl="1" indent="-448722">
              <a:lnSpc>
                <a:spcPct val="100000"/>
              </a:lnSpc>
              <a:spcBef>
                <a:spcPts val="0"/>
              </a:spcBef>
              <a:buSzPts val="1700"/>
              <a:buChar char="-"/>
            </a:pPr>
            <a:r>
              <a:rPr lang="en" sz="2000" b="1" dirty="0">
                <a:solidFill>
                  <a:srgbClr val="6AA84F"/>
                </a:solidFill>
              </a:rPr>
              <a:t>26M</a:t>
            </a:r>
            <a:r>
              <a:rPr lang="en" sz="2000" dirty="0"/>
              <a:t> ratings from </a:t>
            </a:r>
            <a:r>
              <a:rPr lang="en" sz="2000" b="1" dirty="0">
                <a:solidFill>
                  <a:srgbClr val="6AA84F"/>
                </a:solidFill>
              </a:rPr>
              <a:t>270K</a:t>
            </a:r>
            <a:r>
              <a:rPr lang="en" sz="2000" dirty="0"/>
              <a:t> users on </a:t>
            </a:r>
            <a:r>
              <a:rPr lang="en" sz="2000" b="1" dirty="0">
                <a:solidFill>
                  <a:srgbClr val="6AA84F"/>
                </a:solidFill>
              </a:rPr>
              <a:t>45K</a:t>
            </a:r>
            <a:r>
              <a:rPr lang="en" sz="2000" dirty="0"/>
              <a:t> movies</a:t>
            </a:r>
            <a:endParaRPr sz="2000" dirty="0"/>
          </a:p>
          <a:p>
            <a:pPr indent="-482588">
              <a:lnSpc>
                <a:spcPct val="100000"/>
              </a:lnSpc>
              <a:buSzPts val="2100"/>
              <a:buChar char="-"/>
            </a:pPr>
            <a:r>
              <a:rPr lang="en" sz="2800" dirty="0"/>
              <a:t>Content</a:t>
            </a:r>
            <a:endParaRPr sz="2800" dirty="0"/>
          </a:p>
          <a:p>
            <a:pPr lvl="1" indent="-448722">
              <a:lnSpc>
                <a:spcPct val="100000"/>
              </a:lnSpc>
              <a:spcBef>
                <a:spcPts val="0"/>
              </a:spcBef>
              <a:buSzPts val="1700"/>
              <a:buChar char="-"/>
            </a:pPr>
            <a:r>
              <a:rPr lang="en" sz="2000" b="1" dirty="0">
                <a:solidFill>
                  <a:srgbClr val="6AA84F"/>
                </a:solidFill>
              </a:rPr>
              <a:t>Text</a:t>
            </a:r>
            <a:r>
              <a:rPr lang="en" sz="2000" dirty="0"/>
              <a:t>: Each movie has an overview (a paragraph) </a:t>
            </a:r>
          </a:p>
          <a:p>
            <a:pPr lvl="1" indent="-448722">
              <a:lnSpc>
                <a:spcPct val="100000"/>
              </a:lnSpc>
              <a:spcBef>
                <a:spcPts val="0"/>
              </a:spcBef>
              <a:buSzPts val="1700"/>
              <a:buChar char="-"/>
            </a:pPr>
            <a:r>
              <a:rPr lang="en" sz="2000" b="1" dirty="0">
                <a:solidFill>
                  <a:srgbClr val="6AA84F"/>
                </a:solidFill>
              </a:rPr>
              <a:t>Rating</a:t>
            </a:r>
            <a:r>
              <a:rPr lang="en" sz="2000" dirty="0"/>
              <a:t>: A tuple (UserID, MovieID, Rating, Timestamp)</a:t>
            </a:r>
            <a:endParaRPr sz="2000" dirty="0"/>
          </a:p>
          <a:p>
            <a:pPr lvl="1" indent="-448722">
              <a:lnSpc>
                <a:spcPct val="100000"/>
              </a:lnSpc>
              <a:spcBef>
                <a:spcPts val="0"/>
              </a:spcBef>
              <a:buSzPts val="1700"/>
              <a:buChar char="-"/>
            </a:pPr>
            <a:r>
              <a:rPr lang="en" sz="2000" b="1" dirty="0">
                <a:solidFill>
                  <a:srgbClr val="6AA84F"/>
                </a:solidFill>
              </a:rPr>
              <a:t>Other Attributes</a:t>
            </a:r>
            <a:r>
              <a:rPr lang="en" sz="2000" dirty="0"/>
              <a:t>: </a:t>
            </a:r>
          </a:p>
          <a:p>
            <a:pPr lvl="2" indent="-448722">
              <a:lnSpc>
                <a:spcPct val="100000"/>
              </a:lnSpc>
              <a:spcBef>
                <a:spcPts val="0"/>
              </a:spcBef>
              <a:buSzPts val="1700"/>
              <a:buChar char="-"/>
            </a:pPr>
            <a:r>
              <a:rPr lang="en" sz="2000" dirty="0"/>
              <a:t>Genre: e.g. Action, Animation, Romance, …</a:t>
            </a:r>
            <a:endParaRPr sz="2000" dirty="0"/>
          </a:p>
          <a:p>
            <a:pPr lvl="2" indent="-448722">
              <a:lnSpc>
                <a:spcPct val="100000"/>
              </a:lnSpc>
              <a:spcBef>
                <a:spcPts val="0"/>
              </a:spcBef>
              <a:buSzPts val="1700"/>
              <a:buChar char="-"/>
            </a:pPr>
            <a:r>
              <a:rPr lang="en" sz="2000" dirty="0"/>
              <a:t>Credits:  (cast, crew)</a:t>
            </a:r>
            <a:endParaRPr sz="2000" dirty="0"/>
          </a:p>
        </p:txBody>
      </p:sp>
      <p:sp>
        <p:nvSpPr>
          <p:cNvPr id="67" name="Google Shape;67;p14"/>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dirty="0">
                <a:solidFill>
                  <a:srgbClr val="000000"/>
                </a:solidFill>
                <a:latin typeface="Lato"/>
                <a:ea typeface="Lato"/>
                <a:cs typeface="Lato"/>
                <a:sym typeface="Lato"/>
              </a:rPr>
              <a:t>* https://www.kaggle.com/rounakbanik/the-movies-dataset</a:t>
            </a:r>
            <a:endParaRPr sz="933" kern="0"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F60DBB09-88CA-484D-9772-F6644B67932D}"/>
              </a:ext>
            </a:extLst>
          </p:cNvPr>
          <p:cNvPicPr>
            <a:picLocks noChangeAspect="1"/>
          </p:cNvPicPr>
          <p:nvPr/>
        </p:nvPicPr>
        <p:blipFill>
          <a:blip r:embed="rId3"/>
          <a:stretch>
            <a:fillRect/>
          </a:stretch>
        </p:blipFill>
        <p:spPr>
          <a:xfrm>
            <a:off x="8121547" y="761416"/>
            <a:ext cx="3450669" cy="5574784"/>
          </a:xfrm>
          <a:prstGeom prst="rect">
            <a:avLst/>
          </a:prstGeom>
        </p:spPr>
      </p:pic>
    </p:spTree>
    <p:extLst>
      <p:ext uri="{BB962C8B-B14F-4D97-AF65-F5344CB8AC3E}">
        <p14:creationId xmlns:p14="http://schemas.microsoft.com/office/powerpoint/2010/main" val="407462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System framework</a:t>
            </a:r>
            <a:endParaRPr/>
          </a:p>
        </p:txBody>
      </p:sp>
      <p:grpSp>
        <p:nvGrpSpPr>
          <p:cNvPr id="2" name="Group 1">
            <a:extLst>
              <a:ext uri="{FF2B5EF4-FFF2-40B4-BE49-F238E27FC236}">
                <a16:creationId xmlns:a16="http://schemas.microsoft.com/office/drawing/2014/main" id="{9D82E791-5237-AB47-BF3C-74A6F2F61B25}"/>
              </a:ext>
            </a:extLst>
          </p:cNvPr>
          <p:cNvGrpSpPr/>
          <p:nvPr/>
        </p:nvGrpSpPr>
        <p:grpSpPr>
          <a:xfrm>
            <a:off x="1186374" y="1118427"/>
            <a:ext cx="10161983" cy="5541448"/>
            <a:chOff x="1496617" y="1333434"/>
            <a:chExt cx="9198771" cy="5016197"/>
          </a:xfrm>
        </p:grpSpPr>
        <p:pic>
          <p:nvPicPr>
            <p:cNvPr id="73" name="Google Shape;73;p15"/>
            <p:cNvPicPr preferRelativeResize="0"/>
            <p:nvPr/>
          </p:nvPicPr>
          <p:blipFill>
            <a:blip r:embed="rId3">
              <a:alphaModFix/>
            </a:blip>
            <a:stretch>
              <a:fillRect/>
            </a:stretch>
          </p:blipFill>
          <p:spPr>
            <a:xfrm>
              <a:off x="1496617" y="1333434"/>
              <a:ext cx="9198771" cy="5016197"/>
            </a:xfrm>
            <a:prstGeom prst="rect">
              <a:avLst/>
            </a:prstGeom>
            <a:noFill/>
            <a:ln>
              <a:noFill/>
            </a:ln>
          </p:spPr>
        </p:pic>
        <p:sp>
          <p:nvSpPr>
            <p:cNvPr id="74" name="Google Shape;74;p15"/>
            <p:cNvSpPr/>
            <p:nvPr/>
          </p:nvSpPr>
          <p:spPr>
            <a:xfrm>
              <a:off x="4628433" y="1621833"/>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4628433" y="3951100"/>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txBox="1"/>
            <p:nvPr/>
          </p:nvSpPr>
          <p:spPr>
            <a:xfrm>
              <a:off x="7102600" y="16218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Graph embedding</a:t>
              </a:r>
              <a:endParaRPr sz="1333" b="1" i="1" kern="0" dirty="0">
                <a:solidFill>
                  <a:srgbClr val="6AA84F"/>
                </a:solidFill>
                <a:latin typeface="Lato"/>
                <a:ea typeface="Lato"/>
                <a:cs typeface="Lato"/>
                <a:sym typeface="Lato"/>
              </a:endParaRPr>
            </a:p>
          </p:txBody>
        </p:sp>
        <p:sp>
          <p:nvSpPr>
            <p:cNvPr id="77" name="Google Shape;77;p15"/>
            <p:cNvSpPr txBox="1"/>
            <p:nvPr/>
          </p:nvSpPr>
          <p:spPr>
            <a:xfrm>
              <a:off x="7174100" y="5625900"/>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Text embedding</a:t>
              </a:r>
              <a:endParaRPr sz="1333" b="1" i="1" kern="0">
                <a:solidFill>
                  <a:srgbClr val="6AA84F"/>
                </a:solidFill>
                <a:latin typeface="Lato"/>
                <a:ea typeface="Lato"/>
                <a:cs typeface="Lato"/>
                <a:sym typeface="Lato"/>
              </a:endParaRPr>
            </a:p>
          </p:txBody>
        </p:sp>
        <p:sp>
          <p:nvSpPr>
            <p:cNvPr id="78" name="Google Shape;78;p15"/>
            <p:cNvSpPr/>
            <p:nvPr/>
          </p:nvSpPr>
          <p:spPr>
            <a:xfrm>
              <a:off x="9074367" y="2577633"/>
              <a:ext cx="558800" cy="25908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txBox="1"/>
            <p:nvPr/>
          </p:nvSpPr>
          <p:spPr>
            <a:xfrm>
              <a:off x="9074367" y="20696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Classifier</a:t>
              </a:r>
              <a:endParaRPr sz="1333" b="1" i="1" kern="0">
                <a:solidFill>
                  <a:srgbClr val="6AA84F"/>
                </a:solidFill>
                <a:latin typeface="Lato"/>
                <a:ea typeface="Lato"/>
                <a:cs typeface="Lato"/>
                <a:sym typeface="Lato"/>
              </a:endParaRPr>
            </a:p>
          </p:txBody>
        </p:sp>
      </p:grpSp>
    </p:spTree>
    <p:extLst>
      <p:ext uri="{BB962C8B-B14F-4D97-AF65-F5344CB8AC3E}">
        <p14:creationId xmlns:p14="http://schemas.microsoft.com/office/powerpoint/2010/main" val="7789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Preprocessing</a:t>
            </a:r>
            <a:endParaRPr/>
          </a:p>
        </p:txBody>
      </p:sp>
      <p:sp>
        <p:nvSpPr>
          <p:cNvPr id="85" name="Google Shape;85;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dirty="0"/>
              <a:t>Removing data in incorrect format</a:t>
            </a:r>
            <a:endParaRPr sz="3200" dirty="0"/>
          </a:p>
          <a:p>
            <a:pPr lvl="1" indent="-448722">
              <a:spcBef>
                <a:spcPts val="0"/>
              </a:spcBef>
              <a:buSzPts val="1700"/>
              <a:buChar char="-"/>
            </a:pPr>
            <a:r>
              <a:rPr lang="en" sz="2400" b="1" dirty="0">
                <a:solidFill>
                  <a:srgbClr val="6AA84F"/>
                </a:solidFill>
              </a:rPr>
              <a:t>3</a:t>
            </a:r>
            <a:r>
              <a:rPr lang="en" sz="2400" dirty="0"/>
              <a:t> of 45K movies are deleted</a:t>
            </a:r>
            <a:endParaRPr sz="2400" dirty="0"/>
          </a:p>
          <a:p>
            <a:pPr indent="-482588">
              <a:buSzPts val="2100"/>
              <a:buChar char="-"/>
            </a:pPr>
            <a:r>
              <a:rPr lang="en" sz="3200" dirty="0"/>
              <a:t>Index adjustment</a:t>
            </a:r>
            <a:endParaRPr sz="3200" dirty="0"/>
          </a:p>
          <a:p>
            <a:pPr lvl="1" indent="-448722">
              <a:spcBef>
                <a:spcPts val="0"/>
              </a:spcBef>
              <a:buSzPts val="1700"/>
              <a:buChar char="-"/>
            </a:pPr>
            <a:r>
              <a:rPr lang="en" sz="2400" dirty="0"/>
              <a:t>Consecutive IDs for convenience</a:t>
            </a:r>
            <a:endParaRPr sz="2400" dirty="0"/>
          </a:p>
          <a:p>
            <a:pPr indent="-482588">
              <a:buSzPts val="2100"/>
              <a:buChar char="-"/>
            </a:pPr>
            <a:r>
              <a:rPr lang="en" sz="3200" dirty="0"/>
              <a:t>Attribute selection</a:t>
            </a:r>
            <a:endParaRPr sz="3200" dirty="0"/>
          </a:p>
          <a:p>
            <a:pPr lvl="1" indent="-448722">
              <a:spcBef>
                <a:spcPts val="0"/>
              </a:spcBef>
              <a:buSzPts val="1700"/>
              <a:buChar char="-"/>
            </a:pPr>
            <a:r>
              <a:rPr lang="en" sz="2400" b="1" dirty="0">
                <a:solidFill>
                  <a:srgbClr val="6AA84F"/>
                </a:solidFill>
              </a:rPr>
              <a:t>Cast</a:t>
            </a:r>
            <a:r>
              <a:rPr lang="en" sz="2400" dirty="0"/>
              <a:t>: Only top 8 casts </a:t>
            </a:r>
            <a:r>
              <a:rPr lang="en" sz="1100" dirty="0"/>
              <a:t>(cast order included in the raw data)</a:t>
            </a:r>
            <a:endParaRPr sz="1100" dirty="0"/>
          </a:p>
          <a:p>
            <a:pPr lvl="1" indent="-448722">
              <a:spcBef>
                <a:spcPts val="0"/>
              </a:spcBef>
              <a:buSzPts val="1700"/>
              <a:buChar char="-"/>
            </a:pPr>
            <a:r>
              <a:rPr lang="en" sz="2400" b="1" dirty="0">
                <a:solidFill>
                  <a:srgbClr val="6AA84F"/>
                </a:solidFill>
              </a:rPr>
              <a:t>Crew</a:t>
            </a:r>
            <a:r>
              <a:rPr lang="en" sz="2400" dirty="0"/>
              <a:t>: Only use ‘director’</a:t>
            </a:r>
            <a:endParaRPr sz="2400" dirty="0"/>
          </a:p>
        </p:txBody>
      </p:sp>
    </p:spTree>
    <p:extLst>
      <p:ext uri="{BB962C8B-B14F-4D97-AF65-F5344CB8AC3E}">
        <p14:creationId xmlns:p14="http://schemas.microsoft.com/office/powerpoint/2010/main" val="384530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D1F5-5FB3-4DBD-B069-B48C05B4A122}"/>
              </a:ext>
            </a:extLst>
          </p:cNvPr>
          <p:cNvSpPr>
            <a:spLocks noGrp="1"/>
          </p:cNvSpPr>
          <p:nvPr>
            <p:ph type="title"/>
          </p:nvPr>
        </p:nvSpPr>
        <p:spPr/>
        <p:txBody>
          <a:bodyPr/>
          <a:lstStyle/>
          <a:p>
            <a:r>
              <a:rPr lang="en-US" dirty="0"/>
              <a:t>Text Embedding: Doc2vec</a:t>
            </a:r>
          </a:p>
        </p:txBody>
      </p:sp>
      <p:sp>
        <p:nvSpPr>
          <p:cNvPr id="3" name="Text Placeholder 2">
            <a:extLst>
              <a:ext uri="{FF2B5EF4-FFF2-40B4-BE49-F238E27FC236}">
                <a16:creationId xmlns:a16="http://schemas.microsoft.com/office/drawing/2014/main" id="{B36B1FA7-8387-4B14-A39C-A92B9DF61EDF}"/>
              </a:ext>
            </a:extLst>
          </p:cNvPr>
          <p:cNvSpPr>
            <a:spLocks noGrp="1"/>
          </p:cNvSpPr>
          <p:nvPr>
            <p:ph type="body" idx="1"/>
          </p:nvPr>
        </p:nvSpPr>
        <p:spPr/>
        <p:txBody>
          <a:bodyPr/>
          <a:lstStyle/>
          <a:p>
            <a:r>
              <a:rPr lang="en-US" b="1" dirty="0"/>
              <a:t>Goal: </a:t>
            </a:r>
            <a:r>
              <a:rPr lang="en-US" dirty="0"/>
              <a:t>Use Doc2Vec to learning the main content of movies’ metadata, and represent it as an </a:t>
            </a:r>
            <a:r>
              <a:rPr lang="en-US" dirty="0" err="1"/>
              <a:t>e</a:t>
            </a:r>
            <a:r>
              <a:rPr lang="en-US" baseline="-25000" dirty="0" err="1"/>
              <a:t>mt</a:t>
            </a:r>
            <a:r>
              <a:rPr lang="en-US" baseline="-25000" dirty="0"/>
              <a:t>, </a:t>
            </a:r>
            <a:r>
              <a:rPr lang="en-US" dirty="0"/>
              <a:t>128 dimensional vector for each movie. (subscript mt is for movie text embedding, and </a:t>
            </a:r>
            <a:r>
              <a:rPr lang="en-US" altLang="zh-CN" dirty="0"/>
              <a:t>mg is for movie graph embedding)</a:t>
            </a:r>
          </a:p>
          <a:p>
            <a:r>
              <a:rPr lang="en-US" b="1" dirty="0"/>
              <a:t>Reason why we used Doc2Vec</a:t>
            </a:r>
          </a:p>
          <a:p>
            <a:pPr lvl="1">
              <a:spcBef>
                <a:spcPts val="0"/>
              </a:spcBef>
            </a:pPr>
            <a:r>
              <a:rPr lang="en-US" dirty="0"/>
              <a:t>It can learn vector representation from unlabeled data and generalized well on the data that do not have enough labels.</a:t>
            </a:r>
          </a:p>
          <a:p>
            <a:pPr lvl="1">
              <a:spcBef>
                <a:spcPts val="0"/>
              </a:spcBef>
            </a:pPr>
            <a:r>
              <a:rPr lang="en-US" dirty="0"/>
              <a:t>Dov2vec takes word orders into consideration while learning the semantic meaning of documents. </a:t>
            </a:r>
          </a:p>
          <a:p>
            <a:r>
              <a:rPr lang="en-US" b="1" dirty="0"/>
              <a:t>Implementation:</a:t>
            </a:r>
          </a:p>
          <a:p>
            <a:pPr lvl="1">
              <a:spcBef>
                <a:spcPts val="0"/>
              </a:spcBef>
            </a:pPr>
            <a:r>
              <a:rPr lang="en-US" dirty="0"/>
              <a:t>Use </a:t>
            </a:r>
            <a:r>
              <a:rPr lang="en-US" dirty="0" err="1"/>
              <a:t>gensim</a:t>
            </a:r>
            <a:r>
              <a:rPr lang="en-US" dirty="0"/>
              <a:t> package to </a:t>
            </a:r>
          </a:p>
          <a:p>
            <a:pPr lvl="1">
              <a:spcBef>
                <a:spcPts val="0"/>
              </a:spcBef>
            </a:pPr>
            <a:r>
              <a:rPr lang="en-US" dirty="0"/>
              <a:t>movie’s overview </a:t>
            </a:r>
            <a:r>
              <a:rPr lang="en-US" dirty="0">
                <a:sym typeface="Wingdings" panose="05000000000000000000" pitchFamily="2" charset="2"/>
              </a:rPr>
              <a:t> embedding vectors</a:t>
            </a:r>
          </a:p>
          <a:p>
            <a:pPr lvl="1"/>
            <a:endParaRPr lang="en-US" dirty="0"/>
          </a:p>
        </p:txBody>
      </p:sp>
      <p:pic>
        <p:nvPicPr>
          <p:cNvPr id="5" name="Picture 4">
            <a:extLst>
              <a:ext uri="{FF2B5EF4-FFF2-40B4-BE49-F238E27FC236}">
                <a16:creationId xmlns:a16="http://schemas.microsoft.com/office/drawing/2014/main" id="{79CFE3AD-0037-4EEE-8C6D-6676913CD115}"/>
              </a:ext>
            </a:extLst>
          </p:cNvPr>
          <p:cNvPicPr>
            <a:picLocks noChangeAspect="1"/>
          </p:cNvPicPr>
          <p:nvPr/>
        </p:nvPicPr>
        <p:blipFill>
          <a:blip r:embed="rId3"/>
          <a:stretch>
            <a:fillRect/>
          </a:stretch>
        </p:blipFill>
        <p:spPr>
          <a:xfrm>
            <a:off x="190500" y="5321366"/>
            <a:ext cx="6611273" cy="1057423"/>
          </a:xfrm>
          <a:prstGeom prst="rect">
            <a:avLst/>
          </a:prstGeom>
        </p:spPr>
      </p:pic>
      <p:pic>
        <p:nvPicPr>
          <p:cNvPr id="7" name="Picture 6" descr="Text&#10;&#10;Description automatically generated">
            <a:extLst>
              <a:ext uri="{FF2B5EF4-FFF2-40B4-BE49-F238E27FC236}">
                <a16:creationId xmlns:a16="http://schemas.microsoft.com/office/drawing/2014/main" id="{12785E12-97E0-44C8-BE6A-47E00E2B6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601" y="4114586"/>
            <a:ext cx="3898900" cy="2406033"/>
          </a:xfrm>
          <a:prstGeom prst="rect">
            <a:avLst/>
          </a:prstGeom>
        </p:spPr>
      </p:pic>
      <p:sp>
        <p:nvSpPr>
          <p:cNvPr id="10" name="Arrow: Right 9">
            <a:extLst>
              <a:ext uri="{FF2B5EF4-FFF2-40B4-BE49-F238E27FC236}">
                <a16:creationId xmlns:a16="http://schemas.microsoft.com/office/drawing/2014/main" id="{43D3225F-E84A-406F-B92E-95FE8F765C3A}"/>
              </a:ext>
            </a:extLst>
          </p:cNvPr>
          <p:cNvSpPr/>
          <p:nvPr/>
        </p:nvSpPr>
        <p:spPr>
          <a:xfrm>
            <a:off x="6913266" y="5516545"/>
            <a:ext cx="976429" cy="5752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34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Graph embedding: Metapath2vec</a:t>
            </a:r>
            <a:endParaRPr dirty="0"/>
          </a:p>
        </p:txBody>
      </p:sp>
      <p:sp>
        <p:nvSpPr>
          <p:cNvPr id="97" name="Google Shape;97;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Heterogeneous information network</a:t>
            </a:r>
            <a:endParaRPr sz="2400" dirty="0"/>
          </a:p>
          <a:p>
            <a:pPr lvl="1">
              <a:spcBef>
                <a:spcPts val="0"/>
              </a:spcBef>
              <a:buChar char="-"/>
            </a:pPr>
            <a:r>
              <a:rPr lang="en" sz="2400" dirty="0"/>
              <a:t>User (</a:t>
            </a:r>
            <a:r>
              <a:rPr lang="en" sz="2400" b="1" dirty="0">
                <a:solidFill>
                  <a:srgbClr val="6AA84F"/>
                </a:solidFill>
              </a:rPr>
              <a:t>U</a:t>
            </a:r>
            <a:r>
              <a:rPr lang="en" sz="2400" dirty="0"/>
              <a:t>), Movie (</a:t>
            </a:r>
            <a:r>
              <a:rPr lang="en" sz="2400" b="1" dirty="0">
                <a:solidFill>
                  <a:srgbClr val="6AA84F"/>
                </a:solidFill>
              </a:rPr>
              <a:t>M</a:t>
            </a:r>
            <a:r>
              <a:rPr lang="en" sz="2400" dirty="0"/>
              <a:t>), Genre (</a:t>
            </a:r>
            <a:r>
              <a:rPr lang="en" sz="2400" b="1" dirty="0">
                <a:solidFill>
                  <a:srgbClr val="6AA84F"/>
                </a:solidFill>
              </a:rPr>
              <a:t>G</a:t>
            </a:r>
            <a:r>
              <a:rPr lang="en" sz="2400" dirty="0"/>
              <a:t>), Cast/crew (</a:t>
            </a:r>
            <a:r>
              <a:rPr lang="en" sz="2400" b="1" dirty="0">
                <a:solidFill>
                  <a:srgbClr val="6AA84F"/>
                </a:solidFill>
              </a:rPr>
              <a:t>C</a:t>
            </a:r>
            <a:r>
              <a:rPr lang="en" sz="2400" dirty="0"/>
              <a:t>) </a:t>
            </a:r>
            <a:endParaRPr sz="2400" dirty="0"/>
          </a:p>
          <a:p>
            <a:pPr>
              <a:buChar char="-"/>
            </a:pPr>
            <a:r>
              <a:rPr lang="en" sz="2400" dirty="0"/>
              <a:t>Metapath2vec-based sampling</a:t>
            </a:r>
            <a:endParaRPr sz="2400" dirty="0"/>
          </a:p>
          <a:p>
            <a:pPr lvl="1">
              <a:spcBef>
                <a:spcPts val="0"/>
              </a:spcBef>
              <a:buChar char="-"/>
            </a:pPr>
            <a:r>
              <a:rPr lang="en" sz="2400" dirty="0"/>
              <a:t>Preserve semantic relationships between nodes</a:t>
            </a:r>
            <a:endParaRPr sz="2400" dirty="0"/>
          </a:p>
          <a:p>
            <a:pPr lvl="1">
              <a:spcBef>
                <a:spcPts val="0"/>
              </a:spcBef>
              <a:buChar char="-"/>
            </a:pPr>
            <a:r>
              <a:rPr lang="en" sz="2400" b="1" dirty="0">
                <a:solidFill>
                  <a:srgbClr val="6AA84F"/>
                </a:solidFill>
              </a:rPr>
              <a:t>U-M-U</a:t>
            </a:r>
            <a:r>
              <a:rPr lang="en" sz="2400" dirty="0"/>
              <a:t>,	</a:t>
            </a:r>
            <a:r>
              <a:rPr lang="en" sz="2400" b="1" dirty="0">
                <a:solidFill>
                  <a:srgbClr val="6AA84F"/>
                </a:solidFill>
              </a:rPr>
              <a:t>U-M-G-M-U</a:t>
            </a:r>
            <a:r>
              <a:rPr lang="en" sz="2400" dirty="0"/>
              <a:t>,	      </a:t>
            </a:r>
            <a:r>
              <a:rPr lang="en" sz="2400" b="1" dirty="0">
                <a:solidFill>
                  <a:srgbClr val="6AA84F"/>
                </a:solidFill>
              </a:rPr>
              <a:t>U-M-C-M-U</a:t>
            </a:r>
            <a:endParaRPr sz="2400" dirty="0"/>
          </a:p>
          <a:p>
            <a:pPr>
              <a:buChar char="-"/>
            </a:pPr>
            <a:endParaRPr lang="en" sz="2400" b="1" dirty="0">
              <a:solidFill>
                <a:schemeClr val="dk1"/>
              </a:solidFill>
            </a:endParaRPr>
          </a:p>
          <a:p>
            <a:pPr>
              <a:buChar char="-"/>
            </a:pPr>
            <a:r>
              <a:rPr lang="en" sz="2400" b="1" dirty="0">
                <a:solidFill>
                  <a:schemeClr val="dk1"/>
                </a:solidFill>
              </a:rPr>
              <a:t>Rating-aware</a:t>
            </a:r>
            <a:r>
              <a:rPr lang="en" sz="2400" dirty="0"/>
              <a:t> sampling policy</a:t>
            </a:r>
          </a:p>
          <a:p>
            <a:pPr marL="152396" indent="0" algn="ctr">
              <a:buNone/>
            </a:pPr>
            <a:endParaRPr lang="en" sz="2400" dirty="0"/>
          </a:p>
          <a:p>
            <a:pPr marL="152396" indent="0" algn="ctr">
              <a:buNone/>
            </a:pPr>
            <a:endParaRPr lang="en" sz="2400" dirty="0"/>
          </a:p>
          <a:p>
            <a:pPr marL="152396" indent="0" algn="ctr">
              <a:buNone/>
            </a:pPr>
            <a:endParaRPr lang="en" sz="2400" dirty="0"/>
          </a:p>
          <a:p>
            <a:pPr marL="152396" indent="0" algn="ctr">
              <a:buNone/>
            </a:pPr>
            <a:r>
              <a:rPr lang="en" sz="2400" dirty="0"/>
              <a:t>Similarly sample for P(m-&gt;u).</a:t>
            </a:r>
            <a:endParaRPr sz="2400" dirty="0"/>
          </a:p>
        </p:txBody>
      </p:sp>
      <p:pic>
        <p:nvPicPr>
          <p:cNvPr id="98" name="Google Shape;98;p18" descr="P(s_{t+1}=m|s_t=u) = \left\{\begin{matrix}&#10;1/|N_{M}(u)| &amp;,  &amp; t=0 \\ &#10;\textrm{softmax}(-|R(u, m) - R(u', m')|) &amp;,  &amp; \textrm{else}&#10;\end{matrix}\right." title="MathEquation,#000000"/>
          <p:cNvPicPr preferRelativeResize="0"/>
          <p:nvPr/>
        </p:nvPicPr>
        <p:blipFill>
          <a:blip r:embed="rId3">
            <a:alphaModFix/>
          </a:blip>
          <a:stretch>
            <a:fillRect/>
          </a:stretch>
        </p:blipFill>
        <p:spPr>
          <a:xfrm>
            <a:off x="3143841" y="4853736"/>
            <a:ext cx="6540432" cy="621367"/>
          </a:xfrm>
          <a:prstGeom prst="rect">
            <a:avLst/>
          </a:prstGeom>
          <a:noFill/>
          <a:ln>
            <a:noFill/>
          </a:ln>
        </p:spPr>
      </p:pic>
      <p:sp>
        <p:nvSpPr>
          <p:cNvPr id="99" name="Google Shape;99;p18"/>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"metapath2vec: Scalable representation learning for heterogeneous networks." Proceedings of the 23rd ACM SIGKDD international conference on knowledge discovery and data mining. 2017.</a:t>
            </a:r>
            <a:endParaRPr sz="933" kern="0">
              <a:solidFill>
                <a:srgbClr val="000000"/>
              </a:solidFill>
              <a:latin typeface="Lato"/>
              <a:ea typeface="Lato"/>
              <a:cs typeface="Lato"/>
              <a:sym typeface="Lato"/>
            </a:endParaRPr>
          </a:p>
        </p:txBody>
      </p:sp>
      <p:sp>
        <p:nvSpPr>
          <p:cNvPr id="100" name="Google Shape;100;p18"/>
          <p:cNvSpPr/>
          <p:nvPr/>
        </p:nvSpPr>
        <p:spPr>
          <a:xfrm>
            <a:off x="82427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1" name="Google Shape;101;p18"/>
          <p:cNvSpPr/>
          <p:nvPr/>
        </p:nvSpPr>
        <p:spPr>
          <a:xfrm>
            <a:off x="82427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8"/>
          <p:cNvSpPr/>
          <p:nvPr/>
        </p:nvSpPr>
        <p:spPr>
          <a:xfrm>
            <a:off x="97403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8"/>
          <p:cNvSpPr/>
          <p:nvPr/>
        </p:nvSpPr>
        <p:spPr>
          <a:xfrm>
            <a:off x="89915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8"/>
          <p:cNvSpPr/>
          <p:nvPr/>
        </p:nvSpPr>
        <p:spPr>
          <a:xfrm>
            <a:off x="89915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5" name="Google Shape;105;p18"/>
          <p:cNvSpPr/>
          <p:nvPr/>
        </p:nvSpPr>
        <p:spPr>
          <a:xfrm>
            <a:off x="97403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6" name="Google Shape;106;p18"/>
          <p:cNvSpPr/>
          <p:nvPr/>
        </p:nvSpPr>
        <p:spPr>
          <a:xfrm>
            <a:off x="8609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8"/>
          <p:cNvSpPr/>
          <p:nvPr/>
        </p:nvSpPr>
        <p:spPr>
          <a:xfrm>
            <a:off x="9373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76;p15">
            <a:extLst>
              <a:ext uri="{FF2B5EF4-FFF2-40B4-BE49-F238E27FC236}">
                <a16:creationId xmlns:a16="http://schemas.microsoft.com/office/drawing/2014/main" id="{29C1A63E-803C-8D43-9F7E-286E4A054516}"/>
              </a:ext>
            </a:extLst>
          </p:cNvPr>
          <p:cNvSpPr txBox="1"/>
          <p:nvPr/>
        </p:nvSpPr>
        <p:spPr>
          <a:xfrm>
            <a:off x="10643032" y="3253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User</a:t>
            </a:r>
            <a:endParaRPr sz="1333" b="1" i="1" kern="0" dirty="0">
              <a:solidFill>
                <a:srgbClr val="6AA84F"/>
              </a:solidFill>
              <a:latin typeface="Lato"/>
              <a:ea typeface="Lato"/>
              <a:cs typeface="Lato"/>
              <a:sym typeface="Lato"/>
            </a:endParaRPr>
          </a:p>
        </p:txBody>
      </p:sp>
      <p:sp>
        <p:nvSpPr>
          <p:cNvPr id="15" name="Google Shape;76;p15">
            <a:extLst>
              <a:ext uri="{FF2B5EF4-FFF2-40B4-BE49-F238E27FC236}">
                <a16:creationId xmlns:a16="http://schemas.microsoft.com/office/drawing/2014/main" id="{2A0456FE-0F6D-B94F-9E3D-8B6A086AB03F}"/>
              </a:ext>
            </a:extLst>
          </p:cNvPr>
          <p:cNvSpPr txBox="1"/>
          <p:nvPr/>
        </p:nvSpPr>
        <p:spPr>
          <a:xfrm>
            <a:off x="10643032" y="2538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Movie</a:t>
            </a:r>
            <a:endParaRPr sz="1333" b="1" i="1" kern="0" dirty="0">
              <a:solidFill>
                <a:srgbClr val="6AA84F"/>
              </a:solidFill>
              <a:latin typeface="Lato"/>
              <a:ea typeface="Lato"/>
              <a:cs typeface="Lato"/>
              <a:sym typeface="Lato"/>
            </a:endParaRPr>
          </a:p>
        </p:txBody>
      </p:sp>
      <p:sp>
        <p:nvSpPr>
          <p:cNvPr id="16" name="Google Shape;76;p15">
            <a:extLst>
              <a:ext uri="{FF2B5EF4-FFF2-40B4-BE49-F238E27FC236}">
                <a16:creationId xmlns:a16="http://schemas.microsoft.com/office/drawing/2014/main" id="{38EE39EE-D6F4-7F4F-823D-3A12C75BE0DE}"/>
              </a:ext>
            </a:extLst>
          </p:cNvPr>
          <p:cNvSpPr txBox="1"/>
          <p:nvPr/>
        </p:nvSpPr>
        <p:spPr>
          <a:xfrm>
            <a:off x="10643032" y="1746498"/>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Genre </a:t>
            </a:r>
            <a:endParaRPr sz="1333" b="1" i="1" kern="0" dirty="0">
              <a:solidFill>
                <a:srgbClr val="6AA84F"/>
              </a:solidFill>
              <a:latin typeface="Lato"/>
              <a:ea typeface="Lato"/>
              <a:cs typeface="Lato"/>
              <a:sym typeface="Lato"/>
            </a:endParaRPr>
          </a:p>
        </p:txBody>
      </p:sp>
      <p:cxnSp>
        <p:nvCxnSpPr>
          <p:cNvPr id="19" name="Straight Connector 18">
            <a:extLst>
              <a:ext uri="{FF2B5EF4-FFF2-40B4-BE49-F238E27FC236}">
                <a16:creationId xmlns:a16="http://schemas.microsoft.com/office/drawing/2014/main" id="{5C7F411C-F710-3046-9693-E0625C0C9F09}"/>
              </a:ext>
            </a:extLst>
          </p:cNvPr>
          <p:cNvCxnSpPr>
            <a:cxnSpLocks/>
            <a:stCxn id="104" idx="1"/>
            <a:endCxn id="101" idx="2"/>
          </p:cNvCxnSpPr>
          <p:nvPr/>
        </p:nvCxnSpPr>
        <p:spPr>
          <a:xfrm flipH="1" flipV="1">
            <a:off x="8426168"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10EFC03-6B8F-1C4A-AE74-96656D491B5E}"/>
              </a:ext>
            </a:extLst>
          </p:cNvPr>
          <p:cNvCxnSpPr>
            <a:cxnSpLocks/>
            <a:stCxn id="100" idx="7"/>
            <a:endCxn id="103" idx="2"/>
          </p:cNvCxnSpPr>
          <p:nvPr/>
        </p:nvCxnSpPr>
        <p:spPr>
          <a:xfrm flipV="1">
            <a:off x="8555851"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04B864-D518-0945-88F1-2586F0D4616A}"/>
              </a:ext>
            </a:extLst>
          </p:cNvPr>
          <p:cNvCxnSpPr>
            <a:cxnSpLocks/>
            <a:stCxn id="101" idx="0"/>
            <a:endCxn id="106" idx="1"/>
          </p:cNvCxnSpPr>
          <p:nvPr/>
        </p:nvCxnSpPr>
        <p:spPr>
          <a:xfrm flipV="1">
            <a:off x="8426168" y="2230340"/>
            <a:ext cx="3668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C4A352-25AB-0F4A-8F56-64C5F1E02AEB}"/>
              </a:ext>
            </a:extLst>
          </p:cNvPr>
          <p:cNvCxnSpPr>
            <a:cxnSpLocks/>
            <a:stCxn id="103" idx="0"/>
            <a:endCxn id="107" idx="1"/>
          </p:cNvCxnSpPr>
          <p:nvPr/>
        </p:nvCxnSpPr>
        <p:spPr>
          <a:xfrm flipV="1">
            <a:off x="9174968" y="2230340"/>
            <a:ext cx="3820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4B57A2-241B-2B43-8548-96FCF529E375}"/>
              </a:ext>
            </a:extLst>
          </p:cNvPr>
          <p:cNvCxnSpPr>
            <a:cxnSpLocks/>
            <a:stCxn id="104" idx="7"/>
            <a:endCxn id="102" idx="2"/>
          </p:cNvCxnSpPr>
          <p:nvPr/>
        </p:nvCxnSpPr>
        <p:spPr>
          <a:xfrm flipV="1">
            <a:off x="9304651"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211C8C-D0A5-BC4E-BC77-AE7FC9FA5AF5}"/>
              </a:ext>
            </a:extLst>
          </p:cNvPr>
          <p:cNvCxnSpPr>
            <a:cxnSpLocks/>
            <a:stCxn id="105" idx="1"/>
            <a:endCxn id="103" idx="2"/>
          </p:cNvCxnSpPr>
          <p:nvPr/>
        </p:nvCxnSpPr>
        <p:spPr>
          <a:xfrm flipH="1" flipV="1">
            <a:off x="9174968"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AC1E46-6A3B-9348-9E24-B3DD340DACB3}"/>
              </a:ext>
            </a:extLst>
          </p:cNvPr>
          <p:cNvCxnSpPr>
            <a:cxnSpLocks/>
            <a:stCxn id="104" idx="0"/>
            <a:endCxn id="103" idx="2"/>
          </p:cNvCxnSpPr>
          <p:nvPr/>
        </p:nvCxnSpPr>
        <p:spPr>
          <a:xfrm flipV="1">
            <a:off x="9174968" y="2945340"/>
            <a:ext cx="0" cy="3482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Google Shape;76;p15">
            <a:extLst>
              <a:ext uri="{FF2B5EF4-FFF2-40B4-BE49-F238E27FC236}">
                <a16:creationId xmlns:a16="http://schemas.microsoft.com/office/drawing/2014/main" id="{A93B8165-A9C4-CB47-8294-3941F90C3A50}"/>
              </a:ext>
            </a:extLst>
          </p:cNvPr>
          <p:cNvSpPr txBox="1"/>
          <p:nvPr/>
        </p:nvSpPr>
        <p:spPr>
          <a:xfrm>
            <a:off x="8342915" y="2981025"/>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
        <p:nvSpPr>
          <p:cNvPr id="41" name="Google Shape;76;p15">
            <a:extLst>
              <a:ext uri="{FF2B5EF4-FFF2-40B4-BE49-F238E27FC236}">
                <a16:creationId xmlns:a16="http://schemas.microsoft.com/office/drawing/2014/main" id="{AFB939FE-196F-D94C-BFEA-E81BFCDA116C}"/>
              </a:ext>
            </a:extLst>
          </p:cNvPr>
          <p:cNvSpPr txBox="1"/>
          <p:nvPr/>
        </p:nvSpPr>
        <p:spPr>
          <a:xfrm>
            <a:off x="9138399" y="3001172"/>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2</a:t>
            </a:r>
            <a:endParaRPr sz="1333" b="1" i="1" kern="0" dirty="0">
              <a:latin typeface="Lato"/>
              <a:ea typeface="Lato"/>
              <a:cs typeface="Lato"/>
              <a:sym typeface="Lato"/>
            </a:endParaRPr>
          </a:p>
        </p:txBody>
      </p:sp>
      <p:sp>
        <p:nvSpPr>
          <p:cNvPr id="42" name="Google Shape;76;p15">
            <a:extLst>
              <a:ext uri="{FF2B5EF4-FFF2-40B4-BE49-F238E27FC236}">
                <a16:creationId xmlns:a16="http://schemas.microsoft.com/office/drawing/2014/main" id="{C65D3CE5-B01A-F847-A8AD-12A08FF0CF12}"/>
              </a:ext>
            </a:extLst>
          </p:cNvPr>
          <p:cNvSpPr txBox="1"/>
          <p:nvPr/>
        </p:nvSpPr>
        <p:spPr>
          <a:xfrm>
            <a:off x="9715873" y="2981024"/>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Tree>
    <p:extLst>
      <p:ext uri="{BB962C8B-B14F-4D97-AF65-F5344CB8AC3E}">
        <p14:creationId xmlns:p14="http://schemas.microsoft.com/office/powerpoint/2010/main" val="24850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9ED2-161F-4C0C-A1BA-360D6480F307}"/>
              </a:ext>
            </a:extLst>
          </p:cNvPr>
          <p:cNvSpPr>
            <a:spLocks noGrp="1"/>
          </p:cNvSpPr>
          <p:nvPr>
            <p:ph type="title"/>
          </p:nvPr>
        </p:nvSpPr>
        <p:spPr/>
        <p:txBody>
          <a:bodyPr/>
          <a:lstStyle/>
          <a:p>
            <a:r>
              <a:rPr lang="en-US" dirty="0"/>
              <a:t>Classification</a:t>
            </a:r>
          </a:p>
        </p:txBody>
      </p:sp>
      <p:sp>
        <p:nvSpPr>
          <p:cNvPr id="3" name="Text Placeholder 2">
            <a:extLst>
              <a:ext uri="{FF2B5EF4-FFF2-40B4-BE49-F238E27FC236}">
                <a16:creationId xmlns:a16="http://schemas.microsoft.com/office/drawing/2014/main" id="{C9CBC21F-BF9C-4771-9610-7BCA35A2789A}"/>
              </a:ext>
            </a:extLst>
          </p:cNvPr>
          <p:cNvSpPr>
            <a:spLocks noGrp="1"/>
          </p:cNvSpPr>
          <p:nvPr>
            <p:ph type="body" idx="1"/>
          </p:nvPr>
        </p:nvSpPr>
        <p:spPr/>
        <p:txBody>
          <a:bodyPr/>
          <a:lstStyle/>
          <a:p>
            <a:r>
              <a:rPr lang="en-US" dirty="0"/>
              <a:t>Goal:</a:t>
            </a:r>
          </a:p>
          <a:p>
            <a:pPr lvl="1"/>
            <a:r>
              <a:rPr lang="en-US" dirty="0"/>
              <a:t>A 3-layey MLP is used as a classifier for our last module to take the text embedding vector and graph embedding to predict the rating score.</a:t>
            </a:r>
          </a:p>
          <a:p>
            <a:r>
              <a:rPr lang="en-US" dirty="0"/>
              <a:t>Layer size:</a:t>
            </a:r>
          </a:p>
          <a:p>
            <a:pPr lvl="1"/>
            <a:r>
              <a:rPr lang="en-US" dirty="0"/>
              <a:t>128, 32, 10. </a:t>
            </a:r>
          </a:p>
          <a:p>
            <a:pPr lvl="1"/>
            <a:r>
              <a:rPr lang="en-US" dirty="0"/>
              <a:t>Note: input layer takes 128-dimensional vector, and 32 neurons for hidden layer, and 10 neurons for output layer.</a:t>
            </a:r>
          </a:p>
          <a:p>
            <a:r>
              <a:rPr lang="en-US" dirty="0"/>
              <a:t>Epochs: 5</a:t>
            </a:r>
          </a:p>
          <a:p>
            <a:r>
              <a:rPr lang="en-US" dirty="0"/>
              <a:t>Learning rate: 1*10^-3</a:t>
            </a:r>
          </a:p>
          <a:p>
            <a:r>
              <a:rPr lang="en-US" dirty="0"/>
              <a:t>Computing Environment: OSC Owens cluster with single GPU node</a:t>
            </a:r>
          </a:p>
        </p:txBody>
      </p:sp>
    </p:spTree>
    <p:extLst>
      <p:ext uri="{BB962C8B-B14F-4D97-AF65-F5344CB8AC3E}">
        <p14:creationId xmlns:p14="http://schemas.microsoft.com/office/powerpoint/2010/main" val="15151428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{EDC63337-CEE2-6940-82F7-776B7B76C5A4}tf10001058</Template>
  <TotalTime>3470</TotalTime>
  <Words>2417</Words>
  <Application>Microsoft Office PowerPoint</Application>
  <PresentationFormat>Widescreen</PresentationFormat>
  <Paragraphs>169</Paragraphs>
  <Slides>16</Slides>
  <Notes>11</Notes>
  <HiddenSlides>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Charter</vt:lpstr>
      <vt:lpstr>Charter</vt:lpstr>
      <vt:lpstr>Playfair Display</vt:lpstr>
      <vt:lpstr>Arial</vt:lpstr>
      <vt:lpstr>Calibri</vt:lpstr>
      <vt:lpstr>Lato</vt:lpstr>
      <vt:lpstr>Roboto</vt:lpstr>
      <vt:lpstr>Times New Roman</vt:lpstr>
      <vt:lpstr>AccentBoxVTI</vt:lpstr>
      <vt:lpstr>Coral</vt:lpstr>
      <vt:lpstr>Movie Recommender</vt:lpstr>
      <vt:lpstr>Background</vt:lpstr>
      <vt:lpstr>Type of Recommender Systems</vt:lpstr>
      <vt:lpstr>Dataset description</vt:lpstr>
      <vt:lpstr>System framework</vt:lpstr>
      <vt:lpstr>Preprocessing</vt:lpstr>
      <vt:lpstr>Text Embedding: Doc2vec</vt:lpstr>
      <vt:lpstr>Graph embedding: Metapath2vec</vt:lpstr>
      <vt:lpstr>Classification</vt:lpstr>
      <vt:lpstr>Conclusion</vt:lpstr>
      <vt:lpstr>PowerPoint Presentation</vt:lpstr>
      <vt:lpstr>Reference</vt:lpstr>
      <vt:lpstr>Text embedding</vt:lpstr>
      <vt:lpstr>Collaborative Filtering: </vt:lpstr>
      <vt:lpstr>Content-Based  Filtering</vt:lpstr>
      <vt:lpstr>Collaborative Filtering: Jaccard Vs Cosine Vs Pearson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Dong, Zhengqi</cp:lastModifiedBy>
  <cp:revision>129</cp:revision>
  <dcterms:created xsi:type="dcterms:W3CDTF">2020-09-03T23:46:40Z</dcterms:created>
  <dcterms:modified xsi:type="dcterms:W3CDTF">2021-06-16T03:53:41Z</dcterms:modified>
</cp:coreProperties>
</file>