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6"/>
  </p:notesMasterIdLst>
  <p:sldIdLst>
    <p:sldId id="279" r:id="rId2"/>
    <p:sldId id="263" r:id="rId3"/>
    <p:sldId id="262" r:id="rId4"/>
    <p:sldId id="282" r:id="rId5"/>
    <p:sldId id="283" r:id="rId6"/>
    <p:sldId id="284" r:id="rId7"/>
    <p:sldId id="267" r:id="rId8"/>
    <p:sldId id="264" r:id="rId9"/>
    <p:sldId id="270" r:id="rId10"/>
    <p:sldId id="271" r:id="rId11"/>
    <p:sldId id="281" r:id="rId12"/>
    <p:sldId id="273" r:id="rId13"/>
    <p:sldId id="274"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3196" autoAdjust="0"/>
  </p:normalViewPr>
  <p:slideViewPr>
    <p:cSldViewPr snapToGrid="0">
      <p:cViewPr varScale="1">
        <p:scale>
          <a:sx n="95" d="100"/>
          <a:sy n="95" d="100"/>
        </p:scale>
        <p:origin x="1134" y="78"/>
      </p:cViewPr>
      <p:guideLst/>
    </p:cSldViewPr>
  </p:slideViewPr>
  <p:outlineViewPr>
    <p:cViewPr>
      <p:scale>
        <a:sx n="33" d="100"/>
        <a:sy n="33" d="100"/>
      </p:scale>
      <p:origin x="0" y="-187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94AB80-D395-4F6C-B129-7800A2D57260}" type="datetimeFigureOut">
              <a:rPr lang="en-US" smtClean="0"/>
              <a:t>12/4/2020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4E38C8-3357-44D4-9783-EA733BD04718}" type="slidenum">
              <a:rPr lang="en-US" smtClean="0"/>
              <a:t>‹#›</a:t>
            </a:fld>
            <a:endParaRPr lang="en-US"/>
          </a:p>
        </p:txBody>
      </p:sp>
    </p:spTree>
    <p:extLst>
      <p:ext uri="{BB962C8B-B14F-4D97-AF65-F5344CB8AC3E}">
        <p14:creationId xmlns:p14="http://schemas.microsoft.com/office/powerpoint/2010/main" val="1592562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grouplens.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292929"/>
                </a:solidFill>
                <a:effectLst/>
                <a:latin typeface="charter"/>
              </a:rPr>
              <a:t>A recommender system is an information filtering system that seeks to predicts the </a:t>
            </a:r>
            <a:r>
              <a:rPr lang="en-US" b="1" i="1" dirty="0">
                <a:solidFill>
                  <a:srgbClr val="292929"/>
                </a:solidFill>
                <a:effectLst/>
                <a:latin typeface="charter"/>
              </a:rPr>
              <a:t>rating</a:t>
            </a:r>
            <a:r>
              <a:rPr lang="en-US" b="0" i="1" dirty="0">
                <a:solidFill>
                  <a:srgbClr val="292929"/>
                </a:solidFill>
                <a:effectLst/>
                <a:latin typeface="charter"/>
              </a:rPr>
              <a:t> given by a </a:t>
            </a:r>
            <a:r>
              <a:rPr lang="en-US" b="1" i="1" dirty="0">
                <a:solidFill>
                  <a:srgbClr val="292929"/>
                </a:solidFill>
                <a:effectLst/>
                <a:latin typeface="charter"/>
              </a:rPr>
              <a:t>user</a:t>
            </a:r>
            <a:r>
              <a:rPr lang="en-US" b="0" i="1" dirty="0">
                <a:solidFill>
                  <a:srgbClr val="292929"/>
                </a:solidFill>
                <a:effectLst/>
                <a:latin typeface="charter"/>
              </a:rPr>
              <a:t> to an </a:t>
            </a:r>
            <a:r>
              <a:rPr lang="en-US" b="1" i="1" dirty="0">
                <a:solidFill>
                  <a:srgbClr val="292929"/>
                </a:solidFill>
                <a:effectLst/>
                <a:latin typeface="charter"/>
              </a:rPr>
              <a:t>item</a:t>
            </a:r>
            <a:r>
              <a:rPr lang="en-US" b="0" i="1" dirty="0">
                <a:solidFill>
                  <a:srgbClr val="292929"/>
                </a:solidFill>
                <a:effectLst/>
                <a:latin typeface="charter"/>
              </a:rPr>
              <a:t>. </a:t>
            </a:r>
            <a:r>
              <a:rPr lang="en-US" dirty="0"/>
              <a:t>The type of recommender system can be categorized to three types: 1)… 2)…3)…</a:t>
            </a:r>
          </a:p>
          <a:p>
            <a:pPr marL="0" indent="0">
              <a:buNone/>
            </a:pPr>
            <a:endParaRPr lang="en-US" dirty="0"/>
          </a:p>
          <a:p>
            <a:pPr marL="228600" indent="-228600">
              <a:buAutoNum type="arabicParenR"/>
            </a:pPr>
            <a:r>
              <a:rPr lang="en-US" dirty="0"/>
              <a:t>Content-based filtering: </a:t>
            </a:r>
            <a:r>
              <a:rPr lang="en-US" b="0" i="0" dirty="0">
                <a:solidFill>
                  <a:srgbClr val="292929"/>
                </a:solidFill>
                <a:effectLst/>
                <a:latin typeface="charter"/>
              </a:rPr>
              <a:t>The Content-Based Recommender relies on the similarity of the items being recommended, and sometime it’s also known as the similarity-based filtering. The basic idea is that if you like an item, then you will also like a “similar” item. But, in order to define the similar items, you first need a way to define the similarity between the item or users. But, since that’s not the focus of our project, so I won’t go into too much detail about that.</a:t>
            </a:r>
          </a:p>
          <a:p>
            <a:pPr marL="228600" indent="-228600">
              <a:buAutoNum type="arabicParenR"/>
            </a:pPr>
            <a:r>
              <a:rPr lang="en-US" dirty="0"/>
              <a:t>The collaborative filtering is based on the idea that, the user who have agreed in the past tend to also agree in the future. For example, to the picture at the right, we see the User-4 bought Iterm-1 and Iterm-2, in the meantime, we observed that all three users (User1-3) agreed the Item-3 is worth purchasing in the past, hence we can assume the Item-3 is something worth for the User-4 to purchase as well.</a:t>
            </a:r>
          </a:p>
          <a:p>
            <a:pPr marL="228600" indent="-228600">
              <a:buAutoNum type="arabicParenR"/>
            </a:pPr>
            <a:r>
              <a:rPr lang="en-US" dirty="0"/>
              <a:t>A Hybrid filtering algorithms combines the CF with other recommendation techniques, which is the type of recommender system we will present today!</a:t>
            </a:r>
          </a:p>
          <a:p>
            <a:pPr marL="228600" indent="-228600">
              <a:buAutoNum type="arabicParenR"/>
            </a:pPr>
            <a:endParaRPr lang="en-US" dirty="0"/>
          </a:p>
          <a:p>
            <a:pPr marL="228600" indent="-228600">
              <a:buAutoNum type="arabicPeriod"/>
            </a:pPr>
            <a:endParaRPr lang="en-US" dirty="0"/>
          </a:p>
          <a:p>
            <a:pPr marL="228600" indent="-228600">
              <a:buAutoNum type="arabicPeriod"/>
            </a:pPr>
            <a:r>
              <a:rPr lang="en-US" dirty="0"/>
              <a:t>idea: The content-based recommender relies on the similarity of the items being recommended. For example, if you like an item, then there is higher change you will like a “similar” item under the same categories. </a:t>
            </a:r>
          </a:p>
          <a:p>
            <a:r>
              <a:rPr lang="en-US" dirty="0"/>
              <a:t>There are two way to obtain the information from user, explicit and implicit extraction. Explicit extraction is directly asking user questions. Implicit extraction is based on unspoken data, such as users' profiles, a set of actions on browser session. </a:t>
            </a:r>
          </a:p>
          <a:p>
            <a:endParaRPr lang="en-US" dirty="0"/>
          </a:p>
          <a:p>
            <a:endParaRPr lang="en-US" dirty="0"/>
          </a:p>
          <a:p>
            <a:r>
              <a:rPr lang="en-US" dirty="0"/>
              <a:t>The most popular recommender system are two: content-based and collaborative filtering recommender systems</a:t>
            </a:r>
          </a:p>
        </p:txBody>
      </p:sp>
      <p:sp>
        <p:nvSpPr>
          <p:cNvPr id="4" name="Slide Number Placeholder 3"/>
          <p:cNvSpPr>
            <a:spLocks noGrp="1"/>
          </p:cNvSpPr>
          <p:nvPr>
            <p:ph type="sldNum" sz="quarter" idx="5"/>
          </p:nvPr>
        </p:nvSpPr>
        <p:spPr/>
        <p:txBody>
          <a:bodyPr/>
          <a:lstStyle/>
          <a:p>
            <a:fld id="{2C4E38C8-3357-44D4-9783-EA733BD04718}" type="slidenum">
              <a:rPr lang="en-US" smtClean="0"/>
              <a:t>3</a:t>
            </a:fld>
            <a:endParaRPr lang="en-US"/>
          </a:p>
        </p:txBody>
      </p:sp>
    </p:spTree>
    <p:extLst>
      <p:ext uri="{BB962C8B-B14F-4D97-AF65-F5344CB8AC3E}">
        <p14:creationId xmlns:p14="http://schemas.microsoft.com/office/powerpoint/2010/main" val="99442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MovieLens</a:t>
            </a:r>
            <a:r>
              <a:rPr lang="en-US" dirty="0"/>
              <a:t> is a project run </a:t>
            </a:r>
            <a:r>
              <a:rPr lang="en-US" b="0" i="0" dirty="0">
                <a:effectLst/>
                <a:latin typeface="Roboto" panose="02000000000000000000" pitchFamily="2" charset="0"/>
              </a:rPr>
              <a:t>by </a:t>
            </a:r>
            <a:r>
              <a:rPr lang="en-US" b="0" i="0" u="none" strike="noStrike" dirty="0" err="1">
                <a:solidFill>
                  <a:srgbClr val="3BACE1"/>
                </a:solidFill>
                <a:effectLst/>
                <a:latin typeface="Roboto" panose="02000000000000000000" pitchFamily="2" charset="0"/>
                <a:hlinkClick r:id="rId3"/>
              </a:rPr>
              <a:t>GroupLens</a:t>
            </a:r>
            <a:r>
              <a:rPr lang="en-US" b="0" i="0" dirty="0">
                <a:effectLst/>
                <a:latin typeface="Roboto" panose="02000000000000000000" pitchFamily="2" charset="0"/>
              </a:rPr>
              <a:t>, it’s a research lab at the University of Minnesota.</a:t>
            </a:r>
            <a:endParaRPr lang="en-US" dirty="0"/>
          </a:p>
        </p:txBody>
      </p:sp>
      <p:sp>
        <p:nvSpPr>
          <p:cNvPr id="4" name="Slide Number Placeholder 3"/>
          <p:cNvSpPr>
            <a:spLocks noGrp="1"/>
          </p:cNvSpPr>
          <p:nvPr>
            <p:ph type="sldNum" sz="quarter" idx="5"/>
          </p:nvPr>
        </p:nvSpPr>
        <p:spPr/>
        <p:txBody>
          <a:bodyPr/>
          <a:lstStyle/>
          <a:p>
            <a:fld id="{2C4E38C8-3357-44D4-9783-EA733BD04718}" type="slidenum">
              <a:rPr lang="en-US" smtClean="0"/>
              <a:t>4</a:t>
            </a:fld>
            <a:endParaRPr lang="en-US"/>
          </a:p>
        </p:txBody>
      </p:sp>
    </p:spTree>
    <p:extLst>
      <p:ext uri="{BB962C8B-B14F-4D97-AF65-F5344CB8AC3E}">
        <p14:creationId xmlns:p14="http://schemas.microsoft.com/office/powerpoint/2010/main" val="2827417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collaborative filtering is based on the idea that, the user who have agreed in the past tend to also agree in the future. For example to the picture at the right, we see the User-4 bought Iterm-1 and Iterm-2, in the meantime, we observed that all three users (User1-3) agreed the Item-3 is worth purchasing in the past, hence we can assume the Item-3 is something worth for the User-4 to purchase as well.</a:t>
            </a:r>
          </a:p>
          <a:p>
            <a:endParaRPr lang="en-US" dirty="0"/>
          </a:p>
        </p:txBody>
      </p:sp>
      <p:sp>
        <p:nvSpPr>
          <p:cNvPr id="4" name="Slide Number Placeholder 3"/>
          <p:cNvSpPr>
            <a:spLocks noGrp="1"/>
          </p:cNvSpPr>
          <p:nvPr>
            <p:ph type="sldNum" sz="quarter" idx="5"/>
          </p:nvPr>
        </p:nvSpPr>
        <p:spPr/>
        <p:txBody>
          <a:bodyPr/>
          <a:lstStyle/>
          <a:p>
            <a:fld id="{2C4E38C8-3357-44D4-9783-EA733BD04718}" type="slidenum">
              <a:rPr lang="en-US" smtClean="0"/>
              <a:t>7</a:t>
            </a:fld>
            <a:endParaRPr lang="en-US"/>
          </a:p>
        </p:txBody>
      </p:sp>
    </p:spTree>
    <p:extLst>
      <p:ext uri="{BB962C8B-B14F-4D97-AF65-F5344CB8AC3E}">
        <p14:creationId xmlns:p14="http://schemas.microsoft.com/office/powerpoint/2010/main" val="62709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Courtesy: </a:t>
            </a:r>
          </a:p>
          <a:p>
            <a:pPr marL="171450" indent="-171450">
              <a:buFontTx/>
              <a:buChar char="-"/>
            </a:pPr>
            <a:r>
              <a:rPr lang="en-US" dirty="0"/>
              <a:t>Jaccard similarity: </a:t>
            </a:r>
          </a:p>
          <a:p>
            <a:pPr marL="628650" lvl="1" indent="-171450">
              <a:buFontTx/>
              <a:buChar char="-"/>
            </a:pPr>
            <a:r>
              <a:rPr lang="en-US" dirty="0"/>
              <a:t>https://en.wikipedia.org/wiki/Jaccard_index</a:t>
            </a:r>
          </a:p>
          <a:p>
            <a:pPr marL="171450" indent="-171450">
              <a:buFontTx/>
              <a:buChar char="-"/>
            </a:pPr>
            <a:r>
              <a:rPr lang="en-US" dirty="0"/>
              <a:t>Cosine similarity</a:t>
            </a:r>
          </a:p>
          <a:p>
            <a:pPr marL="628650" lvl="1" indent="-171450">
              <a:buFontTx/>
              <a:buChar char="-"/>
            </a:pPr>
            <a:r>
              <a:rPr lang="en-US" dirty="0"/>
              <a:t>https://en.wikipedia.org/wiki/Cosine_similarity</a:t>
            </a:r>
          </a:p>
          <a:p>
            <a:pPr marL="628650" lvl="1" indent="-171450">
              <a:buFontTx/>
              <a:buChar char="-"/>
            </a:pPr>
            <a:r>
              <a:rPr lang="en-US" dirty="0"/>
              <a:t>https://masongallo.github.io/machine/learning,/python/2016/07/29/cosine-similarity.html</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2C4E38C8-3357-44D4-9783-EA733BD04718}" type="slidenum">
              <a:rPr lang="en-US" smtClean="0"/>
              <a:t>9</a:t>
            </a:fld>
            <a:endParaRPr lang="en-US"/>
          </a:p>
        </p:txBody>
      </p:sp>
    </p:spTree>
    <p:extLst>
      <p:ext uri="{BB962C8B-B14F-4D97-AF65-F5344CB8AC3E}">
        <p14:creationId xmlns:p14="http://schemas.microsoft.com/office/powerpoint/2010/main" val="1564197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12/4/2020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6161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12/4/2020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58919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12/4/2020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73695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130535" y="0"/>
            <a:ext cx="11856696" cy="676567"/>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1513576" y="238713"/>
            <a:ext cx="10212080" cy="702235"/>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1" y="0"/>
            <a:ext cx="130535" cy="676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81001" y="-14"/>
            <a:ext cx="10086720" cy="676567"/>
          </a:xfrm>
        </p:spPr>
        <p:txBody>
          <a:bodyPr>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30535" y="915280"/>
            <a:ext cx="11595121" cy="523075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12/4/2020</a:t>
            </a:fld>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dirty="0"/>
              <a:t>CSE5914-Capstone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858195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12/4/2020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27951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12/4/2020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91302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12/4/2020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24500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12/4/2020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69634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12/4/2020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39903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12/4/2020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93840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12/4/2020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78507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12/4/2020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733440575"/>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d2l.ai/chapter_recommender-systems/recsys-intro.html" TargetMode="External"/><Relationship Id="rId7"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humboldt-wi.github.io/blog/research/applied_predictive_modeling_19/causalrecommendersystem/" TargetMode="External"/><Relationship Id="rId5" Type="http://schemas.openxmlformats.org/officeDocument/2006/relationships/hyperlink" Target="https://arxiv.org/pdf/1707.07435.pdf" TargetMode="External"/><Relationship Id="rId4" Type="http://schemas.openxmlformats.org/officeDocument/2006/relationships/hyperlink" Target="https://dl.acm.org/doi/pdf/10.1155/2009/421425"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grouplens.org/datasets/movielens/lates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medium.com/datadriveninvestor/how-to-built-a-recommender-system-rs-616c988d64b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47BA1-D983-4F47-9B19-FABEB9C8D063}"/>
              </a:ext>
            </a:extLst>
          </p:cNvPr>
          <p:cNvSpPr>
            <a:spLocks noGrp="1"/>
          </p:cNvSpPr>
          <p:nvPr>
            <p:ph type="ctrTitle"/>
          </p:nvPr>
        </p:nvSpPr>
        <p:spPr/>
        <p:txBody>
          <a:bodyPr/>
          <a:lstStyle/>
          <a:p>
            <a:r>
              <a:rPr lang="en-US" altLang="zh-CN" dirty="0"/>
              <a:t>Movie Recommender</a:t>
            </a:r>
            <a:endParaRPr lang="en-US" dirty="0"/>
          </a:p>
        </p:txBody>
      </p:sp>
      <p:sp>
        <p:nvSpPr>
          <p:cNvPr id="3" name="Subtitle 2">
            <a:extLst>
              <a:ext uri="{FF2B5EF4-FFF2-40B4-BE49-F238E27FC236}">
                <a16:creationId xmlns:a16="http://schemas.microsoft.com/office/drawing/2014/main" id="{9402B6C8-7DA6-405B-A56D-2741F97048A5}"/>
              </a:ext>
            </a:extLst>
          </p:cNvPr>
          <p:cNvSpPr>
            <a:spLocks noGrp="1"/>
          </p:cNvSpPr>
          <p:nvPr>
            <p:ph type="subTitle" idx="1"/>
          </p:nvPr>
        </p:nvSpPr>
        <p:spPr/>
        <p:txBody>
          <a:bodyPr/>
          <a:lstStyle/>
          <a:p>
            <a:r>
              <a:rPr lang="en-US" dirty="0"/>
              <a:t>Group </a:t>
            </a:r>
            <a:r>
              <a:rPr lang="en-US" altLang="zh-CN" dirty="0"/>
              <a:t>member</a:t>
            </a:r>
            <a:r>
              <a:rPr lang="zh-CN" altLang="en-US" dirty="0"/>
              <a:t>： </a:t>
            </a:r>
            <a:r>
              <a:rPr lang="en-US" altLang="zh-CN" dirty="0"/>
              <a:t>Zhengqi Dong, </a:t>
            </a:r>
            <a:r>
              <a:rPr lang="en-US" altLang="zh-CN" dirty="0" err="1"/>
              <a:t>Yuntian</a:t>
            </a:r>
            <a:r>
              <a:rPr lang="en-US" altLang="zh-CN" dirty="0"/>
              <a:t> He</a:t>
            </a:r>
          </a:p>
          <a:p>
            <a:r>
              <a:rPr lang="en-US" dirty="0"/>
              <a:t>Email: {dong.760, he.1773}@osu.edu</a:t>
            </a:r>
          </a:p>
        </p:txBody>
      </p:sp>
    </p:spTree>
    <p:extLst>
      <p:ext uri="{BB962C8B-B14F-4D97-AF65-F5344CB8AC3E}">
        <p14:creationId xmlns:p14="http://schemas.microsoft.com/office/powerpoint/2010/main" val="1867781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62F1-683A-4780-9E47-851E433A916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6762AB4-2B3D-4C7C-ADF0-63251301A55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56336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96471-E041-4F09-BAAD-98FEC06A9D3E}"/>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C0A787F1-8583-45D2-9B31-3461E1ECB12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79441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62F1-683A-4780-9E47-851E433A91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762AB4-2B3D-4C7C-ADF0-63251301A55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98315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62F1-683A-4780-9E47-851E433A91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762AB4-2B3D-4C7C-ADF0-63251301A55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05752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62F1-683A-4780-9E47-851E433A91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762AB4-2B3D-4C7C-ADF0-63251301A55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01087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A13C4-ACD3-467B-87D0-FCA2A06AF2AC}"/>
              </a:ext>
            </a:extLst>
          </p:cNvPr>
          <p:cNvSpPr>
            <a:spLocks noGrp="1"/>
          </p:cNvSpPr>
          <p:nvPr>
            <p:ph type="title"/>
          </p:nvPr>
        </p:nvSpPr>
        <p:spPr/>
        <p:txBody>
          <a:bodyPr/>
          <a:lstStyle/>
          <a:p>
            <a:r>
              <a:rPr lang="en-US" sz="5400" dirty="0">
                <a:latin typeface="Times New Roman" panose="02020603050405020304" pitchFamily="18" charset="0"/>
                <a:cs typeface="Times New Roman" panose="02020603050405020304" pitchFamily="18" charset="0"/>
              </a:rPr>
              <a:t>Background</a:t>
            </a:r>
            <a:endParaRPr lang="en-US" dirty="0"/>
          </a:p>
        </p:txBody>
      </p:sp>
    </p:spTree>
    <p:extLst>
      <p:ext uri="{BB962C8B-B14F-4D97-AF65-F5344CB8AC3E}">
        <p14:creationId xmlns:p14="http://schemas.microsoft.com/office/powerpoint/2010/main" val="1296444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61EBB-8F85-495E-B70C-98D0C22A0682}"/>
              </a:ext>
            </a:extLst>
          </p:cNvPr>
          <p:cNvSpPr>
            <a:spLocks noGrp="1"/>
          </p:cNvSpPr>
          <p:nvPr>
            <p:ph type="title"/>
          </p:nvPr>
        </p:nvSpPr>
        <p:spPr/>
        <p:txBody>
          <a:bodyPr/>
          <a:lstStyle/>
          <a:p>
            <a:r>
              <a:rPr lang="en-US" dirty="0"/>
              <a:t>Type of Recommender Systems</a:t>
            </a:r>
          </a:p>
        </p:txBody>
      </p:sp>
      <p:sp>
        <p:nvSpPr>
          <p:cNvPr id="3" name="Content Placeholder 2">
            <a:extLst>
              <a:ext uri="{FF2B5EF4-FFF2-40B4-BE49-F238E27FC236}">
                <a16:creationId xmlns:a16="http://schemas.microsoft.com/office/drawing/2014/main" id="{A025585E-B4D4-4B8B-8D95-930B5486CCFA}"/>
              </a:ext>
            </a:extLst>
          </p:cNvPr>
          <p:cNvSpPr>
            <a:spLocks noGrp="1"/>
          </p:cNvSpPr>
          <p:nvPr>
            <p:ph idx="1"/>
          </p:nvPr>
        </p:nvSpPr>
        <p:spPr>
          <a:xfrm>
            <a:off x="130536" y="915280"/>
            <a:ext cx="5622564" cy="5091820"/>
          </a:xfrm>
        </p:spPr>
        <p:txBody>
          <a:bodyPr>
            <a:normAutofit lnSpcReduction="10000"/>
          </a:bodyPr>
          <a:lstStyle/>
          <a:p>
            <a:pPr>
              <a:lnSpc>
                <a:spcPct val="100000"/>
              </a:lnSpc>
            </a:pPr>
            <a:r>
              <a:rPr lang="en-US" sz="2800" dirty="0">
                <a:latin typeface="Times New Roman" panose="02020603050405020304" pitchFamily="18" charset="0"/>
                <a:cs typeface="Times New Roman" panose="02020603050405020304" pitchFamily="18" charset="0"/>
              </a:rPr>
              <a:t>Recommender System: </a:t>
            </a:r>
          </a:p>
          <a:p>
            <a:pPr lvl="1">
              <a:lnSpc>
                <a:spcPct val="100000"/>
              </a:lnSpc>
            </a:pPr>
            <a:r>
              <a:rPr lang="en-US" sz="2400" dirty="0">
                <a:latin typeface="Times New Roman" panose="02020603050405020304" pitchFamily="18" charset="0"/>
                <a:cs typeface="Times New Roman" panose="02020603050405020304" pitchFamily="18" charset="0"/>
              </a:rPr>
              <a:t>“A recommender system is an information filtering system that seeks to predicts the rating given by a user to an item, and the predicted rating is used to recommend items to the user.”</a:t>
            </a:r>
          </a:p>
          <a:p>
            <a:pPr>
              <a:lnSpc>
                <a:spcPct val="100000"/>
              </a:lnSpc>
            </a:pPr>
            <a:r>
              <a:rPr lang="en-US" sz="2800" dirty="0">
                <a:latin typeface="Times New Roman" panose="02020603050405020304" pitchFamily="18" charset="0"/>
                <a:cs typeface="Times New Roman" panose="02020603050405020304" pitchFamily="18" charset="0"/>
              </a:rPr>
              <a:t>Type of Recommender Systems:</a:t>
            </a:r>
          </a:p>
          <a:p>
            <a:pPr lvl="1">
              <a:lnSpc>
                <a:spcPct val="100000"/>
              </a:lnSpc>
            </a:pPr>
            <a:r>
              <a:rPr lang="en-US" sz="2400" dirty="0">
                <a:latin typeface="Times New Roman" panose="02020603050405020304" pitchFamily="18" charset="0"/>
                <a:cs typeface="Times New Roman" panose="02020603050405020304" pitchFamily="18" charset="0"/>
              </a:rPr>
              <a:t>Content-Based  Filtering</a:t>
            </a:r>
          </a:p>
          <a:p>
            <a:pPr lvl="1">
              <a:lnSpc>
                <a:spcPct val="100000"/>
              </a:lnSpc>
            </a:pPr>
            <a:r>
              <a:rPr lang="en-US" sz="2400" dirty="0">
                <a:latin typeface="Times New Roman" panose="02020603050405020304" pitchFamily="18" charset="0"/>
                <a:cs typeface="Times New Roman" panose="02020603050405020304" pitchFamily="18" charset="0"/>
              </a:rPr>
              <a:t>Collaborative Filtering(CF)</a:t>
            </a:r>
          </a:p>
          <a:p>
            <a:pPr lvl="2">
              <a:lnSpc>
                <a:spcPct val="100000"/>
              </a:lnSpc>
            </a:pPr>
            <a:r>
              <a:rPr lang="en-US" sz="2000" dirty="0">
                <a:latin typeface="Times New Roman" panose="02020603050405020304" pitchFamily="18" charset="0"/>
                <a:cs typeface="Times New Roman" panose="02020603050405020304" pitchFamily="18" charset="0"/>
              </a:rPr>
              <a:t>Memory-Based Collaborative Filtering, e.g., User-based CF, Item-based CF</a:t>
            </a:r>
          </a:p>
          <a:p>
            <a:pPr lvl="2">
              <a:lnSpc>
                <a:spcPct val="100000"/>
              </a:lnSpc>
            </a:pPr>
            <a:r>
              <a:rPr lang="en-US" sz="2000" dirty="0">
                <a:latin typeface="Times New Roman" panose="02020603050405020304" pitchFamily="18" charset="0"/>
                <a:cs typeface="Times New Roman" panose="02020603050405020304" pitchFamily="18" charset="0"/>
              </a:rPr>
              <a:t>Model-Based Collaborative Filtering, e.g., Matric factorization, Neural Network</a:t>
            </a:r>
          </a:p>
          <a:p>
            <a:pPr lvl="1">
              <a:lnSpc>
                <a:spcPct val="100000"/>
              </a:lnSpc>
            </a:pPr>
            <a:r>
              <a:rPr lang="en-US" sz="2200" dirty="0">
                <a:latin typeface="Times New Roman" panose="02020603050405020304" pitchFamily="18" charset="0"/>
                <a:cs typeface="Times New Roman" panose="02020603050405020304" pitchFamily="18" charset="0"/>
              </a:rPr>
              <a:t>Hybrid Filtering</a:t>
            </a:r>
          </a:p>
        </p:txBody>
      </p:sp>
      <p:sp>
        <p:nvSpPr>
          <p:cNvPr id="4" name="TextBox 3">
            <a:extLst>
              <a:ext uri="{FF2B5EF4-FFF2-40B4-BE49-F238E27FC236}">
                <a16:creationId xmlns:a16="http://schemas.microsoft.com/office/drawing/2014/main" id="{67A769EF-0F7D-4B31-A089-0A454A4FB5E9}"/>
              </a:ext>
            </a:extLst>
          </p:cNvPr>
          <p:cNvSpPr txBox="1"/>
          <p:nvPr/>
        </p:nvSpPr>
        <p:spPr>
          <a:xfrm>
            <a:off x="70116" y="5954540"/>
            <a:ext cx="5622564" cy="830997"/>
          </a:xfrm>
          <a:prstGeom prst="rect">
            <a:avLst/>
          </a:prstGeom>
          <a:noFill/>
        </p:spPr>
        <p:txBody>
          <a:bodyPr wrap="square" rtlCol="0">
            <a:spAutoFit/>
          </a:bodyPr>
          <a:lstStyle/>
          <a:p>
            <a:r>
              <a:rPr lang="en-US" sz="1200" dirty="0"/>
              <a:t>Courtesy: 1) </a:t>
            </a:r>
            <a:r>
              <a:rPr lang="en-US" sz="1200" dirty="0">
                <a:hlinkClick r:id="rId3"/>
              </a:rPr>
              <a:t>https://d2l.ai/chapter_recommender-systems/recsys-intro.html</a:t>
            </a:r>
            <a:r>
              <a:rPr lang="en-US" sz="1200" dirty="0"/>
              <a:t>  2)  </a:t>
            </a:r>
            <a:r>
              <a:rPr lang="en-US" sz="1200" dirty="0">
                <a:hlinkClick r:id="rId4"/>
              </a:rPr>
              <a:t>https://dl.acm.org/doi/pdf/10.1155/2009/421425</a:t>
            </a:r>
            <a:r>
              <a:rPr lang="en-US" sz="1200" dirty="0"/>
              <a:t> 3)  </a:t>
            </a:r>
            <a:r>
              <a:rPr lang="en-US" sz="1200" dirty="0">
                <a:hlinkClick r:id="rId5"/>
              </a:rPr>
              <a:t>https://arxiv.org/pdf/1707.07435.pdf</a:t>
            </a:r>
            <a:r>
              <a:rPr lang="en-US" sz="1200" dirty="0"/>
              <a:t>, 4) </a:t>
            </a:r>
            <a:r>
              <a:rPr lang="en-US" sz="1200" dirty="0">
                <a:hlinkClick r:id="rId6"/>
              </a:rPr>
              <a:t>https://humboldt-wi.github.io/blog/research/applied_predictive_modeling_19/causalrecommendersystem/</a:t>
            </a:r>
            <a:r>
              <a:rPr lang="en-US" sz="1200" dirty="0"/>
              <a:t> </a:t>
            </a:r>
          </a:p>
        </p:txBody>
      </p:sp>
      <p:pic>
        <p:nvPicPr>
          <p:cNvPr id="10" name="Picture 9">
            <a:extLst>
              <a:ext uri="{FF2B5EF4-FFF2-40B4-BE49-F238E27FC236}">
                <a16:creationId xmlns:a16="http://schemas.microsoft.com/office/drawing/2014/main" id="{0769384F-A1F8-407B-B145-2D98758DCC66}"/>
              </a:ext>
            </a:extLst>
          </p:cNvPr>
          <p:cNvPicPr>
            <a:picLocks noChangeAspect="1"/>
          </p:cNvPicPr>
          <p:nvPr/>
        </p:nvPicPr>
        <p:blipFill>
          <a:blip r:embed="rId7"/>
          <a:stretch>
            <a:fillRect/>
          </a:stretch>
        </p:blipFill>
        <p:spPr>
          <a:xfrm>
            <a:off x="5813520" y="3022600"/>
            <a:ext cx="6289887" cy="3835400"/>
          </a:xfrm>
          <a:prstGeom prst="rect">
            <a:avLst/>
          </a:prstGeom>
        </p:spPr>
      </p:pic>
      <p:sp>
        <p:nvSpPr>
          <p:cNvPr id="11" name="Rectangle: Rounded Corners 10">
            <a:extLst>
              <a:ext uri="{FF2B5EF4-FFF2-40B4-BE49-F238E27FC236}">
                <a16:creationId xmlns:a16="http://schemas.microsoft.com/office/drawing/2014/main" id="{3B26686A-CA21-4F20-9A2F-60862D45FA0F}"/>
              </a:ext>
            </a:extLst>
          </p:cNvPr>
          <p:cNvSpPr/>
          <p:nvPr/>
        </p:nvSpPr>
        <p:spPr>
          <a:xfrm>
            <a:off x="781001" y="5600700"/>
            <a:ext cx="2063799" cy="353840"/>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ACB9AE5-1733-4D1B-8DB5-2806249A2B79}"/>
              </a:ext>
            </a:extLst>
          </p:cNvPr>
          <p:cNvPicPr>
            <a:picLocks noChangeAspect="1"/>
          </p:cNvPicPr>
          <p:nvPr/>
        </p:nvPicPr>
        <p:blipFill>
          <a:blip r:embed="rId8"/>
          <a:stretch>
            <a:fillRect/>
          </a:stretch>
        </p:blipFill>
        <p:spPr>
          <a:xfrm>
            <a:off x="6997702" y="49713"/>
            <a:ext cx="3530598" cy="3088494"/>
          </a:xfrm>
          <a:prstGeom prst="rect">
            <a:avLst/>
          </a:prstGeom>
        </p:spPr>
      </p:pic>
    </p:spTree>
    <p:extLst>
      <p:ext uri="{BB962C8B-B14F-4D97-AF65-F5344CB8AC3E}">
        <p14:creationId xmlns:p14="http://schemas.microsoft.com/office/powerpoint/2010/main" val="3374310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14573-6864-4015-A282-5FAEF80084E5}"/>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FA2103D1-89EF-4A6A-B5BD-0F7F1BE88B1E}"/>
              </a:ext>
            </a:extLst>
          </p:cNvPr>
          <p:cNvSpPr>
            <a:spLocks noGrp="1"/>
          </p:cNvSpPr>
          <p:nvPr>
            <p:ph idx="1"/>
          </p:nvPr>
        </p:nvSpPr>
        <p:spPr>
          <a:xfrm>
            <a:off x="130535" y="915280"/>
            <a:ext cx="6244865" cy="5599820"/>
          </a:xfrm>
        </p:spPr>
        <p:txBody>
          <a:bodyPr/>
          <a:lstStyle/>
          <a:p>
            <a:r>
              <a:rPr lang="en-US" dirty="0"/>
              <a:t>Description of dataset: </a:t>
            </a:r>
          </a:p>
          <a:p>
            <a:pPr lvl="1"/>
            <a:r>
              <a:rPr lang="en-US" dirty="0"/>
              <a:t>Use the Full </a:t>
            </a:r>
            <a:r>
              <a:rPr lang="en-US" dirty="0" err="1"/>
              <a:t>MovieLens</a:t>
            </a:r>
            <a:r>
              <a:rPr lang="en-US" dirty="0"/>
              <a:t> dataset provided by </a:t>
            </a:r>
            <a:r>
              <a:rPr lang="en-US" dirty="0" err="1"/>
              <a:t>Grouplens</a:t>
            </a:r>
            <a:r>
              <a:rPr lang="en-US" dirty="0"/>
              <a:t> lab at the University of Minnesota</a:t>
            </a:r>
          </a:p>
          <a:p>
            <a:pPr lvl="1"/>
            <a:r>
              <a:rPr lang="en-US" dirty="0"/>
              <a:t>Released in July 2017</a:t>
            </a:r>
          </a:p>
          <a:p>
            <a:pPr lvl="1"/>
            <a:r>
              <a:rPr lang="en-US" dirty="0"/>
              <a:t>Contains metadata for 45843 movies, and 26 million rating from 270k users.</a:t>
            </a:r>
          </a:p>
          <a:p>
            <a:r>
              <a:rPr lang="en-US" dirty="0"/>
              <a:t>Features</a:t>
            </a:r>
          </a:p>
          <a:p>
            <a:pPr lvl="1"/>
            <a:r>
              <a:rPr lang="en-US" dirty="0" err="1"/>
              <a:t>uId</a:t>
            </a:r>
            <a:r>
              <a:rPr lang="en-US" dirty="0"/>
              <a:t>: int, user ID</a:t>
            </a:r>
          </a:p>
          <a:p>
            <a:pPr lvl="1"/>
            <a:r>
              <a:rPr lang="en-US" dirty="0"/>
              <a:t>m</a:t>
            </a:r>
            <a:r>
              <a:rPr lang="en-US" altLang="zh-CN" dirty="0"/>
              <a:t>Id: int, movie ID</a:t>
            </a:r>
          </a:p>
          <a:p>
            <a:pPr lvl="1"/>
            <a:r>
              <a:rPr lang="en-US" dirty="0"/>
              <a:t>Binary rating: int, one-hot encoding of rating </a:t>
            </a:r>
          </a:p>
          <a:p>
            <a:pPr lvl="1"/>
            <a:r>
              <a:rPr lang="en-US" dirty="0"/>
              <a:t>rating: </a:t>
            </a:r>
          </a:p>
          <a:p>
            <a:r>
              <a:rPr lang="en-US" dirty="0"/>
              <a:t>Labels</a:t>
            </a:r>
          </a:p>
          <a:p>
            <a:pPr lvl="1"/>
            <a:r>
              <a:rPr lang="en-US" dirty="0"/>
              <a:t>Rating(S): float</a:t>
            </a:r>
          </a:p>
          <a:p>
            <a:pPr lvl="1"/>
            <a:endParaRPr lang="en-US" dirty="0"/>
          </a:p>
          <a:p>
            <a:endParaRPr lang="en-US" dirty="0"/>
          </a:p>
          <a:p>
            <a:endParaRPr lang="en-US" dirty="0"/>
          </a:p>
        </p:txBody>
      </p:sp>
      <p:pic>
        <p:nvPicPr>
          <p:cNvPr id="5" name="Picture 4">
            <a:extLst>
              <a:ext uri="{FF2B5EF4-FFF2-40B4-BE49-F238E27FC236}">
                <a16:creationId xmlns:a16="http://schemas.microsoft.com/office/drawing/2014/main" id="{50F31D43-8083-4B05-97C4-3B19A7293ACB}"/>
              </a:ext>
            </a:extLst>
          </p:cNvPr>
          <p:cNvPicPr>
            <a:picLocks noChangeAspect="1"/>
          </p:cNvPicPr>
          <p:nvPr/>
        </p:nvPicPr>
        <p:blipFill>
          <a:blip r:embed="rId3"/>
          <a:stretch>
            <a:fillRect/>
          </a:stretch>
        </p:blipFill>
        <p:spPr>
          <a:xfrm>
            <a:off x="6868278" y="2989460"/>
            <a:ext cx="4467806" cy="3252299"/>
          </a:xfrm>
          <a:prstGeom prst="rect">
            <a:avLst/>
          </a:prstGeom>
        </p:spPr>
      </p:pic>
      <p:sp>
        <p:nvSpPr>
          <p:cNvPr id="6" name="TextBox 5">
            <a:extLst>
              <a:ext uri="{FF2B5EF4-FFF2-40B4-BE49-F238E27FC236}">
                <a16:creationId xmlns:a16="http://schemas.microsoft.com/office/drawing/2014/main" id="{44B2B774-F069-4655-9494-7AC32A645744}"/>
              </a:ext>
            </a:extLst>
          </p:cNvPr>
          <p:cNvSpPr txBox="1"/>
          <p:nvPr/>
        </p:nvSpPr>
        <p:spPr>
          <a:xfrm>
            <a:off x="0" y="6476828"/>
            <a:ext cx="5651500" cy="276999"/>
          </a:xfrm>
          <a:prstGeom prst="rect">
            <a:avLst/>
          </a:prstGeom>
          <a:noFill/>
        </p:spPr>
        <p:txBody>
          <a:bodyPr wrap="square" rtlCol="0">
            <a:spAutoFit/>
          </a:bodyPr>
          <a:lstStyle/>
          <a:p>
            <a:r>
              <a:rPr lang="en-US" sz="1200" dirty="0"/>
              <a:t>Courtesy: 1) Dataset- </a:t>
            </a:r>
            <a:r>
              <a:rPr lang="en-US" sz="1200" dirty="0">
                <a:hlinkClick r:id="rId4"/>
              </a:rPr>
              <a:t>https://grouplens.org/datasets/movielens/latest/</a:t>
            </a:r>
            <a:r>
              <a:rPr lang="en-US" sz="1200" dirty="0"/>
              <a:t> 2)</a:t>
            </a:r>
          </a:p>
        </p:txBody>
      </p:sp>
      <p:pic>
        <p:nvPicPr>
          <p:cNvPr id="8" name="Picture 7">
            <a:extLst>
              <a:ext uri="{FF2B5EF4-FFF2-40B4-BE49-F238E27FC236}">
                <a16:creationId xmlns:a16="http://schemas.microsoft.com/office/drawing/2014/main" id="{5480EBA8-932B-4D3D-BABE-0BFAB54A5225}"/>
              </a:ext>
            </a:extLst>
          </p:cNvPr>
          <p:cNvPicPr>
            <a:picLocks noChangeAspect="1"/>
          </p:cNvPicPr>
          <p:nvPr/>
        </p:nvPicPr>
        <p:blipFill>
          <a:blip r:embed="rId5"/>
          <a:stretch>
            <a:fillRect/>
          </a:stretch>
        </p:blipFill>
        <p:spPr>
          <a:xfrm>
            <a:off x="6375400" y="104173"/>
            <a:ext cx="5453563" cy="2781100"/>
          </a:xfrm>
          <a:prstGeom prst="rect">
            <a:avLst/>
          </a:prstGeom>
        </p:spPr>
      </p:pic>
    </p:spTree>
    <p:extLst>
      <p:ext uri="{BB962C8B-B14F-4D97-AF65-F5344CB8AC3E}">
        <p14:creationId xmlns:p14="http://schemas.microsoft.com/office/powerpoint/2010/main" val="2241985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A7487-F5CB-4FFC-86EE-EC0A43BA69EA}"/>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52C30DD9-BD31-4BB4-B117-BBDE71631F7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9119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3883-7498-448D-BE7F-CAE7EF8BD4FE}"/>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0F5C6B76-F451-4B4E-8FB4-01D275FC069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51619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62F1-683A-4780-9E47-851E433A916C}"/>
              </a:ext>
            </a:extLst>
          </p:cNvPr>
          <p:cNvSpPr>
            <a:spLocks noGrp="1"/>
          </p:cNvSpPr>
          <p:nvPr>
            <p:ph type="title"/>
          </p:nvPr>
        </p:nvSpPr>
        <p:spPr/>
        <p:txBody>
          <a:bodyPr/>
          <a:lstStyle/>
          <a:p>
            <a:r>
              <a:rPr lang="en-US" dirty="0"/>
              <a:t>Collaborative Filtering: </a:t>
            </a:r>
          </a:p>
        </p:txBody>
      </p:sp>
      <p:sp>
        <p:nvSpPr>
          <p:cNvPr id="3" name="Content Placeholder 2">
            <a:extLst>
              <a:ext uri="{FF2B5EF4-FFF2-40B4-BE49-F238E27FC236}">
                <a16:creationId xmlns:a16="http://schemas.microsoft.com/office/drawing/2014/main" id="{76762AB4-2B3D-4C7C-ADF0-63251301A55B}"/>
              </a:ext>
            </a:extLst>
          </p:cNvPr>
          <p:cNvSpPr>
            <a:spLocks noGrp="1"/>
          </p:cNvSpPr>
          <p:nvPr>
            <p:ph idx="1"/>
          </p:nvPr>
        </p:nvSpPr>
        <p:spPr>
          <a:xfrm>
            <a:off x="130536" y="915280"/>
            <a:ext cx="6495552" cy="5127711"/>
          </a:xfrm>
        </p:spPr>
        <p:txBody>
          <a:bodyPr>
            <a:normAutofit fontScale="85000" lnSpcReduction="10000"/>
          </a:bodyPr>
          <a:lstStyle/>
          <a:p>
            <a:r>
              <a:rPr lang="en-US" dirty="0"/>
              <a:t>Based on the similarity of two user: e.g., “The user watched this movie are also like…”</a:t>
            </a:r>
          </a:p>
          <a:p>
            <a:r>
              <a:rPr lang="en-US" dirty="0"/>
              <a:t>Doesn’t depends on any algorithm but other users' behavior. Dynamic model, information update automatically.</a:t>
            </a:r>
          </a:p>
          <a:p>
            <a:r>
              <a:rPr lang="en-US" dirty="0"/>
              <a:t>Two main types of memory-based collaborative filtering algorithm:</a:t>
            </a:r>
          </a:p>
          <a:p>
            <a:pPr marL="914400" lvl="1" indent="-457200">
              <a:buFont typeface="+mj-lt"/>
              <a:buAutoNum type="arabicPeriod"/>
            </a:pPr>
            <a:r>
              <a:rPr lang="en-US" dirty="0"/>
              <a:t>User-User Collaborative Filtering: Find the look-alike user based on current user favorite movie, and recommend movie based on look-alike user’s history. This algorithm is effective but time consuming to compute the user pair information for a large database.</a:t>
            </a:r>
          </a:p>
          <a:p>
            <a:pPr marL="914400" lvl="1" indent="-457200">
              <a:buFont typeface="+mj-lt"/>
              <a:buAutoNum type="arabicPeriod"/>
            </a:pPr>
            <a:r>
              <a:rPr lang="en-US" dirty="0" err="1"/>
              <a:t>Iterm-Iterm</a:t>
            </a:r>
            <a:r>
              <a:rPr lang="en-US" dirty="0"/>
              <a:t> Collaborative Filtering: Instead of finding look-alike user, we try to find the look-alike movies, the movie have similar categories, tagging, entity, rating and etc. Lett time consuming, especially for a new user.</a:t>
            </a:r>
          </a:p>
        </p:txBody>
      </p:sp>
      <p:pic>
        <p:nvPicPr>
          <p:cNvPr id="5" name="Picture 4">
            <a:extLst>
              <a:ext uri="{FF2B5EF4-FFF2-40B4-BE49-F238E27FC236}">
                <a16:creationId xmlns:a16="http://schemas.microsoft.com/office/drawing/2014/main" id="{96A2F0C8-0A6B-4E0C-9FE2-4FA0EB9AB478}"/>
              </a:ext>
            </a:extLst>
          </p:cNvPr>
          <p:cNvPicPr>
            <a:picLocks noChangeAspect="1"/>
          </p:cNvPicPr>
          <p:nvPr/>
        </p:nvPicPr>
        <p:blipFill>
          <a:blip r:embed="rId3"/>
          <a:stretch>
            <a:fillRect/>
          </a:stretch>
        </p:blipFill>
        <p:spPr>
          <a:xfrm>
            <a:off x="6790571" y="915280"/>
            <a:ext cx="4998217" cy="4372337"/>
          </a:xfrm>
          <a:prstGeom prst="rect">
            <a:avLst/>
          </a:prstGeom>
        </p:spPr>
      </p:pic>
      <p:sp>
        <p:nvSpPr>
          <p:cNvPr id="6" name="TextBox 5">
            <a:extLst>
              <a:ext uri="{FF2B5EF4-FFF2-40B4-BE49-F238E27FC236}">
                <a16:creationId xmlns:a16="http://schemas.microsoft.com/office/drawing/2014/main" id="{255E9D12-2A2E-4741-84A3-B8A41049DF91}"/>
              </a:ext>
            </a:extLst>
          </p:cNvPr>
          <p:cNvSpPr txBox="1"/>
          <p:nvPr/>
        </p:nvSpPr>
        <p:spPr>
          <a:xfrm>
            <a:off x="4495800" y="6490588"/>
            <a:ext cx="8953500" cy="307777"/>
          </a:xfrm>
          <a:prstGeom prst="rect">
            <a:avLst/>
          </a:prstGeom>
          <a:noFill/>
        </p:spPr>
        <p:txBody>
          <a:bodyPr wrap="square" rtlCol="0">
            <a:spAutoFit/>
          </a:bodyPr>
          <a:lstStyle/>
          <a:p>
            <a:r>
              <a:rPr lang="en-US" sz="1400" dirty="0"/>
              <a:t>Courtesy: </a:t>
            </a:r>
            <a:r>
              <a:rPr lang="en-US" sz="1400" dirty="0">
                <a:hlinkClick r:id="rId4"/>
              </a:rPr>
              <a:t>https://medium.com/datadriveninvestor/how-to-built-a-recommender-system-rs-616c988d64b2</a:t>
            </a:r>
            <a:r>
              <a:rPr lang="en-US" sz="1400" dirty="0"/>
              <a:t> </a:t>
            </a:r>
          </a:p>
        </p:txBody>
      </p:sp>
    </p:spTree>
    <p:extLst>
      <p:ext uri="{BB962C8B-B14F-4D97-AF65-F5344CB8AC3E}">
        <p14:creationId xmlns:p14="http://schemas.microsoft.com/office/powerpoint/2010/main" val="1628475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3B7F4-6ED5-4B7C-8054-E072C778314F}"/>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Content-Based  Filtering</a:t>
            </a:r>
            <a:endParaRPr lang="en-US" dirty="0"/>
          </a:p>
        </p:txBody>
      </p:sp>
      <p:sp>
        <p:nvSpPr>
          <p:cNvPr id="3" name="Content Placeholder 2">
            <a:extLst>
              <a:ext uri="{FF2B5EF4-FFF2-40B4-BE49-F238E27FC236}">
                <a16:creationId xmlns:a16="http://schemas.microsoft.com/office/drawing/2014/main" id="{0E8C706F-A0AF-4929-AEDD-513B762DC25F}"/>
              </a:ext>
            </a:extLst>
          </p:cNvPr>
          <p:cNvSpPr>
            <a:spLocks noGrp="1"/>
          </p:cNvSpPr>
          <p:nvPr>
            <p:ph idx="1"/>
          </p:nvPr>
        </p:nvSpPr>
        <p:spPr/>
        <p:txBody>
          <a:bodyPr/>
          <a:lstStyle/>
          <a:p>
            <a:r>
              <a:rPr lang="en-US" dirty="0"/>
              <a:t>Idea: The content-based recommender relies on the similarity of the items being recommended. For example, if you like an item, then there is higher change you will like a “similar” item under the same categories. </a:t>
            </a:r>
          </a:p>
          <a:p>
            <a:r>
              <a:rPr lang="en-US" dirty="0"/>
              <a:t>There are two way to obtain the information from user, explicit and implicit extraction. Explicit extraction is directly asking user questions. Implicit extraction is based on unspoken data, such as users' profiles, a set of actions on browser session. </a:t>
            </a:r>
          </a:p>
        </p:txBody>
      </p:sp>
    </p:spTree>
    <p:extLst>
      <p:ext uri="{BB962C8B-B14F-4D97-AF65-F5344CB8AC3E}">
        <p14:creationId xmlns:p14="http://schemas.microsoft.com/office/powerpoint/2010/main" val="3552353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62F1-683A-4780-9E47-851E433A916C}"/>
              </a:ext>
            </a:extLst>
          </p:cNvPr>
          <p:cNvSpPr>
            <a:spLocks noGrp="1"/>
          </p:cNvSpPr>
          <p:nvPr>
            <p:ph type="title"/>
          </p:nvPr>
        </p:nvSpPr>
        <p:spPr/>
        <p:txBody>
          <a:bodyPr/>
          <a:lstStyle/>
          <a:p>
            <a:r>
              <a:rPr lang="en-US" dirty="0"/>
              <a:t>Collaborative Filtering: Jaccard Vs Cosine </a:t>
            </a:r>
            <a:r>
              <a:rPr lang="en-US" altLang="zh-CN" dirty="0"/>
              <a:t>Vs Pearson</a:t>
            </a:r>
            <a:endParaRPr lang="en-US" dirty="0"/>
          </a:p>
        </p:txBody>
      </p:sp>
      <p:sp>
        <p:nvSpPr>
          <p:cNvPr id="3" name="Content Placeholder 2">
            <a:extLst>
              <a:ext uri="{FF2B5EF4-FFF2-40B4-BE49-F238E27FC236}">
                <a16:creationId xmlns:a16="http://schemas.microsoft.com/office/drawing/2014/main" id="{76762AB4-2B3D-4C7C-ADF0-63251301A55B}"/>
              </a:ext>
            </a:extLst>
          </p:cNvPr>
          <p:cNvSpPr>
            <a:spLocks noGrp="1"/>
          </p:cNvSpPr>
          <p:nvPr>
            <p:ph idx="1"/>
          </p:nvPr>
        </p:nvSpPr>
        <p:spPr>
          <a:xfrm>
            <a:off x="242605" y="1090360"/>
            <a:ext cx="11706789" cy="5219513"/>
          </a:xfrm>
        </p:spPr>
        <p:txBody>
          <a:bodyPr/>
          <a:lstStyle/>
          <a:p>
            <a:r>
              <a:rPr lang="en-US" altLang="zh-CN" dirty="0"/>
              <a:t>Jaccard similarity: aka Jaccard index, intersection over union</a:t>
            </a:r>
          </a:p>
          <a:p>
            <a:endParaRPr lang="en-US" altLang="zh-CN" dirty="0"/>
          </a:p>
          <a:p>
            <a:r>
              <a:rPr lang="en-US" altLang="zh-CN" dirty="0"/>
              <a:t>Cosine similarity: The distance(the length of the component of B points in the same direction as A) decrease with the increasing value of angle between A and B</a:t>
            </a:r>
          </a:p>
          <a:p>
            <a:endParaRPr lang="en-US" altLang="zh-CN" dirty="0"/>
          </a:p>
          <a:p>
            <a:endParaRPr lang="en-US" altLang="zh-CN" dirty="0"/>
          </a:p>
          <a:p>
            <a:r>
              <a:rPr lang="en-US" altLang="zh-CN" dirty="0"/>
              <a:t>Pearson Similarity: aka Pearson correlation coefficient. Measure the linear correlation between X and Y</a:t>
            </a:r>
          </a:p>
          <a:p>
            <a:pPr marL="0" indent="0">
              <a:buNone/>
            </a:pPr>
            <a:r>
              <a:rPr lang="en-US" altLang="zh-CN" dirty="0"/>
              <a:t> </a:t>
            </a:r>
          </a:p>
          <a:p>
            <a:pPr lvl="1"/>
            <a:endParaRPr lang="en-US" altLang="zh-CN" dirty="0"/>
          </a:p>
          <a:p>
            <a:pPr lvl="1"/>
            <a:endParaRPr lang="en-US" dirty="0"/>
          </a:p>
        </p:txBody>
      </p:sp>
      <p:pic>
        <p:nvPicPr>
          <p:cNvPr id="6" name="Picture 5">
            <a:extLst>
              <a:ext uri="{FF2B5EF4-FFF2-40B4-BE49-F238E27FC236}">
                <a16:creationId xmlns:a16="http://schemas.microsoft.com/office/drawing/2014/main" id="{5AEB667E-FA85-48A9-9F72-D3F0B7B684C2}"/>
              </a:ext>
            </a:extLst>
          </p:cNvPr>
          <p:cNvPicPr>
            <a:picLocks noChangeAspect="1"/>
          </p:cNvPicPr>
          <p:nvPr/>
        </p:nvPicPr>
        <p:blipFill>
          <a:blip r:embed="rId3"/>
          <a:stretch>
            <a:fillRect/>
          </a:stretch>
        </p:blipFill>
        <p:spPr>
          <a:xfrm>
            <a:off x="1338894" y="1630751"/>
            <a:ext cx="3362794" cy="476316"/>
          </a:xfrm>
          <a:prstGeom prst="rect">
            <a:avLst/>
          </a:prstGeom>
        </p:spPr>
      </p:pic>
      <p:pic>
        <p:nvPicPr>
          <p:cNvPr id="8" name="Picture 7">
            <a:extLst>
              <a:ext uri="{FF2B5EF4-FFF2-40B4-BE49-F238E27FC236}">
                <a16:creationId xmlns:a16="http://schemas.microsoft.com/office/drawing/2014/main" id="{AF7EBFF4-88D5-4DD4-9B59-BCABE1B3868E}"/>
              </a:ext>
            </a:extLst>
          </p:cNvPr>
          <p:cNvPicPr>
            <a:picLocks noChangeAspect="1"/>
          </p:cNvPicPr>
          <p:nvPr/>
        </p:nvPicPr>
        <p:blipFill>
          <a:blip r:embed="rId4"/>
          <a:stretch>
            <a:fillRect/>
          </a:stretch>
        </p:blipFill>
        <p:spPr>
          <a:xfrm>
            <a:off x="1338894" y="3123773"/>
            <a:ext cx="4182059" cy="1152686"/>
          </a:xfrm>
          <a:prstGeom prst="rect">
            <a:avLst/>
          </a:prstGeom>
        </p:spPr>
      </p:pic>
      <p:pic>
        <p:nvPicPr>
          <p:cNvPr id="10" name="Picture 9">
            <a:extLst>
              <a:ext uri="{FF2B5EF4-FFF2-40B4-BE49-F238E27FC236}">
                <a16:creationId xmlns:a16="http://schemas.microsoft.com/office/drawing/2014/main" id="{E9537042-BC26-48EB-B7B8-363DC723A7B0}"/>
              </a:ext>
            </a:extLst>
          </p:cNvPr>
          <p:cNvPicPr>
            <a:picLocks noChangeAspect="1"/>
          </p:cNvPicPr>
          <p:nvPr/>
        </p:nvPicPr>
        <p:blipFill>
          <a:blip r:embed="rId5"/>
          <a:stretch>
            <a:fillRect/>
          </a:stretch>
        </p:blipFill>
        <p:spPr>
          <a:xfrm>
            <a:off x="1338894" y="5091271"/>
            <a:ext cx="3743847" cy="676369"/>
          </a:xfrm>
          <a:prstGeom prst="rect">
            <a:avLst/>
          </a:prstGeom>
        </p:spPr>
      </p:pic>
    </p:spTree>
    <p:extLst>
      <p:ext uri="{BB962C8B-B14F-4D97-AF65-F5344CB8AC3E}">
        <p14:creationId xmlns:p14="http://schemas.microsoft.com/office/powerpoint/2010/main" val="3642058331"/>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2850</TotalTime>
  <Words>1077</Words>
  <Application>Microsoft Office PowerPoint</Application>
  <PresentationFormat>Widescreen</PresentationFormat>
  <Paragraphs>73</Paragraphs>
  <Slides>14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charter</vt:lpstr>
      <vt:lpstr>Arial</vt:lpstr>
      <vt:lpstr>Calibri</vt:lpstr>
      <vt:lpstr>Roboto</vt:lpstr>
      <vt:lpstr>Times New Roman</vt:lpstr>
      <vt:lpstr>AccentBoxVTI</vt:lpstr>
      <vt:lpstr>Movie Recommender</vt:lpstr>
      <vt:lpstr>Background</vt:lpstr>
      <vt:lpstr>Type of Recommender Systems</vt:lpstr>
      <vt:lpstr>Data Description</vt:lpstr>
      <vt:lpstr>Data Preprocessing</vt:lpstr>
      <vt:lpstr>Model</vt:lpstr>
      <vt:lpstr>Collaborative Filtering: </vt:lpstr>
      <vt:lpstr>Content-Based  Filtering</vt:lpstr>
      <vt:lpstr>Collaborative Filtering: Jaccard Vs Cosine Vs Pearson</vt:lpstr>
      <vt:lpstr>PowerPoint Presentation</vt:lpstr>
      <vt:lpstr>Reference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Dong, Zhengqi</dc:creator>
  <cp:lastModifiedBy>Zhengqi Dong</cp:lastModifiedBy>
  <cp:revision>88</cp:revision>
  <dcterms:created xsi:type="dcterms:W3CDTF">2020-09-03T23:46:40Z</dcterms:created>
  <dcterms:modified xsi:type="dcterms:W3CDTF">2020-12-04T15:52:02Z</dcterms:modified>
</cp:coreProperties>
</file>