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0" r:id="rId2"/>
  </p:sldMasterIdLst>
  <p:notesMasterIdLst>
    <p:notesMasterId r:id="rId19"/>
  </p:notesMasterIdLst>
  <p:sldIdLst>
    <p:sldId id="279" r:id="rId3"/>
    <p:sldId id="263" r:id="rId4"/>
    <p:sldId id="262" r:id="rId5"/>
    <p:sldId id="257" r:id="rId6"/>
    <p:sldId id="258" r:id="rId7"/>
    <p:sldId id="259" r:id="rId8"/>
    <p:sldId id="261" r:id="rId9"/>
    <p:sldId id="282" r:id="rId10"/>
    <p:sldId id="283" r:id="rId11"/>
    <p:sldId id="284" r:id="rId12"/>
    <p:sldId id="285" r:id="rId13"/>
    <p:sldId id="281" r:id="rId14"/>
    <p:sldId id="260" r:id="rId15"/>
    <p:sldId id="267" r:id="rId16"/>
    <p:sldId id="264"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9E82B0-2DD0-40FD-AF45-3ADEEB694917}">
          <p14:sldIdLst>
            <p14:sldId id="279"/>
            <p14:sldId id="263"/>
            <p14:sldId id="262"/>
            <p14:sldId id="257"/>
            <p14:sldId id="258"/>
            <p14:sldId id="259"/>
            <p14:sldId id="261"/>
            <p14:sldId id="282"/>
            <p14:sldId id="283"/>
            <p14:sldId id="284"/>
            <p14:sldId id="285"/>
            <p14:sldId id="281"/>
          </p14:sldIdLst>
        </p14:section>
        <p14:section name="Backup Slide" id="{853B748D-190A-4C3F-AE96-ADBD6DC41510}">
          <p14:sldIdLst>
            <p14:sldId id="260"/>
            <p14:sldId id="267"/>
            <p14:sldId id="264"/>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68860" autoAdjust="0"/>
  </p:normalViewPr>
  <p:slideViewPr>
    <p:cSldViewPr snapToGrid="0">
      <p:cViewPr>
        <p:scale>
          <a:sx n="66" d="100"/>
          <a:sy n="66" d="100"/>
        </p:scale>
        <p:origin x="2256" y="342"/>
      </p:cViewPr>
      <p:guideLst/>
    </p:cSldViewPr>
  </p:slideViewPr>
  <p:outlineViewPr>
    <p:cViewPr>
      <p:scale>
        <a:sx n="33" d="100"/>
        <a:sy n="33" d="100"/>
      </p:scale>
      <p:origin x="0" y="-18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4AB80-D395-4F6C-B129-7800A2D57260}"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E38C8-3357-44D4-9783-EA733BD04718}" type="slidenum">
              <a:rPr lang="en-US" smtClean="0"/>
              <a:t>‹#›</a:t>
            </a:fld>
            <a:endParaRPr lang="en-US"/>
          </a:p>
        </p:txBody>
      </p:sp>
    </p:spTree>
    <p:extLst>
      <p:ext uri="{BB962C8B-B14F-4D97-AF65-F5344CB8AC3E}">
        <p14:creationId xmlns:p14="http://schemas.microsoft.com/office/powerpoint/2010/main" val="159256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grouplens.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292929"/>
                </a:solidFill>
                <a:effectLst/>
                <a:latin typeface="Charter"/>
              </a:rPr>
              <a:t>A recommender system is an information filtering system that seeks to predicts the </a:t>
            </a:r>
            <a:r>
              <a:rPr lang="en-US" b="1" i="1" dirty="0">
                <a:solidFill>
                  <a:srgbClr val="292929"/>
                </a:solidFill>
                <a:effectLst/>
                <a:latin typeface="Charter"/>
              </a:rPr>
              <a:t>rating</a:t>
            </a:r>
            <a:r>
              <a:rPr lang="en-US" b="0" i="1" dirty="0">
                <a:solidFill>
                  <a:srgbClr val="292929"/>
                </a:solidFill>
                <a:effectLst/>
                <a:latin typeface="Charter"/>
              </a:rPr>
              <a:t> given by a </a:t>
            </a:r>
            <a:r>
              <a:rPr lang="en-US" b="1" i="1" dirty="0">
                <a:solidFill>
                  <a:srgbClr val="292929"/>
                </a:solidFill>
                <a:effectLst/>
                <a:latin typeface="Charter"/>
              </a:rPr>
              <a:t>user</a:t>
            </a:r>
            <a:r>
              <a:rPr lang="en-US" b="0" i="1" dirty="0">
                <a:solidFill>
                  <a:srgbClr val="292929"/>
                </a:solidFill>
                <a:effectLst/>
                <a:latin typeface="Charter"/>
              </a:rPr>
              <a:t> to an </a:t>
            </a:r>
            <a:r>
              <a:rPr lang="en-US" b="1" i="1" dirty="0">
                <a:solidFill>
                  <a:srgbClr val="292929"/>
                </a:solidFill>
                <a:effectLst/>
                <a:latin typeface="Charter"/>
              </a:rPr>
              <a:t>item</a:t>
            </a:r>
            <a:r>
              <a:rPr lang="en-US" b="0" i="1" dirty="0">
                <a:solidFill>
                  <a:srgbClr val="292929"/>
                </a:solidFill>
                <a:effectLst/>
                <a:latin typeface="Charter"/>
              </a:rPr>
              <a:t>. </a:t>
            </a:r>
            <a:r>
              <a:rPr lang="en-US" dirty="0"/>
              <a:t>The type of recommender system can be categorized to three types: 1)… 2)…3)…</a:t>
            </a:r>
          </a:p>
          <a:p>
            <a:pPr marL="0" indent="0">
              <a:buNone/>
            </a:pPr>
            <a:endParaRPr lang="en-US" dirty="0"/>
          </a:p>
          <a:p>
            <a:pPr marL="228600" indent="-228600">
              <a:buAutoNum type="arabicParenR"/>
            </a:pPr>
            <a:r>
              <a:rPr lang="en-US" u="sng" dirty="0"/>
              <a:t>Content-based filtering: </a:t>
            </a:r>
            <a:r>
              <a:rPr lang="en-US" b="0" i="0" u="sng" dirty="0">
                <a:solidFill>
                  <a:srgbClr val="292929"/>
                </a:solidFill>
                <a:effectLst/>
                <a:latin typeface="charter"/>
              </a:rPr>
              <a:t>The Content-Based Recommender relies on the similarity of the items being recommended </a:t>
            </a:r>
            <a:r>
              <a:rPr lang="en-US" b="0" i="0" dirty="0">
                <a:solidFill>
                  <a:srgbClr val="292929"/>
                </a:solidFill>
                <a:effectLst/>
                <a:latin typeface="charter"/>
              </a:rPr>
              <a:t>(and sometime it’s also known as the similarity-based filtering).</a:t>
            </a:r>
            <a:r>
              <a:rPr lang="en-US" b="0" i="0" u="sng" dirty="0">
                <a:solidFill>
                  <a:srgbClr val="292929"/>
                </a:solidFill>
                <a:effectLst/>
                <a:latin typeface="charter"/>
              </a:rPr>
              <a:t> The basic idea is that if you like an item, then you will also like a “similar” item. </a:t>
            </a:r>
            <a:r>
              <a:rPr lang="en-US" b="0" i="0" dirty="0">
                <a:solidFill>
                  <a:srgbClr val="292929"/>
                </a:solidFill>
                <a:effectLst/>
                <a:latin typeface="charter"/>
              </a:rPr>
              <a:t>But, in order to define the similar items, you first need a way to define the similarity between the item or users. But, since that’s not the focus of our project, so I won’t go into too much detail about that.</a:t>
            </a:r>
          </a:p>
          <a:p>
            <a:pPr marL="228600" indent="-228600">
              <a:buAutoNum type="arabicParenR"/>
            </a:pPr>
            <a:r>
              <a:rPr lang="en-US" dirty="0"/>
              <a:t>The collaborative filtering is based on the idea that, the user who have agreed in the past tend to also agree in the future. For example, to the picture at the right, we see the User-4 bought Iterm-1 and Iterm-2, in the meantime, we observed that all three users (User1-3) agreed the Item-3 is worth purchasing in the past, then it’s likely that the Item-3 is something worth for the User-4 to purchase as well.</a:t>
            </a:r>
          </a:p>
          <a:p>
            <a:pPr marL="228600" indent="-228600">
              <a:buAutoNum type="arabicParenR"/>
            </a:pPr>
            <a:r>
              <a:rPr lang="en-US" dirty="0"/>
              <a:t>A Hybrid filtering algorithms combines the CF with other recommendation techniques, which is the type of recommender system we will present today!</a:t>
            </a:r>
          </a:p>
          <a:p>
            <a:pPr marL="228600" indent="-228600">
              <a:buAutoNum type="arabicParenR"/>
            </a:pPr>
            <a:endParaRPr lang="en-US" dirty="0"/>
          </a:p>
          <a:p>
            <a:pPr marL="228600" indent="-228600">
              <a:buAutoNum type="arabicPeriod"/>
            </a:pPr>
            <a:endParaRPr lang="en-US" dirty="0"/>
          </a:p>
          <a:p>
            <a:pPr marL="228600" indent="-228600">
              <a:buAutoNum type="arabicPeriod"/>
            </a:pPr>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a:p>
            <a:endParaRPr lang="en-US" dirty="0"/>
          </a:p>
          <a:p>
            <a:endParaRPr lang="en-US" dirty="0"/>
          </a:p>
          <a:p>
            <a:r>
              <a:rPr lang="en-US" dirty="0"/>
              <a:t>The most popular recommender system are two: content-based and collaborative filtering recommender systems</a:t>
            </a:r>
          </a:p>
        </p:txBody>
      </p:sp>
      <p:sp>
        <p:nvSpPr>
          <p:cNvPr id="4" name="Slide Number Placeholder 3"/>
          <p:cNvSpPr>
            <a:spLocks noGrp="1"/>
          </p:cNvSpPr>
          <p:nvPr>
            <p:ph type="sldNum" sz="quarter" idx="5"/>
          </p:nvPr>
        </p:nvSpPr>
        <p:spPr/>
        <p:txBody>
          <a:bodyPr/>
          <a:lstStyle/>
          <a:p>
            <a:fld id="{2C4E38C8-3357-44D4-9783-EA733BD04718}" type="slidenum">
              <a:rPr lang="en-US" smtClean="0"/>
              <a:t>3</a:t>
            </a:fld>
            <a:endParaRPr lang="en-US"/>
          </a:p>
        </p:txBody>
      </p:sp>
    </p:spTree>
    <p:extLst>
      <p:ext uri="{BB962C8B-B14F-4D97-AF65-F5344CB8AC3E}">
        <p14:creationId xmlns:p14="http://schemas.microsoft.com/office/powerpoint/2010/main" val="99442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collaborative filtering is based on the idea that, the user who have agreed in the past tend to also agree in the future. For example to the picture at the right, we see the User-4 bought Iterm-1 and Iterm-2, in the meantime, we observed that all three users (User1-3) agreed the Item-3 is worth purchasing in the past, hence we can assume the Item-3 is something worth for the User-4 to purchase as well.</a:t>
            </a:r>
          </a:p>
          <a:p>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14</a:t>
            </a:fld>
            <a:endParaRPr lang="en-US"/>
          </a:p>
        </p:txBody>
      </p:sp>
    </p:spTree>
    <p:extLst>
      <p:ext uri="{BB962C8B-B14F-4D97-AF65-F5344CB8AC3E}">
        <p14:creationId xmlns:p14="http://schemas.microsoft.com/office/powerpoint/2010/main" val="62709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Courtesy: </a:t>
            </a:r>
          </a:p>
          <a:p>
            <a:pPr marL="171450" indent="-171450">
              <a:buFontTx/>
              <a:buChar char="-"/>
            </a:pPr>
            <a:r>
              <a:rPr lang="en-US" dirty="0"/>
              <a:t>Jaccard similarity: </a:t>
            </a:r>
          </a:p>
          <a:p>
            <a:pPr marL="628650" lvl="1" indent="-171450">
              <a:buFontTx/>
              <a:buChar char="-"/>
            </a:pPr>
            <a:r>
              <a:rPr lang="en-US" dirty="0"/>
              <a:t>https://en.wikipedia.org/wiki/Jaccard_index</a:t>
            </a:r>
          </a:p>
          <a:p>
            <a:pPr marL="171450" indent="-171450">
              <a:buFontTx/>
              <a:buChar char="-"/>
            </a:pPr>
            <a:r>
              <a:rPr lang="en-US" dirty="0"/>
              <a:t>Cosine similarity</a:t>
            </a:r>
          </a:p>
          <a:p>
            <a:pPr marL="628650" lvl="1" indent="-171450">
              <a:buFontTx/>
              <a:buChar char="-"/>
            </a:pPr>
            <a:r>
              <a:rPr lang="en-US" dirty="0"/>
              <a:t>https://en.wikipedia.org/wiki/Cosine_similarity</a:t>
            </a:r>
          </a:p>
          <a:p>
            <a:pPr marL="628650" lvl="1" indent="-171450">
              <a:buFontTx/>
              <a:buChar char="-"/>
            </a:pPr>
            <a:r>
              <a:rPr lang="en-US" dirty="0"/>
              <a:t>https://masongallo.github.io/machine/learning,/python/2016/07/29/cosine-similarity.html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16</a:t>
            </a:fld>
            <a:endParaRPr lang="en-US"/>
          </a:p>
        </p:txBody>
      </p:sp>
    </p:spTree>
    <p:extLst>
      <p:ext uri="{BB962C8B-B14F-4D97-AF65-F5344CB8AC3E}">
        <p14:creationId xmlns:p14="http://schemas.microsoft.com/office/powerpoint/2010/main" val="1564197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5bd3fb1b0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5bd3fb1b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movie dataset is token from Kaggle, and is originally released by </a:t>
            </a:r>
            <a:r>
              <a:rPr lang="en-US" dirty="0" err="1"/>
              <a:t>MovieLens</a:t>
            </a:r>
            <a:r>
              <a:rPr lang="en-US" dirty="0"/>
              <a:t> website, which is a project run </a:t>
            </a:r>
            <a:r>
              <a:rPr lang="en-US" b="0" i="0" dirty="0">
                <a:effectLst/>
                <a:latin typeface="Roboto" panose="02000000000000000000" pitchFamily="2" charset="0"/>
              </a:rPr>
              <a:t>by </a:t>
            </a:r>
            <a:r>
              <a:rPr lang="en-US" b="0" i="0" u="none" strike="noStrike" dirty="0" err="1">
                <a:solidFill>
                  <a:srgbClr val="3BACE1"/>
                </a:solidFill>
                <a:effectLst/>
                <a:latin typeface="Roboto" panose="02000000000000000000" pitchFamily="2" charset="0"/>
                <a:hlinkClick r:id="rId3"/>
              </a:rPr>
              <a:t>GroupLens</a:t>
            </a:r>
            <a:r>
              <a:rPr lang="en-US" b="0" i="0" dirty="0">
                <a:effectLst/>
                <a:latin typeface="Roboto" panose="02000000000000000000" pitchFamily="2" charset="0"/>
              </a:rPr>
              <a:t>, it’s a research lab at the University of Minnesota.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Roboto" panose="02000000000000000000" pitchFamily="2" charset="0"/>
              </a:rPr>
              <a:t>And, here is some feature about the dataset. This dataset had abundant features as you can see in the figure. But, here is couple features that we considered to use</a:t>
            </a:r>
            <a:r>
              <a:rPr lang="zh-CN" altLang="en-US" b="0" i="0" dirty="0">
                <a:effectLst/>
                <a:latin typeface="Roboto" panose="02000000000000000000" pitchFamily="2" charset="0"/>
              </a:rPr>
              <a:t>：</a:t>
            </a:r>
            <a:endParaRPr lang="en-US" altLang="zh-CN" b="0" i="0" dirty="0">
              <a:effectLst/>
              <a:latin typeface="Roboto" panose="020000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b="0" i="0" dirty="0">
                <a:effectLst/>
                <a:latin typeface="Roboto" panose="02000000000000000000" pitchFamily="2" charset="0"/>
              </a:rPr>
              <a:t>Text: an overview for the movie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effectLst/>
                <a:latin typeface="Roboto" panose="02000000000000000000" pitchFamily="2" charset="0"/>
              </a:rPr>
              <a:t>Rating is constituted by 4 elements, </a:t>
            </a:r>
            <a:r>
              <a:rPr lang="en-US" b="0" i="0" dirty="0" err="1">
                <a:effectLst/>
                <a:latin typeface="Roboto" panose="02000000000000000000" pitchFamily="2" charset="0"/>
              </a:rPr>
              <a:t>UsrID</a:t>
            </a:r>
            <a:r>
              <a:rPr lang="en-US" b="0" i="0" dirty="0">
                <a:effectLst/>
                <a:latin typeface="Roboto" panose="02000000000000000000" pitchFamily="2" charset="0"/>
              </a:rPr>
              <a:t>, </a:t>
            </a:r>
            <a:r>
              <a:rPr lang="en-US" b="0" i="0" dirty="0" err="1">
                <a:effectLst/>
                <a:latin typeface="Roboto" panose="02000000000000000000" pitchFamily="2" charset="0"/>
              </a:rPr>
              <a:t>movieID</a:t>
            </a:r>
            <a:r>
              <a:rPr lang="en-US" b="0" i="0" dirty="0">
                <a:effectLst/>
                <a:latin typeface="Roboto" panose="02000000000000000000" pitchFamily="2" charset="0"/>
              </a:rPr>
              <a:t>, rating(an integer scaled from 1-5), and timestamp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effectLst/>
                <a:latin typeface="Roboto" panose="02000000000000000000" pitchFamily="2" charset="0"/>
              </a:rPr>
              <a:t>Some other attributed include genre and credits</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26384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5bd3fb1b0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5bd3fb1b0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297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5bd3fb1b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5bd3fb1b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15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5bd3fb1b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5bd3fb1b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592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5bd3fb1b0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5bd3fb1b0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114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5bd3fb1b0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5bd3fb1b0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epoch, </a:t>
            </a:r>
            <a:endParaRPr/>
          </a:p>
        </p:txBody>
      </p:sp>
    </p:spTree>
    <p:extLst>
      <p:ext uri="{BB962C8B-B14F-4D97-AF65-F5344CB8AC3E}">
        <p14:creationId xmlns:p14="http://schemas.microsoft.com/office/powerpoint/2010/main" val="448490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5bd3fb1b0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5bd3fb1b0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342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5bd3fb1b0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5bd3fb1b0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500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12/4/2020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616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12/4/2020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891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12/4/2020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369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a:off x="3665400" y="998400"/>
            <a:ext cx="4861200" cy="486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3990600" y="1323600"/>
            <a:ext cx="4210800" cy="4210800"/>
          </a:xfrm>
          <a:prstGeom prst="rect">
            <a:avLst/>
          </a:prstGeom>
          <a:noFill/>
          <a:ln w="28575" cap="flat" cmpd="sng">
            <a:solidFill>
              <a:schemeClr val="lt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4128333" y="2169600"/>
            <a:ext cx="3935200" cy="211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4128484" y="4355907"/>
            <a:ext cx="3935200" cy="93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2pPr>
            <a:lvl3pPr lvl="2"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3pPr>
            <a:lvl4pPr lvl="3"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4pPr>
            <a:lvl5pPr lvl="4"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5pPr>
            <a:lvl6pPr lvl="5"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6pPr>
            <a:lvl7pPr lvl="6"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7pPr>
            <a:lvl8pPr lvl="7"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8pPr>
            <a:lvl9pPr lvl="8"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52746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679400" y="1898500"/>
            <a:ext cx="10833200" cy="239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1pPr>
            <a:lvl2pPr lvl="1"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2pPr>
            <a:lvl3pPr lvl="2"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3pPr>
            <a:lvl4pPr lvl="3"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4pPr>
            <a:lvl5pPr lvl="4"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5pPr>
            <a:lvl6pPr lvl="5"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6pPr>
            <a:lvl7pPr lvl="6"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7pPr>
            <a:lvl8pPr lvl="7"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8pPr>
            <a:lvl9pPr lvl="8"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4928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55054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27" name="Google Shape;27;p5"/>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72377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71440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3" name="Google Shape;33;p7"/>
          <p:cNvSpPr txBox="1">
            <a:spLocks noGrp="1"/>
          </p:cNvSpPr>
          <p:nvPr>
            <p:ph type="body" idx="1"/>
          </p:nvPr>
        </p:nvSpPr>
        <p:spPr>
          <a:xfrm>
            <a:off x="415600" y="1855171"/>
            <a:ext cx="3744000" cy="4239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34" name="Google Shape;34;p7"/>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65441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07780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0" name="Google Shape;40;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354000" y="1477267"/>
            <a:ext cx="5393600" cy="224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42" name="Google Shape;42;p9"/>
          <p:cNvSpPr txBox="1">
            <a:spLocks noGrp="1"/>
          </p:cNvSpPr>
          <p:nvPr>
            <p:ph type="subTitle" idx="1"/>
          </p:nvPr>
        </p:nvSpPr>
        <p:spPr>
          <a:xfrm>
            <a:off x="354000" y="3793601"/>
            <a:ext cx="53936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3" name="Google Shape;43;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chemeClr val="lt1"/>
              </a:buClr>
              <a:buSzPts val="1800"/>
              <a:buChar char="●"/>
              <a:defRPr>
                <a:solidFill>
                  <a:schemeClr val="lt1"/>
                </a:solidFill>
              </a:defRPr>
            </a:lvl1pPr>
            <a:lvl2pPr marL="1219170" lvl="1" indent="-423323" rtl="0">
              <a:spcBef>
                <a:spcPts val="2133"/>
              </a:spcBef>
              <a:spcAft>
                <a:spcPts val="0"/>
              </a:spcAft>
              <a:buClr>
                <a:schemeClr val="lt1"/>
              </a:buClr>
              <a:buSzPts val="1400"/>
              <a:buChar char="○"/>
              <a:defRPr>
                <a:solidFill>
                  <a:schemeClr val="lt1"/>
                </a:solidFill>
              </a:defRPr>
            </a:lvl2pPr>
            <a:lvl3pPr marL="1828754" lvl="2" indent="-423323" rtl="0">
              <a:spcBef>
                <a:spcPts val="2133"/>
              </a:spcBef>
              <a:spcAft>
                <a:spcPts val="0"/>
              </a:spcAft>
              <a:buClr>
                <a:schemeClr val="lt1"/>
              </a:buClr>
              <a:buSzPts val="1400"/>
              <a:buChar char="■"/>
              <a:defRPr>
                <a:solidFill>
                  <a:schemeClr val="lt1"/>
                </a:solidFill>
              </a:defRPr>
            </a:lvl3pPr>
            <a:lvl4pPr marL="2438339" lvl="3" indent="-423323" rtl="0">
              <a:spcBef>
                <a:spcPts val="2133"/>
              </a:spcBef>
              <a:spcAft>
                <a:spcPts val="0"/>
              </a:spcAft>
              <a:buClr>
                <a:schemeClr val="lt1"/>
              </a:buClr>
              <a:buSzPts val="1400"/>
              <a:buChar char="●"/>
              <a:defRPr>
                <a:solidFill>
                  <a:schemeClr val="lt1"/>
                </a:solidFill>
              </a:defRPr>
            </a:lvl4pPr>
            <a:lvl5pPr marL="3047924" lvl="4" indent="-423323" rtl="0">
              <a:spcBef>
                <a:spcPts val="2133"/>
              </a:spcBef>
              <a:spcAft>
                <a:spcPts val="0"/>
              </a:spcAft>
              <a:buClr>
                <a:schemeClr val="lt1"/>
              </a:buClr>
              <a:buSzPts val="1400"/>
              <a:buChar char="○"/>
              <a:defRPr>
                <a:solidFill>
                  <a:schemeClr val="lt1"/>
                </a:solidFill>
              </a:defRPr>
            </a:lvl5pPr>
            <a:lvl6pPr marL="3657509" lvl="5" indent="-423323" rtl="0">
              <a:spcBef>
                <a:spcPts val="2133"/>
              </a:spcBef>
              <a:spcAft>
                <a:spcPts val="0"/>
              </a:spcAft>
              <a:buClr>
                <a:schemeClr val="lt1"/>
              </a:buClr>
              <a:buSzPts val="1400"/>
              <a:buChar char="■"/>
              <a:defRPr>
                <a:solidFill>
                  <a:schemeClr val="lt1"/>
                </a:solidFill>
              </a:defRPr>
            </a:lvl6pPr>
            <a:lvl7pPr marL="4267093" lvl="6" indent="-423323" rtl="0">
              <a:spcBef>
                <a:spcPts val="2133"/>
              </a:spcBef>
              <a:spcAft>
                <a:spcPts val="0"/>
              </a:spcAft>
              <a:buClr>
                <a:schemeClr val="lt1"/>
              </a:buClr>
              <a:buSzPts val="1400"/>
              <a:buChar char="●"/>
              <a:defRPr>
                <a:solidFill>
                  <a:schemeClr val="lt1"/>
                </a:solidFill>
              </a:defRPr>
            </a:lvl7pPr>
            <a:lvl8pPr marL="4876678" lvl="7" indent="-423323" rtl="0">
              <a:spcBef>
                <a:spcPts val="2133"/>
              </a:spcBef>
              <a:spcAft>
                <a:spcPts val="0"/>
              </a:spcAft>
              <a:buClr>
                <a:schemeClr val="lt1"/>
              </a:buClr>
              <a:buSzPts val="1400"/>
              <a:buChar char="○"/>
              <a:defRPr>
                <a:solidFill>
                  <a:schemeClr val="lt1"/>
                </a:solidFill>
              </a:defRPr>
            </a:lvl8pPr>
            <a:lvl9pPr marL="5486263" lvl="8" indent="-423323" rtl="0">
              <a:spcBef>
                <a:spcPts val="2133"/>
              </a:spcBef>
              <a:spcAft>
                <a:spcPts val="2133"/>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508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130535" y="0"/>
            <a:ext cx="11856696" cy="676567"/>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1513576" y="238713"/>
            <a:ext cx="10212080" cy="702235"/>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1" y="0"/>
            <a:ext cx="130535" cy="676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81001" y="-14"/>
            <a:ext cx="10086720" cy="676567"/>
          </a:xfrm>
        </p:spPr>
        <p:txBody>
          <a:bodyPr>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30535" y="915280"/>
            <a:ext cx="11595121" cy="52307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12/4/2020</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CSE5914-Capstone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58195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26000" y="5640767"/>
            <a:ext cx="7998400" cy="7984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34353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11"/>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11"/>
          <p:cNvSpPr txBox="1">
            <a:spLocks noGrp="1"/>
          </p:cNvSpPr>
          <p:nvPr>
            <p:ph type="title" hasCustomPrompt="1"/>
          </p:nvPr>
        </p:nvSpPr>
        <p:spPr>
          <a:xfrm>
            <a:off x="415600" y="1644133"/>
            <a:ext cx="11360800" cy="214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Font typeface="Lato"/>
              <a:buNone/>
              <a:defRPr sz="13333">
                <a:latin typeface="Lato"/>
                <a:ea typeface="Lato"/>
                <a:cs typeface="Lato"/>
                <a:sym typeface="Lato"/>
              </a:defRPr>
            </a:lvl1pPr>
            <a:lvl2pPr lvl="1" algn="ctr" rtl="0">
              <a:spcBef>
                <a:spcPts val="0"/>
              </a:spcBef>
              <a:spcAft>
                <a:spcPts val="0"/>
              </a:spcAft>
              <a:buSzPts val="10000"/>
              <a:buFont typeface="Lato"/>
              <a:buNone/>
              <a:defRPr sz="13333">
                <a:latin typeface="Lato"/>
                <a:ea typeface="Lato"/>
                <a:cs typeface="Lato"/>
                <a:sym typeface="Lato"/>
              </a:defRPr>
            </a:lvl2pPr>
            <a:lvl3pPr lvl="2" algn="ctr" rtl="0">
              <a:spcBef>
                <a:spcPts val="0"/>
              </a:spcBef>
              <a:spcAft>
                <a:spcPts val="0"/>
              </a:spcAft>
              <a:buSzPts val="10000"/>
              <a:buFont typeface="Lato"/>
              <a:buNone/>
              <a:defRPr sz="13333">
                <a:latin typeface="Lato"/>
                <a:ea typeface="Lato"/>
                <a:cs typeface="Lato"/>
                <a:sym typeface="Lato"/>
              </a:defRPr>
            </a:lvl3pPr>
            <a:lvl4pPr lvl="3" algn="ctr" rtl="0">
              <a:spcBef>
                <a:spcPts val="0"/>
              </a:spcBef>
              <a:spcAft>
                <a:spcPts val="0"/>
              </a:spcAft>
              <a:buSzPts val="10000"/>
              <a:buFont typeface="Lato"/>
              <a:buNone/>
              <a:defRPr sz="13333">
                <a:latin typeface="Lato"/>
                <a:ea typeface="Lato"/>
                <a:cs typeface="Lato"/>
                <a:sym typeface="Lato"/>
              </a:defRPr>
            </a:lvl4pPr>
            <a:lvl5pPr lvl="4" algn="ctr" rtl="0">
              <a:spcBef>
                <a:spcPts val="0"/>
              </a:spcBef>
              <a:spcAft>
                <a:spcPts val="0"/>
              </a:spcAft>
              <a:buSzPts val="10000"/>
              <a:buFont typeface="Lato"/>
              <a:buNone/>
              <a:defRPr sz="13333">
                <a:latin typeface="Lato"/>
                <a:ea typeface="Lato"/>
                <a:cs typeface="Lato"/>
                <a:sym typeface="Lato"/>
              </a:defRPr>
            </a:lvl5pPr>
            <a:lvl6pPr lvl="5" algn="ctr" rtl="0">
              <a:spcBef>
                <a:spcPts val="0"/>
              </a:spcBef>
              <a:spcAft>
                <a:spcPts val="0"/>
              </a:spcAft>
              <a:buSzPts val="10000"/>
              <a:buFont typeface="Lato"/>
              <a:buNone/>
              <a:defRPr sz="13333">
                <a:latin typeface="Lato"/>
                <a:ea typeface="Lato"/>
                <a:cs typeface="Lato"/>
                <a:sym typeface="Lato"/>
              </a:defRPr>
            </a:lvl6pPr>
            <a:lvl7pPr lvl="6" algn="ctr" rtl="0">
              <a:spcBef>
                <a:spcPts val="0"/>
              </a:spcBef>
              <a:spcAft>
                <a:spcPts val="0"/>
              </a:spcAft>
              <a:buSzPts val="10000"/>
              <a:buFont typeface="Lato"/>
              <a:buNone/>
              <a:defRPr sz="13333">
                <a:latin typeface="Lato"/>
                <a:ea typeface="Lato"/>
                <a:cs typeface="Lato"/>
                <a:sym typeface="Lato"/>
              </a:defRPr>
            </a:lvl7pPr>
            <a:lvl8pPr lvl="7" algn="ctr" rtl="0">
              <a:spcBef>
                <a:spcPts val="0"/>
              </a:spcBef>
              <a:spcAft>
                <a:spcPts val="0"/>
              </a:spcAft>
              <a:buSzPts val="10000"/>
              <a:buFont typeface="Lato"/>
              <a:buNone/>
              <a:defRPr sz="13333">
                <a:latin typeface="Lato"/>
                <a:ea typeface="Lato"/>
                <a:cs typeface="Lato"/>
                <a:sym typeface="Lato"/>
              </a:defRPr>
            </a:lvl8pPr>
            <a:lvl9pPr lvl="8" algn="ctr" rtl="0">
              <a:spcBef>
                <a:spcPts val="0"/>
              </a:spcBef>
              <a:spcAft>
                <a:spcPts val="0"/>
              </a:spcAft>
              <a:buSzPts val="10000"/>
              <a:buFont typeface="Lato"/>
              <a:buNone/>
              <a:defRPr sz="13333">
                <a:latin typeface="Lato"/>
                <a:ea typeface="Lato"/>
                <a:cs typeface="Lato"/>
                <a:sym typeface="Lato"/>
              </a:defRPr>
            </a:lvl9pPr>
          </a:lstStyle>
          <a:p>
            <a:r>
              <a:t>xx%</a:t>
            </a:r>
          </a:p>
        </p:txBody>
      </p:sp>
      <p:sp>
        <p:nvSpPr>
          <p:cNvPr id="51" name="Google Shape;51;p11"/>
          <p:cNvSpPr txBox="1">
            <a:spLocks noGrp="1"/>
          </p:cNvSpPr>
          <p:nvPr>
            <p:ph type="body" idx="1"/>
          </p:nvPr>
        </p:nvSpPr>
        <p:spPr>
          <a:xfrm>
            <a:off x="415600" y="3892600"/>
            <a:ext cx="11360800" cy="14288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52" name="Google Shape;52;p11"/>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47414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12/4/2020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795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12/4/2020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130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12/4/2020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450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12/4/2020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963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12/4/2020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990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12/4/2020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384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12/4/2020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7850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12/4/2020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3344057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lvl="0" algn="r" rtl="0">
              <a:buNone/>
              <a:defRPr sz="1333">
                <a:solidFill>
                  <a:schemeClr val="dk2"/>
                </a:solidFill>
                <a:latin typeface="Lato"/>
                <a:ea typeface="Lato"/>
                <a:cs typeface="Lato"/>
                <a:sym typeface="Lato"/>
              </a:defRPr>
            </a:lvl1pPr>
            <a:lvl2pPr lvl="1" algn="r" rtl="0">
              <a:buNone/>
              <a:defRPr sz="1333">
                <a:solidFill>
                  <a:schemeClr val="dk2"/>
                </a:solidFill>
                <a:latin typeface="Lato"/>
                <a:ea typeface="Lato"/>
                <a:cs typeface="Lato"/>
                <a:sym typeface="Lato"/>
              </a:defRPr>
            </a:lvl2pPr>
            <a:lvl3pPr lvl="2" algn="r" rtl="0">
              <a:buNone/>
              <a:defRPr sz="1333">
                <a:solidFill>
                  <a:schemeClr val="dk2"/>
                </a:solidFill>
                <a:latin typeface="Lato"/>
                <a:ea typeface="Lato"/>
                <a:cs typeface="Lato"/>
                <a:sym typeface="Lato"/>
              </a:defRPr>
            </a:lvl3pPr>
            <a:lvl4pPr lvl="3" algn="r" rtl="0">
              <a:buNone/>
              <a:defRPr sz="1333">
                <a:solidFill>
                  <a:schemeClr val="dk2"/>
                </a:solidFill>
                <a:latin typeface="Lato"/>
                <a:ea typeface="Lato"/>
                <a:cs typeface="Lato"/>
                <a:sym typeface="Lato"/>
              </a:defRPr>
            </a:lvl4pPr>
            <a:lvl5pPr lvl="4" algn="r" rtl="0">
              <a:buNone/>
              <a:defRPr sz="1333">
                <a:solidFill>
                  <a:schemeClr val="dk2"/>
                </a:solidFill>
                <a:latin typeface="Lato"/>
                <a:ea typeface="Lato"/>
                <a:cs typeface="Lato"/>
                <a:sym typeface="Lato"/>
              </a:defRPr>
            </a:lvl5pPr>
            <a:lvl6pPr lvl="5" algn="r" rtl="0">
              <a:buNone/>
              <a:defRPr sz="1333">
                <a:solidFill>
                  <a:schemeClr val="dk2"/>
                </a:solidFill>
                <a:latin typeface="Lato"/>
                <a:ea typeface="Lato"/>
                <a:cs typeface="Lato"/>
                <a:sym typeface="Lato"/>
              </a:defRPr>
            </a:lvl6pPr>
            <a:lvl7pPr lvl="6" algn="r" rtl="0">
              <a:buNone/>
              <a:defRPr sz="1333">
                <a:solidFill>
                  <a:schemeClr val="dk2"/>
                </a:solidFill>
                <a:latin typeface="Lato"/>
                <a:ea typeface="Lato"/>
                <a:cs typeface="Lato"/>
                <a:sym typeface="Lato"/>
              </a:defRPr>
            </a:lvl7pPr>
            <a:lvl8pPr lvl="7" algn="r" rtl="0">
              <a:buNone/>
              <a:defRPr sz="1333">
                <a:solidFill>
                  <a:schemeClr val="dk2"/>
                </a:solidFill>
                <a:latin typeface="Lato"/>
                <a:ea typeface="Lato"/>
                <a:cs typeface="Lato"/>
                <a:sym typeface="Lato"/>
              </a:defRPr>
            </a:lvl8pPr>
            <a:lvl9pPr lvl="8" algn="r" rtl="0">
              <a:buNone/>
              <a:defRPr sz="1333">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85944513"/>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edium.com/datadriveninvestor/how-to-built-a-recommender-system-rs-616c988d64b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2l.ai/chapter_recommender-systems/recsys-intro.html"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humboldt-wi.github.io/blog/research/applied_predictive_modeling_19/causalrecommendersystem/" TargetMode="External"/><Relationship Id="rId5" Type="http://schemas.openxmlformats.org/officeDocument/2006/relationships/hyperlink" Target="https://arxiv.org/pdf/1707.07435.pdf" TargetMode="External"/><Relationship Id="rId4" Type="http://schemas.openxmlformats.org/officeDocument/2006/relationships/hyperlink" Target="https://dl.acm.org/doi/pdf/10.1155/2009/42142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7BA1-D983-4F47-9B19-FABEB9C8D063}"/>
              </a:ext>
            </a:extLst>
          </p:cNvPr>
          <p:cNvSpPr>
            <a:spLocks noGrp="1"/>
          </p:cNvSpPr>
          <p:nvPr>
            <p:ph type="ctrTitle"/>
          </p:nvPr>
        </p:nvSpPr>
        <p:spPr/>
        <p:txBody>
          <a:bodyPr/>
          <a:lstStyle/>
          <a:p>
            <a:r>
              <a:rPr lang="en-US" altLang="zh-CN"/>
              <a:t>Movie Recommender</a:t>
            </a:r>
            <a:endParaRPr lang="en-US" dirty="0"/>
          </a:p>
        </p:txBody>
      </p:sp>
      <p:sp>
        <p:nvSpPr>
          <p:cNvPr id="3" name="Subtitle 2">
            <a:extLst>
              <a:ext uri="{FF2B5EF4-FFF2-40B4-BE49-F238E27FC236}">
                <a16:creationId xmlns:a16="http://schemas.microsoft.com/office/drawing/2014/main" id="{9402B6C8-7DA6-405B-A56D-2741F97048A5}"/>
              </a:ext>
            </a:extLst>
          </p:cNvPr>
          <p:cNvSpPr>
            <a:spLocks noGrp="1"/>
          </p:cNvSpPr>
          <p:nvPr>
            <p:ph type="subTitle" idx="1"/>
          </p:nvPr>
        </p:nvSpPr>
        <p:spPr/>
        <p:txBody>
          <a:bodyPr/>
          <a:lstStyle/>
          <a:p>
            <a:r>
              <a:rPr lang="en-US"/>
              <a:t>Group </a:t>
            </a:r>
            <a:r>
              <a:rPr lang="en-US" altLang="zh-CN"/>
              <a:t>member</a:t>
            </a:r>
            <a:r>
              <a:rPr lang="zh-CN" altLang="en-US"/>
              <a:t>： </a:t>
            </a:r>
            <a:r>
              <a:rPr lang="en-US" altLang="zh-CN"/>
              <a:t>Zhengqi Dong, Yuntian He</a:t>
            </a:r>
          </a:p>
          <a:p>
            <a:r>
              <a:rPr lang="en-US"/>
              <a:t>Email: {dong.760, he.1773}@osu.edu</a:t>
            </a:r>
            <a:endParaRPr lang="en-US" dirty="0"/>
          </a:p>
        </p:txBody>
      </p:sp>
    </p:spTree>
    <p:extLst>
      <p:ext uri="{BB962C8B-B14F-4D97-AF65-F5344CB8AC3E}">
        <p14:creationId xmlns:p14="http://schemas.microsoft.com/office/powerpoint/2010/main" val="186778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Takeaway</a:t>
            </a:r>
            <a:endParaRPr/>
          </a:p>
        </p:txBody>
      </p:sp>
      <p:sp>
        <p:nvSpPr>
          <p:cNvPr id="127" name="Google Shape;127;p21"/>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har char="-"/>
            </a:pPr>
            <a:r>
              <a:rPr lang="en" sz="2800" dirty="0"/>
              <a:t>A hybrid recommendation system using text and graph embeddings</a:t>
            </a:r>
            <a:endParaRPr sz="2800" dirty="0"/>
          </a:p>
          <a:p>
            <a:pPr>
              <a:buChar char="-"/>
            </a:pPr>
            <a:r>
              <a:rPr lang="en" sz="2800" dirty="0"/>
              <a:t>Rating-aware sampling technique</a:t>
            </a:r>
            <a:endParaRPr sz="2800" dirty="0"/>
          </a:p>
          <a:p>
            <a:pPr>
              <a:buChar char="-"/>
            </a:pPr>
            <a:r>
              <a:rPr lang="en" sz="2800" dirty="0"/>
              <a:t>Evaluation of proposed framework on the dataset</a:t>
            </a:r>
            <a:endParaRPr sz="2800" dirty="0"/>
          </a:p>
        </p:txBody>
      </p:sp>
    </p:spTree>
    <p:extLst>
      <p:ext uri="{BB962C8B-B14F-4D97-AF65-F5344CB8AC3E}">
        <p14:creationId xmlns:p14="http://schemas.microsoft.com/office/powerpoint/2010/main" val="1590128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115C-21F9-4ACD-A5C8-67319E822CC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DCF31AC-1DD2-4CA0-BBEF-74166A47D531}"/>
              </a:ext>
            </a:extLst>
          </p:cNvPr>
          <p:cNvSpPr>
            <a:spLocks noGrp="1"/>
          </p:cNvSpPr>
          <p:nvPr>
            <p:ph type="body" idx="1"/>
          </p:nvPr>
        </p:nvSpPr>
        <p:spPr/>
        <p:txBody>
          <a:bodyPr/>
          <a:lstStyle/>
          <a:p>
            <a:pPr marL="152396" indent="0" algn="ctr">
              <a:buNone/>
            </a:pPr>
            <a:endParaRPr lang="en-US" sz="7200" dirty="0"/>
          </a:p>
          <a:p>
            <a:pPr marL="152396" indent="0" algn="ctr">
              <a:buNone/>
            </a:pPr>
            <a:r>
              <a:rPr lang="en-US" sz="7200" dirty="0"/>
              <a:t>Thanks! Any Question?</a:t>
            </a:r>
          </a:p>
        </p:txBody>
      </p:sp>
    </p:spTree>
    <p:extLst>
      <p:ext uri="{BB962C8B-B14F-4D97-AF65-F5344CB8AC3E}">
        <p14:creationId xmlns:p14="http://schemas.microsoft.com/office/powerpoint/2010/main" val="99063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6471-E041-4F09-BAAD-98FEC06A9D3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C0A787F1-8583-45D2-9B31-3461E1ECB1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7944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Text embedding</a:t>
            </a:r>
            <a:endParaRPr/>
          </a:p>
        </p:txBody>
      </p:sp>
      <p:sp>
        <p:nvSpPr>
          <p:cNvPr id="91" name="Google Shape;91;p17"/>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spcAft>
                <a:spcPts val="2133"/>
              </a:spcAft>
              <a:buNone/>
            </a:pPr>
            <a:endParaRPr/>
          </a:p>
        </p:txBody>
      </p:sp>
    </p:spTree>
    <p:extLst>
      <p:ext uri="{BB962C8B-B14F-4D97-AF65-F5344CB8AC3E}">
        <p14:creationId xmlns:p14="http://schemas.microsoft.com/office/powerpoint/2010/main" val="1544111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a:t>
            </a:r>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130536" y="915280"/>
            <a:ext cx="6495552" cy="5127711"/>
          </a:xfrm>
        </p:spPr>
        <p:txBody>
          <a:bodyPr>
            <a:normAutofit fontScale="85000" lnSpcReduction="10000"/>
          </a:bodyPr>
          <a:lstStyle/>
          <a:p>
            <a:r>
              <a:rPr lang="en-US" dirty="0"/>
              <a:t>Based on the similarity of two user: e.g., “The user watched this movie are also like…”</a:t>
            </a:r>
          </a:p>
          <a:p>
            <a:r>
              <a:rPr lang="en-US" dirty="0"/>
              <a:t>Doesn’t depends on any algorithm but other users' behavior. Dynamic model, information update automatically.</a:t>
            </a:r>
          </a:p>
          <a:p>
            <a:r>
              <a:rPr lang="en-US" dirty="0"/>
              <a:t>Two main types of memory-based collaborative filtering algorithm:</a:t>
            </a:r>
          </a:p>
          <a:p>
            <a:pPr marL="914400" lvl="1" indent="-457200">
              <a:buFont typeface="+mj-lt"/>
              <a:buAutoNum type="arabicPeriod"/>
            </a:pPr>
            <a:r>
              <a:rPr lang="en-US" dirty="0"/>
              <a:t>User-User Collaborative Filtering: Find the look-alike user based on current user favorite movie, and recommend movie based on look-alike user’s history. This algorithm is effective but time consuming to compute the user pair information for a large database.</a:t>
            </a:r>
          </a:p>
          <a:p>
            <a:pPr marL="914400" lvl="1" indent="-457200">
              <a:buFont typeface="+mj-lt"/>
              <a:buAutoNum type="arabicPeriod"/>
            </a:pPr>
            <a:r>
              <a:rPr lang="en-US" dirty="0" err="1"/>
              <a:t>Iterm-Iterm</a:t>
            </a:r>
            <a:r>
              <a:rPr lang="en-US" dirty="0"/>
              <a:t> Collaborative Filtering: Instead of finding look-alike user, we try to find the look-alike movies, the movie have similar categories, tagging, entity, rating and etc. Lett time consuming, especially for a new user.</a:t>
            </a:r>
          </a:p>
        </p:txBody>
      </p:sp>
      <p:pic>
        <p:nvPicPr>
          <p:cNvPr id="5" name="Picture 4">
            <a:extLst>
              <a:ext uri="{FF2B5EF4-FFF2-40B4-BE49-F238E27FC236}">
                <a16:creationId xmlns:a16="http://schemas.microsoft.com/office/drawing/2014/main" id="{96A2F0C8-0A6B-4E0C-9FE2-4FA0EB9AB478}"/>
              </a:ext>
            </a:extLst>
          </p:cNvPr>
          <p:cNvPicPr>
            <a:picLocks noChangeAspect="1"/>
          </p:cNvPicPr>
          <p:nvPr/>
        </p:nvPicPr>
        <p:blipFill>
          <a:blip r:embed="rId3"/>
          <a:stretch>
            <a:fillRect/>
          </a:stretch>
        </p:blipFill>
        <p:spPr>
          <a:xfrm>
            <a:off x="6790571" y="915280"/>
            <a:ext cx="4998217" cy="4372337"/>
          </a:xfrm>
          <a:prstGeom prst="rect">
            <a:avLst/>
          </a:prstGeom>
        </p:spPr>
      </p:pic>
      <p:sp>
        <p:nvSpPr>
          <p:cNvPr id="6" name="TextBox 5">
            <a:extLst>
              <a:ext uri="{FF2B5EF4-FFF2-40B4-BE49-F238E27FC236}">
                <a16:creationId xmlns:a16="http://schemas.microsoft.com/office/drawing/2014/main" id="{255E9D12-2A2E-4741-84A3-B8A41049DF91}"/>
              </a:ext>
            </a:extLst>
          </p:cNvPr>
          <p:cNvSpPr txBox="1"/>
          <p:nvPr/>
        </p:nvSpPr>
        <p:spPr>
          <a:xfrm>
            <a:off x="4495800" y="6490588"/>
            <a:ext cx="8953500" cy="307777"/>
          </a:xfrm>
          <a:prstGeom prst="rect">
            <a:avLst/>
          </a:prstGeom>
          <a:noFill/>
        </p:spPr>
        <p:txBody>
          <a:bodyPr wrap="square" rtlCol="0">
            <a:spAutoFit/>
          </a:bodyPr>
          <a:lstStyle/>
          <a:p>
            <a:r>
              <a:rPr lang="en-US" sz="1400" dirty="0"/>
              <a:t>Courtesy: </a:t>
            </a:r>
            <a:r>
              <a:rPr lang="en-US" sz="1400" dirty="0">
                <a:hlinkClick r:id="rId4"/>
              </a:rPr>
              <a:t>https://medium.com/datadriveninvestor/how-to-built-a-recommender-system-rs-616c988d64b2</a:t>
            </a:r>
            <a:r>
              <a:rPr lang="en-US" sz="1400" dirty="0"/>
              <a:t> </a:t>
            </a:r>
          </a:p>
        </p:txBody>
      </p:sp>
    </p:spTree>
    <p:extLst>
      <p:ext uri="{BB962C8B-B14F-4D97-AF65-F5344CB8AC3E}">
        <p14:creationId xmlns:p14="http://schemas.microsoft.com/office/powerpoint/2010/main" val="162847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B7F4-6ED5-4B7C-8054-E072C778314F}"/>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Content-Based  Filtering</a:t>
            </a:r>
            <a:endParaRPr lang="en-US" dirty="0"/>
          </a:p>
        </p:txBody>
      </p:sp>
      <p:sp>
        <p:nvSpPr>
          <p:cNvPr id="3" name="Content Placeholder 2">
            <a:extLst>
              <a:ext uri="{FF2B5EF4-FFF2-40B4-BE49-F238E27FC236}">
                <a16:creationId xmlns:a16="http://schemas.microsoft.com/office/drawing/2014/main" id="{0E8C706F-A0AF-4929-AEDD-513B762DC25F}"/>
              </a:ext>
            </a:extLst>
          </p:cNvPr>
          <p:cNvSpPr>
            <a:spLocks noGrp="1"/>
          </p:cNvSpPr>
          <p:nvPr>
            <p:ph idx="1"/>
          </p:nvPr>
        </p:nvSpPr>
        <p:spPr/>
        <p:txBody>
          <a:bodyPr/>
          <a:lstStyle/>
          <a:p>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p:txBody>
      </p:sp>
    </p:spTree>
    <p:extLst>
      <p:ext uri="{BB962C8B-B14F-4D97-AF65-F5344CB8AC3E}">
        <p14:creationId xmlns:p14="http://schemas.microsoft.com/office/powerpoint/2010/main" val="355235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Jaccard Vs Cosine </a:t>
            </a:r>
            <a:r>
              <a:rPr lang="en-US" altLang="zh-CN" dirty="0"/>
              <a:t>Vs Pearson</a:t>
            </a:r>
            <a:endParaRPr lang="en-US" dirty="0"/>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242605" y="1090360"/>
            <a:ext cx="11706789" cy="5219513"/>
          </a:xfrm>
        </p:spPr>
        <p:txBody>
          <a:bodyPr/>
          <a:lstStyle/>
          <a:p>
            <a:r>
              <a:rPr lang="en-US" altLang="zh-CN" dirty="0"/>
              <a:t>Jaccard similarity: aka Jaccard index, intersection over union</a:t>
            </a:r>
          </a:p>
          <a:p>
            <a:endParaRPr lang="en-US" altLang="zh-CN" dirty="0"/>
          </a:p>
          <a:p>
            <a:r>
              <a:rPr lang="en-US" altLang="zh-CN" dirty="0"/>
              <a:t>Cosine similarity: The distance(the length of the component of B points in the same direction as A) decrease with the increasing value of angle between A and B</a:t>
            </a:r>
          </a:p>
          <a:p>
            <a:endParaRPr lang="en-US" altLang="zh-CN" dirty="0"/>
          </a:p>
          <a:p>
            <a:endParaRPr lang="en-US" altLang="zh-CN" dirty="0"/>
          </a:p>
          <a:p>
            <a:r>
              <a:rPr lang="en-US" altLang="zh-CN" dirty="0"/>
              <a:t>Pearson Similarity: aka Pearson correlation coefficient. Measure the linear correlation between X and Y</a:t>
            </a:r>
          </a:p>
          <a:p>
            <a:pPr marL="0" indent="0">
              <a:buNone/>
            </a:pPr>
            <a:r>
              <a:rPr lang="en-US" altLang="zh-CN" dirty="0"/>
              <a:t> </a:t>
            </a:r>
          </a:p>
          <a:p>
            <a:pPr lvl="1"/>
            <a:endParaRPr lang="en-US" altLang="zh-CN" dirty="0"/>
          </a:p>
          <a:p>
            <a:pPr lvl="1"/>
            <a:endParaRPr lang="en-US" dirty="0"/>
          </a:p>
        </p:txBody>
      </p:sp>
      <p:pic>
        <p:nvPicPr>
          <p:cNvPr id="6" name="Picture 5">
            <a:extLst>
              <a:ext uri="{FF2B5EF4-FFF2-40B4-BE49-F238E27FC236}">
                <a16:creationId xmlns:a16="http://schemas.microsoft.com/office/drawing/2014/main" id="{5AEB667E-FA85-48A9-9F72-D3F0B7B684C2}"/>
              </a:ext>
            </a:extLst>
          </p:cNvPr>
          <p:cNvPicPr>
            <a:picLocks noChangeAspect="1"/>
          </p:cNvPicPr>
          <p:nvPr/>
        </p:nvPicPr>
        <p:blipFill>
          <a:blip r:embed="rId3"/>
          <a:stretch>
            <a:fillRect/>
          </a:stretch>
        </p:blipFill>
        <p:spPr>
          <a:xfrm>
            <a:off x="1338894" y="1630751"/>
            <a:ext cx="3362794" cy="476316"/>
          </a:xfrm>
          <a:prstGeom prst="rect">
            <a:avLst/>
          </a:prstGeom>
        </p:spPr>
      </p:pic>
      <p:pic>
        <p:nvPicPr>
          <p:cNvPr id="8" name="Picture 7">
            <a:extLst>
              <a:ext uri="{FF2B5EF4-FFF2-40B4-BE49-F238E27FC236}">
                <a16:creationId xmlns:a16="http://schemas.microsoft.com/office/drawing/2014/main" id="{AF7EBFF4-88D5-4DD4-9B59-BCABE1B3868E}"/>
              </a:ext>
            </a:extLst>
          </p:cNvPr>
          <p:cNvPicPr>
            <a:picLocks noChangeAspect="1"/>
          </p:cNvPicPr>
          <p:nvPr/>
        </p:nvPicPr>
        <p:blipFill>
          <a:blip r:embed="rId4"/>
          <a:stretch>
            <a:fillRect/>
          </a:stretch>
        </p:blipFill>
        <p:spPr>
          <a:xfrm>
            <a:off x="1338894" y="3123773"/>
            <a:ext cx="4182059" cy="1152686"/>
          </a:xfrm>
          <a:prstGeom prst="rect">
            <a:avLst/>
          </a:prstGeom>
        </p:spPr>
      </p:pic>
      <p:pic>
        <p:nvPicPr>
          <p:cNvPr id="10" name="Picture 9">
            <a:extLst>
              <a:ext uri="{FF2B5EF4-FFF2-40B4-BE49-F238E27FC236}">
                <a16:creationId xmlns:a16="http://schemas.microsoft.com/office/drawing/2014/main" id="{E9537042-BC26-48EB-B7B8-363DC723A7B0}"/>
              </a:ext>
            </a:extLst>
          </p:cNvPr>
          <p:cNvPicPr>
            <a:picLocks noChangeAspect="1"/>
          </p:cNvPicPr>
          <p:nvPr/>
        </p:nvPicPr>
        <p:blipFill>
          <a:blip r:embed="rId5"/>
          <a:stretch>
            <a:fillRect/>
          </a:stretch>
        </p:blipFill>
        <p:spPr>
          <a:xfrm>
            <a:off x="1338894" y="5091271"/>
            <a:ext cx="3743847" cy="676369"/>
          </a:xfrm>
          <a:prstGeom prst="rect">
            <a:avLst/>
          </a:prstGeom>
        </p:spPr>
      </p:pic>
    </p:spTree>
    <p:extLst>
      <p:ext uri="{BB962C8B-B14F-4D97-AF65-F5344CB8AC3E}">
        <p14:creationId xmlns:p14="http://schemas.microsoft.com/office/powerpoint/2010/main" val="364205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13C4-ACD3-467B-87D0-FCA2A06AF2AC}"/>
              </a:ext>
            </a:extLst>
          </p:cNvPr>
          <p:cNvSpPr>
            <a:spLocks noGrp="1"/>
          </p:cNvSpPr>
          <p:nvPr>
            <p:ph type="title"/>
          </p:nvPr>
        </p:nvSpPr>
        <p:spPr/>
        <p:txBody>
          <a:bodyPr/>
          <a:lstStyle/>
          <a:p>
            <a:r>
              <a:rPr lang="en-US" sz="5400" dirty="0">
                <a:latin typeface="Times New Roman" panose="02020603050405020304" pitchFamily="18" charset="0"/>
                <a:cs typeface="Times New Roman" panose="02020603050405020304" pitchFamily="18" charset="0"/>
              </a:rPr>
              <a:t>Background</a:t>
            </a:r>
            <a:endParaRPr lang="en-US" dirty="0"/>
          </a:p>
        </p:txBody>
      </p:sp>
    </p:spTree>
    <p:extLst>
      <p:ext uri="{BB962C8B-B14F-4D97-AF65-F5344CB8AC3E}">
        <p14:creationId xmlns:p14="http://schemas.microsoft.com/office/powerpoint/2010/main" val="129644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1EBB-8F85-495E-B70C-98D0C22A0682}"/>
              </a:ext>
            </a:extLst>
          </p:cNvPr>
          <p:cNvSpPr>
            <a:spLocks noGrp="1"/>
          </p:cNvSpPr>
          <p:nvPr>
            <p:ph type="title"/>
          </p:nvPr>
        </p:nvSpPr>
        <p:spPr/>
        <p:txBody>
          <a:bodyPr/>
          <a:lstStyle/>
          <a:p>
            <a:r>
              <a:rPr lang="en-US" dirty="0"/>
              <a:t>Type of Recommender Systems</a:t>
            </a:r>
          </a:p>
        </p:txBody>
      </p:sp>
      <p:sp>
        <p:nvSpPr>
          <p:cNvPr id="3" name="Content Placeholder 2">
            <a:extLst>
              <a:ext uri="{FF2B5EF4-FFF2-40B4-BE49-F238E27FC236}">
                <a16:creationId xmlns:a16="http://schemas.microsoft.com/office/drawing/2014/main" id="{A025585E-B4D4-4B8B-8D95-930B5486CCFA}"/>
              </a:ext>
            </a:extLst>
          </p:cNvPr>
          <p:cNvSpPr>
            <a:spLocks noGrp="1"/>
          </p:cNvSpPr>
          <p:nvPr>
            <p:ph idx="1"/>
          </p:nvPr>
        </p:nvSpPr>
        <p:spPr>
          <a:xfrm>
            <a:off x="130536" y="915280"/>
            <a:ext cx="5622564" cy="5091820"/>
          </a:xfrm>
        </p:spPr>
        <p:txBody>
          <a:bodyPr>
            <a:normAutofit lnSpcReduction="10000"/>
          </a:bodyPr>
          <a:lstStyle/>
          <a:p>
            <a:pPr>
              <a:lnSpc>
                <a:spcPct val="100000"/>
              </a:lnSpc>
            </a:pPr>
            <a:r>
              <a:rPr lang="en-US" sz="2800" dirty="0">
                <a:latin typeface="Times New Roman" panose="02020603050405020304" pitchFamily="18" charset="0"/>
                <a:cs typeface="Times New Roman" panose="02020603050405020304" pitchFamily="18" charset="0"/>
              </a:rPr>
              <a:t>Recommender System: </a:t>
            </a:r>
          </a:p>
          <a:p>
            <a:pPr lvl="1">
              <a:lnSpc>
                <a:spcPct val="100000"/>
              </a:lnSpc>
            </a:pPr>
            <a:r>
              <a:rPr lang="en-US" sz="2400" dirty="0">
                <a:latin typeface="Times New Roman" panose="02020603050405020304" pitchFamily="18" charset="0"/>
                <a:cs typeface="Times New Roman" panose="02020603050405020304" pitchFamily="18" charset="0"/>
              </a:rPr>
              <a:t>“A recommender system is an information filtering system that seeks to predicts the “rating” or “preference” a user would give to an item.”</a:t>
            </a:r>
          </a:p>
          <a:p>
            <a:pPr>
              <a:lnSpc>
                <a:spcPct val="100000"/>
              </a:lnSpc>
            </a:pPr>
            <a:r>
              <a:rPr lang="en-US" sz="2800" dirty="0">
                <a:latin typeface="Times New Roman" panose="02020603050405020304" pitchFamily="18" charset="0"/>
                <a:cs typeface="Times New Roman" panose="02020603050405020304" pitchFamily="18" charset="0"/>
              </a:rPr>
              <a:t>Type of Recommender Systems:</a:t>
            </a:r>
          </a:p>
          <a:p>
            <a:pPr lvl="1">
              <a:lnSpc>
                <a:spcPct val="100000"/>
              </a:lnSpc>
            </a:pPr>
            <a:r>
              <a:rPr lang="en-US" sz="2400" dirty="0">
                <a:latin typeface="Times New Roman" panose="02020603050405020304" pitchFamily="18" charset="0"/>
                <a:cs typeface="Times New Roman" panose="02020603050405020304" pitchFamily="18" charset="0"/>
              </a:rPr>
              <a:t>Content-Based  Filtering</a:t>
            </a:r>
          </a:p>
          <a:p>
            <a:pPr lvl="1">
              <a:lnSpc>
                <a:spcPct val="100000"/>
              </a:lnSpc>
            </a:pPr>
            <a:r>
              <a:rPr lang="en-US" sz="2400" dirty="0">
                <a:latin typeface="Times New Roman" panose="02020603050405020304" pitchFamily="18" charset="0"/>
                <a:cs typeface="Times New Roman" panose="02020603050405020304" pitchFamily="18" charset="0"/>
              </a:rPr>
              <a:t>Collaborative Filtering(CF)</a:t>
            </a:r>
          </a:p>
          <a:p>
            <a:pPr lvl="2">
              <a:lnSpc>
                <a:spcPct val="100000"/>
              </a:lnSpc>
            </a:pPr>
            <a:r>
              <a:rPr lang="en-US" sz="2000" dirty="0">
                <a:latin typeface="Times New Roman" panose="02020603050405020304" pitchFamily="18" charset="0"/>
                <a:cs typeface="Times New Roman" panose="02020603050405020304" pitchFamily="18" charset="0"/>
              </a:rPr>
              <a:t>Memory-Based Collaborative Filtering, e.g., User-based CF, Item-based CF</a:t>
            </a:r>
          </a:p>
          <a:p>
            <a:pPr lvl="2">
              <a:lnSpc>
                <a:spcPct val="100000"/>
              </a:lnSpc>
            </a:pPr>
            <a:r>
              <a:rPr lang="en-US" sz="2000" dirty="0">
                <a:latin typeface="Times New Roman" panose="02020603050405020304" pitchFamily="18" charset="0"/>
                <a:cs typeface="Times New Roman" panose="02020603050405020304" pitchFamily="18" charset="0"/>
              </a:rPr>
              <a:t>Model-Based Collaborative Filtering, e.g., Matric factorization, Neural Network</a:t>
            </a:r>
          </a:p>
          <a:p>
            <a:pPr lvl="1">
              <a:lnSpc>
                <a:spcPct val="100000"/>
              </a:lnSpc>
            </a:pPr>
            <a:r>
              <a:rPr lang="en-US" sz="2200" dirty="0">
                <a:latin typeface="Times New Roman" panose="02020603050405020304" pitchFamily="18" charset="0"/>
                <a:cs typeface="Times New Roman" panose="02020603050405020304" pitchFamily="18" charset="0"/>
              </a:rPr>
              <a:t>Hybrid Filtering</a:t>
            </a:r>
          </a:p>
        </p:txBody>
      </p:sp>
      <p:sp>
        <p:nvSpPr>
          <p:cNvPr id="4" name="TextBox 3">
            <a:extLst>
              <a:ext uri="{FF2B5EF4-FFF2-40B4-BE49-F238E27FC236}">
                <a16:creationId xmlns:a16="http://schemas.microsoft.com/office/drawing/2014/main" id="{67A769EF-0F7D-4B31-A089-0A454A4FB5E9}"/>
              </a:ext>
            </a:extLst>
          </p:cNvPr>
          <p:cNvSpPr txBox="1"/>
          <p:nvPr/>
        </p:nvSpPr>
        <p:spPr>
          <a:xfrm>
            <a:off x="70116" y="5954540"/>
            <a:ext cx="5622564" cy="830997"/>
          </a:xfrm>
          <a:prstGeom prst="rect">
            <a:avLst/>
          </a:prstGeom>
          <a:noFill/>
        </p:spPr>
        <p:txBody>
          <a:bodyPr wrap="square" rtlCol="0">
            <a:spAutoFit/>
          </a:bodyPr>
          <a:lstStyle/>
          <a:p>
            <a:r>
              <a:rPr lang="en-US" sz="1200" dirty="0"/>
              <a:t>Courtesy: 1) </a:t>
            </a:r>
            <a:r>
              <a:rPr lang="en-US" sz="1200" dirty="0">
                <a:hlinkClick r:id="rId3"/>
              </a:rPr>
              <a:t>https://d2l.ai/chapter_recommender-systems/recsys-intro.html</a:t>
            </a:r>
            <a:r>
              <a:rPr lang="en-US" sz="1200" dirty="0"/>
              <a:t>  2)  </a:t>
            </a:r>
            <a:r>
              <a:rPr lang="en-US" sz="1200" dirty="0">
                <a:hlinkClick r:id="rId4"/>
              </a:rPr>
              <a:t>https://dl.acm.org/doi/pdf/10.1155/2009/421425</a:t>
            </a:r>
            <a:r>
              <a:rPr lang="en-US" sz="1200" dirty="0"/>
              <a:t> 3)  </a:t>
            </a:r>
            <a:r>
              <a:rPr lang="en-US" sz="1200" dirty="0">
                <a:hlinkClick r:id="rId5"/>
              </a:rPr>
              <a:t>https://arxiv.org/pdf/1707.07435.pdf</a:t>
            </a:r>
            <a:r>
              <a:rPr lang="en-US" sz="1200" dirty="0"/>
              <a:t>, 4) </a:t>
            </a:r>
            <a:r>
              <a:rPr lang="en-US" sz="1200" dirty="0">
                <a:hlinkClick r:id="rId6"/>
              </a:rPr>
              <a:t>https://humboldt-wi.github.io/blog/research/applied_predictive_modeling_19/causalrecommendersystem/</a:t>
            </a:r>
            <a:r>
              <a:rPr lang="en-US" sz="1200" dirty="0"/>
              <a:t> </a:t>
            </a:r>
          </a:p>
        </p:txBody>
      </p:sp>
      <p:pic>
        <p:nvPicPr>
          <p:cNvPr id="10" name="Picture 9">
            <a:extLst>
              <a:ext uri="{FF2B5EF4-FFF2-40B4-BE49-F238E27FC236}">
                <a16:creationId xmlns:a16="http://schemas.microsoft.com/office/drawing/2014/main" id="{0769384F-A1F8-407B-B145-2D98758DCC66}"/>
              </a:ext>
            </a:extLst>
          </p:cNvPr>
          <p:cNvPicPr>
            <a:picLocks noChangeAspect="1"/>
          </p:cNvPicPr>
          <p:nvPr/>
        </p:nvPicPr>
        <p:blipFill>
          <a:blip r:embed="rId7"/>
          <a:stretch>
            <a:fillRect/>
          </a:stretch>
        </p:blipFill>
        <p:spPr>
          <a:xfrm>
            <a:off x="5813520" y="3022600"/>
            <a:ext cx="6289887" cy="3835400"/>
          </a:xfrm>
          <a:prstGeom prst="rect">
            <a:avLst/>
          </a:prstGeom>
        </p:spPr>
      </p:pic>
      <p:sp>
        <p:nvSpPr>
          <p:cNvPr id="11" name="Rectangle: Rounded Corners 10">
            <a:extLst>
              <a:ext uri="{FF2B5EF4-FFF2-40B4-BE49-F238E27FC236}">
                <a16:creationId xmlns:a16="http://schemas.microsoft.com/office/drawing/2014/main" id="{3B26686A-CA21-4F20-9A2F-60862D45FA0F}"/>
              </a:ext>
            </a:extLst>
          </p:cNvPr>
          <p:cNvSpPr/>
          <p:nvPr/>
        </p:nvSpPr>
        <p:spPr>
          <a:xfrm>
            <a:off x="817599" y="5304417"/>
            <a:ext cx="2063799" cy="35384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ACB9AE5-1733-4D1B-8DB5-2806249A2B79}"/>
              </a:ext>
            </a:extLst>
          </p:cNvPr>
          <p:cNvPicPr>
            <a:picLocks noChangeAspect="1"/>
          </p:cNvPicPr>
          <p:nvPr/>
        </p:nvPicPr>
        <p:blipFill>
          <a:blip r:embed="rId8"/>
          <a:stretch>
            <a:fillRect/>
          </a:stretch>
        </p:blipFill>
        <p:spPr>
          <a:xfrm>
            <a:off x="6997702" y="49713"/>
            <a:ext cx="3530598" cy="3088494"/>
          </a:xfrm>
          <a:prstGeom prst="rect">
            <a:avLst/>
          </a:prstGeom>
        </p:spPr>
      </p:pic>
    </p:spTree>
    <p:extLst>
      <p:ext uri="{BB962C8B-B14F-4D97-AF65-F5344CB8AC3E}">
        <p14:creationId xmlns:p14="http://schemas.microsoft.com/office/powerpoint/2010/main" val="337431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dirty="0"/>
              <a:t>Dataset description</a:t>
            </a:r>
            <a:endParaRPr dirty="0"/>
          </a:p>
        </p:txBody>
      </p:sp>
      <p:sp>
        <p:nvSpPr>
          <p:cNvPr id="66" name="Google Shape;66;p14"/>
          <p:cNvSpPr txBox="1">
            <a:spLocks noGrp="1"/>
          </p:cNvSpPr>
          <p:nvPr>
            <p:ph type="body" idx="1"/>
          </p:nvPr>
        </p:nvSpPr>
        <p:spPr>
          <a:xfrm>
            <a:off x="415600" y="1536633"/>
            <a:ext cx="7650079" cy="4572765"/>
          </a:xfrm>
          <a:prstGeom prst="rect">
            <a:avLst/>
          </a:prstGeom>
        </p:spPr>
        <p:txBody>
          <a:bodyPr spcFirstLastPara="1" wrap="square" lIns="121900" tIns="121900" rIns="121900" bIns="121900" anchor="t" anchorCtr="0">
            <a:noAutofit/>
          </a:bodyPr>
          <a:lstStyle/>
          <a:p>
            <a:pPr indent="-482588">
              <a:lnSpc>
                <a:spcPct val="100000"/>
              </a:lnSpc>
              <a:buSzPts val="2100"/>
              <a:buChar char="-"/>
            </a:pPr>
            <a:r>
              <a:rPr lang="en-US" sz="2800" b="1" dirty="0"/>
              <a:t>The Movies Dataset</a:t>
            </a:r>
            <a:r>
              <a:rPr lang="en-US" sz="2800" dirty="0"/>
              <a:t> from Kaggle</a:t>
            </a:r>
          </a:p>
          <a:p>
            <a:pPr lvl="1" indent="-448722">
              <a:lnSpc>
                <a:spcPct val="100000"/>
              </a:lnSpc>
              <a:spcBef>
                <a:spcPts val="0"/>
              </a:spcBef>
              <a:buSzPts val="1700"/>
              <a:buChar char="-"/>
            </a:pPr>
            <a:r>
              <a:rPr lang="en" sz="2000" b="1" dirty="0">
                <a:solidFill>
                  <a:srgbClr val="6AA84F"/>
                </a:solidFill>
              </a:rPr>
              <a:t>26M</a:t>
            </a:r>
            <a:r>
              <a:rPr lang="en" sz="2000" dirty="0"/>
              <a:t> ratings from </a:t>
            </a:r>
            <a:r>
              <a:rPr lang="en" sz="2000" b="1" dirty="0">
                <a:solidFill>
                  <a:srgbClr val="6AA84F"/>
                </a:solidFill>
              </a:rPr>
              <a:t>270K</a:t>
            </a:r>
            <a:r>
              <a:rPr lang="en" sz="2000" dirty="0"/>
              <a:t> users on </a:t>
            </a:r>
            <a:r>
              <a:rPr lang="en" sz="2000" b="1" dirty="0">
                <a:solidFill>
                  <a:srgbClr val="6AA84F"/>
                </a:solidFill>
              </a:rPr>
              <a:t>45K</a:t>
            </a:r>
            <a:r>
              <a:rPr lang="en" sz="2000" dirty="0"/>
              <a:t> movies</a:t>
            </a:r>
            <a:endParaRPr sz="2000" dirty="0"/>
          </a:p>
          <a:p>
            <a:pPr indent="-482588">
              <a:lnSpc>
                <a:spcPct val="100000"/>
              </a:lnSpc>
              <a:buSzPts val="2100"/>
              <a:buChar char="-"/>
            </a:pPr>
            <a:r>
              <a:rPr lang="en" sz="2800" dirty="0"/>
              <a:t>Content</a:t>
            </a:r>
            <a:endParaRPr sz="2800" dirty="0"/>
          </a:p>
          <a:p>
            <a:pPr lvl="1" indent="-448722">
              <a:lnSpc>
                <a:spcPct val="100000"/>
              </a:lnSpc>
              <a:spcBef>
                <a:spcPts val="0"/>
              </a:spcBef>
              <a:buSzPts val="1700"/>
              <a:buChar char="-"/>
            </a:pPr>
            <a:r>
              <a:rPr lang="en" sz="2000" b="1" dirty="0">
                <a:solidFill>
                  <a:srgbClr val="6AA84F"/>
                </a:solidFill>
              </a:rPr>
              <a:t>Text</a:t>
            </a:r>
            <a:r>
              <a:rPr lang="en" sz="2000" dirty="0"/>
              <a:t>: Each movie has an overview (a paragraph) </a:t>
            </a:r>
          </a:p>
          <a:p>
            <a:pPr lvl="1" indent="-448722">
              <a:lnSpc>
                <a:spcPct val="100000"/>
              </a:lnSpc>
              <a:spcBef>
                <a:spcPts val="0"/>
              </a:spcBef>
              <a:buSzPts val="1700"/>
              <a:buChar char="-"/>
            </a:pPr>
            <a:r>
              <a:rPr lang="en" sz="2000" b="1" dirty="0">
                <a:solidFill>
                  <a:srgbClr val="6AA84F"/>
                </a:solidFill>
              </a:rPr>
              <a:t>Rating</a:t>
            </a:r>
            <a:r>
              <a:rPr lang="en" sz="2000" dirty="0"/>
              <a:t>: A tuple (UserID, MovieID, Rating, Timestamp)</a:t>
            </a:r>
            <a:endParaRPr sz="2000" dirty="0"/>
          </a:p>
          <a:p>
            <a:pPr lvl="1" indent="-448722">
              <a:lnSpc>
                <a:spcPct val="100000"/>
              </a:lnSpc>
              <a:spcBef>
                <a:spcPts val="0"/>
              </a:spcBef>
              <a:buSzPts val="1700"/>
              <a:buChar char="-"/>
            </a:pPr>
            <a:r>
              <a:rPr lang="en" sz="2000" b="1" dirty="0">
                <a:solidFill>
                  <a:srgbClr val="6AA84F"/>
                </a:solidFill>
              </a:rPr>
              <a:t>Other Attributes</a:t>
            </a:r>
            <a:r>
              <a:rPr lang="en" sz="2000" dirty="0"/>
              <a:t>: </a:t>
            </a:r>
          </a:p>
          <a:p>
            <a:pPr lvl="2" indent="-448722">
              <a:lnSpc>
                <a:spcPct val="100000"/>
              </a:lnSpc>
              <a:spcBef>
                <a:spcPts val="0"/>
              </a:spcBef>
              <a:buSzPts val="1700"/>
              <a:buChar char="-"/>
            </a:pPr>
            <a:r>
              <a:rPr lang="en" sz="2000" dirty="0"/>
              <a:t>Genre: e.g. Action, Animation, Romance, …</a:t>
            </a:r>
            <a:endParaRPr sz="2000" dirty="0"/>
          </a:p>
          <a:p>
            <a:pPr lvl="2" indent="-448722">
              <a:lnSpc>
                <a:spcPct val="100000"/>
              </a:lnSpc>
              <a:spcBef>
                <a:spcPts val="0"/>
              </a:spcBef>
              <a:buSzPts val="1700"/>
              <a:buChar char="-"/>
            </a:pPr>
            <a:r>
              <a:rPr lang="en" sz="2000" dirty="0"/>
              <a:t>Credits:  (cast, crew)</a:t>
            </a:r>
            <a:endParaRPr sz="2000" dirty="0"/>
          </a:p>
        </p:txBody>
      </p:sp>
      <p:sp>
        <p:nvSpPr>
          <p:cNvPr id="67" name="Google Shape;67;p14"/>
          <p:cNvSpPr txBox="1"/>
          <p:nvPr/>
        </p:nvSpPr>
        <p:spPr>
          <a:xfrm>
            <a:off x="319867" y="6271867"/>
            <a:ext cx="6540400" cy="45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933" kern="0" dirty="0">
                <a:solidFill>
                  <a:srgbClr val="000000"/>
                </a:solidFill>
                <a:latin typeface="Lato"/>
                <a:ea typeface="Lato"/>
                <a:cs typeface="Lato"/>
                <a:sym typeface="Lato"/>
              </a:rPr>
              <a:t>* https://www.kaggle.com/rounakbanik/the-movies-dataset</a:t>
            </a:r>
            <a:endParaRPr sz="933" kern="0" dirty="0">
              <a:solidFill>
                <a:srgbClr val="000000"/>
              </a:solidFill>
              <a:latin typeface="Lato"/>
              <a:ea typeface="Lato"/>
              <a:cs typeface="Lato"/>
              <a:sym typeface="Lato"/>
            </a:endParaRPr>
          </a:p>
        </p:txBody>
      </p:sp>
      <p:pic>
        <p:nvPicPr>
          <p:cNvPr id="4" name="Picture 3">
            <a:extLst>
              <a:ext uri="{FF2B5EF4-FFF2-40B4-BE49-F238E27FC236}">
                <a16:creationId xmlns:a16="http://schemas.microsoft.com/office/drawing/2014/main" id="{F60DBB09-88CA-484D-9772-F6644B67932D}"/>
              </a:ext>
            </a:extLst>
          </p:cNvPr>
          <p:cNvPicPr>
            <a:picLocks noChangeAspect="1"/>
          </p:cNvPicPr>
          <p:nvPr/>
        </p:nvPicPr>
        <p:blipFill>
          <a:blip r:embed="rId3"/>
          <a:stretch>
            <a:fillRect/>
          </a:stretch>
        </p:blipFill>
        <p:spPr>
          <a:xfrm>
            <a:off x="8121547" y="761416"/>
            <a:ext cx="3450669" cy="5574784"/>
          </a:xfrm>
          <a:prstGeom prst="rect">
            <a:avLst/>
          </a:prstGeom>
        </p:spPr>
      </p:pic>
    </p:spTree>
    <p:extLst>
      <p:ext uri="{BB962C8B-B14F-4D97-AF65-F5344CB8AC3E}">
        <p14:creationId xmlns:p14="http://schemas.microsoft.com/office/powerpoint/2010/main" val="407462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System framework</a:t>
            </a:r>
            <a:endParaRPr/>
          </a:p>
        </p:txBody>
      </p:sp>
      <p:grpSp>
        <p:nvGrpSpPr>
          <p:cNvPr id="2" name="Group 1">
            <a:extLst>
              <a:ext uri="{FF2B5EF4-FFF2-40B4-BE49-F238E27FC236}">
                <a16:creationId xmlns:a16="http://schemas.microsoft.com/office/drawing/2014/main" id="{9D82E791-5237-AB47-BF3C-74A6F2F61B25}"/>
              </a:ext>
            </a:extLst>
          </p:cNvPr>
          <p:cNvGrpSpPr/>
          <p:nvPr/>
        </p:nvGrpSpPr>
        <p:grpSpPr>
          <a:xfrm>
            <a:off x="1186374" y="1118427"/>
            <a:ext cx="10161983" cy="5541448"/>
            <a:chOff x="1496617" y="1333434"/>
            <a:chExt cx="9198771" cy="5016197"/>
          </a:xfrm>
        </p:grpSpPr>
        <p:pic>
          <p:nvPicPr>
            <p:cNvPr id="73" name="Google Shape;73;p15"/>
            <p:cNvPicPr preferRelativeResize="0"/>
            <p:nvPr/>
          </p:nvPicPr>
          <p:blipFill>
            <a:blip r:embed="rId3">
              <a:alphaModFix/>
            </a:blip>
            <a:stretch>
              <a:fillRect/>
            </a:stretch>
          </p:blipFill>
          <p:spPr>
            <a:xfrm>
              <a:off x="1496617" y="1333434"/>
              <a:ext cx="9198771" cy="5016197"/>
            </a:xfrm>
            <a:prstGeom prst="rect">
              <a:avLst/>
            </a:prstGeom>
            <a:noFill/>
            <a:ln>
              <a:noFill/>
            </a:ln>
          </p:spPr>
        </p:pic>
        <p:sp>
          <p:nvSpPr>
            <p:cNvPr id="74" name="Google Shape;74;p15"/>
            <p:cNvSpPr/>
            <p:nvPr/>
          </p:nvSpPr>
          <p:spPr>
            <a:xfrm>
              <a:off x="4628433" y="1621833"/>
              <a:ext cx="2352000" cy="20792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75;p15"/>
            <p:cNvSpPr/>
            <p:nvPr/>
          </p:nvSpPr>
          <p:spPr>
            <a:xfrm>
              <a:off x="4628433" y="3951100"/>
              <a:ext cx="2352000" cy="20792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76;p15"/>
            <p:cNvSpPr txBox="1"/>
            <p:nvPr/>
          </p:nvSpPr>
          <p:spPr>
            <a:xfrm>
              <a:off x="7102600" y="1621833"/>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Graph embedding</a:t>
              </a:r>
              <a:endParaRPr sz="1333" b="1" i="1" kern="0" dirty="0">
                <a:solidFill>
                  <a:srgbClr val="6AA84F"/>
                </a:solidFill>
                <a:latin typeface="Lato"/>
                <a:ea typeface="Lato"/>
                <a:cs typeface="Lato"/>
                <a:sym typeface="Lato"/>
              </a:endParaRPr>
            </a:p>
          </p:txBody>
        </p:sp>
        <p:sp>
          <p:nvSpPr>
            <p:cNvPr id="77" name="Google Shape;77;p15"/>
            <p:cNvSpPr txBox="1"/>
            <p:nvPr/>
          </p:nvSpPr>
          <p:spPr>
            <a:xfrm>
              <a:off x="7174100" y="5625900"/>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a:solidFill>
                    <a:srgbClr val="6AA84F"/>
                  </a:solidFill>
                  <a:latin typeface="Lato"/>
                  <a:ea typeface="Lato"/>
                  <a:cs typeface="Lato"/>
                  <a:sym typeface="Lato"/>
                </a:rPr>
                <a:t>Text embedding</a:t>
              </a:r>
              <a:endParaRPr sz="1333" b="1" i="1" kern="0">
                <a:solidFill>
                  <a:srgbClr val="6AA84F"/>
                </a:solidFill>
                <a:latin typeface="Lato"/>
                <a:ea typeface="Lato"/>
                <a:cs typeface="Lato"/>
                <a:sym typeface="Lato"/>
              </a:endParaRPr>
            </a:p>
          </p:txBody>
        </p:sp>
        <p:sp>
          <p:nvSpPr>
            <p:cNvPr id="78" name="Google Shape;78;p15"/>
            <p:cNvSpPr/>
            <p:nvPr/>
          </p:nvSpPr>
          <p:spPr>
            <a:xfrm>
              <a:off x="9074367" y="2577633"/>
              <a:ext cx="558800" cy="25908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79;p15"/>
            <p:cNvSpPr txBox="1"/>
            <p:nvPr/>
          </p:nvSpPr>
          <p:spPr>
            <a:xfrm>
              <a:off x="9074367" y="2069633"/>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a:solidFill>
                    <a:srgbClr val="6AA84F"/>
                  </a:solidFill>
                  <a:latin typeface="Lato"/>
                  <a:ea typeface="Lato"/>
                  <a:cs typeface="Lato"/>
                  <a:sym typeface="Lato"/>
                </a:rPr>
                <a:t>Classifier</a:t>
              </a:r>
              <a:endParaRPr sz="1333" b="1" i="1" kern="0">
                <a:solidFill>
                  <a:srgbClr val="6AA84F"/>
                </a:solidFill>
                <a:latin typeface="Lato"/>
                <a:ea typeface="Lato"/>
                <a:cs typeface="Lato"/>
                <a:sym typeface="Lato"/>
              </a:endParaRPr>
            </a:p>
          </p:txBody>
        </p:sp>
      </p:grpSp>
    </p:spTree>
    <p:extLst>
      <p:ext uri="{BB962C8B-B14F-4D97-AF65-F5344CB8AC3E}">
        <p14:creationId xmlns:p14="http://schemas.microsoft.com/office/powerpoint/2010/main" val="77897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Preprocessing</a:t>
            </a:r>
            <a:endParaRPr/>
          </a:p>
        </p:txBody>
      </p:sp>
      <p:sp>
        <p:nvSpPr>
          <p:cNvPr id="85" name="Google Shape;85;p16"/>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indent="-482588">
              <a:buSzPts val="2100"/>
              <a:buChar char="-"/>
            </a:pPr>
            <a:r>
              <a:rPr lang="en" sz="3200" dirty="0"/>
              <a:t>Removing data in incorrect format</a:t>
            </a:r>
            <a:endParaRPr sz="3200" dirty="0"/>
          </a:p>
          <a:p>
            <a:pPr lvl="1" indent="-448722">
              <a:spcBef>
                <a:spcPts val="0"/>
              </a:spcBef>
              <a:buSzPts val="1700"/>
              <a:buChar char="-"/>
            </a:pPr>
            <a:r>
              <a:rPr lang="en" sz="2400" b="1" dirty="0">
                <a:solidFill>
                  <a:srgbClr val="6AA84F"/>
                </a:solidFill>
              </a:rPr>
              <a:t>3</a:t>
            </a:r>
            <a:r>
              <a:rPr lang="en" sz="2400" dirty="0"/>
              <a:t> of 45K movies are deleted</a:t>
            </a:r>
            <a:endParaRPr sz="2400" dirty="0"/>
          </a:p>
          <a:p>
            <a:pPr indent="-482588">
              <a:buSzPts val="2100"/>
              <a:buChar char="-"/>
            </a:pPr>
            <a:r>
              <a:rPr lang="en" sz="3200" dirty="0"/>
              <a:t>Index adjustment</a:t>
            </a:r>
            <a:endParaRPr sz="3200" dirty="0"/>
          </a:p>
          <a:p>
            <a:pPr lvl="1" indent="-448722">
              <a:spcBef>
                <a:spcPts val="0"/>
              </a:spcBef>
              <a:buSzPts val="1700"/>
              <a:buChar char="-"/>
            </a:pPr>
            <a:r>
              <a:rPr lang="en" sz="2400" dirty="0"/>
              <a:t>Consecutive IDs for convenience</a:t>
            </a:r>
            <a:endParaRPr sz="2400" dirty="0"/>
          </a:p>
          <a:p>
            <a:pPr indent="-482588">
              <a:buSzPts val="2100"/>
              <a:buChar char="-"/>
            </a:pPr>
            <a:r>
              <a:rPr lang="en" sz="3200" dirty="0"/>
              <a:t>Attribute selection</a:t>
            </a:r>
            <a:endParaRPr sz="3200" dirty="0"/>
          </a:p>
          <a:p>
            <a:pPr lvl="1" indent="-448722">
              <a:spcBef>
                <a:spcPts val="0"/>
              </a:spcBef>
              <a:buSzPts val="1700"/>
              <a:buChar char="-"/>
            </a:pPr>
            <a:r>
              <a:rPr lang="en" sz="2400" b="1" dirty="0">
                <a:solidFill>
                  <a:srgbClr val="6AA84F"/>
                </a:solidFill>
              </a:rPr>
              <a:t>Cast</a:t>
            </a:r>
            <a:r>
              <a:rPr lang="en" sz="2400" dirty="0"/>
              <a:t>: Only top 8 casts </a:t>
            </a:r>
            <a:r>
              <a:rPr lang="en" sz="1100" dirty="0"/>
              <a:t>(cast order included in the raw data)</a:t>
            </a:r>
            <a:endParaRPr sz="1100" dirty="0"/>
          </a:p>
          <a:p>
            <a:pPr lvl="1" indent="-448722">
              <a:spcBef>
                <a:spcPts val="0"/>
              </a:spcBef>
              <a:buSzPts val="1700"/>
              <a:buChar char="-"/>
            </a:pPr>
            <a:r>
              <a:rPr lang="en" sz="2400" b="1" dirty="0">
                <a:solidFill>
                  <a:srgbClr val="6AA84F"/>
                </a:solidFill>
              </a:rPr>
              <a:t>Crew</a:t>
            </a:r>
            <a:r>
              <a:rPr lang="en" sz="2400" dirty="0"/>
              <a:t>: Only use ‘director’</a:t>
            </a:r>
            <a:endParaRPr sz="2400" dirty="0"/>
          </a:p>
        </p:txBody>
      </p:sp>
    </p:spTree>
    <p:extLst>
      <p:ext uri="{BB962C8B-B14F-4D97-AF65-F5344CB8AC3E}">
        <p14:creationId xmlns:p14="http://schemas.microsoft.com/office/powerpoint/2010/main" val="384530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dirty="0"/>
              <a:t>Graph embedding: Metapath2vec</a:t>
            </a:r>
            <a:endParaRPr dirty="0"/>
          </a:p>
        </p:txBody>
      </p:sp>
      <p:sp>
        <p:nvSpPr>
          <p:cNvPr id="97" name="Google Shape;97;p18"/>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har char="-"/>
            </a:pPr>
            <a:r>
              <a:rPr lang="en" sz="2400" dirty="0"/>
              <a:t>Heterogeneous information network</a:t>
            </a:r>
            <a:endParaRPr sz="2400" dirty="0"/>
          </a:p>
          <a:p>
            <a:pPr lvl="1">
              <a:spcBef>
                <a:spcPts val="0"/>
              </a:spcBef>
              <a:buChar char="-"/>
            </a:pPr>
            <a:r>
              <a:rPr lang="en" sz="2400" dirty="0"/>
              <a:t>User (</a:t>
            </a:r>
            <a:r>
              <a:rPr lang="en" sz="2400" b="1" dirty="0">
                <a:solidFill>
                  <a:srgbClr val="6AA84F"/>
                </a:solidFill>
              </a:rPr>
              <a:t>U</a:t>
            </a:r>
            <a:r>
              <a:rPr lang="en" sz="2400" dirty="0"/>
              <a:t>), Movie (</a:t>
            </a:r>
            <a:r>
              <a:rPr lang="en" sz="2400" b="1" dirty="0">
                <a:solidFill>
                  <a:srgbClr val="6AA84F"/>
                </a:solidFill>
              </a:rPr>
              <a:t>M</a:t>
            </a:r>
            <a:r>
              <a:rPr lang="en" sz="2400" dirty="0"/>
              <a:t>), Genre (</a:t>
            </a:r>
            <a:r>
              <a:rPr lang="en" sz="2400" b="1" dirty="0">
                <a:solidFill>
                  <a:srgbClr val="6AA84F"/>
                </a:solidFill>
              </a:rPr>
              <a:t>G</a:t>
            </a:r>
            <a:r>
              <a:rPr lang="en" sz="2400" dirty="0"/>
              <a:t>), Cast/crew (</a:t>
            </a:r>
            <a:r>
              <a:rPr lang="en" sz="2400" b="1" dirty="0">
                <a:solidFill>
                  <a:srgbClr val="6AA84F"/>
                </a:solidFill>
              </a:rPr>
              <a:t>C</a:t>
            </a:r>
            <a:r>
              <a:rPr lang="en" sz="2400" dirty="0"/>
              <a:t>) </a:t>
            </a:r>
            <a:endParaRPr sz="2400" dirty="0"/>
          </a:p>
          <a:p>
            <a:pPr>
              <a:buChar char="-"/>
            </a:pPr>
            <a:r>
              <a:rPr lang="en" sz="2400" dirty="0" err="1"/>
              <a:t>Metapath</a:t>
            </a:r>
            <a:r>
              <a:rPr lang="en" sz="2400" dirty="0"/>
              <a:t>-based sampling</a:t>
            </a:r>
            <a:endParaRPr sz="2400" dirty="0"/>
          </a:p>
          <a:p>
            <a:pPr lvl="1">
              <a:spcBef>
                <a:spcPts val="0"/>
              </a:spcBef>
              <a:buChar char="-"/>
            </a:pPr>
            <a:r>
              <a:rPr lang="en" sz="2400" dirty="0"/>
              <a:t>Preserve semantic relationships between nodes</a:t>
            </a:r>
            <a:endParaRPr sz="2400" dirty="0"/>
          </a:p>
          <a:p>
            <a:pPr lvl="1">
              <a:spcBef>
                <a:spcPts val="0"/>
              </a:spcBef>
              <a:buChar char="-"/>
            </a:pPr>
            <a:r>
              <a:rPr lang="en" sz="2400" b="1" dirty="0">
                <a:solidFill>
                  <a:srgbClr val="6AA84F"/>
                </a:solidFill>
              </a:rPr>
              <a:t>U-M-U</a:t>
            </a:r>
            <a:r>
              <a:rPr lang="en" sz="2400" dirty="0"/>
              <a:t>,	</a:t>
            </a:r>
            <a:r>
              <a:rPr lang="en" sz="2400" b="1" dirty="0">
                <a:solidFill>
                  <a:srgbClr val="6AA84F"/>
                </a:solidFill>
              </a:rPr>
              <a:t>U-M-G-M-U</a:t>
            </a:r>
            <a:r>
              <a:rPr lang="en" sz="2400" dirty="0"/>
              <a:t>,	</a:t>
            </a:r>
            <a:r>
              <a:rPr lang="en" sz="2400" b="1" dirty="0">
                <a:solidFill>
                  <a:srgbClr val="6AA84F"/>
                </a:solidFill>
              </a:rPr>
              <a:t>U-M-C-M-U</a:t>
            </a:r>
            <a:endParaRPr sz="2400" dirty="0"/>
          </a:p>
          <a:p>
            <a:pPr>
              <a:buChar char="-"/>
            </a:pPr>
            <a:endParaRPr lang="en" sz="2400" b="1" dirty="0">
              <a:solidFill>
                <a:schemeClr val="dk1"/>
              </a:solidFill>
            </a:endParaRPr>
          </a:p>
          <a:p>
            <a:pPr>
              <a:buChar char="-"/>
            </a:pPr>
            <a:r>
              <a:rPr lang="en" sz="2400" b="1" dirty="0">
                <a:solidFill>
                  <a:schemeClr val="dk1"/>
                </a:solidFill>
              </a:rPr>
              <a:t>Rating-aware</a:t>
            </a:r>
            <a:r>
              <a:rPr lang="en" sz="2400" dirty="0"/>
              <a:t> sampling policy</a:t>
            </a:r>
          </a:p>
          <a:p>
            <a:pPr marL="152396" indent="0" algn="ctr">
              <a:buNone/>
            </a:pPr>
            <a:endParaRPr lang="en" sz="2400" dirty="0"/>
          </a:p>
          <a:p>
            <a:pPr marL="152396" indent="0" algn="ctr">
              <a:buNone/>
            </a:pPr>
            <a:endParaRPr lang="en" sz="2400" dirty="0"/>
          </a:p>
          <a:p>
            <a:pPr marL="152396" indent="0" algn="ctr">
              <a:buNone/>
            </a:pPr>
            <a:endParaRPr lang="en" sz="2400" dirty="0"/>
          </a:p>
          <a:p>
            <a:pPr marL="152396" indent="0" algn="ctr">
              <a:buNone/>
            </a:pPr>
            <a:r>
              <a:rPr lang="en" sz="2400" dirty="0"/>
              <a:t>Similarly sample for P(m-&gt;u).</a:t>
            </a:r>
            <a:endParaRPr sz="2400" dirty="0"/>
          </a:p>
        </p:txBody>
      </p:sp>
      <p:pic>
        <p:nvPicPr>
          <p:cNvPr id="98" name="Google Shape;98;p18" descr="P(s_{t+1}=m|s_t=u) = \left\{\begin{matrix}&#10;1/|N_{M}(u)| &amp;,  &amp; t=0 \\ &#10;\textrm{softmax}(-|R(u, m) - R(u', m')|) &amp;,  &amp; \textrm{else}&#10;\end{matrix}\right." title="MathEquation,#000000"/>
          <p:cNvPicPr preferRelativeResize="0"/>
          <p:nvPr/>
        </p:nvPicPr>
        <p:blipFill>
          <a:blip r:embed="rId3">
            <a:alphaModFix/>
          </a:blip>
          <a:stretch>
            <a:fillRect/>
          </a:stretch>
        </p:blipFill>
        <p:spPr>
          <a:xfrm>
            <a:off x="3143841" y="4853736"/>
            <a:ext cx="6540432" cy="621367"/>
          </a:xfrm>
          <a:prstGeom prst="rect">
            <a:avLst/>
          </a:prstGeom>
          <a:noFill/>
          <a:ln>
            <a:noFill/>
          </a:ln>
        </p:spPr>
      </p:pic>
      <p:sp>
        <p:nvSpPr>
          <p:cNvPr id="99" name="Google Shape;99;p18"/>
          <p:cNvSpPr txBox="1"/>
          <p:nvPr/>
        </p:nvSpPr>
        <p:spPr>
          <a:xfrm>
            <a:off x="319867" y="6271867"/>
            <a:ext cx="6540400" cy="45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933" kern="0">
                <a:solidFill>
                  <a:srgbClr val="000000"/>
                </a:solidFill>
                <a:latin typeface="Lato"/>
                <a:ea typeface="Lato"/>
                <a:cs typeface="Lato"/>
                <a:sym typeface="Lato"/>
              </a:rPr>
              <a:t>* "metapath2vec: Scalable representation learning for heterogeneous networks." Proceedings of the 23rd ACM SIGKDD international conference on knowledge discovery and data mining. 2017.</a:t>
            </a:r>
            <a:endParaRPr sz="933" kern="0">
              <a:solidFill>
                <a:srgbClr val="000000"/>
              </a:solidFill>
              <a:latin typeface="Lato"/>
              <a:ea typeface="Lato"/>
              <a:cs typeface="Lato"/>
              <a:sym typeface="Lato"/>
            </a:endParaRPr>
          </a:p>
        </p:txBody>
      </p:sp>
      <p:sp>
        <p:nvSpPr>
          <p:cNvPr id="100" name="Google Shape;100;p18"/>
          <p:cNvSpPr/>
          <p:nvPr/>
        </p:nvSpPr>
        <p:spPr>
          <a:xfrm>
            <a:off x="82427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1" name="Google Shape;101;p18"/>
          <p:cNvSpPr/>
          <p:nvPr/>
        </p:nvSpPr>
        <p:spPr>
          <a:xfrm>
            <a:off x="82427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18"/>
          <p:cNvSpPr/>
          <p:nvPr/>
        </p:nvSpPr>
        <p:spPr>
          <a:xfrm>
            <a:off x="97403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8"/>
          <p:cNvSpPr/>
          <p:nvPr/>
        </p:nvSpPr>
        <p:spPr>
          <a:xfrm>
            <a:off x="89915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8"/>
          <p:cNvSpPr/>
          <p:nvPr/>
        </p:nvSpPr>
        <p:spPr>
          <a:xfrm>
            <a:off x="89915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5" name="Google Shape;105;p18"/>
          <p:cNvSpPr/>
          <p:nvPr/>
        </p:nvSpPr>
        <p:spPr>
          <a:xfrm>
            <a:off x="97403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6" name="Google Shape;106;p18"/>
          <p:cNvSpPr/>
          <p:nvPr/>
        </p:nvSpPr>
        <p:spPr>
          <a:xfrm>
            <a:off x="8609568" y="1863540"/>
            <a:ext cx="366800" cy="366800"/>
          </a:xfrm>
          <a:prstGeom prst="snip1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8"/>
          <p:cNvSpPr/>
          <p:nvPr/>
        </p:nvSpPr>
        <p:spPr>
          <a:xfrm>
            <a:off x="9373568" y="1863540"/>
            <a:ext cx="366800" cy="366800"/>
          </a:xfrm>
          <a:prstGeom prst="snip1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 name="Google Shape;76;p15">
            <a:extLst>
              <a:ext uri="{FF2B5EF4-FFF2-40B4-BE49-F238E27FC236}">
                <a16:creationId xmlns:a16="http://schemas.microsoft.com/office/drawing/2014/main" id="{29C1A63E-803C-8D43-9F7E-286E4A054516}"/>
              </a:ext>
            </a:extLst>
          </p:cNvPr>
          <p:cNvSpPr txBox="1"/>
          <p:nvPr/>
        </p:nvSpPr>
        <p:spPr>
          <a:xfrm>
            <a:off x="10643032" y="3253567"/>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User</a:t>
            </a:r>
            <a:endParaRPr sz="1333" b="1" i="1" kern="0" dirty="0">
              <a:solidFill>
                <a:srgbClr val="6AA84F"/>
              </a:solidFill>
              <a:latin typeface="Lato"/>
              <a:ea typeface="Lato"/>
              <a:cs typeface="Lato"/>
              <a:sym typeface="Lato"/>
            </a:endParaRPr>
          </a:p>
        </p:txBody>
      </p:sp>
      <p:sp>
        <p:nvSpPr>
          <p:cNvPr id="15" name="Google Shape;76;p15">
            <a:extLst>
              <a:ext uri="{FF2B5EF4-FFF2-40B4-BE49-F238E27FC236}">
                <a16:creationId xmlns:a16="http://schemas.microsoft.com/office/drawing/2014/main" id="{2A0456FE-0F6D-B94F-9E3D-8B6A086AB03F}"/>
              </a:ext>
            </a:extLst>
          </p:cNvPr>
          <p:cNvSpPr txBox="1"/>
          <p:nvPr/>
        </p:nvSpPr>
        <p:spPr>
          <a:xfrm>
            <a:off x="10643032" y="2538567"/>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Movie</a:t>
            </a:r>
            <a:endParaRPr sz="1333" b="1" i="1" kern="0" dirty="0">
              <a:solidFill>
                <a:srgbClr val="6AA84F"/>
              </a:solidFill>
              <a:latin typeface="Lato"/>
              <a:ea typeface="Lato"/>
              <a:cs typeface="Lato"/>
              <a:sym typeface="Lato"/>
            </a:endParaRPr>
          </a:p>
        </p:txBody>
      </p:sp>
      <p:sp>
        <p:nvSpPr>
          <p:cNvPr id="16" name="Google Shape;76;p15">
            <a:extLst>
              <a:ext uri="{FF2B5EF4-FFF2-40B4-BE49-F238E27FC236}">
                <a16:creationId xmlns:a16="http://schemas.microsoft.com/office/drawing/2014/main" id="{38EE39EE-D6F4-7F4F-823D-3A12C75BE0DE}"/>
              </a:ext>
            </a:extLst>
          </p:cNvPr>
          <p:cNvSpPr txBox="1"/>
          <p:nvPr/>
        </p:nvSpPr>
        <p:spPr>
          <a:xfrm>
            <a:off x="10643032" y="1746498"/>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Genre </a:t>
            </a:r>
            <a:endParaRPr sz="1333" b="1" i="1" kern="0" dirty="0">
              <a:solidFill>
                <a:srgbClr val="6AA84F"/>
              </a:solidFill>
              <a:latin typeface="Lato"/>
              <a:ea typeface="Lato"/>
              <a:cs typeface="Lato"/>
              <a:sym typeface="Lato"/>
            </a:endParaRPr>
          </a:p>
        </p:txBody>
      </p:sp>
      <p:cxnSp>
        <p:nvCxnSpPr>
          <p:cNvPr id="19" name="Straight Connector 18">
            <a:extLst>
              <a:ext uri="{FF2B5EF4-FFF2-40B4-BE49-F238E27FC236}">
                <a16:creationId xmlns:a16="http://schemas.microsoft.com/office/drawing/2014/main" id="{5C7F411C-F710-3046-9693-E0625C0C9F09}"/>
              </a:ext>
            </a:extLst>
          </p:cNvPr>
          <p:cNvCxnSpPr>
            <a:cxnSpLocks/>
            <a:stCxn id="104" idx="1"/>
            <a:endCxn id="101" idx="2"/>
          </p:cNvCxnSpPr>
          <p:nvPr/>
        </p:nvCxnSpPr>
        <p:spPr>
          <a:xfrm flipH="1" flipV="1">
            <a:off x="8426168" y="2945340"/>
            <a:ext cx="619117" cy="40191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E10EFC03-6B8F-1C4A-AE74-96656D491B5E}"/>
              </a:ext>
            </a:extLst>
          </p:cNvPr>
          <p:cNvCxnSpPr>
            <a:cxnSpLocks/>
            <a:stCxn id="100" idx="7"/>
            <a:endCxn id="103" idx="2"/>
          </p:cNvCxnSpPr>
          <p:nvPr/>
        </p:nvCxnSpPr>
        <p:spPr>
          <a:xfrm flipV="1">
            <a:off x="8555851" y="2945340"/>
            <a:ext cx="619117" cy="4019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04B864-D518-0945-88F1-2586F0D4616A}"/>
              </a:ext>
            </a:extLst>
          </p:cNvPr>
          <p:cNvCxnSpPr>
            <a:cxnSpLocks/>
            <a:stCxn id="101" idx="0"/>
            <a:endCxn id="106" idx="1"/>
          </p:cNvCxnSpPr>
          <p:nvPr/>
        </p:nvCxnSpPr>
        <p:spPr>
          <a:xfrm flipV="1">
            <a:off x="8426168" y="2230340"/>
            <a:ext cx="366800" cy="34820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1C4A352-25AB-0F4A-8F56-64C5F1E02AEB}"/>
              </a:ext>
            </a:extLst>
          </p:cNvPr>
          <p:cNvCxnSpPr>
            <a:cxnSpLocks/>
            <a:stCxn id="103" idx="0"/>
            <a:endCxn id="107" idx="1"/>
          </p:cNvCxnSpPr>
          <p:nvPr/>
        </p:nvCxnSpPr>
        <p:spPr>
          <a:xfrm flipV="1">
            <a:off x="9174968" y="2230340"/>
            <a:ext cx="382000" cy="34820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4B57A2-241B-2B43-8548-96FCF529E375}"/>
              </a:ext>
            </a:extLst>
          </p:cNvPr>
          <p:cNvCxnSpPr>
            <a:cxnSpLocks/>
            <a:stCxn id="104" idx="7"/>
            <a:endCxn id="102" idx="2"/>
          </p:cNvCxnSpPr>
          <p:nvPr/>
        </p:nvCxnSpPr>
        <p:spPr>
          <a:xfrm flipV="1">
            <a:off x="9304651" y="2945340"/>
            <a:ext cx="619117" cy="40191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C211C8C-D0A5-BC4E-BC77-AE7FC9FA5AF5}"/>
              </a:ext>
            </a:extLst>
          </p:cNvPr>
          <p:cNvCxnSpPr>
            <a:cxnSpLocks/>
            <a:stCxn id="105" idx="1"/>
            <a:endCxn id="103" idx="2"/>
          </p:cNvCxnSpPr>
          <p:nvPr/>
        </p:nvCxnSpPr>
        <p:spPr>
          <a:xfrm flipH="1" flipV="1">
            <a:off x="9174968" y="2945340"/>
            <a:ext cx="619117" cy="4019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CAC1E46-6A3B-9348-9E24-B3DD340DACB3}"/>
              </a:ext>
            </a:extLst>
          </p:cNvPr>
          <p:cNvCxnSpPr>
            <a:cxnSpLocks/>
            <a:stCxn id="104" idx="0"/>
            <a:endCxn id="103" idx="2"/>
          </p:cNvCxnSpPr>
          <p:nvPr/>
        </p:nvCxnSpPr>
        <p:spPr>
          <a:xfrm flipV="1">
            <a:off x="9174968" y="2945340"/>
            <a:ext cx="0" cy="3482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Google Shape;76;p15">
            <a:extLst>
              <a:ext uri="{FF2B5EF4-FFF2-40B4-BE49-F238E27FC236}">
                <a16:creationId xmlns:a16="http://schemas.microsoft.com/office/drawing/2014/main" id="{A93B8165-A9C4-CB47-8294-3941F90C3A50}"/>
              </a:ext>
            </a:extLst>
          </p:cNvPr>
          <p:cNvSpPr txBox="1"/>
          <p:nvPr/>
        </p:nvSpPr>
        <p:spPr>
          <a:xfrm>
            <a:off x="8342915" y="2981025"/>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5</a:t>
            </a:r>
            <a:endParaRPr sz="1333" b="1" i="1" kern="0" dirty="0">
              <a:latin typeface="Lato"/>
              <a:ea typeface="Lato"/>
              <a:cs typeface="Lato"/>
              <a:sym typeface="Lato"/>
            </a:endParaRPr>
          </a:p>
        </p:txBody>
      </p:sp>
      <p:sp>
        <p:nvSpPr>
          <p:cNvPr id="41" name="Google Shape;76;p15">
            <a:extLst>
              <a:ext uri="{FF2B5EF4-FFF2-40B4-BE49-F238E27FC236}">
                <a16:creationId xmlns:a16="http://schemas.microsoft.com/office/drawing/2014/main" id="{AFB939FE-196F-D94C-BFEA-E81BFCDA116C}"/>
              </a:ext>
            </a:extLst>
          </p:cNvPr>
          <p:cNvSpPr txBox="1"/>
          <p:nvPr/>
        </p:nvSpPr>
        <p:spPr>
          <a:xfrm>
            <a:off x="9138399" y="3001172"/>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2</a:t>
            </a:r>
            <a:endParaRPr sz="1333" b="1" i="1" kern="0" dirty="0">
              <a:latin typeface="Lato"/>
              <a:ea typeface="Lato"/>
              <a:cs typeface="Lato"/>
              <a:sym typeface="Lato"/>
            </a:endParaRPr>
          </a:p>
        </p:txBody>
      </p:sp>
      <p:sp>
        <p:nvSpPr>
          <p:cNvPr id="42" name="Google Shape;76;p15">
            <a:extLst>
              <a:ext uri="{FF2B5EF4-FFF2-40B4-BE49-F238E27FC236}">
                <a16:creationId xmlns:a16="http://schemas.microsoft.com/office/drawing/2014/main" id="{C65D3CE5-B01A-F847-A8AD-12A08FF0CF12}"/>
              </a:ext>
            </a:extLst>
          </p:cNvPr>
          <p:cNvSpPr txBox="1"/>
          <p:nvPr/>
        </p:nvSpPr>
        <p:spPr>
          <a:xfrm>
            <a:off x="9715873" y="2981024"/>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5</a:t>
            </a:r>
            <a:endParaRPr sz="1333" b="1" i="1" kern="0" dirty="0">
              <a:latin typeface="Lato"/>
              <a:ea typeface="Lato"/>
              <a:cs typeface="Lato"/>
              <a:sym typeface="Lato"/>
            </a:endParaRPr>
          </a:p>
        </p:txBody>
      </p:sp>
    </p:spTree>
    <p:extLst>
      <p:ext uri="{BB962C8B-B14F-4D97-AF65-F5344CB8AC3E}">
        <p14:creationId xmlns:p14="http://schemas.microsoft.com/office/powerpoint/2010/main" val="489676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Experiment setup</a:t>
            </a:r>
            <a:endParaRPr/>
          </a:p>
        </p:txBody>
      </p:sp>
      <p:sp>
        <p:nvSpPr>
          <p:cNvPr id="113" name="Google Shape;113;p19"/>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har char="-"/>
            </a:pPr>
            <a:r>
              <a:rPr lang="en" sz="2400" dirty="0"/>
              <a:t>Methods</a:t>
            </a:r>
            <a:endParaRPr sz="2400" dirty="0"/>
          </a:p>
          <a:p>
            <a:pPr lvl="1">
              <a:spcBef>
                <a:spcPts val="0"/>
              </a:spcBef>
              <a:buChar char="-"/>
            </a:pPr>
            <a:r>
              <a:rPr lang="en" sz="2400" b="1" dirty="0">
                <a:solidFill>
                  <a:srgbClr val="6AA84F"/>
                </a:solidFill>
              </a:rPr>
              <a:t>Our work</a:t>
            </a:r>
            <a:r>
              <a:rPr lang="en" sz="2400" dirty="0"/>
              <a:t>:</a:t>
            </a:r>
            <a:endParaRPr sz="2400" dirty="0"/>
          </a:p>
          <a:p>
            <a:pPr lvl="2">
              <a:spcBef>
                <a:spcPts val="0"/>
              </a:spcBef>
              <a:buChar char="-"/>
            </a:pPr>
            <a:r>
              <a:rPr lang="en" sz="2400" dirty="0"/>
              <a:t>For </a:t>
            </a:r>
            <a:r>
              <a:rPr lang="en" sz="2400" b="1" dirty="0">
                <a:solidFill>
                  <a:schemeClr val="dk1"/>
                </a:solidFill>
              </a:rPr>
              <a:t>movie representations</a:t>
            </a:r>
            <a:r>
              <a:rPr lang="en" sz="2400" dirty="0"/>
              <a:t>: Text only, Graph only, Both text and graph</a:t>
            </a:r>
            <a:endParaRPr sz="2400" dirty="0"/>
          </a:p>
          <a:p>
            <a:pPr lvl="2">
              <a:spcBef>
                <a:spcPts val="0"/>
              </a:spcBef>
              <a:buChar char="-"/>
            </a:pPr>
            <a:r>
              <a:rPr lang="en" sz="2400" dirty="0"/>
              <a:t>Can change </a:t>
            </a:r>
            <a:r>
              <a:rPr lang="en" sz="2400" b="1" dirty="0">
                <a:solidFill>
                  <a:schemeClr val="dk1"/>
                </a:solidFill>
              </a:rPr>
              <a:t>text embedding</a:t>
            </a:r>
            <a:r>
              <a:rPr lang="en" sz="2400" dirty="0"/>
              <a:t> method / </a:t>
            </a:r>
            <a:r>
              <a:rPr lang="en" sz="2400" b="1" dirty="0">
                <a:solidFill>
                  <a:schemeClr val="dk1"/>
                </a:solidFill>
              </a:rPr>
              <a:t>classifier</a:t>
            </a:r>
            <a:r>
              <a:rPr lang="en" sz="2400" dirty="0"/>
              <a:t> model… </a:t>
            </a:r>
            <a:endParaRPr sz="2400" dirty="0"/>
          </a:p>
          <a:p>
            <a:pPr lvl="1">
              <a:spcBef>
                <a:spcPts val="0"/>
              </a:spcBef>
              <a:buChar char="-"/>
            </a:pPr>
            <a:r>
              <a:rPr lang="en" sz="2400" b="1" dirty="0">
                <a:solidFill>
                  <a:srgbClr val="6AA84F"/>
                </a:solidFill>
              </a:rPr>
              <a:t>Other baselines</a:t>
            </a:r>
            <a:r>
              <a:rPr lang="en" sz="2400" dirty="0"/>
              <a:t>: SVD, movie2vec</a:t>
            </a:r>
            <a:endParaRPr sz="2400" dirty="0"/>
          </a:p>
          <a:p>
            <a:pPr>
              <a:buChar char="-"/>
            </a:pPr>
            <a:r>
              <a:rPr lang="en" sz="2400" dirty="0"/>
              <a:t>Metric</a:t>
            </a:r>
            <a:endParaRPr sz="2400" dirty="0"/>
          </a:p>
          <a:p>
            <a:pPr lvl="1">
              <a:spcBef>
                <a:spcPts val="0"/>
              </a:spcBef>
              <a:buChar char="-"/>
            </a:pPr>
            <a:r>
              <a:rPr lang="en" sz="2400" dirty="0"/>
              <a:t>Mean Absolute Error (</a:t>
            </a:r>
            <a:r>
              <a:rPr lang="en" sz="2400" b="1" dirty="0">
                <a:solidFill>
                  <a:srgbClr val="6AA84F"/>
                </a:solidFill>
              </a:rPr>
              <a:t>MAE</a:t>
            </a:r>
            <a:r>
              <a:rPr lang="en" sz="2400" dirty="0"/>
              <a:t>)</a:t>
            </a:r>
            <a:endParaRPr sz="2400" dirty="0"/>
          </a:p>
          <a:p>
            <a:pPr lvl="1">
              <a:spcBef>
                <a:spcPts val="0"/>
              </a:spcBef>
              <a:buChar char="-"/>
            </a:pPr>
            <a:r>
              <a:rPr lang="en" sz="2400" dirty="0"/>
              <a:t>Mean Squared Error (</a:t>
            </a:r>
            <a:r>
              <a:rPr lang="en" sz="2400" b="1" dirty="0">
                <a:solidFill>
                  <a:srgbClr val="6AA84F"/>
                </a:solidFill>
              </a:rPr>
              <a:t>MSE</a:t>
            </a:r>
            <a:r>
              <a:rPr lang="en" sz="2400" dirty="0"/>
              <a:t>)</a:t>
            </a:r>
            <a:endParaRPr sz="2400" dirty="0"/>
          </a:p>
          <a:p>
            <a:pPr lvl="1">
              <a:spcBef>
                <a:spcPts val="0"/>
              </a:spcBef>
              <a:buChar char="-"/>
            </a:pPr>
            <a:r>
              <a:rPr lang="en" sz="2400" b="1" dirty="0">
                <a:solidFill>
                  <a:srgbClr val="6AA84F"/>
                </a:solidFill>
              </a:rPr>
              <a:t>Accuracy</a:t>
            </a:r>
            <a:endParaRPr sz="2400" dirty="0"/>
          </a:p>
          <a:p>
            <a:pPr lvl="1">
              <a:spcBef>
                <a:spcPts val="0"/>
              </a:spcBef>
              <a:buChar char="-"/>
            </a:pPr>
            <a:r>
              <a:rPr lang="en" sz="2400" b="1" dirty="0">
                <a:solidFill>
                  <a:srgbClr val="6AA84F"/>
                </a:solidFill>
              </a:rPr>
              <a:t>F1-Score</a:t>
            </a:r>
            <a:endParaRPr sz="2400" dirty="0"/>
          </a:p>
        </p:txBody>
      </p:sp>
    </p:spTree>
    <p:extLst>
      <p:ext uri="{BB962C8B-B14F-4D97-AF65-F5344CB8AC3E}">
        <p14:creationId xmlns:p14="http://schemas.microsoft.com/office/powerpoint/2010/main" val="373485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Preliminary results</a:t>
            </a:r>
            <a:endParaRPr/>
          </a:p>
        </p:txBody>
      </p:sp>
      <p:sp>
        <p:nvSpPr>
          <p:cNvPr id="119" name="Google Shape;119;p20"/>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spcAft>
                <a:spcPts val="2133"/>
              </a:spcAft>
              <a:buNone/>
            </a:pPr>
            <a:r>
              <a:rPr lang="en" sz="1600" dirty="0"/>
              <a:t>Method: Graph embedding (movies) + MLP (classifier)</a:t>
            </a:r>
            <a:endParaRPr sz="1600" dirty="0"/>
          </a:p>
        </p:txBody>
      </p:sp>
      <p:pic>
        <p:nvPicPr>
          <p:cNvPr id="120" name="Google Shape;120;p20" title="Points scored"/>
          <p:cNvPicPr preferRelativeResize="0"/>
          <p:nvPr/>
        </p:nvPicPr>
        <p:blipFill>
          <a:blip r:embed="rId3">
            <a:alphaModFix/>
          </a:blip>
          <a:stretch>
            <a:fillRect/>
          </a:stretch>
        </p:blipFill>
        <p:spPr>
          <a:xfrm>
            <a:off x="6390934" y="2671667"/>
            <a:ext cx="4807732" cy="2972767"/>
          </a:xfrm>
          <a:prstGeom prst="rect">
            <a:avLst/>
          </a:prstGeom>
          <a:noFill/>
          <a:ln>
            <a:noFill/>
          </a:ln>
        </p:spPr>
      </p:pic>
      <p:pic>
        <p:nvPicPr>
          <p:cNvPr id="121" name="Google Shape;121;p20" title="Points scored"/>
          <p:cNvPicPr preferRelativeResize="0"/>
          <p:nvPr/>
        </p:nvPicPr>
        <p:blipFill>
          <a:blip r:embed="rId4">
            <a:alphaModFix/>
          </a:blip>
          <a:stretch>
            <a:fillRect/>
          </a:stretch>
        </p:blipFill>
        <p:spPr>
          <a:xfrm>
            <a:off x="1006034" y="2671667"/>
            <a:ext cx="4807732" cy="2972767"/>
          </a:xfrm>
          <a:prstGeom prst="rect">
            <a:avLst/>
          </a:prstGeom>
          <a:noFill/>
          <a:ln>
            <a:noFill/>
          </a:ln>
        </p:spPr>
      </p:pic>
    </p:spTree>
    <p:extLst>
      <p:ext uri="{BB962C8B-B14F-4D97-AF65-F5344CB8AC3E}">
        <p14:creationId xmlns:p14="http://schemas.microsoft.com/office/powerpoint/2010/main" val="97073329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{EDC63337-CEE2-6940-82F7-776B7B76C5A4}tf10001058</Template>
  <TotalTime>3319</TotalTime>
  <Words>1368</Words>
  <Application>Microsoft Office PowerPoint</Application>
  <PresentationFormat>Widescreen</PresentationFormat>
  <Paragraphs>123</Paragraphs>
  <Slides>16</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Charter</vt:lpstr>
      <vt:lpstr>Charter</vt:lpstr>
      <vt:lpstr>Playfair Display</vt:lpstr>
      <vt:lpstr>Arial</vt:lpstr>
      <vt:lpstr>Calibri</vt:lpstr>
      <vt:lpstr>Lato</vt:lpstr>
      <vt:lpstr>Roboto</vt:lpstr>
      <vt:lpstr>Times New Roman</vt:lpstr>
      <vt:lpstr>AccentBoxVTI</vt:lpstr>
      <vt:lpstr>Coral</vt:lpstr>
      <vt:lpstr>Movie Recommender</vt:lpstr>
      <vt:lpstr>Background</vt:lpstr>
      <vt:lpstr>Type of Recommender Systems</vt:lpstr>
      <vt:lpstr>Dataset description</vt:lpstr>
      <vt:lpstr>System framework</vt:lpstr>
      <vt:lpstr>Preprocessing</vt:lpstr>
      <vt:lpstr>Graph embedding: Metapath2vec</vt:lpstr>
      <vt:lpstr>Experiment setup</vt:lpstr>
      <vt:lpstr>Preliminary results</vt:lpstr>
      <vt:lpstr>Takeaway</vt:lpstr>
      <vt:lpstr>PowerPoint Presentation</vt:lpstr>
      <vt:lpstr>Reference</vt:lpstr>
      <vt:lpstr>Text embedding</vt:lpstr>
      <vt:lpstr>Collaborative Filtering: </vt:lpstr>
      <vt:lpstr>Content-Based  Filtering</vt:lpstr>
      <vt:lpstr>Collaborative Filtering: Jaccard Vs Cosine Vs Pearson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Dong, Zhengqi</dc:creator>
  <cp:lastModifiedBy>Zhengqi Dong</cp:lastModifiedBy>
  <cp:revision>118</cp:revision>
  <dcterms:created xsi:type="dcterms:W3CDTF">2020-09-03T23:46:40Z</dcterms:created>
  <dcterms:modified xsi:type="dcterms:W3CDTF">2020-12-04T18:22:11Z</dcterms:modified>
</cp:coreProperties>
</file>