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4"/>
  </p:notesMasterIdLst>
  <p:sldIdLst>
    <p:sldId id="279" r:id="rId2"/>
    <p:sldId id="263" r:id="rId3"/>
    <p:sldId id="278" r:id="rId4"/>
    <p:sldId id="257" r:id="rId5"/>
    <p:sldId id="262" r:id="rId6"/>
    <p:sldId id="280" r:id="rId7"/>
    <p:sldId id="264" r:id="rId8"/>
    <p:sldId id="265" r:id="rId9"/>
    <p:sldId id="268" r:id="rId10"/>
    <p:sldId id="267" r:id="rId11"/>
    <p:sldId id="269" r:id="rId12"/>
    <p:sldId id="270" r:id="rId13"/>
    <p:sldId id="272" r:id="rId14"/>
    <p:sldId id="271" r:id="rId15"/>
    <p:sldId id="273" r:id="rId16"/>
    <p:sldId id="276" r:id="rId17"/>
    <p:sldId id="274" r:id="rId18"/>
    <p:sldId id="275" r:id="rId19"/>
    <p:sldId id="258" r:id="rId20"/>
    <p:sldId id="259" r:id="rId21"/>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985" autoAdjust="0"/>
  </p:normalViewPr>
  <p:slideViewPr>
    <p:cSldViewPr snapToGrid="0">
      <p:cViewPr varScale="1">
        <p:scale>
          <a:sx n="72" d="100"/>
          <a:sy n="72" d="100"/>
        </p:scale>
        <p:origin x="2016" y="54"/>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User-similarity: </a:t>
            </a:r>
            <a:r>
              <a:rPr lang="en-US" dirty="0" err="1"/>
              <a:t>UserC</a:t>
            </a:r>
            <a:r>
              <a:rPr lang="en-US" dirty="0"/>
              <a:t> like two item in the </a:t>
            </a:r>
            <a:r>
              <a:rPr lang="en-US" dirty="0" err="1"/>
              <a:t>facorite</a:t>
            </a:r>
            <a:r>
              <a:rPr lang="en-US" dirty="0"/>
              <a:t> list of </a:t>
            </a:r>
            <a:r>
              <a:rPr lang="en-US" dirty="0" err="1"/>
              <a:t>UserA</a:t>
            </a:r>
            <a:r>
              <a:rPr lang="en-US" dirty="0"/>
              <a:t> </a:t>
            </a:r>
            <a:r>
              <a:rPr lang="en-US" dirty="0">
                <a:sym typeface="Wingdings" panose="05000000000000000000" pitchFamily="2" charset="2"/>
              </a:rPr>
              <a:t> So </a:t>
            </a:r>
            <a:r>
              <a:rPr lang="en-US" dirty="0" err="1">
                <a:sym typeface="Wingdings" panose="05000000000000000000" pitchFamily="2" charset="2"/>
              </a:rPr>
              <a:t>UserC</a:t>
            </a:r>
            <a:r>
              <a:rPr lang="en-US" dirty="0">
                <a:sym typeface="Wingdings" panose="05000000000000000000" pitchFamily="2" charset="2"/>
              </a:rPr>
              <a:t> should also like the another two</a:t>
            </a:r>
          </a:p>
          <a:p>
            <a:endParaRPr lang="en-US" dirty="0">
              <a:sym typeface="Wingdings" panose="05000000000000000000" pitchFamily="2" charset="2"/>
            </a:endParaRPr>
          </a:p>
          <a:p>
            <a:r>
              <a:rPr lang="en-US" dirty="0" err="1">
                <a:sym typeface="Wingdings" panose="05000000000000000000" pitchFamily="2" charset="2"/>
              </a:rPr>
              <a:t>Iterm</a:t>
            </a:r>
            <a:r>
              <a:rPr lang="en-US" dirty="0">
                <a:sym typeface="Wingdings" panose="05000000000000000000" pitchFamily="2" charset="2"/>
              </a:rPr>
              <a:t>-similarity: </a:t>
            </a:r>
            <a:r>
              <a:rPr lang="en-US" dirty="0" err="1">
                <a:sym typeface="Wingdings" panose="05000000000000000000" pitchFamily="2" charset="2"/>
              </a:rPr>
              <a:t>UserA</a:t>
            </a:r>
            <a:r>
              <a:rPr lang="en-US" dirty="0">
                <a:sym typeface="Wingdings" panose="05000000000000000000" pitchFamily="2" charset="2"/>
              </a:rPr>
              <a:t> and </a:t>
            </a:r>
            <a:r>
              <a:rPr lang="en-US" dirty="0" err="1">
                <a:sym typeface="Wingdings" panose="05000000000000000000" pitchFamily="2" charset="2"/>
              </a:rPr>
              <a:t>UserB</a:t>
            </a:r>
            <a:r>
              <a:rPr lang="en-US" dirty="0">
                <a:sym typeface="Wingdings" panose="05000000000000000000" pitchFamily="2" charset="2"/>
              </a:rPr>
              <a:t> both like grape and watermelon, so if </a:t>
            </a:r>
            <a:r>
              <a:rPr lang="en-US" dirty="0" err="1">
                <a:sym typeface="Wingdings" panose="05000000000000000000" pitchFamily="2" charset="2"/>
              </a:rPr>
              <a:t>UserC</a:t>
            </a:r>
            <a:r>
              <a:rPr lang="en-US" dirty="0">
                <a:sym typeface="Wingdings" panose="05000000000000000000" pitchFamily="2" charset="2"/>
              </a:rPr>
              <a:t> like watermelon, he should like grape as well.</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11</a:t>
            </a:fld>
            <a:endParaRPr lang="en-US"/>
          </a:p>
        </p:txBody>
      </p:sp>
    </p:spTree>
    <p:extLst>
      <p:ext uri="{BB962C8B-B14F-4D97-AF65-F5344CB8AC3E}">
        <p14:creationId xmlns:p14="http://schemas.microsoft.com/office/powerpoint/2010/main" val="154080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12</a:t>
            </a:fld>
            <a:endParaRPr lang="en-US"/>
          </a:p>
        </p:txBody>
      </p:sp>
    </p:spTree>
    <p:extLst>
      <p:ext uri="{BB962C8B-B14F-4D97-AF65-F5344CB8AC3E}">
        <p14:creationId xmlns:p14="http://schemas.microsoft.com/office/powerpoint/2010/main" val="156419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12/2/2020</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dirty="0"/>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dirty="0"/>
              <a:t>Group </a:t>
            </a:r>
            <a:r>
              <a:rPr lang="en-US" altLang="zh-CN" dirty="0"/>
              <a:t>member</a:t>
            </a:r>
            <a:r>
              <a:rPr lang="zh-CN" altLang="en-US" dirty="0"/>
              <a:t>： </a:t>
            </a:r>
            <a:r>
              <a:rPr lang="en-US" altLang="zh-CN" dirty="0"/>
              <a:t>Zhengqi Dong, </a:t>
            </a:r>
            <a:r>
              <a:rPr lang="en-US" altLang="zh-CN" dirty="0" err="1"/>
              <a:t>Yuntian</a:t>
            </a:r>
            <a:r>
              <a:rPr lang="en-US" altLang="zh-CN" dirty="0"/>
              <a:t> He</a:t>
            </a:r>
          </a:p>
          <a:p>
            <a:r>
              <a:rPr lang="en-US" dirty="0"/>
              <a:t>Email: {dong.760, he.1773}@osu.edu</a:t>
            </a:r>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62847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User-similarity Vs </a:t>
            </a:r>
            <a:r>
              <a:rPr lang="en-US" dirty="0" err="1"/>
              <a:t>Iterm</a:t>
            </a:r>
            <a:r>
              <a:rPr lang="en-US" dirty="0"/>
              <a:t>-similarity</a:t>
            </a:r>
          </a:p>
        </p:txBody>
      </p:sp>
      <p:pic>
        <p:nvPicPr>
          <p:cNvPr id="5" name="Content Placeholder 4">
            <a:extLst>
              <a:ext uri="{FF2B5EF4-FFF2-40B4-BE49-F238E27FC236}">
                <a16:creationId xmlns:a16="http://schemas.microsoft.com/office/drawing/2014/main" id="{D16CE6E4-6517-41F8-902A-6E744ACA034E}"/>
              </a:ext>
            </a:extLst>
          </p:cNvPr>
          <p:cNvPicPr>
            <a:picLocks noGrp="1" noChangeAspect="1"/>
          </p:cNvPicPr>
          <p:nvPr>
            <p:ph idx="1"/>
          </p:nvPr>
        </p:nvPicPr>
        <p:blipFill>
          <a:blip r:embed="rId3"/>
          <a:stretch>
            <a:fillRect/>
          </a:stretch>
        </p:blipFill>
        <p:spPr>
          <a:xfrm>
            <a:off x="2443942" y="1677683"/>
            <a:ext cx="6822761" cy="3630371"/>
          </a:xfrm>
        </p:spPr>
      </p:pic>
      <p:sp>
        <p:nvSpPr>
          <p:cNvPr id="6" name="TextBox 5">
            <a:extLst>
              <a:ext uri="{FF2B5EF4-FFF2-40B4-BE49-F238E27FC236}">
                <a16:creationId xmlns:a16="http://schemas.microsoft.com/office/drawing/2014/main" id="{DA9F4B49-A024-4E05-93AF-333854766922}"/>
              </a:ext>
            </a:extLst>
          </p:cNvPr>
          <p:cNvSpPr txBox="1"/>
          <p:nvPr/>
        </p:nvSpPr>
        <p:spPr>
          <a:xfrm>
            <a:off x="2042053" y="1843937"/>
            <a:ext cx="899870" cy="2585323"/>
          </a:xfrm>
          <a:prstGeom prst="rect">
            <a:avLst/>
          </a:prstGeom>
          <a:noFill/>
        </p:spPr>
        <p:txBody>
          <a:bodyPr wrap="square" rtlCol="0">
            <a:spAutoFit/>
          </a:bodyPr>
          <a:lstStyle/>
          <a:p>
            <a:r>
              <a:rPr lang="en-US" altLang="zh-CN" dirty="0" err="1"/>
              <a:t>UserA</a:t>
            </a:r>
            <a:endParaRPr lang="en-US" altLang="zh-CN" dirty="0"/>
          </a:p>
          <a:p>
            <a:endParaRPr lang="en-US" dirty="0"/>
          </a:p>
          <a:p>
            <a:endParaRPr lang="en-US" dirty="0"/>
          </a:p>
          <a:p>
            <a:endParaRPr lang="en-US" dirty="0"/>
          </a:p>
          <a:p>
            <a:r>
              <a:rPr lang="en-US" altLang="zh-CN" dirty="0" err="1"/>
              <a:t>User</a:t>
            </a:r>
            <a:r>
              <a:rPr lang="en-US" dirty="0" err="1"/>
              <a:t>B</a:t>
            </a:r>
            <a:endParaRPr lang="en-US" dirty="0"/>
          </a:p>
          <a:p>
            <a:endParaRPr lang="en-US" dirty="0"/>
          </a:p>
          <a:p>
            <a:endParaRPr lang="en-US" dirty="0"/>
          </a:p>
          <a:p>
            <a:endParaRPr lang="en-US" dirty="0"/>
          </a:p>
          <a:p>
            <a:r>
              <a:rPr lang="en-US" dirty="0" err="1"/>
              <a:t>UserC</a:t>
            </a:r>
            <a:endParaRPr lang="en-US" dirty="0"/>
          </a:p>
        </p:txBody>
      </p:sp>
    </p:spTree>
    <p:extLst>
      <p:ext uri="{BB962C8B-B14F-4D97-AF65-F5344CB8AC3E}">
        <p14:creationId xmlns:p14="http://schemas.microsoft.com/office/powerpoint/2010/main" val="179411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2E1A-D933-4A7D-A5D8-A605CA17B9A6}"/>
              </a:ext>
            </a:extLst>
          </p:cNvPr>
          <p:cNvSpPr>
            <a:spLocks noGrp="1"/>
          </p:cNvSpPr>
          <p:nvPr>
            <p:ph type="title"/>
          </p:nvPr>
        </p:nvSpPr>
        <p:spPr/>
        <p:txBody>
          <a:bodyPr>
            <a:normAutofit/>
          </a:bodyPr>
          <a:lstStyle/>
          <a:p>
            <a:r>
              <a:rPr lang="en-US" sz="4400" dirty="0"/>
              <a:t>3. Model-Based Collaborative Filtering</a:t>
            </a:r>
          </a:p>
        </p:txBody>
      </p:sp>
    </p:spTree>
    <p:extLst>
      <p:ext uri="{BB962C8B-B14F-4D97-AF65-F5344CB8AC3E}">
        <p14:creationId xmlns:p14="http://schemas.microsoft.com/office/powerpoint/2010/main" val="6414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6336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831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120D-F423-4E26-989D-3CD8C501A01C}"/>
              </a:ext>
            </a:extLst>
          </p:cNvPr>
          <p:cNvSpPr>
            <a:spLocks noGrp="1"/>
          </p:cNvSpPr>
          <p:nvPr>
            <p:ph type="title"/>
          </p:nvPr>
        </p:nvSpPr>
        <p:spPr/>
        <p:txBody>
          <a:bodyPr/>
          <a:lstStyle/>
          <a:p>
            <a:r>
              <a:rPr lang="en-US" dirty="0"/>
              <a:t>4. Deep Learning approach</a:t>
            </a:r>
          </a:p>
        </p:txBody>
      </p:sp>
    </p:spTree>
    <p:extLst>
      <p:ext uri="{BB962C8B-B14F-4D97-AF65-F5344CB8AC3E}">
        <p14:creationId xmlns:p14="http://schemas.microsoft.com/office/powerpoint/2010/main" val="344927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575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108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4F4E72-BB16-479F-A1CD-BA44A747CE2E}"/>
              </a:ext>
            </a:extLst>
          </p:cNvPr>
          <p:cNvPicPr>
            <a:picLocks noChangeAspect="1"/>
          </p:cNvPicPr>
          <p:nvPr/>
        </p:nvPicPr>
        <p:blipFill>
          <a:blip r:embed="rId2"/>
          <a:stretch>
            <a:fillRect/>
          </a:stretch>
        </p:blipFill>
        <p:spPr>
          <a:xfrm>
            <a:off x="149599" y="650469"/>
            <a:ext cx="11593543" cy="4991797"/>
          </a:xfrm>
          <a:prstGeom prst="rect">
            <a:avLst/>
          </a:prstGeom>
        </p:spPr>
      </p:pic>
    </p:spTree>
    <p:extLst>
      <p:ext uri="{BB962C8B-B14F-4D97-AF65-F5344CB8AC3E}">
        <p14:creationId xmlns:p14="http://schemas.microsoft.com/office/powerpoint/2010/main" val="40306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1. 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73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5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5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00363-AAE1-48C5-9597-35697A6CBA65}"/>
              </a:ext>
            </a:extLst>
          </p:cNvPr>
          <p:cNvPicPr>
            <a:picLocks noChangeAspect="1"/>
          </p:cNvPicPr>
          <p:nvPr/>
        </p:nvPicPr>
        <p:blipFill rotWithShape="1">
          <a:blip r:embed="rId2"/>
          <a:srcRect b="15094"/>
          <a:stretch/>
        </p:blipFill>
        <p:spPr>
          <a:xfrm>
            <a:off x="20" y="0"/>
            <a:ext cx="12191980" cy="6857990"/>
          </a:xfrm>
          <a:prstGeom prst="rect">
            <a:avLst/>
          </a:prstGeom>
        </p:spPr>
      </p:pic>
    </p:spTree>
    <p:extLst>
      <p:ext uri="{BB962C8B-B14F-4D97-AF65-F5344CB8AC3E}">
        <p14:creationId xmlns:p14="http://schemas.microsoft.com/office/powerpoint/2010/main" val="349076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2F54-7BE5-4E3B-BFE1-47E1373E2F31}"/>
              </a:ext>
            </a:extLst>
          </p:cNvPr>
          <p:cNvSpPr>
            <a:spLocks noGrp="1"/>
          </p:cNvSpPr>
          <p:nvPr>
            <p:ph type="title"/>
          </p:nvPr>
        </p:nvSpPr>
        <p:spPr/>
        <p:txBody>
          <a:bodyPr/>
          <a:lstStyle/>
          <a:p>
            <a:r>
              <a:rPr lang="en-US" dirty="0"/>
              <a:t>Getting start</a:t>
            </a:r>
          </a:p>
        </p:txBody>
      </p:sp>
      <p:sp>
        <p:nvSpPr>
          <p:cNvPr id="3" name="Content Placeholder 2">
            <a:extLst>
              <a:ext uri="{FF2B5EF4-FFF2-40B4-BE49-F238E27FC236}">
                <a16:creationId xmlns:a16="http://schemas.microsoft.com/office/drawing/2014/main" id="{9D313554-4DC5-41D1-8984-5839CC060BD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get start making recommendation, we first need to understand the type of movie the user is looking for. The more information we know about user, the more accurate our recommender engine would be. The following procedures are conducted to guide the conversation: </a:t>
            </a: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78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Approaches for movie recommender</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p:txBody>
          <a:bodyPr>
            <a:normAutofit/>
          </a:bodyPr>
          <a:lstStyle/>
          <a:p>
            <a:pPr marL="457200" indent="-457200">
              <a:buFont typeface="+mj-lt"/>
              <a:buAutoNum type="arabicPeriod"/>
            </a:pPr>
            <a:r>
              <a:rPr lang="en-US" sz="3600" dirty="0">
                <a:latin typeface="Times New Roman" panose="02020603050405020304" pitchFamily="18" charset="0"/>
                <a:cs typeface="Times New Roman" panose="02020603050405020304" pitchFamily="18" charset="0"/>
              </a:rPr>
              <a:t>Content-Based  Filtering</a:t>
            </a:r>
          </a:p>
          <a:p>
            <a:pPr marL="457200" indent="-457200">
              <a:buFont typeface="+mj-lt"/>
              <a:buAutoNum type="arabicPeriod"/>
            </a:pPr>
            <a:r>
              <a:rPr lang="en-US" sz="3600" dirty="0">
                <a:latin typeface="Times New Roman" panose="02020603050405020304" pitchFamily="18" charset="0"/>
                <a:cs typeface="Times New Roman" panose="02020603050405020304" pitchFamily="18" charset="0"/>
              </a:rPr>
              <a:t>Memory-Based Collaborative Filtering</a:t>
            </a:r>
          </a:p>
          <a:p>
            <a:pPr marL="457200" indent="-457200">
              <a:buFont typeface="+mj-lt"/>
              <a:buAutoNum type="arabicPeriod"/>
            </a:pPr>
            <a:r>
              <a:rPr lang="en-US" sz="3600" dirty="0">
                <a:latin typeface="Times New Roman" panose="02020603050405020304" pitchFamily="18" charset="0"/>
                <a:cs typeface="Times New Roman" panose="02020603050405020304" pitchFamily="18" charset="0"/>
              </a:rPr>
              <a:t>Model-Based Collaborative Filtering</a:t>
            </a:r>
          </a:p>
          <a:p>
            <a:pPr marL="457200" indent="-457200">
              <a:buFont typeface="+mj-lt"/>
              <a:buAutoNum type="arabicPeriod"/>
            </a:pPr>
            <a:r>
              <a:rPr lang="en-US" sz="3600" dirty="0">
                <a:latin typeface="Times New Roman" panose="02020603050405020304" pitchFamily="18" charset="0"/>
                <a:cs typeface="Times New Roman" panose="02020603050405020304" pitchFamily="18" charset="0"/>
              </a:rPr>
              <a:t>Deep Learning/Neural Network</a:t>
            </a:r>
          </a:p>
          <a:p>
            <a:pPr marL="457200" indent="-457200">
              <a:buFont typeface="+mj-lt"/>
              <a:buAutoNum type="arabicPeriod"/>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31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a:latin typeface="Times New Roman" panose="02020603050405020304" pitchFamily="18" charset="0"/>
                <a:cs typeface="Times New Roman" panose="02020603050405020304" pitchFamily="18" charset="0"/>
              </a:rPr>
              <a:t>1. Content-Based  Filtering</a:t>
            </a:r>
            <a:endParaRPr lang="en-US" dirty="0"/>
          </a:p>
        </p:txBody>
      </p:sp>
    </p:spTree>
    <p:extLst>
      <p:ext uri="{BB962C8B-B14F-4D97-AF65-F5344CB8AC3E}">
        <p14:creationId xmlns:p14="http://schemas.microsoft.com/office/powerpoint/2010/main" val="310800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sz="2800">
                <a:latin typeface="Times New Roman" panose="02020603050405020304" pitchFamily="18" charset="0"/>
                <a:cs typeface="Times New Roman" panose="02020603050405020304" pitchFamily="18" charset="0"/>
              </a:rPr>
              <a:t>Content-Based  Filtering: TFIDF</a:t>
            </a:r>
            <a:endParaRPr lang="en-US" dirty="0"/>
          </a:p>
        </p:txBody>
      </p:sp>
      <p:pic>
        <p:nvPicPr>
          <p:cNvPr id="5" name="Content Placeholder 4">
            <a:extLst>
              <a:ext uri="{FF2B5EF4-FFF2-40B4-BE49-F238E27FC236}">
                <a16:creationId xmlns:a16="http://schemas.microsoft.com/office/drawing/2014/main" id="{CC75F39C-F06C-423B-8D81-FE74F9E5F25A}"/>
              </a:ext>
            </a:extLst>
          </p:cNvPr>
          <p:cNvPicPr>
            <a:picLocks noGrp="1" noChangeAspect="1"/>
          </p:cNvPicPr>
          <p:nvPr>
            <p:ph idx="1"/>
          </p:nvPr>
        </p:nvPicPr>
        <p:blipFill>
          <a:blip r:embed="rId2"/>
          <a:stretch>
            <a:fillRect/>
          </a:stretch>
        </p:blipFill>
        <p:spPr>
          <a:xfrm>
            <a:off x="1625698" y="1223393"/>
            <a:ext cx="4782217" cy="3200847"/>
          </a:xfrm>
        </p:spPr>
      </p:pic>
    </p:spTree>
    <p:extLst>
      <p:ext uri="{BB962C8B-B14F-4D97-AF65-F5344CB8AC3E}">
        <p14:creationId xmlns:p14="http://schemas.microsoft.com/office/powerpoint/2010/main" val="56434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71ED-570E-47CC-A72D-41EF7771E5D6}"/>
              </a:ext>
            </a:extLst>
          </p:cNvPr>
          <p:cNvSpPr>
            <a:spLocks noGrp="1"/>
          </p:cNvSpPr>
          <p:nvPr>
            <p:ph type="title"/>
          </p:nvPr>
        </p:nvSpPr>
        <p:spPr/>
        <p:txBody>
          <a:bodyPr/>
          <a:lstStyle/>
          <a:p>
            <a:r>
              <a:rPr lang="en-US"/>
              <a:t>2. Collaborative Filtering</a:t>
            </a:r>
            <a:endParaRPr lang="en-US" dirty="0"/>
          </a:p>
        </p:txBody>
      </p:sp>
    </p:spTree>
    <p:extLst>
      <p:ext uri="{BB962C8B-B14F-4D97-AF65-F5344CB8AC3E}">
        <p14:creationId xmlns:p14="http://schemas.microsoft.com/office/powerpoint/2010/main" val="189406667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517</Words>
  <Application>Microsoft Office PowerPoint</Application>
  <PresentationFormat>Widescreen</PresentationFormat>
  <Paragraphs>58</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AccentBoxVTI</vt:lpstr>
      <vt:lpstr>Movie Recommender</vt:lpstr>
      <vt:lpstr>1. Background</vt:lpstr>
      <vt:lpstr>PowerPoint Presentation</vt:lpstr>
      <vt:lpstr>Getting start</vt:lpstr>
      <vt:lpstr>Approaches for movie recommender</vt:lpstr>
      <vt:lpstr>1. Content-Based  Filtering</vt:lpstr>
      <vt:lpstr>Content-Based  Filtering</vt:lpstr>
      <vt:lpstr>Content-Based  Filtering: TFIDF</vt:lpstr>
      <vt:lpstr>2. Collaborative Filtering</vt:lpstr>
      <vt:lpstr>Collaborative Filtering: </vt:lpstr>
      <vt:lpstr>Collaborative Filtering: User-similarity Vs Iterm-similarity</vt:lpstr>
      <vt:lpstr>Collaborative Filtering: Jaccard Vs Cosine Vs Pearson</vt:lpstr>
      <vt:lpstr>3. Model-Based Collaborative Filtering</vt:lpstr>
      <vt:lpstr>PowerPoint Presentation</vt:lpstr>
      <vt:lpstr>PowerPoint Presentation</vt:lpstr>
      <vt:lpstr>4. Deep Learning approach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Dong, Zhengqi</cp:lastModifiedBy>
  <cp:revision>23</cp:revision>
  <dcterms:created xsi:type="dcterms:W3CDTF">2020-09-03T23:46:40Z</dcterms:created>
  <dcterms:modified xsi:type="dcterms:W3CDTF">2020-12-02T06:26:35Z</dcterms:modified>
</cp:coreProperties>
</file>