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 id="2147483700" r:id="rId2"/>
  </p:sldMasterIdLst>
  <p:notesMasterIdLst>
    <p:notesMasterId r:id="rId19"/>
  </p:notesMasterIdLst>
  <p:sldIdLst>
    <p:sldId id="279" r:id="rId3"/>
    <p:sldId id="263" r:id="rId4"/>
    <p:sldId id="262" r:id="rId5"/>
    <p:sldId id="257" r:id="rId6"/>
    <p:sldId id="258" r:id="rId7"/>
    <p:sldId id="259" r:id="rId8"/>
    <p:sldId id="260" r:id="rId9"/>
    <p:sldId id="261" r:id="rId10"/>
    <p:sldId id="282" r:id="rId11"/>
    <p:sldId id="283" r:id="rId12"/>
    <p:sldId id="284" r:id="rId13"/>
    <p:sldId id="285" r:id="rId14"/>
    <p:sldId id="281" r:id="rId15"/>
    <p:sldId id="267" r:id="rId16"/>
    <p:sldId id="264"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89E82B0-2DD0-40FD-AF45-3ADEEB694917}">
          <p14:sldIdLst>
            <p14:sldId id="279"/>
            <p14:sldId id="263"/>
            <p14:sldId id="262"/>
            <p14:sldId id="257"/>
            <p14:sldId id="258"/>
            <p14:sldId id="259"/>
            <p14:sldId id="260"/>
            <p14:sldId id="261"/>
            <p14:sldId id="282"/>
            <p14:sldId id="283"/>
            <p14:sldId id="284"/>
            <p14:sldId id="285"/>
            <p14:sldId id="281"/>
          </p14:sldIdLst>
        </p14:section>
        <p14:section name="Backup Slide" id="{853B748D-190A-4C3F-AE96-ADBD6DC41510}">
          <p14:sldIdLst>
            <p14:sldId id="267"/>
            <p14:sldId id="264"/>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3" autoAdjust="0"/>
    <p:restoredTop sz="83215" autoAdjust="0"/>
  </p:normalViewPr>
  <p:slideViewPr>
    <p:cSldViewPr snapToGrid="0">
      <p:cViewPr varScale="1">
        <p:scale>
          <a:sx n="95" d="100"/>
          <a:sy n="95" d="100"/>
        </p:scale>
        <p:origin x="1134" y="78"/>
      </p:cViewPr>
      <p:guideLst/>
    </p:cSldViewPr>
  </p:slideViewPr>
  <p:outlineViewPr>
    <p:cViewPr>
      <p:scale>
        <a:sx n="33" d="100"/>
        <a:sy n="33" d="100"/>
      </p:scale>
      <p:origin x="0" y="-187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94AB80-D395-4F6C-B129-7800A2D57260}" type="datetimeFigureOut">
              <a:rPr lang="en-US" smtClean="0"/>
              <a:t>12/3/2020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4E38C8-3357-44D4-9783-EA733BD04718}" type="slidenum">
              <a:rPr lang="en-US" smtClean="0"/>
              <a:t>‹#›</a:t>
            </a:fld>
            <a:endParaRPr lang="en-US"/>
          </a:p>
        </p:txBody>
      </p:sp>
    </p:spTree>
    <p:extLst>
      <p:ext uri="{BB962C8B-B14F-4D97-AF65-F5344CB8AC3E}">
        <p14:creationId xmlns:p14="http://schemas.microsoft.com/office/powerpoint/2010/main" val="1592562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1" dirty="0">
                <a:solidFill>
                  <a:srgbClr val="292929"/>
                </a:solidFill>
                <a:effectLst/>
                <a:latin typeface="Charter"/>
              </a:rPr>
              <a:t>A recommender system is an information filtering system that seeks to predicts the </a:t>
            </a:r>
            <a:r>
              <a:rPr lang="en-US" b="1" i="1" dirty="0">
                <a:solidFill>
                  <a:srgbClr val="292929"/>
                </a:solidFill>
                <a:effectLst/>
                <a:latin typeface="Charter"/>
              </a:rPr>
              <a:t>rating</a:t>
            </a:r>
            <a:r>
              <a:rPr lang="en-US" b="0" i="1" dirty="0">
                <a:solidFill>
                  <a:srgbClr val="292929"/>
                </a:solidFill>
                <a:effectLst/>
                <a:latin typeface="Charter"/>
              </a:rPr>
              <a:t> given by a </a:t>
            </a:r>
            <a:r>
              <a:rPr lang="en-US" b="1" i="1" dirty="0">
                <a:solidFill>
                  <a:srgbClr val="292929"/>
                </a:solidFill>
                <a:effectLst/>
                <a:latin typeface="Charter"/>
              </a:rPr>
              <a:t>user</a:t>
            </a:r>
            <a:r>
              <a:rPr lang="en-US" b="0" i="1" dirty="0">
                <a:solidFill>
                  <a:srgbClr val="292929"/>
                </a:solidFill>
                <a:effectLst/>
                <a:latin typeface="Charter"/>
              </a:rPr>
              <a:t> to an </a:t>
            </a:r>
            <a:r>
              <a:rPr lang="en-US" b="1" i="1" dirty="0">
                <a:solidFill>
                  <a:srgbClr val="292929"/>
                </a:solidFill>
                <a:effectLst/>
                <a:latin typeface="Charter"/>
              </a:rPr>
              <a:t>item</a:t>
            </a:r>
            <a:r>
              <a:rPr lang="en-US" b="0" i="1" dirty="0">
                <a:solidFill>
                  <a:srgbClr val="292929"/>
                </a:solidFill>
                <a:effectLst/>
                <a:latin typeface="Charter"/>
              </a:rPr>
              <a:t>. </a:t>
            </a:r>
            <a:r>
              <a:rPr lang="en-US" dirty="0"/>
              <a:t>The type of recommender system can be categorized to three types: 1)… 2)…3)…</a:t>
            </a:r>
          </a:p>
          <a:p>
            <a:pPr marL="0" indent="0">
              <a:buNone/>
            </a:pPr>
            <a:endParaRPr lang="en-US" dirty="0"/>
          </a:p>
          <a:p>
            <a:pPr marL="228600" indent="-228600">
              <a:buAutoNum type="arabicParenR"/>
            </a:pPr>
            <a:r>
              <a:rPr lang="en-US" dirty="0"/>
              <a:t>Content-based filtering: </a:t>
            </a:r>
            <a:r>
              <a:rPr lang="en-US" b="0" i="0" dirty="0">
                <a:solidFill>
                  <a:srgbClr val="292929"/>
                </a:solidFill>
                <a:effectLst/>
                <a:latin typeface="charter"/>
              </a:rPr>
              <a:t>The Content-Based Recommender relies on the similarity of the items being recommended, and sometime it’s also known as the similarity-based filtering. The basic idea is that if you like an item, then you will also like a “similar” item. But, in order to define the similar items, you first need a way to define the similarity between the item or users. But, since that’s not the focus of our project, so I won’t go into too much detail about that.</a:t>
            </a:r>
          </a:p>
          <a:p>
            <a:pPr marL="228600" indent="-228600">
              <a:buAutoNum type="arabicParenR"/>
            </a:pPr>
            <a:r>
              <a:rPr lang="en-US" dirty="0"/>
              <a:t>The collaborative filtering is based on the idea that, the user who have agreed in the past tend to also agree in the future. For example, to the picture at the right, we see the User-4 bought Iterm-1 and Iterm-2, in the meantime, we observed that all three users (User1-3) agreed the Item-3 is worth purchasing in the past, hence we can assume the Item-3 is something worth for the User-4 to purchase as well.</a:t>
            </a:r>
          </a:p>
          <a:p>
            <a:pPr marL="228600" indent="-228600">
              <a:buAutoNum type="arabicParenR"/>
            </a:pPr>
            <a:r>
              <a:rPr lang="en-US" dirty="0"/>
              <a:t>A Hybrid filtering algorithms combines the CF with other recommendation techniques, which is the type of recommender system we will present today!</a:t>
            </a:r>
          </a:p>
          <a:p>
            <a:pPr marL="228600" indent="-228600">
              <a:buAutoNum type="arabicParenR"/>
            </a:pPr>
            <a:endParaRPr lang="en-US" dirty="0"/>
          </a:p>
          <a:p>
            <a:pPr marL="228600" indent="-228600">
              <a:buAutoNum type="arabicPeriod"/>
            </a:pPr>
            <a:endParaRPr lang="en-US" dirty="0"/>
          </a:p>
          <a:p>
            <a:pPr marL="228600" indent="-228600">
              <a:buAutoNum type="arabicPeriod"/>
            </a:pPr>
            <a:r>
              <a:rPr lang="en-US" dirty="0"/>
              <a:t>idea: The content-based recommender relies on the similarity of the items being recommended. For example, if you like an item, then there is higher change you will like a “similar” item under the same categories. </a:t>
            </a:r>
          </a:p>
          <a:p>
            <a:r>
              <a:rPr lang="en-US" dirty="0"/>
              <a:t>There are two way to obtain the information from user, explicit and implicit extraction. Explicit extraction is directly asking user questions. Implicit extraction is based on unspoken data, such as users' profiles, a set of actions on browser session. </a:t>
            </a:r>
          </a:p>
          <a:p>
            <a:endParaRPr lang="en-US" dirty="0"/>
          </a:p>
          <a:p>
            <a:endParaRPr lang="en-US" dirty="0"/>
          </a:p>
          <a:p>
            <a:r>
              <a:rPr lang="en-US" dirty="0"/>
              <a:t>The most popular recommender system are two: content-based and collaborative filtering recommender systems</a:t>
            </a:r>
          </a:p>
        </p:txBody>
      </p:sp>
      <p:sp>
        <p:nvSpPr>
          <p:cNvPr id="4" name="Slide Number Placeholder 3"/>
          <p:cNvSpPr>
            <a:spLocks noGrp="1"/>
          </p:cNvSpPr>
          <p:nvPr>
            <p:ph type="sldNum" sz="quarter" idx="5"/>
          </p:nvPr>
        </p:nvSpPr>
        <p:spPr/>
        <p:txBody>
          <a:bodyPr/>
          <a:lstStyle/>
          <a:p>
            <a:fld id="{2C4E38C8-3357-44D4-9783-EA733BD04718}" type="slidenum">
              <a:rPr lang="en-US" smtClean="0"/>
              <a:t>3</a:t>
            </a:fld>
            <a:endParaRPr lang="en-US"/>
          </a:p>
        </p:txBody>
      </p:sp>
    </p:spTree>
    <p:extLst>
      <p:ext uri="{BB962C8B-B14F-4D97-AF65-F5344CB8AC3E}">
        <p14:creationId xmlns:p14="http://schemas.microsoft.com/office/powerpoint/2010/main" val="994428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collaborative filtering is based on the idea that, the user who have agreed in the past tend to also agree in the future. For example to the picture at the right, we see the User-4 bought Iterm-1 and Iterm-2, in the meantime, we observed that all three users (User1-3) agreed the Item-3 is worth purchasing in the past, hence we can assume the Item-3 is something worth for the User-4 to purchase as well.</a:t>
            </a:r>
          </a:p>
          <a:p>
            <a:endParaRPr lang="en-US" dirty="0"/>
          </a:p>
        </p:txBody>
      </p:sp>
      <p:sp>
        <p:nvSpPr>
          <p:cNvPr id="4" name="Slide Number Placeholder 3"/>
          <p:cNvSpPr>
            <a:spLocks noGrp="1"/>
          </p:cNvSpPr>
          <p:nvPr>
            <p:ph type="sldNum" sz="quarter" idx="5"/>
          </p:nvPr>
        </p:nvSpPr>
        <p:spPr/>
        <p:txBody>
          <a:bodyPr/>
          <a:lstStyle/>
          <a:p>
            <a:fld id="{2C4E38C8-3357-44D4-9783-EA733BD04718}" type="slidenum">
              <a:rPr lang="en-US" smtClean="0"/>
              <a:t>14</a:t>
            </a:fld>
            <a:endParaRPr lang="en-US"/>
          </a:p>
        </p:txBody>
      </p:sp>
    </p:spTree>
    <p:extLst>
      <p:ext uri="{BB962C8B-B14F-4D97-AF65-F5344CB8AC3E}">
        <p14:creationId xmlns:p14="http://schemas.microsoft.com/office/powerpoint/2010/main" val="62709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Courtesy: </a:t>
            </a:r>
          </a:p>
          <a:p>
            <a:pPr marL="171450" indent="-171450">
              <a:buFontTx/>
              <a:buChar char="-"/>
            </a:pPr>
            <a:r>
              <a:rPr lang="en-US" dirty="0"/>
              <a:t>Jaccard similarity: </a:t>
            </a:r>
          </a:p>
          <a:p>
            <a:pPr marL="628650" lvl="1" indent="-171450">
              <a:buFontTx/>
              <a:buChar char="-"/>
            </a:pPr>
            <a:r>
              <a:rPr lang="en-US" dirty="0"/>
              <a:t>https://en.wikipedia.org/wiki/Jaccard_index</a:t>
            </a:r>
          </a:p>
          <a:p>
            <a:pPr marL="171450" indent="-171450">
              <a:buFontTx/>
              <a:buChar char="-"/>
            </a:pPr>
            <a:r>
              <a:rPr lang="en-US" dirty="0"/>
              <a:t>Cosine similarity</a:t>
            </a:r>
          </a:p>
          <a:p>
            <a:pPr marL="628650" lvl="1" indent="-171450">
              <a:buFontTx/>
              <a:buChar char="-"/>
            </a:pPr>
            <a:r>
              <a:rPr lang="en-US" dirty="0"/>
              <a:t>https://en.wikipedia.org/wiki/Cosine_similarity</a:t>
            </a:r>
          </a:p>
          <a:p>
            <a:pPr marL="628650" lvl="1" indent="-171450">
              <a:buFontTx/>
              <a:buChar char="-"/>
            </a:pPr>
            <a:r>
              <a:rPr lang="en-US" dirty="0"/>
              <a:t>https://masongallo.github.io/machine/learning,/python/2016/07/29/cosine-similarity.html</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2C4E38C8-3357-44D4-9783-EA733BD04718}" type="slidenum">
              <a:rPr lang="en-US" smtClean="0"/>
              <a:t>16</a:t>
            </a:fld>
            <a:endParaRPr lang="en-US"/>
          </a:p>
        </p:txBody>
      </p:sp>
    </p:spTree>
    <p:extLst>
      <p:ext uri="{BB962C8B-B14F-4D97-AF65-F5344CB8AC3E}">
        <p14:creationId xmlns:p14="http://schemas.microsoft.com/office/powerpoint/2010/main" val="1564197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a5bd3fb1b0_0_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a5bd3fb1b0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6384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a5bd3fb1b0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a5bd3fb1b0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4297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5bd3fb1b0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5bd3fb1b0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51595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a5bd3fb1b0_0_3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a5bd3fb1b0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85006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a5bd3fb1b0_0_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a5bd3fb1b0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9592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a5bd3fb1b0_0_3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a5bd3fb1b0_0_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61144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a5bd3fb1b0_0_3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a5bd3fb1b0_0_3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5 epoch, </a:t>
            </a:r>
            <a:endParaRPr/>
          </a:p>
        </p:txBody>
      </p:sp>
    </p:spTree>
    <p:extLst>
      <p:ext uri="{BB962C8B-B14F-4D97-AF65-F5344CB8AC3E}">
        <p14:creationId xmlns:p14="http://schemas.microsoft.com/office/powerpoint/2010/main" val="4484900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a5bd3fb1b0_0_3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a5bd3fb1b0_0_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342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12/3/2020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66161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12/3/2020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58919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12/3/2020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736954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p:nvPr/>
        </p:nvSpPr>
        <p:spPr>
          <a:xfrm>
            <a:off x="3665400" y="998400"/>
            <a:ext cx="4861200" cy="486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 name="Google Shape;11;p2"/>
          <p:cNvSpPr/>
          <p:nvPr/>
        </p:nvSpPr>
        <p:spPr>
          <a:xfrm>
            <a:off x="3990600" y="1323600"/>
            <a:ext cx="4210800" cy="4210800"/>
          </a:xfrm>
          <a:prstGeom prst="rect">
            <a:avLst/>
          </a:prstGeom>
          <a:noFill/>
          <a:ln w="28575" cap="flat" cmpd="sng">
            <a:solidFill>
              <a:schemeClr val="lt1"/>
            </a:solidFill>
            <a:prstDash val="solid"/>
            <a:miter lim="8000"/>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 name="Google Shape;12;p2"/>
          <p:cNvSpPr txBox="1">
            <a:spLocks noGrp="1"/>
          </p:cNvSpPr>
          <p:nvPr>
            <p:ph type="ctrTitle"/>
          </p:nvPr>
        </p:nvSpPr>
        <p:spPr>
          <a:xfrm>
            <a:off x="4128333" y="2169600"/>
            <a:ext cx="3935200" cy="2112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rtl="0">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rtl="0">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rtl="0">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rtl="0">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rtl="0">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rtl="0">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rtl="0">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rtl="0">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a:endParaRPr/>
          </a:p>
        </p:txBody>
      </p:sp>
      <p:sp>
        <p:nvSpPr>
          <p:cNvPr id="13" name="Google Shape;13;p2"/>
          <p:cNvSpPr txBox="1">
            <a:spLocks noGrp="1"/>
          </p:cNvSpPr>
          <p:nvPr>
            <p:ph type="subTitle" idx="1"/>
          </p:nvPr>
        </p:nvSpPr>
        <p:spPr>
          <a:xfrm>
            <a:off x="4128484" y="4355907"/>
            <a:ext cx="3935200" cy="93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rtl="0">
              <a:lnSpc>
                <a:spcPct val="100000"/>
              </a:lnSpc>
              <a:spcBef>
                <a:spcPts val="0"/>
              </a:spcBef>
              <a:spcAft>
                <a:spcPts val="0"/>
              </a:spcAft>
              <a:buClr>
                <a:schemeClr val="lt1"/>
              </a:buClr>
              <a:buSzPts val="1800"/>
              <a:buFont typeface="Playfair Display"/>
              <a:buNone/>
              <a:defRPr sz="2400" b="1">
                <a:solidFill>
                  <a:schemeClr val="lt1"/>
                </a:solidFill>
                <a:latin typeface="Playfair Display"/>
                <a:ea typeface="Playfair Display"/>
                <a:cs typeface="Playfair Display"/>
                <a:sym typeface="Playfair Display"/>
              </a:defRPr>
            </a:lvl2pPr>
            <a:lvl3pPr lvl="2" algn="ctr" rtl="0">
              <a:lnSpc>
                <a:spcPct val="100000"/>
              </a:lnSpc>
              <a:spcBef>
                <a:spcPts val="0"/>
              </a:spcBef>
              <a:spcAft>
                <a:spcPts val="0"/>
              </a:spcAft>
              <a:buClr>
                <a:schemeClr val="lt1"/>
              </a:buClr>
              <a:buSzPts val="1800"/>
              <a:buFont typeface="Playfair Display"/>
              <a:buNone/>
              <a:defRPr sz="2400" b="1">
                <a:solidFill>
                  <a:schemeClr val="lt1"/>
                </a:solidFill>
                <a:latin typeface="Playfair Display"/>
                <a:ea typeface="Playfair Display"/>
                <a:cs typeface="Playfair Display"/>
                <a:sym typeface="Playfair Display"/>
              </a:defRPr>
            </a:lvl3pPr>
            <a:lvl4pPr lvl="3" algn="ctr" rtl="0">
              <a:lnSpc>
                <a:spcPct val="100000"/>
              </a:lnSpc>
              <a:spcBef>
                <a:spcPts val="0"/>
              </a:spcBef>
              <a:spcAft>
                <a:spcPts val="0"/>
              </a:spcAft>
              <a:buClr>
                <a:schemeClr val="lt1"/>
              </a:buClr>
              <a:buSzPts val="1800"/>
              <a:buFont typeface="Playfair Display"/>
              <a:buNone/>
              <a:defRPr sz="2400" b="1">
                <a:solidFill>
                  <a:schemeClr val="lt1"/>
                </a:solidFill>
                <a:latin typeface="Playfair Display"/>
                <a:ea typeface="Playfair Display"/>
                <a:cs typeface="Playfair Display"/>
                <a:sym typeface="Playfair Display"/>
              </a:defRPr>
            </a:lvl4pPr>
            <a:lvl5pPr lvl="4" algn="ctr" rtl="0">
              <a:lnSpc>
                <a:spcPct val="100000"/>
              </a:lnSpc>
              <a:spcBef>
                <a:spcPts val="0"/>
              </a:spcBef>
              <a:spcAft>
                <a:spcPts val="0"/>
              </a:spcAft>
              <a:buClr>
                <a:schemeClr val="lt1"/>
              </a:buClr>
              <a:buSzPts val="1800"/>
              <a:buFont typeface="Playfair Display"/>
              <a:buNone/>
              <a:defRPr sz="2400" b="1">
                <a:solidFill>
                  <a:schemeClr val="lt1"/>
                </a:solidFill>
                <a:latin typeface="Playfair Display"/>
                <a:ea typeface="Playfair Display"/>
                <a:cs typeface="Playfair Display"/>
                <a:sym typeface="Playfair Display"/>
              </a:defRPr>
            </a:lvl5pPr>
            <a:lvl6pPr lvl="5" algn="ctr" rtl="0">
              <a:lnSpc>
                <a:spcPct val="100000"/>
              </a:lnSpc>
              <a:spcBef>
                <a:spcPts val="0"/>
              </a:spcBef>
              <a:spcAft>
                <a:spcPts val="0"/>
              </a:spcAft>
              <a:buClr>
                <a:schemeClr val="lt1"/>
              </a:buClr>
              <a:buSzPts val="1800"/>
              <a:buFont typeface="Playfair Display"/>
              <a:buNone/>
              <a:defRPr sz="2400" b="1">
                <a:solidFill>
                  <a:schemeClr val="lt1"/>
                </a:solidFill>
                <a:latin typeface="Playfair Display"/>
                <a:ea typeface="Playfair Display"/>
                <a:cs typeface="Playfair Display"/>
                <a:sym typeface="Playfair Display"/>
              </a:defRPr>
            </a:lvl6pPr>
            <a:lvl7pPr lvl="6" algn="ctr" rtl="0">
              <a:lnSpc>
                <a:spcPct val="100000"/>
              </a:lnSpc>
              <a:spcBef>
                <a:spcPts val="0"/>
              </a:spcBef>
              <a:spcAft>
                <a:spcPts val="0"/>
              </a:spcAft>
              <a:buClr>
                <a:schemeClr val="lt1"/>
              </a:buClr>
              <a:buSzPts val="1800"/>
              <a:buFont typeface="Playfair Display"/>
              <a:buNone/>
              <a:defRPr sz="2400" b="1">
                <a:solidFill>
                  <a:schemeClr val="lt1"/>
                </a:solidFill>
                <a:latin typeface="Playfair Display"/>
                <a:ea typeface="Playfair Display"/>
                <a:cs typeface="Playfair Display"/>
                <a:sym typeface="Playfair Display"/>
              </a:defRPr>
            </a:lvl7pPr>
            <a:lvl8pPr lvl="7" algn="ctr" rtl="0">
              <a:lnSpc>
                <a:spcPct val="100000"/>
              </a:lnSpc>
              <a:spcBef>
                <a:spcPts val="0"/>
              </a:spcBef>
              <a:spcAft>
                <a:spcPts val="0"/>
              </a:spcAft>
              <a:buClr>
                <a:schemeClr val="lt1"/>
              </a:buClr>
              <a:buSzPts val="1800"/>
              <a:buFont typeface="Playfair Display"/>
              <a:buNone/>
              <a:defRPr sz="2400" b="1">
                <a:solidFill>
                  <a:schemeClr val="lt1"/>
                </a:solidFill>
                <a:latin typeface="Playfair Display"/>
                <a:ea typeface="Playfair Display"/>
                <a:cs typeface="Playfair Display"/>
                <a:sym typeface="Playfair Display"/>
              </a:defRPr>
            </a:lvl8pPr>
            <a:lvl9pPr lvl="8" algn="ctr" rtl="0">
              <a:lnSpc>
                <a:spcPct val="100000"/>
              </a:lnSpc>
              <a:spcBef>
                <a:spcPts val="0"/>
              </a:spcBef>
              <a:spcAft>
                <a:spcPts val="0"/>
              </a:spcAft>
              <a:buClr>
                <a:schemeClr val="lt1"/>
              </a:buClr>
              <a:buSzPts val="1800"/>
              <a:buFont typeface="Playfair Display"/>
              <a:buNone/>
              <a:defRPr sz="2400" b="1">
                <a:solidFill>
                  <a:schemeClr val="lt1"/>
                </a:solidFill>
                <a:latin typeface="Playfair Display"/>
                <a:ea typeface="Playfair Display"/>
                <a:cs typeface="Playfair Display"/>
                <a:sym typeface="Playfair Display"/>
              </a:defRPr>
            </a:lvl9pPr>
          </a:lstStyle>
          <a:p>
            <a:endParaRPr/>
          </a:p>
        </p:txBody>
      </p:sp>
      <p:sp>
        <p:nvSpPr>
          <p:cNvPr id="14" name="Google Shape;14;p2"/>
          <p:cNvSpPr txBox="1">
            <a:spLocks noGrp="1"/>
          </p:cNvSpPr>
          <p:nvPr>
            <p:ph type="sldNum" idx="12"/>
          </p:nvPr>
        </p:nvSpPr>
        <p:spPr>
          <a:xfrm>
            <a:off x="11320333" y="6241345"/>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8527468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dk1"/>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679400" y="1898500"/>
            <a:ext cx="10833200" cy="2397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1pPr>
            <a:lvl2pPr lvl="1" algn="ctr" rt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2pPr>
            <a:lvl3pPr lvl="2" algn="ctr" rt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3pPr>
            <a:lvl4pPr lvl="3" algn="ctr" rt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4pPr>
            <a:lvl5pPr lvl="4" algn="ctr" rt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5pPr>
            <a:lvl6pPr lvl="5" algn="ctr" rt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6pPr>
            <a:lvl7pPr lvl="6" algn="ctr" rt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7pPr>
            <a:lvl8pPr lvl="7" algn="ctr" rt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8pPr>
            <a:lvl9pPr lvl="8" algn="ctr" rt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9pPr>
          </a:lstStyle>
          <a:p>
            <a:endParaRPr/>
          </a:p>
        </p:txBody>
      </p:sp>
      <p:sp>
        <p:nvSpPr>
          <p:cNvPr id="17" name="Google Shape;17;p3"/>
          <p:cNvSpPr txBox="1">
            <a:spLocks noGrp="1"/>
          </p:cNvSpPr>
          <p:nvPr>
            <p:ph type="sldNum" idx="12"/>
          </p:nvPr>
        </p:nvSpPr>
        <p:spPr>
          <a:xfrm>
            <a:off x="11320333" y="6241345"/>
            <a:ext cx="731600" cy="5248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9492835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
        <p:cNvGrpSpPr/>
        <p:nvPr/>
      </p:nvGrpSpPr>
      <p:grpSpPr>
        <a:xfrm>
          <a:off x="0" y="0"/>
          <a:ext cx="0" cy="0"/>
          <a:chOff x="0" y="0"/>
          <a:chExt cx="0" cy="0"/>
        </a:xfrm>
      </p:grpSpPr>
      <p:sp>
        <p:nvSpPr>
          <p:cNvPr id="19" name="Google Shape;19;p4"/>
          <p:cNvSpPr/>
          <p:nvPr/>
        </p:nvSpPr>
        <p:spPr>
          <a:xfrm>
            <a:off x="0" y="6727600"/>
            <a:ext cx="12192000" cy="1304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 name="Google Shape;20;p4"/>
          <p:cNvSpPr txBox="1">
            <a:spLocks noGrp="1"/>
          </p:cNvSpPr>
          <p:nvPr>
            <p:ph type="title"/>
          </p:nvPr>
        </p:nvSpPr>
        <p:spPr>
          <a:xfrm>
            <a:off x="415600" y="521800"/>
            <a:ext cx="11360800" cy="8348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rtl="0">
              <a:spcBef>
                <a:spcPts val="0"/>
              </a:spcBef>
              <a:spcAft>
                <a:spcPts val="0"/>
              </a:spcAft>
              <a:buSzPts val="1800"/>
              <a:buChar char="●"/>
              <a:defRPr/>
            </a:lvl1pPr>
            <a:lvl2pPr marL="1219170" lvl="1" indent="-423323" rtl="0">
              <a:spcBef>
                <a:spcPts val="2133"/>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320333" y="6241345"/>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155054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415600" y="521800"/>
            <a:ext cx="11360800" cy="8348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SzPts val="1400"/>
              <a:buChar char="●"/>
              <a:defRPr sz="1867"/>
            </a:lvl1pPr>
            <a:lvl2pPr marL="1219170" lvl="1" indent="-406390" rtl="0">
              <a:spcBef>
                <a:spcPts val="2133"/>
              </a:spcBef>
              <a:spcAft>
                <a:spcPts val="0"/>
              </a:spcAft>
              <a:buSzPts val="1200"/>
              <a:buChar char="○"/>
              <a:defRPr sz="1600"/>
            </a:lvl2pPr>
            <a:lvl3pPr marL="1828754" lvl="2" indent="-406390" rtl="0">
              <a:spcBef>
                <a:spcPts val="2133"/>
              </a:spcBef>
              <a:spcAft>
                <a:spcPts val="0"/>
              </a:spcAft>
              <a:buSzPts val="1200"/>
              <a:buChar char="■"/>
              <a:defRPr sz="1600"/>
            </a:lvl3pPr>
            <a:lvl4pPr marL="2438339" lvl="3" indent="-406390" rtl="0">
              <a:spcBef>
                <a:spcPts val="2133"/>
              </a:spcBef>
              <a:spcAft>
                <a:spcPts val="0"/>
              </a:spcAft>
              <a:buSzPts val="1200"/>
              <a:buChar char="●"/>
              <a:defRPr sz="1600"/>
            </a:lvl4pPr>
            <a:lvl5pPr marL="3047924" lvl="4" indent="-406390" rtl="0">
              <a:spcBef>
                <a:spcPts val="2133"/>
              </a:spcBef>
              <a:spcAft>
                <a:spcPts val="0"/>
              </a:spcAft>
              <a:buSzPts val="1200"/>
              <a:buChar char="○"/>
              <a:defRPr sz="1600"/>
            </a:lvl5pPr>
            <a:lvl6pPr marL="3657509" lvl="5" indent="-406390" rtl="0">
              <a:spcBef>
                <a:spcPts val="2133"/>
              </a:spcBef>
              <a:spcAft>
                <a:spcPts val="0"/>
              </a:spcAft>
              <a:buSzPts val="1200"/>
              <a:buChar char="■"/>
              <a:defRPr sz="1600"/>
            </a:lvl6pPr>
            <a:lvl7pPr marL="4267093" lvl="6" indent="-406390" rtl="0">
              <a:spcBef>
                <a:spcPts val="2133"/>
              </a:spcBef>
              <a:spcAft>
                <a:spcPts val="0"/>
              </a:spcAft>
              <a:buSzPts val="1200"/>
              <a:buChar char="●"/>
              <a:defRPr sz="1600"/>
            </a:lvl7pPr>
            <a:lvl8pPr marL="4876678" lvl="7" indent="-406390" rtl="0">
              <a:spcBef>
                <a:spcPts val="2133"/>
              </a:spcBef>
              <a:spcAft>
                <a:spcPts val="0"/>
              </a:spcAft>
              <a:buSzPts val="1200"/>
              <a:buChar char="○"/>
              <a:defRPr sz="1600"/>
            </a:lvl8pPr>
            <a:lvl9pPr marL="5486263" lvl="8" indent="-406390" rtl="0">
              <a:spcBef>
                <a:spcPts val="2133"/>
              </a:spcBef>
              <a:spcAft>
                <a:spcPts val="2133"/>
              </a:spcAft>
              <a:buSzPts val="1200"/>
              <a:buChar char="■"/>
              <a:defRPr sz="1600"/>
            </a:lvl9pPr>
          </a:lstStyle>
          <a:p>
            <a:endParaRPr/>
          </a:p>
        </p:txBody>
      </p:sp>
      <p:sp>
        <p:nvSpPr>
          <p:cNvPr id="26" name="Google Shape;26;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SzPts val="1400"/>
              <a:buChar char="●"/>
              <a:defRPr sz="1867"/>
            </a:lvl1pPr>
            <a:lvl2pPr marL="1219170" lvl="1" indent="-406390" rtl="0">
              <a:spcBef>
                <a:spcPts val="2133"/>
              </a:spcBef>
              <a:spcAft>
                <a:spcPts val="0"/>
              </a:spcAft>
              <a:buSzPts val="1200"/>
              <a:buChar char="○"/>
              <a:defRPr sz="1600"/>
            </a:lvl2pPr>
            <a:lvl3pPr marL="1828754" lvl="2" indent="-406390" rtl="0">
              <a:spcBef>
                <a:spcPts val="2133"/>
              </a:spcBef>
              <a:spcAft>
                <a:spcPts val="0"/>
              </a:spcAft>
              <a:buSzPts val="1200"/>
              <a:buChar char="■"/>
              <a:defRPr sz="1600"/>
            </a:lvl3pPr>
            <a:lvl4pPr marL="2438339" lvl="3" indent="-406390" rtl="0">
              <a:spcBef>
                <a:spcPts val="2133"/>
              </a:spcBef>
              <a:spcAft>
                <a:spcPts val="0"/>
              </a:spcAft>
              <a:buSzPts val="1200"/>
              <a:buChar char="●"/>
              <a:defRPr sz="1600"/>
            </a:lvl4pPr>
            <a:lvl5pPr marL="3047924" lvl="4" indent="-406390" rtl="0">
              <a:spcBef>
                <a:spcPts val="2133"/>
              </a:spcBef>
              <a:spcAft>
                <a:spcPts val="0"/>
              </a:spcAft>
              <a:buSzPts val="1200"/>
              <a:buChar char="○"/>
              <a:defRPr sz="1600"/>
            </a:lvl5pPr>
            <a:lvl6pPr marL="3657509" lvl="5" indent="-406390" rtl="0">
              <a:spcBef>
                <a:spcPts val="2133"/>
              </a:spcBef>
              <a:spcAft>
                <a:spcPts val="0"/>
              </a:spcAft>
              <a:buSzPts val="1200"/>
              <a:buChar char="■"/>
              <a:defRPr sz="1600"/>
            </a:lvl6pPr>
            <a:lvl7pPr marL="4267093" lvl="6" indent="-406390" rtl="0">
              <a:spcBef>
                <a:spcPts val="2133"/>
              </a:spcBef>
              <a:spcAft>
                <a:spcPts val="0"/>
              </a:spcAft>
              <a:buSzPts val="1200"/>
              <a:buChar char="●"/>
              <a:defRPr sz="1600"/>
            </a:lvl7pPr>
            <a:lvl8pPr marL="4876678" lvl="7" indent="-406390" rtl="0">
              <a:spcBef>
                <a:spcPts val="2133"/>
              </a:spcBef>
              <a:spcAft>
                <a:spcPts val="0"/>
              </a:spcAft>
              <a:buSzPts val="1200"/>
              <a:buChar char="○"/>
              <a:defRPr sz="1600"/>
            </a:lvl8pPr>
            <a:lvl9pPr marL="5486263" lvl="8" indent="-406390" rtl="0">
              <a:spcBef>
                <a:spcPts val="2133"/>
              </a:spcBef>
              <a:spcAft>
                <a:spcPts val="2133"/>
              </a:spcAft>
              <a:buSzPts val="1200"/>
              <a:buChar char="■"/>
              <a:defRPr sz="1600"/>
            </a:lvl9pPr>
          </a:lstStyle>
          <a:p>
            <a:endParaRPr/>
          </a:p>
        </p:txBody>
      </p:sp>
      <p:sp>
        <p:nvSpPr>
          <p:cNvPr id="27" name="Google Shape;27;p5"/>
          <p:cNvSpPr txBox="1">
            <a:spLocks noGrp="1"/>
          </p:cNvSpPr>
          <p:nvPr>
            <p:ph type="sldNum" idx="12"/>
          </p:nvPr>
        </p:nvSpPr>
        <p:spPr>
          <a:xfrm>
            <a:off x="11320333" y="6241345"/>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1723775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415600" y="521800"/>
            <a:ext cx="11360800" cy="8348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0" name="Google Shape;30;p6"/>
          <p:cNvSpPr txBox="1">
            <a:spLocks noGrp="1"/>
          </p:cNvSpPr>
          <p:nvPr>
            <p:ph type="sldNum" idx="12"/>
          </p:nvPr>
        </p:nvSpPr>
        <p:spPr>
          <a:xfrm>
            <a:off x="11320333" y="6241345"/>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714402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33" name="Google Shape;33;p7"/>
          <p:cNvSpPr txBox="1">
            <a:spLocks noGrp="1"/>
          </p:cNvSpPr>
          <p:nvPr>
            <p:ph type="body" idx="1"/>
          </p:nvPr>
        </p:nvSpPr>
        <p:spPr>
          <a:xfrm>
            <a:off x="415600" y="1855171"/>
            <a:ext cx="3744000" cy="4239200"/>
          </a:xfrm>
          <a:prstGeom prst="rect">
            <a:avLst/>
          </a:prstGeom>
        </p:spPr>
        <p:txBody>
          <a:bodyPr spcFirstLastPara="1" wrap="square" lIns="91425" tIns="91425" rIns="91425" bIns="91425" anchor="t" anchorCtr="0">
            <a:noAutofit/>
          </a:bodyPr>
          <a:lstStyle>
            <a:lvl1pPr marL="609585" lvl="0" indent="-406390" rtl="0">
              <a:spcBef>
                <a:spcPts val="0"/>
              </a:spcBef>
              <a:spcAft>
                <a:spcPts val="0"/>
              </a:spcAft>
              <a:buSzPts val="1200"/>
              <a:buChar char="●"/>
              <a:defRPr sz="1600"/>
            </a:lvl1pPr>
            <a:lvl2pPr marL="1219170" lvl="1" indent="-406390" rtl="0">
              <a:spcBef>
                <a:spcPts val="2133"/>
              </a:spcBef>
              <a:spcAft>
                <a:spcPts val="0"/>
              </a:spcAft>
              <a:buSzPts val="1200"/>
              <a:buChar char="○"/>
              <a:defRPr sz="1600"/>
            </a:lvl2pPr>
            <a:lvl3pPr marL="1828754" lvl="2" indent="-406390" rtl="0">
              <a:spcBef>
                <a:spcPts val="2133"/>
              </a:spcBef>
              <a:spcAft>
                <a:spcPts val="0"/>
              </a:spcAft>
              <a:buSzPts val="1200"/>
              <a:buChar char="■"/>
              <a:defRPr sz="1600"/>
            </a:lvl3pPr>
            <a:lvl4pPr marL="2438339" lvl="3" indent="-406390" rtl="0">
              <a:spcBef>
                <a:spcPts val="2133"/>
              </a:spcBef>
              <a:spcAft>
                <a:spcPts val="0"/>
              </a:spcAft>
              <a:buSzPts val="1200"/>
              <a:buChar char="●"/>
              <a:defRPr sz="1600"/>
            </a:lvl4pPr>
            <a:lvl5pPr marL="3047924" lvl="4" indent="-406390" rtl="0">
              <a:spcBef>
                <a:spcPts val="2133"/>
              </a:spcBef>
              <a:spcAft>
                <a:spcPts val="0"/>
              </a:spcAft>
              <a:buSzPts val="1200"/>
              <a:buChar char="○"/>
              <a:defRPr sz="1600"/>
            </a:lvl5pPr>
            <a:lvl6pPr marL="3657509" lvl="5" indent="-406390" rtl="0">
              <a:spcBef>
                <a:spcPts val="2133"/>
              </a:spcBef>
              <a:spcAft>
                <a:spcPts val="0"/>
              </a:spcAft>
              <a:buSzPts val="1200"/>
              <a:buChar char="■"/>
              <a:defRPr sz="1600"/>
            </a:lvl6pPr>
            <a:lvl7pPr marL="4267093" lvl="6" indent="-406390" rtl="0">
              <a:spcBef>
                <a:spcPts val="2133"/>
              </a:spcBef>
              <a:spcAft>
                <a:spcPts val="0"/>
              </a:spcAft>
              <a:buSzPts val="1200"/>
              <a:buChar char="●"/>
              <a:defRPr sz="1600"/>
            </a:lvl7pPr>
            <a:lvl8pPr marL="4876678" lvl="7" indent="-406390" rtl="0">
              <a:spcBef>
                <a:spcPts val="2133"/>
              </a:spcBef>
              <a:spcAft>
                <a:spcPts val="0"/>
              </a:spcAft>
              <a:buSzPts val="1200"/>
              <a:buChar char="○"/>
              <a:defRPr sz="1600"/>
            </a:lvl8pPr>
            <a:lvl9pPr marL="5486263" lvl="8" indent="-406390" rtl="0">
              <a:spcBef>
                <a:spcPts val="2133"/>
              </a:spcBef>
              <a:spcAft>
                <a:spcPts val="2133"/>
              </a:spcAft>
              <a:buSzPts val="1200"/>
              <a:buChar char="■"/>
              <a:defRPr sz="1600"/>
            </a:lvl9pPr>
          </a:lstStyle>
          <a:p>
            <a:endParaRPr/>
          </a:p>
        </p:txBody>
      </p:sp>
      <p:sp>
        <p:nvSpPr>
          <p:cNvPr id="34" name="Google Shape;34;p7"/>
          <p:cNvSpPr txBox="1">
            <a:spLocks noGrp="1"/>
          </p:cNvSpPr>
          <p:nvPr>
            <p:ph type="sldNum" idx="12"/>
          </p:nvPr>
        </p:nvSpPr>
        <p:spPr>
          <a:xfrm>
            <a:off x="11320333" y="6241345"/>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654412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dk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653667" y="701800"/>
            <a:ext cx="7491600" cy="5454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1pPr>
            <a:lvl2pPr lvl="1" rt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2pPr>
            <a:lvl3pPr lvl="2" rt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3pPr>
            <a:lvl4pPr lvl="3" rt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4pPr>
            <a:lvl5pPr lvl="4" rt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5pPr>
            <a:lvl6pPr lvl="5" rt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6pPr>
            <a:lvl7pPr lvl="6" rt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7pPr>
            <a:lvl8pPr lvl="7" rt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8pPr>
            <a:lvl9pPr lvl="8" rtl="0">
              <a:spcBef>
                <a:spcPts val="0"/>
              </a:spcBef>
              <a:spcAft>
                <a:spcPts val="0"/>
              </a:spcAft>
              <a:buClr>
                <a:schemeClr val="lt1"/>
              </a:buClr>
              <a:buSzPts val="4800"/>
              <a:buFont typeface="Lato"/>
              <a:buNone/>
              <a:defRPr sz="6400" b="0">
                <a:solidFill>
                  <a:schemeClr val="lt1"/>
                </a:solidFill>
                <a:latin typeface="Lato"/>
                <a:ea typeface="Lato"/>
                <a:cs typeface="Lato"/>
                <a:sym typeface="Lato"/>
              </a:defRPr>
            </a:lvl9pPr>
          </a:lstStyle>
          <a:p>
            <a:endParaRPr/>
          </a:p>
        </p:txBody>
      </p:sp>
      <p:sp>
        <p:nvSpPr>
          <p:cNvPr id="37" name="Google Shape;37;p8"/>
          <p:cNvSpPr txBox="1">
            <a:spLocks noGrp="1"/>
          </p:cNvSpPr>
          <p:nvPr>
            <p:ph type="sldNum" idx="12"/>
          </p:nvPr>
        </p:nvSpPr>
        <p:spPr>
          <a:xfrm>
            <a:off x="11320333" y="6241345"/>
            <a:ext cx="731600" cy="5248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0077804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8"/>
        <p:cNvGrpSpPr/>
        <p:nvPr/>
      </p:nvGrpSpPr>
      <p:grpSpPr>
        <a:xfrm>
          <a:off x="0" y="0"/>
          <a:ext cx="0" cy="0"/>
          <a:chOff x="0" y="0"/>
          <a:chExt cx="0" cy="0"/>
        </a:xfrm>
      </p:grpSpPr>
      <p:sp>
        <p:nvSpPr>
          <p:cNvPr id="39" name="Google Shape;39;p9"/>
          <p:cNvSpPr/>
          <p:nvPr/>
        </p:nvSpPr>
        <p:spPr>
          <a:xfrm>
            <a:off x="6096000" y="-33"/>
            <a:ext cx="60960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40" name="Google Shape;40;p9"/>
          <p:cNvCxnSpPr/>
          <p:nvPr/>
        </p:nvCxnSpPr>
        <p:spPr>
          <a:xfrm>
            <a:off x="6706233" y="5994000"/>
            <a:ext cx="624400" cy="0"/>
          </a:xfrm>
          <a:prstGeom prst="straightConnector1">
            <a:avLst/>
          </a:prstGeom>
          <a:noFill/>
          <a:ln w="19050" cap="flat" cmpd="sng">
            <a:solidFill>
              <a:schemeClr val="lt1"/>
            </a:solidFill>
            <a:prstDash val="solid"/>
            <a:round/>
            <a:headEnd type="none" w="sm" len="sm"/>
            <a:tailEnd type="none" w="sm" len="sm"/>
          </a:ln>
        </p:spPr>
      </p:cxnSp>
      <p:sp>
        <p:nvSpPr>
          <p:cNvPr id="41" name="Google Shape;41;p9"/>
          <p:cNvSpPr txBox="1">
            <a:spLocks noGrp="1"/>
          </p:cNvSpPr>
          <p:nvPr>
            <p:ph type="title"/>
          </p:nvPr>
        </p:nvSpPr>
        <p:spPr>
          <a:xfrm>
            <a:off x="354000" y="1477267"/>
            <a:ext cx="5393600" cy="224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56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
        <p:nvSpPr>
          <p:cNvPr id="42" name="Google Shape;42;p9"/>
          <p:cNvSpPr txBox="1">
            <a:spLocks noGrp="1"/>
          </p:cNvSpPr>
          <p:nvPr>
            <p:ph type="subTitle" idx="1"/>
          </p:nvPr>
        </p:nvSpPr>
        <p:spPr>
          <a:xfrm>
            <a:off x="354000" y="3793601"/>
            <a:ext cx="5393600" cy="17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800"/>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43" name="Google Shape;43;p9"/>
          <p:cNvSpPr txBox="1">
            <a:spLocks noGrp="1"/>
          </p:cNvSpPr>
          <p:nvPr>
            <p:ph type="body" idx="2"/>
          </p:nvPr>
        </p:nvSpPr>
        <p:spPr>
          <a:xfrm>
            <a:off x="6586000" y="965600"/>
            <a:ext cx="5116000" cy="4926800"/>
          </a:xfrm>
          <a:prstGeom prst="rect">
            <a:avLst/>
          </a:prstGeom>
        </p:spPr>
        <p:txBody>
          <a:bodyPr spcFirstLastPara="1" wrap="square" lIns="91425" tIns="91425" rIns="91425" bIns="91425" anchor="ctr" anchorCtr="0">
            <a:noAutofit/>
          </a:bodyPr>
          <a:lstStyle>
            <a:lvl1pPr marL="609585" lvl="0" indent="-457189" rtl="0">
              <a:spcBef>
                <a:spcPts val="0"/>
              </a:spcBef>
              <a:spcAft>
                <a:spcPts val="0"/>
              </a:spcAft>
              <a:buClr>
                <a:schemeClr val="lt1"/>
              </a:buClr>
              <a:buSzPts val="1800"/>
              <a:buChar char="●"/>
              <a:defRPr>
                <a:solidFill>
                  <a:schemeClr val="lt1"/>
                </a:solidFill>
              </a:defRPr>
            </a:lvl1pPr>
            <a:lvl2pPr marL="1219170" lvl="1" indent="-423323" rtl="0">
              <a:spcBef>
                <a:spcPts val="2133"/>
              </a:spcBef>
              <a:spcAft>
                <a:spcPts val="0"/>
              </a:spcAft>
              <a:buClr>
                <a:schemeClr val="lt1"/>
              </a:buClr>
              <a:buSzPts val="1400"/>
              <a:buChar char="○"/>
              <a:defRPr>
                <a:solidFill>
                  <a:schemeClr val="lt1"/>
                </a:solidFill>
              </a:defRPr>
            </a:lvl2pPr>
            <a:lvl3pPr marL="1828754" lvl="2" indent="-423323" rtl="0">
              <a:spcBef>
                <a:spcPts val="2133"/>
              </a:spcBef>
              <a:spcAft>
                <a:spcPts val="0"/>
              </a:spcAft>
              <a:buClr>
                <a:schemeClr val="lt1"/>
              </a:buClr>
              <a:buSzPts val="1400"/>
              <a:buChar char="■"/>
              <a:defRPr>
                <a:solidFill>
                  <a:schemeClr val="lt1"/>
                </a:solidFill>
              </a:defRPr>
            </a:lvl3pPr>
            <a:lvl4pPr marL="2438339" lvl="3" indent="-423323" rtl="0">
              <a:spcBef>
                <a:spcPts val="2133"/>
              </a:spcBef>
              <a:spcAft>
                <a:spcPts val="0"/>
              </a:spcAft>
              <a:buClr>
                <a:schemeClr val="lt1"/>
              </a:buClr>
              <a:buSzPts val="1400"/>
              <a:buChar char="●"/>
              <a:defRPr>
                <a:solidFill>
                  <a:schemeClr val="lt1"/>
                </a:solidFill>
              </a:defRPr>
            </a:lvl4pPr>
            <a:lvl5pPr marL="3047924" lvl="4" indent="-423323" rtl="0">
              <a:spcBef>
                <a:spcPts val="2133"/>
              </a:spcBef>
              <a:spcAft>
                <a:spcPts val="0"/>
              </a:spcAft>
              <a:buClr>
                <a:schemeClr val="lt1"/>
              </a:buClr>
              <a:buSzPts val="1400"/>
              <a:buChar char="○"/>
              <a:defRPr>
                <a:solidFill>
                  <a:schemeClr val="lt1"/>
                </a:solidFill>
              </a:defRPr>
            </a:lvl5pPr>
            <a:lvl6pPr marL="3657509" lvl="5" indent="-423323" rtl="0">
              <a:spcBef>
                <a:spcPts val="2133"/>
              </a:spcBef>
              <a:spcAft>
                <a:spcPts val="0"/>
              </a:spcAft>
              <a:buClr>
                <a:schemeClr val="lt1"/>
              </a:buClr>
              <a:buSzPts val="1400"/>
              <a:buChar char="■"/>
              <a:defRPr>
                <a:solidFill>
                  <a:schemeClr val="lt1"/>
                </a:solidFill>
              </a:defRPr>
            </a:lvl6pPr>
            <a:lvl7pPr marL="4267093" lvl="6" indent="-423323" rtl="0">
              <a:spcBef>
                <a:spcPts val="2133"/>
              </a:spcBef>
              <a:spcAft>
                <a:spcPts val="0"/>
              </a:spcAft>
              <a:buClr>
                <a:schemeClr val="lt1"/>
              </a:buClr>
              <a:buSzPts val="1400"/>
              <a:buChar char="●"/>
              <a:defRPr>
                <a:solidFill>
                  <a:schemeClr val="lt1"/>
                </a:solidFill>
              </a:defRPr>
            </a:lvl7pPr>
            <a:lvl8pPr marL="4876678" lvl="7" indent="-423323" rtl="0">
              <a:spcBef>
                <a:spcPts val="2133"/>
              </a:spcBef>
              <a:spcAft>
                <a:spcPts val="0"/>
              </a:spcAft>
              <a:buClr>
                <a:schemeClr val="lt1"/>
              </a:buClr>
              <a:buSzPts val="1400"/>
              <a:buChar char="○"/>
              <a:defRPr>
                <a:solidFill>
                  <a:schemeClr val="lt1"/>
                </a:solidFill>
              </a:defRPr>
            </a:lvl8pPr>
            <a:lvl9pPr marL="5486263" lvl="8" indent="-423323" rtl="0">
              <a:spcBef>
                <a:spcPts val="2133"/>
              </a:spcBef>
              <a:spcAft>
                <a:spcPts val="2133"/>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11320333" y="6241345"/>
            <a:ext cx="731600" cy="5248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55080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130535" y="0"/>
            <a:ext cx="11856696" cy="676567"/>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1513576" y="238713"/>
            <a:ext cx="10212080" cy="702235"/>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1" y="0"/>
            <a:ext cx="130535" cy="6765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781001" y="-14"/>
            <a:ext cx="10086720" cy="676567"/>
          </a:xfrm>
        </p:spPr>
        <p:txBody>
          <a:bodyPr>
            <a:norm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30535" y="915280"/>
            <a:ext cx="11595121" cy="523075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12/3/2020</a:t>
            </a:fld>
            <a:endParaRPr lang="en-US" dirty="0"/>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r>
              <a:rPr lang="en-US" dirty="0"/>
              <a:t>CSE5914-Capstone</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8581954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426000" y="5640767"/>
            <a:ext cx="7998400" cy="798400"/>
          </a:xfrm>
          <a:prstGeom prst="rect">
            <a:avLst/>
          </a:prstGeom>
        </p:spPr>
        <p:txBody>
          <a:bodyPr spcFirstLastPara="1" wrap="square" lIns="91425" tIns="91425" rIns="91425" bIns="91425" anchor="ctr" anchorCtr="0">
            <a:noAutofit/>
          </a:bodyPr>
          <a:lstStyle>
            <a:lvl1pPr marL="609585" lvl="0" indent="-304792" rtl="0">
              <a:lnSpc>
                <a:spcPct val="100000"/>
              </a:lnSpc>
              <a:spcBef>
                <a:spcPts val="0"/>
              </a:spcBef>
              <a:spcAft>
                <a:spcPts val="0"/>
              </a:spcAft>
              <a:buSzPts val="1800"/>
              <a:buNone/>
              <a:defRPr/>
            </a:lvl1pPr>
          </a:lstStyle>
          <a:p>
            <a:endParaRPr/>
          </a:p>
        </p:txBody>
      </p:sp>
      <p:sp>
        <p:nvSpPr>
          <p:cNvPr id="47" name="Google Shape;47;p10"/>
          <p:cNvSpPr txBox="1">
            <a:spLocks noGrp="1"/>
          </p:cNvSpPr>
          <p:nvPr>
            <p:ph type="sldNum" idx="12"/>
          </p:nvPr>
        </p:nvSpPr>
        <p:spPr>
          <a:xfrm>
            <a:off x="11320333" y="6241345"/>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2343532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8"/>
        <p:cNvGrpSpPr/>
        <p:nvPr/>
      </p:nvGrpSpPr>
      <p:grpSpPr>
        <a:xfrm>
          <a:off x="0" y="0"/>
          <a:ext cx="0" cy="0"/>
          <a:chOff x="0" y="0"/>
          <a:chExt cx="0" cy="0"/>
        </a:xfrm>
      </p:grpSpPr>
      <p:sp>
        <p:nvSpPr>
          <p:cNvPr id="49" name="Google Shape;49;p11"/>
          <p:cNvSpPr/>
          <p:nvPr/>
        </p:nvSpPr>
        <p:spPr>
          <a:xfrm>
            <a:off x="0" y="6727600"/>
            <a:ext cx="12192000" cy="1304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 name="Google Shape;50;p11"/>
          <p:cNvSpPr txBox="1">
            <a:spLocks noGrp="1"/>
          </p:cNvSpPr>
          <p:nvPr>
            <p:ph type="title" hasCustomPrompt="1"/>
          </p:nvPr>
        </p:nvSpPr>
        <p:spPr>
          <a:xfrm>
            <a:off x="415600" y="1644133"/>
            <a:ext cx="11360800" cy="214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0000"/>
              <a:buFont typeface="Lato"/>
              <a:buNone/>
              <a:defRPr sz="13333">
                <a:latin typeface="Lato"/>
                <a:ea typeface="Lato"/>
                <a:cs typeface="Lato"/>
                <a:sym typeface="Lato"/>
              </a:defRPr>
            </a:lvl1pPr>
            <a:lvl2pPr lvl="1" algn="ctr" rtl="0">
              <a:spcBef>
                <a:spcPts val="0"/>
              </a:spcBef>
              <a:spcAft>
                <a:spcPts val="0"/>
              </a:spcAft>
              <a:buSzPts val="10000"/>
              <a:buFont typeface="Lato"/>
              <a:buNone/>
              <a:defRPr sz="13333">
                <a:latin typeface="Lato"/>
                <a:ea typeface="Lato"/>
                <a:cs typeface="Lato"/>
                <a:sym typeface="Lato"/>
              </a:defRPr>
            </a:lvl2pPr>
            <a:lvl3pPr lvl="2" algn="ctr" rtl="0">
              <a:spcBef>
                <a:spcPts val="0"/>
              </a:spcBef>
              <a:spcAft>
                <a:spcPts val="0"/>
              </a:spcAft>
              <a:buSzPts val="10000"/>
              <a:buFont typeface="Lato"/>
              <a:buNone/>
              <a:defRPr sz="13333">
                <a:latin typeface="Lato"/>
                <a:ea typeface="Lato"/>
                <a:cs typeface="Lato"/>
                <a:sym typeface="Lato"/>
              </a:defRPr>
            </a:lvl3pPr>
            <a:lvl4pPr lvl="3" algn="ctr" rtl="0">
              <a:spcBef>
                <a:spcPts val="0"/>
              </a:spcBef>
              <a:spcAft>
                <a:spcPts val="0"/>
              </a:spcAft>
              <a:buSzPts val="10000"/>
              <a:buFont typeface="Lato"/>
              <a:buNone/>
              <a:defRPr sz="13333">
                <a:latin typeface="Lato"/>
                <a:ea typeface="Lato"/>
                <a:cs typeface="Lato"/>
                <a:sym typeface="Lato"/>
              </a:defRPr>
            </a:lvl4pPr>
            <a:lvl5pPr lvl="4" algn="ctr" rtl="0">
              <a:spcBef>
                <a:spcPts val="0"/>
              </a:spcBef>
              <a:spcAft>
                <a:spcPts val="0"/>
              </a:spcAft>
              <a:buSzPts val="10000"/>
              <a:buFont typeface="Lato"/>
              <a:buNone/>
              <a:defRPr sz="13333">
                <a:latin typeface="Lato"/>
                <a:ea typeface="Lato"/>
                <a:cs typeface="Lato"/>
                <a:sym typeface="Lato"/>
              </a:defRPr>
            </a:lvl5pPr>
            <a:lvl6pPr lvl="5" algn="ctr" rtl="0">
              <a:spcBef>
                <a:spcPts val="0"/>
              </a:spcBef>
              <a:spcAft>
                <a:spcPts val="0"/>
              </a:spcAft>
              <a:buSzPts val="10000"/>
              <a:buFont typeface="Lato"/>
              <a:buNone/>
              <a:defRPr sz="13333">
                <a:latin typeface="Lato"/>
                <a:ea typeface="Lato"/>
                <a:cs typeface="Lato"/>
                <a:sym typeface="Lato"/>
              </a:defRPr>
            </a:lvl6pPr>
            <a:lvl7pPr lvl="6" algn="ctr" rtl="0">
              <a:spcBef>
                <a:spcPts val="0"/>
              </a:spcBef>
              <a:spcAft>
                <a:spcPts val="0"/>
              </a:spcAft>
              <a:buSzPts val="10000"/>
              <a:buFont typeface="Lato"/>
              <a:buNone/>
              <a:defRPr sz="13333">
                <a:latin typeface="Lato"/>
                <a:ea typeface="Lato"/>
                <a:cs typeface="Lato"/>
                <a:sym typeface="Lato"/>
              </a:defRPr>
            </a:lvl7pPr>
            <a:lvl8pPr lvl="7" algn="ctr" rtl="0">
              <a:spcBef>
                <a:spcPts val="0"/>
              </a:spcBef>
              <a:spcAft>
                <a:spcPts val="0"/>
              </a:spcAft>
              <a:buSzPts val="10000"/>
              <a:buFont typeface="Lato"/>
              <a:buNone/>
              <a:defRPr sz="13333">
                <a:latin typeface="Lato"/>
                <a:ea typeface="Lato"/>
                <a:cs typeface="Lato"/>
                <a:sym typeface="Lato"/>
              </a:defRPr>
            </a:lvl8pPr>
            <a:lvl9pPr lvl="8" algn="ctr" rtl="0">
              <a:spcBef>
                <a:spcPts val="0"/>
              </a:spcBef>
              <a:spcAft>
                <a:spcPts val="0"/>
              </a:spcAft>
              <a:buSzPts val="10000"/>
              <a:buFont typeface="Lato"/>
              <a:buNone/>
              <a:defRPr sz="13333">
                <a:latin typeface="Lato"/>
                <a:ea typeface="Lato"/>
                <a:cs typeface="Lato"/>
                <a:sym typeface="Lato"/>
              </a:defRPr>
            </a:lvl9pPr>
          </a:lstStyle>
          <a:p>
            <a:r>
              <a:t>xx%</a:t>
            </a:r>
          </a:p>
        </p:txBody>
      </p:sp>
      <p:sp>
        <p:nvSpPr>
          <p:cNvPr id="51" name="Google Shape;51;p11"/>
          <p:cNvSpPr txBox="1">
            <a:spLocks noGrp="1"/>
          </p:cNvSpPr>
          <p:nvPr>
            <p:ph type="body" idx="1"/>
          </p:nvPr>
        </p:nvSpPr>
        <p:spPr>
          <a:xfrm>
            <a:off x="415600" y="3892600"/>
            <a:ext cx="11360800" cy="1428800"/>
          </a:xfrm>
          <a:prstGeom prst="rect">
            <a:avLst/>
          </a:prstGeom>
        </p:spPr>
        <p:txBody>
          <a:bodyPr spcFirstLastPara="1" wrap="square" lIns="91425" tIns="91425" rIns="91425" bIns="91425" anchor="t" anchorCtr="0">
            <a:noAutofit/>
          </a:bodyPr>
          <a:lstStyle>
            <a:lvl1pPr marL="609585" lvl="0" indent="-457189" algn="ctr" rtl="0">
              <a:spcBef>
                <a:spcPts val="0"/>
              </a:spcBef>
              <a:spcAft>
                <a:spcPts val="0"/>
              </a:spcAft>
              <a:buSzPts val="1800"/>
              <a:buChar char="●"/>
              <a:defRPr/>
            </a:lvl1pPr>
            <a:lvl2pPr marL="1219170" lvl="1" indent="-423323" algn="ctr" rtl="0">
              <a:spcBef>
                <a:spcPts val="2133"/>
              </a:spcBef>
              <a:spcAft>
                <a:spcPts val="0"/>
              </a:spcAft>
              <a:buSzPts val="1400"/>
              <a:buChar char="○"/>
              <a:defRPr/>
            </a:lvl2pPr>
            <a:lvl3pPr marL="1828754" lvl="2" indent="-423323" algn="ctr" rtl="0">
              <a:spcBef>
                <a:spcPts val="2133"/>
              </a:spcBef>
              <a:spcAft>
                <a:spcPts val="0"/>
              </a:spcAft>
              <a:buSzPts val="1400"/>
              <a:buChar char="■"/>
              <a:defRPr/>
            </a:lvl3pPr>
            <a:lvl4pPr marL="2438339" lvl="3" indent="-423323" algn="ctr" rtl="0">
              <a:spcBef>
                <a:spcPts val="2133"/>
              </a:spcBef>
              <a:spcAft>
                <a:spcPts val="0"/>
              </a:spcAft>
              <a:buSzPts val="1400"/>
              <a:buChar char="●"/>
              <a:defRPr/>
            </a:lvl4pPr>
            <a:lvl5pPr marL="3047924" lvl="4" indent="-423323" algn="ctr" rtl="0">
              <a:spcBef>
                <a:spcPts val="2133"/>
              </a:spcBef>
              <a:spcAft>
                <a:spcPts val="0"/>
              </a:spcAft>
              <a:buSzPts val="1400"/>
              <a:buChar char="○"/>
              <a:defRPr/>
            </a:lvl5pPr>
            <a:lvl6pPr marL="3657509" lvl="5" indent="-423323" algn="ctr" rtl="0">
              <a:spcBef>
                <a:spcPts val="2133"/>
              </a:spcBef>
              <a:spcAft>
                <a:spcPts val="0"/>
              </a:spcAft>
              <a:buSzPts val="1400"/>
              <a:buChar char="■"/>
              <a:defRPr/>
            </a:lvl6pPr>
            <a:lvl7pPr marL="4267093" lvl="6" indent="-423323" algn="ctr" rtl="0">
              <a:spcBef>
                <a:spcPts val="2133"/>
              </a:spcBef>
              <a:spcAft>
                <a:spcPts val="0"/>
              </a:spcAft>
              <a:buSzPts val="1400"/>
              <a:buChar char="●"/>
              <a:defRPr/>
            </a:lvl7pPr>
            <a:lvl8pPr marL="4876678" lvl="7" indent="-423323" algn="ctr" rtl="0">
              <a:spcBef>
                <a:spcPts val="2133"/>
              </a:spcBef>
              <a:spcAft>
                <a:spcPts val="0"/>
              </a:spcAft>
              <a:buSzPts val="1400"/>
              <a:buChar char="○"/>
              <a:defRPr/>
            </a:lvl8pPr>
            <a:lvl9pPr marL="5486263" lvl="8" indent="-423323" algn="ctr" rtl="0">
              <a:spcBef>
                <a:spcPts val="2133"/>
              </a:spcBef>
              <a:spcAft>
                <a:spcPts val="2133"/>
              </a:spcAft>
              <a:buSzPts val="1400"/>
              <a:buChar char="■"/>
              <a:defRPr/>
            </a:lvl9pPr>
          </a:lstStyle>
          <a:p>
            <a:endParaRPr/>
          </a:p>
        </p:txBody>
      </p:sp>
      <p:sp>
        <p:nvSpPr>
          <p:cNvPr id="52" name="Google Shape;52;p11"/>
          <p:cNvSpPr txBox="1">
            <a:spLocks noGrp="1"/>
          </p:cNvSpPr>
          <p:nvPr>
            <p:ph type="sldNum" idx="12"/>
          </p:nvPr>
        </p:nvSpPr>
        <p:spPr>
          <a:xfrm>
            <a:off x="11320333" y="6241345"/>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547414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11320333" y="6241345"/>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256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12/3/2020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27951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12/3/2020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91302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12/3/2020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24500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12/3/2020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69634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12/3/2020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39903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12/3/2020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93840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12/3/2020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78507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12/3/2020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733440575"/>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21800"/>
            <a:ext cx="11360800" cy="834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1pPr>
            <a:lvl2pPr lvl="1" rt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2pPr>
            <a:lvl3pPr lvl="2" rt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3pPr>
            <a:lvl4pPr lvl="3" rt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4pPr>
            <a:lvl5pPr lvl="4" rt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5pPr>
            <a:lvl6pPr lvl="5" rt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6pPr>
            <a:lvl7pPr lvl="6" rt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7pPr>
            <a:lvl8pPr lvl="7" rt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8pPr>
            <a:lvl9pPr lvl="8" rt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11320333" y="6241345"/>
            <a:ext cx="731600" cy="524800"/>
          </a:xfrm>
          <a:prstGeom prst="rect">
            <a:avLst/>
          </a:prstGeom>
          <a:noFill/>
          <a:ln>
            <a:noFill/>
          </a:ln>
        </p:spPr>
        <p:txBody>
          <a:bodyPr spcFirstLastPara="1" wrap="square" lIns="91425" tIns="91425" rIns="91425" bIns="91425" anchor="ctr" anchorCtr="0">
            <a:noAutofit/>
          </a:bodyPr>
          <a:lstStyle>
            <a:lvl1pPr lvl="0" algn="r" rtl="0">
              <a:buNone/>
              <a:defRPr sz="1333">
                <a:solidFill>
                  <a:schemeClr val="dk2"/>
                </a:solidFill>
                <a:latin typeface="Lato"/>
                <a:ea typeface="Lato"/>
                <a:cs typeface="Lato"/>
                <a:sym typeface="Lato"/>
              </a:defRPr>
            </a:lvl1pPr>
            <a:lvl2pPr lvl="1" algn="r" rtl="0">
              <a:buNone/>
              <a:defRPr sz="1333">
                <a:solidFill>
                  <a:schemeClr val="dk2"/>
                </a:solidFill>
                <a:latin typeface="Lato"/>
                <a:ea typeface="Lato"/>
                <a:cs typeface="Lato"/>
                <a:sym typeface="Lato"/>
              </a:defRPr>
            </a:lvl2pPr>
            <a:lvl3pPr lvl="2" algn="r" rtl="0">
              <a:buNone/>
              <a:defRPr sz="1333">
                <a:solidFill>
                  <a:schemeClr val="dk2"/>
                </a:solidFill>
                <a:latin typeface="Lato"/>
                <a:ea typeface="Lato"/>
                <a:cs typeface="Lato"/>
                <a:sym typeface="Lato"/>
              </a:defRPr>
            </a:lvl3pPr>
            <a:lvl4pPr lvl="3" algn="r" rtl="0">
              <a:buNone/>
              <a:defRPr sz="1333">
                <a:solidFill>
                  <a:schemeClr val="dk2"/>
                </a:solidFill>
                <a:latin typeface="Lato"/>
                <a:ea typeface="Lato"/>
                <a:cs typeface="Lato"/>
                <a:sym typeface="Lato"/>
              </a:defRPr>
            </a:lvl4pPr>
            <a:lvl5pPr lvl="4" algn="r" rtl="0">
              <a:buNone/>
              <a:defRPr sz="1333">
                <a:solidFill>
                  <a:schemeClr val="dk2"/>
                </a:solidFill>
                <a:latin typeface="Lato"/>
                <a:ea typeface="Lato"/>
                <a:cs typeface="Lato"/>
                <a:sym typeface="Lato"/>
              </a:defRPr>
            </a:lvl5pPr>
            <a:lvl6pPr lvl="5" algn="r" rtl="0">
              <a:buNone/>
              <a:defRPr sz="1333">
                <a:solidFill>
                  <a:schemeClr val="dk2"/>
                </a:solidFill>
                <a:latin typeface="Lato"/>
                <a:ea typeface="Lato"/>
                <a:cs typeface="Lato"/>
                <a:sym typeface="Lato"/>
              </a:defRPr>
            </a:lvl6pPr>
            <a:lvl7pPr lvl="6" algn="r" rtl="0">
              <a:buNone/>
              <a:defRPr sz="1333">
                <a:solidFill>
                  <a:schemeClr val="dk2"/>
                </a:solidFill>
                <a:latin typeface="Lato"/>
                <a:ea typeface="Lato"/>
                <a:cs typeface="Lato"/>
                <a:sym typeface="Lato"/>
              </a:defRPr>
            </a:lvl7pPr>
            <a:lvl8pPr lvl="7" algn="r" rtl="0">
              <a:buNone/>
              <a:defRPr sz="1333">
                <a:solidFill>
                  <a:schemeClr val="dk2"/>
                </a:solidFill>
                <a:latin typeface="Lato"/>
                <a:ea typeface="Lato"/>
                <a:cs typeface="Lato"/>
                <a:sym typeface="Lato"/>
              </a:defRPr>
            </a:lvl8pPr>
            <a:lvl9pPr lvl="8" algn="r" rtl="0">
              <a:buNone/>
              <a:defRPr sz="1333">
                <a:solidFill>
                  <a:schemeClr val="dk2"/>
                </a:solidFill>
                <a:latin typeface="Lato"/>
                <a:ea typeface="Lato"/>
                <a:cs typeface="Lato"/>
                <a:sym typeface="La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185944513"/>
      </p:ext>
    </p:extLst>
  </p:cSld>
  <p:clrMap bg1="lt1" tx1="dk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medium.com/datadriveninvestor/how-to-built-a-recommender-system-rs-616c988d64b2"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d2l.ai/chapter_recommender-systems/recsys-intro.html" TargetMode="External"/><Relationship Id="rId7"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humboldt-wi.github.io/blog/research/applied_predictive_modeling_19/causalrecommendersystem/" TargetMode="External"/><Relationship Id="rId5" Type="http://schemas.openxmlformats.org/officeDocument/2006/relationships/hyperlink" Target="https://arxiv.org/pdf/1707.07435.pdf" TargetMode="External"/><Relationship Id="rId4" Type="http://schemas.openxmlformats.org/officeDocument/2006/relationships/hyperlink" Target="https://dl.acm.org/doi/pdf/10.1155/2009/421425"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47BA1-D983-4F47-9B19-FABEB9C8D063}"/>
              </a:ext>
            </a:extLst>
          </p:cNvPr>
          <p:cNvSpPr>
            <a:spLocks noGrp="1"/>
          </p:cNvSpPr>
          <p:nvPr>
            <p:ph type="ctrTitle"/>
          </p:nvPr>
        </p:nvSpPr>
        <p:spPr/>
        <p:txBody>
          <a:bodyPr/>
          <a:lstStyle/>
          <a:p>
            <a:r>
              <a:rPr lang="en-US" altLang="zh-CN"/>
              <a:t>Movie Recommender</a:t>
            </a:r>
            <a:endParaRPr lang="en-US" dirty="0"/>
          </a:p>
        </p:txBody>
      </p:sp>
      <p:sp>
        <p:nvSpPr>
          <p:cNvPr id="3" name="Subtitle 2">
            <a:extLst>
              <a:ext uri="{FF2B5EF4-FFF2-40B4-BE49-F238E27FC236}">
                <a16:creationId xmlns:a16="http://schemas.microsoft.com/office/drawing/2014/main" id="{9402B6C8-7DA6-405B-A56D-2741F97048A5}"/>
              </a:ext>
            </a:extLst>
          </p:cNvPr>
          <p:cNvSpPr>
            <a:spLocks noGrp="1"/>
          </p:cNvSpPr>
          <p:nvPr>
            <p:ph type="subTitle" idx="1"/>
          </p:nvPr>
        </p:nvSpPr>
        <p:spPr/>
        <p:txBody>
          <a:bodyPr/>
          <a:lstStyle/>
          <a:p>
            <a:r>
              <a:rPr lang="en-US"/>
              <a:t>Group </a:t>
            </a:r>
            <a:r>
              <a:rPr lang="en-US" altLang="zh-CN"/>
              <a:t>member</a:t>
            </a:r>
            <a:r>
              <a:rPr lang="zh-CN" altLang="en-US"/>
              <a:t>： </a:t>
            </a:r>
            <a:r>
              <a:rPr lang="en-US" altLang="zh-CN"/>
              <a:t>Zhengqi Dong, Yuntian He</a:t>
            </a:r>
          </a:p>
          <a:p>
            <a:r>
              <a:rPr lang="en-US"/>
              <a:t>Email: {dong.760, he.1773}@osu.edu</a:t>
            </a:r>
            <a:endParaRPr lang="en-US" dirty="0"/>
          </a:p>
        </p:txBody>
      </p:sp>
    </p:spTree>
    <p:extLst>
      <p:ext uri="{BB962C8B-B14F-4D97-AF65-F5344CB8AC3E}">
        <p14:creationId xmlns:p14="http://schemas.microsoft.com/office/powerpoint/2010/main" val="1867781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0"/>
          <p:cNvSpPr txBox="1">
            <a:spLocks noGrp="1"/>
          </p:cNvSpPr>
          <p:nvPr>
            <p:ph type="title"/>
          </p:nvPr>
        </p:nvSpPr>
        <p:spPr>
          <a:xfrm>
            <a:off x="415600" y="521800"/>
            <a:ext cx="11360800" cy="834800"/>
          </a:xfrm>
          <a:prstGeom prst="rect">
            <a:avLst/>
          </a:prstGeom>
        </p:spPr>
        <p:txBody>
          <a:bodyPr spcFirstLastPara="1" wrap="square" lIns="121900" tIns="121900" rIns="121900" bIns="121900" anchor="t" anchorCtr="0">
            <a:noAutofit/>
          </a:bodyPr>
          <a:lstStyle/>
          <a:p>
            <a:r>
              <a:rPr lang="en"/>
              <a:t>Preliminary results</a:t>
            </a:r>
            <a:endParaRPr/>
          </a:p>
        </p:txBody>
      </p:sp>
      <p:sp>
        <p:nvSpPr>
          <p:cNvPr id="119" name="Google Shape;119;p20"/>
          <p:cNvSpPr txBox="1">
            <a:spLocks noGrp="1"/>
          </p:cNvSpPr>
          <p:nvPr>
            <p:ph type="body" idx="1"/>
          </p:nvPr>
        </p:nvSpPr>
        <p:spPr>
          <a:xfrm>
            <a:off x="415600" y="1536633"/>
            <a:ext cx="11360800" cy="4555200"/>
          </a:xfrm>
          <a:prstGeom prst="rect">
            <a:avLst/>
          </a:prstGeom>
        </p:spPr>
        <p:txBody>
          <a:bodyPr spcFirstLastPara="1" wrap="square" lIns="121900" tIns="121900" rIns="121900" bIns="121900" anchor="t" anchorCtr="0">
            <a:noAutofit/>
          </a:bodyPr>
          <a:lstStyle/>
          <a:p>
            <a:pPr marL="0" indent="0">
              <a:spcAft>
                <a:spcPts val="2133"/>
              </a:spcAft>
              <a:buNone/>
            </a:pPr>
            <a:r>
              <a:rPr lang="en" sz="1600" dirty="0"/>
              <a:t>Method: Graph embedding (movies) + MLP (classifier)</a:t>
            </a:r>
            <a:endParaRPr sz="1600" dirty="0"/>
          </a:p>
        </p:txBody>
      </p:sp>
      <p:pic>
        <p:nvPicPr>
          <p:cNvPr id="120" name="Google Shape;120;p20" title="Points scored"/>
          <p:cNvPicPr preferRelativeResize="0"/>
          <p:nvPr/>
        </p:nvPicPr>
        <p:blipFill>
          <a:blip r:embed="rId3">
            <a:alphaModFix/>
          </a:blip>
          <a:stretch>
            <a:fillRect/>
          </a:stretch>
        </p:blipFill>
        <p:spPr>
          <a:xfrm>
            <a:off x="6390934" y="2671667"/>
            <a:ext cx="4807732" cy="2972767"/>
          </a:xfrm>
          <a:prstGeom prst="rect">
            <a:avLst/>
          </a:prstGeom>
          <a:noFill/>
          <a:ln>
            <a:noFill/>
          </a:ln>
        </p:spPr>
      </p:pic>
      <p:pic>
        <p:nvPicPr>
          <p:cNvPr id="121" name="Google Shape;121;p20" title="Points scored"/>
          <p:cNvPicPr preferRelativeResize="0"/>
          <p:nvPr/>
        </p:nvPicPr>
        <p:blipFill>
          <a:blip r:embed="rId4">
            <a:alphaModFix/>
          </a:blip>
          <a:stretch>
            <a:fillRect/>
          </a:stretch>
        </p:blipFill>
        <p:spPr>
          <a:xfrm>
            <a:off x="1006034" y="2671667"/>
            <a:ext cx="4807732" cy="2972767"/>
          </a:xfrm>
          <a:prstGeom prst="rect">
            <a:avLst/>
          </a:prstGeom>
          <a:noFill/>
          <a:ln>
            <a:noFill/>
          </a:ln>
        </p:spPr>
      </p:pic>
    </p:spTree>
    <p:extLst>
      <p:ext uri="{BB962C8B-B14F-4D97-AF65-F5344CB8AC3E}">
        <p14:creationId xmlns:p14="http://schemas.microsoft.com/office/powerpoint/2010/main" val="970733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1"/>
          <p:cNvSpPr txBox="1">
            <a:spLocks noGrp="1"/>
          </p:cNvSpPr>
          <p:nvPr>
            <p:ph type="title"/>
          </p:nvPr>
        </p:nvSpPr>
        <p:spPr>
          <a:xfrm>
            <a:off x="415600" y="521800"/>
            <a:ext cx="11360800" cy="834800"/>
          </a:xfrm>
          <a:prstGeom prst="rect">
            <a:avLst/>
          </a:prstGeom>
        </p:spPr>
        <p:txBody>
          <a:bodyPr spcFirstLastPara="1" wrap="square" lIns="121900" tIns="121900" rIns="121900" bIns="121900" anchor="t" anchorCtr="0">
            <a:noAutofit/>
          </a:bodyPr>
          <a:lstStyle/>
          <a:p>
            <a:r>
              <a:rPr lang="en"/>
              <a:t>Takeaway</a:t>
            </a:r>
            <a:endParaRPr/>
          </a:p>
        </p:txBody>
      </p:sp>
      <p:sp>
        <p:nvSpPr>
          <p:cNvPr id="127" name="Google Shape;127;p21"/>
          <p:cNvSpPr txBox="1">
            <a:spLocks noGrp="1"/>
          </p:cNvSpPr>
          <p:nvPr>
            <p:ph type="body" idx="1"/>
          </p:nvPr>
        </p:nvSpPr>
        <p:spPr>
          <a:xfrm>
            <a:off x="415600" y="1536633"/>
            <a:ext cx="11360800" cy="4555200"/>
          </a:xfrm>
          <a:prstGeom prst="rect">
            <a:avLst/>
          </a:prstGeom>
        </p:spPr>
        <p:txBody>
          <a:bodyPr spcFirstLastPara="1" wrap="square" lIns="121900" tIns="121900" rIns="121900" bIns="121900" anchor="t" anchorCtr="0">
            <a:noAutofit/>
          </a:bodyPr>
          <a:lstStyle/>
          <a:p>
            <a:pPr>
              <a:buChar char="-"/>
            </a:pPr>
            <a:r>
              <a:rPr lang="en" sz="2800" dirty="0"/>
              <a:t>A hybrid recommendation system using text and graph embeddings</a:t>
            </a:r>
            <a:endParaRPr sz="2800" dirty="0"/>
          </a:p>
          <a:p>
            <a:pPr>
              <a:buChar char="-"/>
            </a:pPr>
            <a:r>
              <a:rPr lang="en" sz="2800" dirty="0"/>
              <a:t>Rating-aware sampling technique</a:t>
            </a:r>
            <a:endParaRPr sz="2800" dirty="0"/>
          </a:p>
          <a:p>
            <a:pPr>
              <a:buChar char="-"/>
            </a:pPr>
            <a:r>
              <a:rPr lang="en" sz="2800" dirty="0"/>
              <a:t>Evaluation of proposed framework on the dataset</a:t>
            </a:r>
            <a:endParaRPr sz="2800" dirty="0"/>
          </a:p>
        </p:txBody>
      </p:sp>
    </p:spTree>
    <p:extLst>
      <p:ext uri="{BB962C8B-B14F-4D97-AF65-F5344CB8AC3E}">
        <p14:creationId xmlns:p14="http://schemas.microsoft.com/office/powerpoint/2010/main" val="1590128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D115C-21F9-4ACD-A5C8-67319E822CC8}"/>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6DCF31AC-1DD2-4CA0-BBEF-74166A47D531}"/>
              </a:ext>
            </a:extLst>
          </p:cNvPr>
          <p:cNvSpPr>
            <a:spLocks noGrp="1"/>
          </p:cNvSpPr>
          <p:nvPr>
            <p:ph type="body" idx="1"/>
          </p:nvPr>
        </p:nvSpPr>
        <p:spPr/>
        <p:txBody>
          <a:bodyPr/>
          <a:lstStyle/>
          <a:p>
            <a:pPr marL="152396" indent="0" algn="ctr">
              <a:buNone/>
            </a:pPr>
            <a:endParaRPr lang="en-US" sz="7200" dirty="0"/>
          </a:p>
          <a:p>
            <a:pPr marL="152396" indent="0" algn="ctr">
              <a:buNone/>
            </a:pPr>
            <a:r>
              <a:rPr lang="en-US" sz="7200" dirty="0"/>
              <a:t>Thanks! Any Question?</a:t>
            </a:r>
          </a:p>
        </p:txBody>
      </p:sp>
    </p:spTree>
    <p:extLst>
      <p:ext uri="{BB962C8B-B14F-4D97-AF65-F5344CB8AC3E}">
        <p14:creationId xmlns:p14="http://schemas.microsoft.com/office/powerpoint/2010/main" val="99063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96471-E041-4F09-BAAD-98FEC06A9D3E}"/>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C0A787F1-8583-45D2-9B31-3461E1ECB12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79441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762F1-683A-4780-9E47-851E433A916C}"/>
              </a:ext>
            </a:extLst>
          </p:cNvPr>
          <p:cNvSpPr>
            <a:spLocks noGrp="1"/>
          </p:cNvSpPr>
          <p:nvPr>
            <p:ph type="title"/>
          </p:nvPr>
        </p:nvSpPr>
        <p:spPr/>
        <p:txBody>
          <a:bodyPr/>
          <a:lstStyle/>
          <a:p>
            <a:r>
              <a:rPr lang="en-US" dirty="0"/>
              <a:t>Collaborative Filtering: </a:t>
            </a:r>
          </a:p>
        </p:txBody>
      </p:sp>
      <p:sp>
        <p:nvSpPr>
          <p:cNvPr id="3" name="Content Placeholder 2">
            <a:extLst>
              <a:ext uri="{FF2B5EF4-FFF2-40B4-BE49-F238E27FC236}">
                <a16:creationId xmlns:a16="http://schemas.microsoft.com/office/drawing/2014/main" id="{76762AB4-2B3D-4C7C-ADF0-63251301A55B}"/>
              </a:ext>
            </a:extLst>
          </p:cNvPr>
          <p:cNvSpPr>
            <a:spLocks noGrp="1"/>
          </p:cNvSpPr>
          <p:nvPr>
            <p:ph idx="1"/>
          </p:nvPr>
        </p:nvSpPr>
        <p:spPr>
          <a:xfrm>
            <a:off x="130536" y="915280"/>
            <a:ext cx="6495552" cy="5127711"/>
          </a:xfrm>
        </p:spPr>
        <p:txBody>
          <a:bodyPr>
            <a:normAutofit fontScale="85000" lnSpcReduction="10000"/>
          </a:bodyPr>
          <a:lstStyle/>
          <a:p>
            <a:r>
              <a:rPr lang="en-US" dirty="0"/>
              <a:t>Based on the similarity of two user: e.g., “The user watched this movie are also like…”</a:t>
            </a:r>
          </a:p>
          <a:p>
            <a:r>
              <a:rPr lang="en-US" dirty="0"/>
              <a:t>Doesn’t depends on any algorithm but other users' behavior. Dynamic model, information update automatically.</a:t>
            </a:r>
          </a:p>
          <a:p>
            <a:r>
              <a:rPr lang="en-US" dirty="0"/>
              <a:t>Two main types of memory-based collaborative filtering algorithm:</a:t>
            </a:r>
          </a:p>
          <a:p>
            <a:pPr marL="914400" lvl="1" indent="-457200">
              <a:buFont typeface="+mj-lt"/>
              <a:buAutoNum type="arabicPeriod"/>
            </a:pPr>
            <a:r>
              <a:rPr lang="en-US" dirty="0"/>
              <a:t>User-User Collaborative Filtering: Find the look-alike user based on current user favorite movie, and recommend movie based on look-alike user’s history. This algorithm is effective but time consuming to compute the user pair information for a large database.</a:t>
            </a:r>
          </a:p>
          <a:p>
            <a:pPr marL="914400" lvl="1" indent="-457200">
              <a:buFont typeface="+mj-lt"/>
              <a:buAutoNum type="arabicPeriod"/>
            </a:pPr>
            <a:r>
              <a:rPr lang="en-US" dirty="0" err="1"/>
              <a:t>Iterm-Iterm</a:t>
            </a:r>
            <a:r>
              <a:rPr lang="en-US" dirty="0"/>
              <a:t> Collaborative Filtering: Instead of finding look-alike user, we try to find the look-alike movies, the movie have similar categories, tagging, entity, rating and etc. Lett time consuming, especially for a new user.</a:t>
            </a:r>
          </a:p>
        </p:txBody>
      </p:sp>
      <p:pic>
        <p:nvPicPr>
          <p:cNvPr id="5" name="Picture 4">
            <a:extLst>
              <a:ext uri="{FF2B5EF4-FFF2-40B4-BE49-F238E27FC236}">
                <a16:creationId xmlns:a16="http://schemas.microsoft.com/office/drawing/2014/main" id="{96A2F0C8-0A6B-4E0C-9FE2-4FA0EB9AB478}"/>
              </a:ext>
            </a:extLst>
          </p:cNvPr>
          <p:cNvPicPr>
            <a:picLocks noChangeAspect="1"/>
          </p:cNvPicPr>
          <p:nvPr/>
        </p:nvPicPr>
        <p:blipFill>
          <a:blip r:embed="rId3"/>
          <a:stretch>
            <a:fillRect/>
          </a:stretch>
        </p:blipFill>
        <p:spPr>
          <a:xfrm>
            <a:off x="6790571" y="915280"/>
            <a:ext cx="4998217" cy="4372337"/>
          </a:xfrm>
          <a:prstGeom prst="rect">
            <a:avLst/>
          </a:prstGeom>
        </p:spPr>
      </p:pic>
      <p:sp>
        <p:nvSpPr>
          <p:cNvPr id="6" name="TextBox 5">
            <a:extLst>
              <a:ext uri="{FF2B5EF4-FFF2-40B4-BE49-F238E27FC236}">
                <a16:creationId xmlns:a16="http://schemas.microsoft.com/office/drawing/2014/main" id="{255E9D12-2A2E-4741-84A3-B8A41049DF91}"/>
              </a:ext>
            </a:extLst>
          </p:cNvPr>
          <p:cNvSpPr txBox="1"/>
          <p:nvPr/>
        </p:nvSpPr>
        <p:spPr>
          <a:xfrm>
            <a:off x="4495800" y="6490588"/>
            <a:ext cx="8953500" cy="307777"/>
          </a:xfrm>
          <a:prstGeom prst="rect">
            <a:avLst/>
          </a:prstGeom>
          <a:noFill/>
        </p:spPr>
        <p:txBody>
          <a:bodyPr wrap="square" rtlCol="0">
            <a:spAutoFit/>
          </a:bodyPr>
          <a:lstStyle/>
          <a:p>
            <a:r>
              <a:rPr lang="en-US" sz="1400" dirty="0"/>
              <a:t>Courtesy: </a:t>
            </a:r>
            <a:r>
              <a:rPr lang="en-US" sz="1400" dirty="0">
                <a:hlinkClick r:id="rId4"/>
              </a:rPr>
              <a:t>https://medium.com/datadriveninvestor/how-to-built-a-recommender-system-rs-616c988d64b2</a:t>
            </a:r>
            <a:r>
              <a:rPr lang="en-US" sz="1400" dirty="0"/>
              <a:t> </a:t>
            </a:r>
          </a:p>
        </p:txBody>
      </p:sp>
    </p:spTree>
    <p:extLst>
      <p:ext uri="{BB962C8B-B14F-4D97-AF65-F5344CB8AC3E}">
        <p14:creationId xmlns:p14="http://schemas.microsoft.com/office/powerpoint/2010/main" val="1628475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3B7F4-6ED5-4B7C-8054-E072C778314F}"/>
              </a:ext>
            </a:extLst>
          </p:cNvPr>
          <p:cNvSpPr>
            <a:spLocks noGrp="1"/>
          </p:cNvSpPr>
          <p:nvPr>
            <p:ph type="title"/>
          </p:nvPr>
        </p:nvSpPr>
        <p:spPr/>
        <p:txBody>
          <a:bodyPr/>
          <a:lstStyle/>
          <a:p>
            <a:r>
              <a:rPr lang="en-US" sz="2800" dirty="0">
                <a:latin typeface="Times New Roman" panose="02020603050405020304" pitchFamily="18" charset="0"/>
                <a:cs typeface="Times New Roman" panose="02020603050405020304" pitchFamily="18" charset="0"/>
              </a:rPr>
              <a:t>Content-Based  Filtering</a:t>
            </a:r>
            <a:endParaRPr lang="en-US" dirty="0"/>
          </a:p>
        </p:txBody>
      </p:sp>
      <p:sp>
        <p:nvSpPr>
          <p:cNvPr id="3" name="Content Placeholder 2">
            <a:extLst>
              <a:ext uri="{FF2B5EF4-FFF2-40B4-BE49-F238E27FC236}">
                <a16:creationId xmlns:a16="http://schemas.microsoft.com/office/drawing/2014/main" id="{0E8C706F-A0AF-4929-AEDD-513B762DC25F}"/>
              </a:ext>
            </a:extLst>
          </p:cNvPr>
          <p:cNvSpPr>
            <a:spLocks noGrp="1"/>
          </p:cNvSpPr>
          <p:nvPr>
            <p:ph idx="1"/>
          </p:nvPr>
        </p:nvSpPr>
        <p:spPr/>
        <p:txBody>
          <a:bodyPr/>
          <a:lstStyle/>
          <a:p>
            <a:r>
              <a:rPr lang="en-US" dirty="0"/>
              <a:t>Idea: The content-based recommender relies on the similarity of the items being recommended. For example, if you like an item, then there is higher change you will like a “similar” item under the same categories. </a:t>
            </a:r>
          </a:p>
          <a:p>
            <a:r>
              <a:rPr lang="en-US" dirty="0"/>
              <a:t>There are two way to obtain the information from user, explicit and implicit extraction. Explicit extraction is directly asking user questions. Implicit extraction is based on unspoken data, such as users' profiles, a set of actions on browser session. </a:t>
            </a:r>
          </a:p>
        </p:txBody>
      </p:sp>
    </p:spTree>
    <p:extLst>
      <p:ext uri="{BB962C8B-B14F-4D97-AF65-F5344CB8AC3E}">
        <p14:creationId xmlns:p14="http://schemas.microsoft.com/office/powerpoint/2010/main" val="3552353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762F1-683A-4780-9E47-851E433A916C}"/>
              </a:ext>
            </a:extLst>
          </p:cNvPr>
          <p:cNvSpPr>
            <a:spLocks noGrp="1"/>
          </p:cNvSpPr>
          <p:nvPr>
            <p:ph type="title"/>
          </p:nvPr>
        </p:nvSpPr>
        <p:spPr/>
        <p:txBody>
          <a:bodyPr/>
          <a:lstStyle/>
          <a:p>
            <a:r>
              <a:rPr lang="en-US" dirty="0"/>
              <a:t>Collaborative Filtering: Jaccard Vs Cosine </a:t>
            </a:r>
            <a:r>
              <a:rPr lang="en-US" altLang="zh-CN" dirty="0"/>
              <a:t>Vs Pearson</a:t>
            </a:r>
            <a:endParaRPr lang="en-US" dirty="0"/>
          </a:p>
        </p:txBody>
      </p:sp>
      <p:sp>
        <p:nvSpPr>
          <p:cNvPr id="3" name="Content Placeholder 2">
            <a:extLst>
              <a:ext uri="{FF2B5EF4-FFF2-40B4-BE49-F238E27FC236}">
                <a16:creationId xmlns:a16="http://schemas.microsoft.com/office/drawing/2014/main" id="{76762AB4-2B3D-4C7C-ADF0-63251301A55B}"/>
              </a:ext>
            </a:extLst>
          </p:cNvPr>
          <p:cNvSpPr>
            <a:spLocks noGrp="1"/>
          </p:cNvSpPr>
          <p:nvPr>
            <p:ph idx="1"/>
          </p:nvPr>
        </p:nvSpPr>
        <p:spPr>
          <a:xfrm>
            <a:off x="242605" y="1090360"/>
            <a:ext cx="11706789" cy="5219513"/>
          </a:xfrm>
        </p:spPr>
        <p:txBody>
          <a:bodyPr/>
          <a:lstStyle/>
          <a:p>
            <a:r>
              <a:rPr lang="en-US" altLang="zh-CN" dirty="0"/>
              <a:t>Jaccard similarity: aka Jaccard index, intersection over union</a:t>
            </a:r>
          </a:p>
          <a:p>
            <a:endParaRPr lang="en-US" altLang="zh-CN" dirty="0"/>
          </a:p>
          <a:p>
            <a:r>
              <a:rPr lang="en-US" altLang="zh-CN" dirty="0"/>
              <a:t>Cosine similarity: The distance(the length of the component of B points in the same direction as A) decrease with the increasing value of angle between A and B</a:t>
            </a:r>
          </a:p>
          <a:p>
            <a:endParaRPr lang="en-US" altLang="zh-CN" dirty="0"/>
          </a:p>
          <a:p>
            <a:endParaRPr lang="en-US" altLang="zh-CN" dirty="0"/>
          </a:p>
          <a:p>
            <a:r>
              <a:rPr lang="en-US" altLang="zh-CN" dirty="0"/>
              <a:t>Pearson Similarity: aka Pearson correlation coefficient. Measure the linear correlation between X and Y</a:t>
            </a:r>
          </a:p>
          <a:p>
            <a:pPr marL="0" indent="0">
              <a:buNone/>
            </a:pPr>
            <a:r>
              <a:rPr lang="en-US" altLang="zh-CN" dirty="0"/>
              <a:t> </a:t>
            </a:r>
          </a:p>
          <a:p>
            <a:pPr lvl="1"/>
            <a:endParaRPr lang="en-US" altLang="zh-CN" dirty="0"/>
          </a:p>
          <a:p>
            <a:pPr lvl="1"/>
            <a:endParaRPr lang="en-US" dirty="0"/>
          </a:p>
        </p:txBody>
      </p:sp>
      <p:pic>
        <p:nvPicPr>
          <p:cNvPr id="6" name="Picture 5">
            <a:extLst>
              <a:ext uri="{FF2B5EF4-FFF2-40B4-BE49-F238E27FC236}">
                <a16:creationId xmlns:a16="http://schemas.microsoft.com/office/drawing/2014/main" id="{5AEB667E-FA85-48A9-9F72-D3F0B7B684C2}"/>
              </a:ext>
            </a:extLst>
          </p:cNvPr>
          <p:cNvPicPr>
            <a:picLocks noChangeAspect="1"/>
          </p:cNvPicPr>
          <p:nvPr/>
        </p:nvPicPr>
        <p:blipFill>
          <a:blip r:embed="rId3"/>
          <a:stretch>
            <a:fillRect/>
          </a:stretch>
        </p:blipFill>
        <p:spPr>
          <a:xfrm>
            <a:off x="1338894" y="1630751"/>
            <a:ext cx="3362794" cy="476316"/>
          </a:xfrm>
          <a:prstGeom prst="rect">
            <a:avLst/>
          </a:prstGeom>
        </p:spPr>
      </p:pic>
      <p:pic>
        <p:nvPicPr>
          <p:cNvPr id="8" name="Picture 7">
            <a:extLst>
              <a:ext uri="{FF2B5EF4-FFF2-40B4-BE49-F238E27FC236}">
                <a16:creationId xmlns:a16="http://schemas.microsoft.com/office/drawing/2014/main" id="{AF7EBFF4-88D5-4DD4-9B59-BCABE1B3868E}"/>
              </a:ext>
            </a:extLst>
          </p:cNvPr>
          <p:cNvPicPr>
            <a:picLocks noChangeAspect="1"/>
          </p:cNvPicPr>
          <p:nvPr/>
        </p:nvPicPr>
        <p:blipFill>
          <a:blip r:embed="rId4"/>
          <a:stretch>
            <a:fillRect/>
          </a:stretch>
        </p:blipFill>
        <p:spPr>
          <a:xfrm>
            <a:off x="1338894" y="3123773"/>
            <a:ext cx="4182059" cy="1152686"/>
          </a:xfrm>
          <a:prstGeom prst="rect">
            <a:avLst/>
          </a:prstGeom>
        </p:spPr>
      </p:pic>
      <p:pic>
        <p:nvPicPr>
          <p:cNvPr id="10" name="Picture 9">
            <a:extLst>
              <a:ext uri="{FF2B5EF4-FFF2-40B4-BE49-F238E27FC236}">
                <a16:creationId xmlns:a16="http://schemas.microsoft.com/office/drawing/2014/main" id="{E9537042-BC26-48EB-B7B8-363DC723A7B0}"/>
              </a:ext>
            </a:extLst>
          </p:cNvPr>
          <p:cNvPicPr>
            <a:picLocks noChangeAspect="1"/>
          </p:cNvPicPr>
          <p:nvPr/>
        </p:nvPicPr>
        <p:blipFill>
          <a:blip r:embed="rId5"/>
          <a:stretch>
            <a:fillRect/>
          </a:stretch>
        </p:blipFill>
        <p:spPr>
          <a:xfrm>
            <a:off x="1338894" y="5091271"/>
            <a:ext cx="3743847" cy="676369"/>
          </a:xfrm>
          <a:prstGeom prst="rect">
            <a:avLst/>
          </a:prstGeom>
        </p:spPr>
      </p:pic>
    </p:spTree>
    <p:extLst>
      <p:ext uri="{BB962C8B-B14F-4D97-AF65-F5344CB8AC3E}">
        <p14:creationId xmlns:p14="http://schemas.microsoft.com/office/powerpoint/2010/main" val="3642058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A13C4-ACD3-467B-87D0-FCA2A06AF2AC}"/>
              </a:ext>
            </a:extLst>
          </p:cNvPr>
          <p:cNvSpPr>
            <a:spLocks noGrp="1"/>
          </p:cNvSpPr>
          <p:nvPr>
            <p:ph type="title"/>
          </p:nvPr>
        </p:nvSpPr>
        <p:spPr/>
        <p:txBody>
          <a:bodyPr/>
          <a:lstStyle/>
          <a:p>
            <a:r>
              <a:rPr lang="en-US" sz="5400" dirty="0">
                <a:latin typeface="Times New Roman" panose="02020603050405020304" pitchFamily="18" charset="0"/>
                <a:cs typeface="Times New Roman" panose="02020603050405020304" pitchFamily="18" charset="0"/>
              </a:rPr>
              <a:t>Background</a:t>
            </a:r>
            <a:endParaRPr lang="en-US" dirty="0"/>
          </a:p>
        </p:txBody>
      </p:sp>
    </p:spTree>
    <p:extLst>
      <p:ext uri="{BB962C8B-B14F-4D97-AF65-F5344CB8AC3E}">
        <p14:creationId xmlns:p14="http://schemas.microsoft.com/office/powerpoint/2010/main" val="1296444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61EBB-8F85-495E-B70C-98D0C22A0682}"/>
              </a:ext>
            </a:extLst>
          </p:cNvPr>
          <p:cNvSpPr>
            <a:spLocks noGrp="1"/>
          </p:cNvSpPr>
          <p:nvPr>
            <p:ph type="title"/>
          </p:nvPr>
        </p:nvSpPr>
        <p:spPr/>
        <p:txBody>
          <a:bodyPr/>
          <a:lstStyle/>
          <a:p>
            <a:r>
              <a:rPr lang="en-US" dirty="0"/>
              <a:t>Type of Recommender Systems</a:t>
            </a:r>
          </a:p>
        </p:txBody>
      </p:sp>
      <p:sp>
        <p:nvSpPr>
          <p:cNvPr id="3" name="Content Placeholder 2">
            <a:extLst>
              <a:ext uri="{FF2B5EF4-FFF2-40B4-BE49-F238E27FC236}">
                <a16:creationId xmlns:a16="http://schemas.microsoft.com/office/drawing/2014/main" id="{A025585E-B4D4-4B8B-8D95-930B5486CCFA}"/>
              </a:ext>
            </a:extLst>
          </p:cNvPr>
          <p:cNvSpPr>
            <a:spLocks noGrp="1"/>
          </p:cNvSpPr>
          <p:nvPr>
            <p:ph idx="1"/>
          </p:nvPr>
        </p:nvSpPr>
        <p:spPr>
          <a:xfrm>
            <a:off x="130536" y="915280"/>
            <a:ext cx="5622564" cy="5091820"/>
          </a:xfrm>
        </p:spPr>
        <p:txBody>
          <a:bodyPr>
            <a:normAutofit lnSpcReduction="10000"/>
          </a:bodyPr>
          <a:lstStyle/>
          <a:p>
            <a:pPr>
              <a:lnSpc>
                <a:spcPct val="100000"/>
              </a:lnSpc>
            </a:pPr>
            <a:r>
              <a:rPr lang="en-US" sz="2800" dirty="0">
                <a:latin typeface="Times New Roman" panose="02020603050405020304" pitchFamily="18" charset="0"/>
                <a:cs typeface="Times New Roman" panose="02020603050405020304" pitchFamily="18" charset="0"/>
              </a:rPr>
              <a:t>Recommender System: </a:t>
            </a:r>
          </a:p>
          <a:p>
            <a:pPr lvl="1">
              <a:lnSpc>
                <a:spcPct val="100000"/>
              </a:lnSpc>
            </a:pPr>
            <a:r>
              <a:rPr lang="en-US" sz="2400" dirty="0">
                <a:latin typeface="Times New Roman" panose="02020603050405020304" pitchFamily="18" charset="0"/>
                <a:cs typeface="Times New Roman" panose="02020603050405020304" pitchFamily="18" charset="0"/>
              </a:rPr>
              <a:t>“A recommender system is an information filtering system that seeks to predicts the rating given by a user to an item, and the predicted rating is used to recommend items to the user.”</a:t>
            </a:r>
          </a:p>
          <a:p>
            <a:pPr>
              <a:lnSpc>
                <a:spcPct val="100000"/>
              </a:lnSpc>
            </a:pPr>
            <a:r>
              <a:rPr lang="en-US" sz="2800" dirty="0">
                <a:latin typeface="Times New Roman" panose="02020603050405020304" pitchFamily="18" charset="0"/>
                <a:cs typeface="Times New Roman" panose="02020603050405020304" pitchFamily="18" charset="0"/>
              </a:rPr>
              <a:t>Type of Recommender Systems:</a:t>
            </a:r>
          </a:p>
          <a:p>
            <a:pPr lvl="1">
              <a:lnSpc>
                <a:spcPct val="100000"/>
              </a:lnSpc>
            </a:pPr>
            <a:r>
              <a:rPr lang="en-US" sz="2400" dirty="0">
                <a:latin typeface="Times New Roman" panose="02020603050405020304" pitchFamily="18" charset="0"/>
                <a:cs typeface="Times New Roman" panose="02020603050405020304" pitchFamily="18" charset="0"/>
              </a:rPr>
              <a:t>Content-Based  Filtering</a:t>
            </a:r>
          </a:p>
          <a:p>
            <a:pPr lvl="1">
              <a:lnSpc>
                <a:spcPct val="100000"/>
              </a:lnSpc>
            </a:pPr>
            <a:r>
              <a:rPr lang="en-US" sz="2400" dirty="0">
                <a:latin typeface="Times New Roman" panose="02020603050405020304" pitchFamily="18" charset="0"/>
                <a:cs typeface="Times New Roman" panose="02020603050405020304" pitchFamily="18" charset="0"/>
              </a:rPr>
              <a:t>Collaborative Filtering(CF)</a:t>
            </a:r>
          </a:p>
          <a:p>
            <a:pPr lvl="2">
              <a:lnSpc>
                <a:spcPct val="100000"/>
              </a:lnSpc>
            </a:pPr>
            <a:r>
              <a:rPr lang="en-US" sz="2000" dirty="0">
                <a:latin typeface="Times New Roman" panose="02020603050405020304" pitchFamily="18" charset="0"/>
                <a:cs typeface="Times New Roman" panose="02020603050405020304" pitchFamily="18" charset="0"/>
              </a:rPr>
              <a:t>Memory-Based Collaborative Filtering, e.g., User-based CF, Item-based CF</a:t>
            </a:r>
          </a:p>
          <a:p>
            <a:pPr lvl="2">
              <a:lnSpc>
                <a:spcPct val="100000"/>
              </a:lnSpc>
            </a:pPr>
            <a:r>
              <a:rPr lang="en-US" sz="2000" dirty="0">
                <a:latin typeface="Times New Roman" panose="02020603050405020304" pitchFamily="18" charset="0"/>
                <a:cs typeface="Times New Roman" panose="02020603050405020304" pitchFamily="18" charset="0"/>
              </a:rPr>
              <a:t>Model-Based Collaborative Filtering, e.g., Matric factorization, Neural Network</a:t>
            </a:r>
          </a:p>
          <a:p>
            <a:pPr lvl="1">
              <a:lnSpc>
                <a:spcPct val="100000"/>
              </a:lnSpc>
            </a:pPr>
            <a:r>
              <a:rPr lang="en-US" sz="2200" dirty="0">
                <a:latin typeface="Times New Roman" panose="02020603050405020304" pitchFamily="18" charset="0"/>
                <a:cs typeface="Times New Roman" panose="02020603050405020304" pitchFamily="18" charset="0"/>
              </a:rPr>
              <a:t>Hybrid Filtering</a:t>
            </a:r>
          </a:p>
        </p:txBody>
      </p:sp>
      <p:sp>
        <p:nvSpPr>
          <p:cNvPr id="4" name="TextBox 3">
            <a:extLst>
              <a:ext uri="{FF2B5EF4-FFF2-40B4-BE49-F238E27FC236}">
                <a16:creationId xmlns:a16="http://schemas.microsoft.com/office/drawing/2014/main" id="{67A769EF-0F7D-4B31-A089-0A454A4FB5E9}"/>
              </a:ext>
            </a:extLst>
          </p:cNvPr>
          <p:cNvSpPr txBox="1"/>
          <p:nvPr/>
        </p:nvSpPr>
        <p:spPr>
          <a:xfrm>
            <a:off x="70116" y="5954540"/>
            <a:ext cx="5622564" cy="830997"/>
          </a:xfrm>
          <a:prstGeom prst="rect">
            <a:avLst/>
          </a:prstGeom>
          <a:noFill/>
        </p:spPr>
        <p:txBody>
          <a:bodyPr wrap="square" rtlCol="0">
            <a:spAutoFit/>
          </a:bodyPr>
          <a:lstStyle/>
          <a:p>
            <a:r>
              <a:rPr lang="en-US" sz="1200" dirty="0"/>
              <a:t>Courtesy: 1) </a:t>
            </a:r>
            <a:r>
              <a:rPr lang="en-US" sz="1200" dirty="0">
                <a:hlinkClick r:id="rId3"/>
              </a:rPr>
              <a:t>https://d2l.ai/chapter_recommender-systems/recsys-intro.html</a:t>
            </a:r>
            <a:r>
              <a:rPr lang="en-US" sz="1200" dirty="0"/>
              <a:t>  2)  </a:t>
            </a:r>
            <a:r>
              <a:rPr lang="en-US" sz="1200" dirty="0">
                <a:hlinkClick r:id="rId4"/>
              </a:rPr>
              <a:t>https://dl.acm.org/doi/pdf/10.1155/2009/421425</a:t>
            </a:r>
            <a:r>
              <a:rPr lang="en-US" sz="1200" dirty="0"/>
              <a:t> 3)  </a:t>
            </a:r>
            <a:r>
              <a:rPr lang="en-US" sz="1200" dirty="0">
                <a:hlinkClick r:id="rId5"/>
              </a:rPr>
              <a:t>https://arxiv.org/pdf/1707.07435.pdf</a:t>
            </a:r>
            <a:r>
              <a:rPr lang="en-US" sz="1200" dirty="0"/>
              <a:t>, 4) </a:t>
            </a:r>
            <a:r>
              <a:rPr lang="en-US" sz="1200" dirty="0">
                <a:hlinkClick r:id="rId6"/>
              </a:rPr>
              <a:t>https://humboldt-wi.github.io/blog/research/applied_predictive_modeling_19/causalrecommendersystem/</a:t>
            </a:r>
            <a:r>
              <a:rPr lang="en-US" sz="1200" dirty="0"/>
              <a:t> </a:t>
            </a:r>
          </a:p>
        </p:txBody>
      </p:sp>
      <p:pic>
        <p:nvPicPr>
          <p:cNvPr id="10" name="Picture 9">
            <a:extLst>
              <a:ext uri="{FF2B5EF4-FFF2-40B4-BE49-F238E27FC236}">
                <a16:creationId xmlns:a16="http://schemas.microsoft.com/office/drawing/2014/main" id="{0769384F-A1F8-407B-B145-2D98758DCC66}"/>
              </a:ext>
            </a:extLst>
          </p:cNvPr>
          <p:cNvPicPr>
            <a:picLocks noChangeAspect="1"/>
          </p:cNvPicPr>
          <p:nvPr/>
        </p:nvPicPr>
        <p:blipFill>
          <a:blip r:embed="rId7"/>
          <a:stretch>
            <a:fillRect/>
          </a:stretch>
        </p:blipFill>
        <p:spPr>
          <a:xfrm>
            <a:off x="5813520" y="3022600"/>
            <a:ext cx="6289887" cy="3835400"/>
          </a:xfrm>
          <a:prstGeom prst="rect">
            <a:avLst/>
          </a:prstGeom>
        </p:spPr>
      </p:pic>
      <p:sp>
        <p:nvSpPr>
          <p:cNvPr id="11" name="Rectangle: Rounded Corners 10">
            <a:extLst>
              <a:ext uri="{FF2B5EF4-FFF2-40B4-BE49-F238E27FC236}">
                <a16:creationId xmlns:a16="http://schemas.microsoft.com/office/drawing/2014/main" id="{3B26686A-CA21-4F20-9A2F-60862D45FA0F}"/>
              </a:ext>
            </a:extLst>
          </p:cNvPr>
          <p:cNvSpPr/>
          <p:nvPr/>
        </p:nvSpPr>
        <p:spPr>
          <a:xfrm>
            <a:off x="781001" y="5600700"/>
            <a:ext cx="2063799" cy="353840"/>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5ACB9AE5-1733-4D1B-8DB5-2806249A2B79}"/>
              </a:ext>
            </a:extLst>
          </p:cNvPr>
          <p:cNvPicPr>
            <a:picLocks noChangeAspect="1"/>
          </p:cNvPicPr>
          <p:nvPr/>
        </p:nvPicPr>
        <p:blipFill>
          <a:blip r:embed="rId8"/>
          <a:stretch>
            <a:fillRect/>
          </a:stretch>
        </p:blipFill>
        <p:spPr>
          <a:xfrm>
            <a:off x="6997702" y="49713"/>
            <a:ext cx="3530598" cy="3088494"/>
          </a:xfrm>
          <a:prstGeom prst="rect">
            <a:avLst/>
          </a:prstGeom>
        </p:spPr>
      </p:pic>
    </p:spTree>
    <p:extLst>
      <p:ext uri="{BB962C8B-B14F-4D97-AF65-F5344CB8AC3E}">
        <p14:creationId xmlns:p14="http://schemas.microsoft.com/office/powerpoint/2010/main" val="3374310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415600" y="521800"/>
            <a:ext cx="11360800" cy="834800"/>
          </a:xfrm>
          <a:prstGeom prst="rect">
            <a:avLst/>
          </a:prstGeom>
        </p:spPr>
        <p:txBody>
          <a:bodyPr spcFirstLastPara="1" wrap="square" lIns="121900" tIns="121900" rIns="121900" bIns="121900" anchor="t" anchorCtr="0">
            <a:noAutofit/>
          </a:bodyPr>
          <a:lstStyle/>
          <a:p>
            <a:r>
              <a:rPr lang="en" dirty="0"/>
              <a:t>Dataset description</a:t>
            </a:r>
            <a:endParaRPr dirty="0"/>
          </a:p>
        </p:txBody>
      </p:sp>
      <p:sp>
        <p:nvSpPr>
          <p:cNvPr id="66" name="Google Shape;66;p14"/>
          <p:cNvSpPr txBox="1">
            <a:spLocks noGrp="1"/>
          </p:cNvSpPr>
          <p:nvPr>
            <p:ph type="body" idx="1"/>
          </p:nvPr>
        </p:nvSpPr>
        <p:spPr>
          <a:xfrm>
            <a:off x="415600" y="1536633"/>
            <a:ext cx="11360800" cy="4555200"/>
          </a:xfrm>
          <a:prstGeom prst="rect">
            <a:avLst/>
          </a:prstGeom>
        </p:spPr>
        <p:txBody>
          <a:bodyPr spcFirstLastPara="1" wrap="square" lIns="121900" tIns="121900" rIns="121900" bIns="121900" anchor="t" anchorCtr="0">
            <a:noAutofit/>
          </a:bodyPr>
          <a:lstStyle/>
          <a:p>
            <a:pPr indent="-482588">
              <a:buSzPts val="2100"/>
              <a:buChar char="-"/>
            </a:pPr>
            <a:r>
              <a:rPr lang="en" sz="3200" b="1" dirty="0"/>
              <a:t>Movies</a:t>
            </a:r>
            <a:r>
              <a:rPr lang="en" sz="3200" dirty="0"/>
              <a:t> from Kaggle</a:t>
            </a:r>
            <a:endParaRPr sz="3200" dirty="0"/>
          </a:p>
          <a:p>
            <a:pPr lvl="1" indent="-448722">
              <a:spcBef>
                <a:spcPts val="0"/>
              </a:spcBef>
              <a:buSzPts val="1700"/>
              <a:buChar char="-"/>
            </a:pPr>
            <a:r>
              <a:rPr lang="en" sz="2400" b="1" dirty="0">
                <a:solidFill>
                  <a:srgbClr val="6AA84F"/>
                </a:solidFill>
              </a:rPr>
              <a:t>26M</a:t>
            </a:r>
            <a:r>
              <a:rPr lang="en" sz="2400" dirty="0"/>
              <a:t> ratings from </a:t>
            </a:r>
            <a:r>
              <a:rPr lang="en" sz="2400" b="1" dirty="0">
                <a:solidFill>
                  <a:srgbClr val="6AA84F"/>
                </a:solidFill>
              </a:rPr>
              <a:t>270K</a:t>
            </a:r>
            <a:r>
              <a:rPr lang="en" sz="2400" dirty="0"/>
              <a:t> users on </a:t>
            </a:r>
            <a:r>
              <a:rPr lang="en" sz="2400" b="1" dirty="0">
                <a:solidFill>
                  <a:srgbClr val="6AA84F"/>
                </a:solidFill>
              </a:rPr>
              <a:t>45K</a:t>
            </a:r>
            <a:r>
              <a:rPr lang="en" sz="2400" dirty="0"/>
              <a:t> movies</a:t>
            </a:r>
            <a:endParaRPr sz="2400" dirty="0"/>
          </a:p>
          <a:p>
            <a:pPr indent="-482588">
              <a:buSzPts val="2100"/>
              <a:buChar char="-"/>
            </a:pPr>
            <a:r>
              <a:rPr lang="en" sz="3200" dirty="0"/>
              <a:t>Content</a:t>
            </a:r>
            <a:endParaRPr sz="3200" dirty="0"/>
          </a:p>
          <a:p>
            <a:pPr lvl="1" indent="-448722">
              <a:spcBef>
                <a:spcPts val="0"/>
              </a:spcBef>
              <a:buSzPts val="1700"/>
              <a:buChar char="-"/>
            </a:pPr>
            <a:r>
              <a:rPr lang="en" sz="2400" b="1" dirty="0">
                <a:solidFill>
                  <a:srgbClr val="6AA84F"/>
                </a:solidFill>
              </a:rPr>
              <a:t>Text</a:t>
            </a:r>
            <a:r>
              <a:rPr lang="en" sz="2400" dirty="0"/>
              <a:t>: Each movie has an overview (a paragraph) and some tags</a:t>
            </a:r>
            <a:endParaRPr sz="2400" dirty="0"/>
          </a:p>
          <a:p>
            <a:pPr lvl="1" indent="-448722">
              <a:spcBef>
                <a:spcPts val="0"/>
              </a:spcBef>
              <a:buSzPts val="1700"/>
              <a:buChar char="-"/>
            </a:pPr>
            <a:r>
              <a:rPr lang="en" sz="2400" b="1" dirty="0">
                <a:solidFill>
                  <a:srgbClr val="6AA84F"/>
                </a:solidFill>
              </a:rPr>
              <a:t>Rating</a:t>
            </a:r>
            <a:r>
              <a:rPr lang="en" sz="2400" dirty="0"/>
              <a:t>: A tuple (User, Movie, Rating, Timestamp)</a:t>
            </a:r>
            <a:endParaRPr sz="2400" dirty="0"/>
          </a:p>
          <a:p>
            <a:pPr lvl="1" indent="-448722">
              <a:spcBef>
                <a:spcPts val="0"/>
              </a:spcBef>
              <a:buSzPts val="1700"/>
              <a:buChar char="-"/>
            </a:pPr>
            <a:r>
              <a:rPr lang="en" sz="2400" b="1" dirty="0">
                <a:solidFill>
                  <a:srgbClr val="6AA84F"/>
                </a:solidFill>
              </a:rPr>
              <a:t>Attributes</a:t>
            </a:r>
            <a:r>
              <a:rPr lang="en" sz="2400" dirty="0"/>
              <a:t>: Each movie has multiple attributes including</a:t>
            </a:r>
            <a:endParaRPr sz="2400" dirty="0"/>
          </a:p>
          <a:p>
            <a:pPr lvl="2" indent="-448722">
              <a:spcBef>
                <a:spcPts val="0"/>
              </a:spcBef>
              <a:buSzPts val="1700"/>
              <a:buChar char="-"/>
            </a:pPr>
            <a:r>
              <a:rPr lang="en" sz="2400" dirty="0"/>
              <a:t>Genre</a:t>
            </a:r>
            <a:endParaRPr sz="2400" dirty="0"/>
          </a:p>
          <a:p>
            <a:pPr lvl="2" indent="-448722">
              <a:spcBef>
                <a:spcPts val="0"/>
              </a:spcBef>
              <a:buSzPts val="1700"/>
              <a:buChar char="-"/>
            </a:pPr>
            <a:r>
              <a:rPr lang="en" sz="2400" dirty="0"/>
              <a:t>Credits (cast/crew)</a:t>
            </a:r>
            <a:endParaRPr sz="2400" dirty="0"/>
          </a:p>
        </p:txBody>
      </p:sp>
      <p:sp>
        <p:nvSpPr>
          <p:cNvPr id="67" name="Google Shape;67;p14"/>
          <p:cNvSpPr txBox="1"/>
          <p:nvPr/>
        </p:nvSpPr>
        <p:spPr>
          <a:xfrm>
            <a:off x="319867" y="6271867"/>
            <a:ext cx="6540400" cy="4520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933" kern="0">
                <a:solidFill>
                  <a:srgbClr val="000000"/>
                </a:solidFill>
                <a:latin typeface="Lato"/>
                <a:ea typeface="Lato"/>
                <a:cs typeface="Lato"/>
                <a:sym typeface="Lato"/>
              </a:rPr>
              <a:t>* https://www.kaggle.com/rounakbanik/the-movies-dataset</a:t>
            </a:r>
            <a:endParaRPr sz="933" kern="0">
              <a:solidFill>
                <a:srgbClr val="000000"/>
              </a:solidFill>
              <a:latin typeface="Lato"/>
              <a:ea typeface="Lato"/>
              <a:cs typeface="Lato"/>
              <a:sym typeface="Lato"/>
            </a:endParaRPr>
          </a:p>
        </p:txBody>
      </p:sp>
    </p:spTree>
    <p:extLst>
      <p:ext uri="{BB962C8B-B14F-4D97-AF65-F5344CB8AC3E}">
        <p14:creationId xmlns:p14="http://schemas.microsoft.com/office/powerpoint/2010/main" val="4074627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415600" y="521800"/>
            <a:ext cx="11360800" cy="834800"/>
          </a:xfrm>
          <a:prstGeom prst="rect">
            <a:avLst/>
          </a:prstGeom>
        </p:spPr>
        <p:txBody>
          <a:bodyPr spcFirstLastPara="1" wrap="square" lIns="121900" tIns="121900" rIns="121900" bIns="121900" anchor="t" anchorCtr="0">
            <a:noAutofit/>
          </a:bodyPr>
          <a:lstStyle/>
          <a:p>
            <a:r>
              <a:rPr lang="en"/>
              <a:t>System framework</a:t>
            </a:r>
            <a:endParaRPr/>
          </a:p>
        </p:txBody>
      </p:sp>
      <p:grpSp>
        <p:nvGrpSpPr>
          <p:cNvPr id="2" name="Group 1">
            <a:extLst>
              <a:ext uri="{FF2B5EF4-FFF2-40B4-BE49-F238E27FC236}">
                <a16:creationId xmlns:a16="http://schemas.microsoft.com/office/drawing/2014/main" id="{9D82E791-5237-AB47-BF3C-74A6F2F61B25}"/>
              </a:ext>
            </a:extLst>
          </p:cNvPr>
          <p:cNvGrpSpPr/>
          <p:nvPr/>
        </p:nvGrpSpPr>
        <p:grpSpPr>
          <a:xfrm>
            <a:off x="1186374" y="1118427"/>
            <a:ext cx="10161983" cy="5541448"/>
            <a:chOff x="1496617" y="1333434"/>
            <a:chExt cx="9198771" cy="5016197"/>
          </a:xfrm>
        </p:grpSpPr>
        <p:pic>
          <p:nvPicPr>
            <p:cNvPr id="73" name="Google Shape;73;p15"/>
            <p:cNvPicPr preferRelativeResize="0"/>
            <p:nvPr/>
          </p:nvPicPr>
          <p:blipFill>
            <a:blip r:embed="rId3">
              <a:alphaModFix/>
            </a:blip>
            <a:stretch>
              <a:fillRect/>
            </a:stretch>
          </p:blipFill>
          <p:spPr>
            <a:xfrm>
              <a:off x="1496617" y="1333434"/>
              <a:ext cx="9198771" cy="5016197"/>
            </a:xfrm>
            <a:prstGeom prst="rect">
              <a:avLst/>
            </a:prstGeom>
            <a:noFill/>
            <a:ln>
              <a:noFill/>
            </a:ln>
          </p:spPr>
        </p:pic>
        <p:sp>
          <p:nvSpPr>
            <p:cNvPr id="74" name="Google Shape;74;p15"/>
            <p:cNvSpPr/>
            <p:nvPr/>
          </p:nvSpPr>
          <p:spPr>
            <a:xfrm>
              <a:off x="4628433" y="1621833"/>
              <a:ext cx="2352000" cy="2079200"/>
            </a:xfrm>
            <a:prstGeom prst="rect">
              <a:avLst/>
            </a:prstGeom>
            <a:no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5" name="Google Shape;75;p15"/>
            <p:cNvSpPr/>
            <p:nvPr/>
          </p:nvSpPr>
          <p:spPr>
            <a:xfrm>
              <a:off x="4628433" y="3951100"/>
              <a:ext cx="2352000" cy="2079200"/>
            </a:xfrm>
            <a:prstGeom prst="rect">
              <a:avLst/>
            </a:prstGeom>
            <a:no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6" name="Google Shape;76;p15"/>
            <p:cNvSpPr txBox="1"/>
            <p:nvPr/>
          </p:nvSpPr>
          <p:spPr>
            <a:xfrm>
              <a:off x="7102600" y="1621833"/>
              <a:ext cx="1542800" cy="4044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b="1" i="1" kern="0" dirty="0">
                  <a:solidFill>
                    <a:srgbClr val="6AA84F"/>
                  </a:solidFill>
                  <a:latin typeface="Lato"/>
                  <a:ea typeface="Lato"/>
                  <a:cs typeface="Lato"/>
                  <a:sym typeface="Lato"/>
                </a:rPr>
                <a:t>Graph embedding</a:t>
              </a:r>
              <a:endParaRPr sz="1333" b="1" i="1" kern="0" dirty="0">
                <a:solidFill>
                  <a:srgbClr val="6AA84F"/>
                </a:solidFill>
                <a:latin typeface="Lato"/>
                <a:ea typeface="Lato"/>
                <a:cs typeface="Lato"/>
                <a:sym typeface="Lato"/>
              </a:endParaRPr>
            </a:p>
          </p:txBody>
        </p:sp>
        <p:sp>
          <p:nvSpPr>
            <p:cNvPr id="77" name="Google Shape;77;p15"/>
            <p:cNvSpPr txBox="1"/>
            <p:nvPr/>
          </p:nvSpPr>
          <p:spPr>
            <a:xfrm>
              <a:off x="7174100" y="5625900"/>
              <a:ext cx="1542800" cy="4044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b="1" i="1" kern="0">
                  <a:solidFill>
                    <a:srgbClr val="6AA84F"/>
                  </a:solidFill>
                  <a:latin typeface="Lato"/>
                  <a:ea typeface="Lato"/>
                  <a:cs typeface="Lato"/>
                  <a:sym typeface="Lato"/>
                </a:rPr>
                <a:t>Text embedding</a:t>
              </a:r>
              <a:endParaRPr sz="1333" b="1" i="1" kern="0">
                <a:solidFill>
                  <a:srgbClr val="6AA84F"/>
                </a:solidFill>
                <a:latin typeface="Lato"/>
                <a:ea typeface="Lato"/>
                <a:cs typeface="Lato"/>
                <a:sym typeface="Lato"/>
              </a:endParaRPr>
            </a:p>
          </p:txBody>
        </p:sp>
        <p:sp>
          <p:nvSpPr>
            <p:cNvPr id="78" name="Google Shape;78;p15"/>
            <p:cNvSpPr/>
            <p:nvPr/>
          </p:nvSpPr>
          <p:spPr>
            <a:xfrm>
              <a:off x="9074367" y="2577633"/>
              <a:ext cx="558800" cy="2590800"/>
            </a:xfrm>
            <a:prstGeom prst="rect">
              <a:avLst/>
            </a:prstGeom>
            <a:no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9" name="Google Shape;79;p15"/>
            <p:cNvSpPr txBox="1"/>
            <p:nvPr/>
          </p:nvSpPr>
          <p:spPr>
            <a:xfrm>
              <a:off x="9074367" y="2069633"/>
              <a:ext cx="1542800" cy="4044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b="1" i="1" kern="0">
                  <a:solidFill>
                    <a:srgbClr val="6AA84F"/>
                  </a:solidFill>
                  <a:latin typeface="Lato"/>
                  <a:ea typeface="Lato"/>
                  <a:cs typeface="Lato"/>
                  <a:sym typeface="Lato"/>
                </a:rPr>
                <a:t>Classifier</a:t>
              </a:r>
              <a:endParaRPr sz="1333" b="1" i="1" kern="0">
                <a:solidFill>
                  <a:srgbClr val="6AA84F"/>
                </a:solidFill>
                <a:latin typeface="Lato"/>
                <a:ea typeface="Lato"/>
                <a:cs typeface="Lato"/>
                <a:sym typeface="Lato"/>
              </a:endParaRPr>
            </a:p>
          </p:txBody>
        </p:sp>
      </p:grpSp>
    </p:spTree>
    <p:extLst>
      <p:ext uri="{BB962C8B-B14F-4D97-AF65-F5344CB8AC3E}">
        <p14:creationId xmlns:p14="http://schemas.microsoft.com/office/powerpoint/2010/main" val="778972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415600" y="521800"/>
            <a:ext cx="11360800" cy="834800"/>
          </a:xfrm>
          <a:prstGeom prst="rect">
            <a:avLst/>
          </a:prstGeom>
        </p:spPr>
        <p:txBody>
          <a:bodyPr spcFirstLastPara="1" wrap="square" lIns="121900" tIns="121900" rIns="121900" bIns="121900" anchor="t" anchorCtr="0">
            <a:noAutofit/>
          </a:bodyPr>
          <a:lstStyle/>
          <a:p>
            <a:r>
              <a:rPr lang="en"/>
              <a:t>Preprocessing</a:t>
            </a:r>
            <a:endParaRPr/>
          </a:p>
        </p:txBody>
      </p:sp>
      <p:sp>
        <p:nvSpPr>
          <p:cNvPr id="85" name="Google Shape;85;p16"/>
          <p:cNvSpPr txBox="1">
            <a:spLocks noGrp="1"/>
          </p:cNvSpPr>
          <p:nvPr>
            <p:ph type="body" idx="1"/>
          </p:nvPr>
        </p:nvSpPr>
        <p:spPr>
          <a:xfrm>
            <a:off x="415600" y="1536633"/>
            <a:ext cx="11360800" cy="4555200"/>
          </a:xfrm>
          <a:prstGeom prst="rect">
            <a:avLst/>
          </a:prstGeom>
        </p:spPr>
        <p:txBody>
          <a:bodyPr spcFirstLastPara="1" wrap="square" lIns="121900" tIns="121900" rIns="121900" bIns="121900" anchor="t" anchorCtr="0">
            <a:noAutofit/>
          </a:bodyPr>
          <a:lstStyle/>
          <a:p>
            <a:pPr indent="-482588">
              <a:buSzPts val="2100"/>
              <a:buChar char="-"/>
            </a:pPr>
            <a:r>
              <a:rPr lang="en" sz="3200" dirty="0"/>
              <a:t>Removing data in incorrect format</a:t>
            </a:r>
            <a:endParaRPr sz="3200" dirty="0"/>
          </a:p>
          <a:p>
            <a:pPr lvl="1" indent="-448722">
              <a:spcBef>
                <a:spcPts val="0"/>
              </a:spcBef>
              <a:buSzPts val="1700"/>
              <a:buChar char="-"/>
            </a:pPr>
            <a:r>
              <a:rPr lang="en" sz="2400" b="1" dirty="0">
                <a:solidFill>
                  <a:srgbClr val="6AA84F"/>
                </a:solidFill>
              </a:rPr>
              <a:t>3</a:t>
            </a:r>
            <a:r>
              <a:rPr lang="en" sz="2400" dirty="0"/>
              <a:t> of 45K movies are deleted</a:t>
            </a:r>
            <a:endParaRPr sz="2400" dirty="0"/>
          </a:p>
          <a:p>
            <a:pPr indent="-482588">
              <a:buSzPts val="2100"/>
              <a:buChar char="-"/>
            </a:pPr>
            <a:r>
              <a:rPr lang="en" sz="3200" dirty="0"/>
              <a:t>Index adjustment</a:t>
            </a:r>
            <a:endParaRPr sz="3200" dirty="0"/>
          </a:p>
          <a:p>
            <a:pPr lvl="1" indent="-448722">
              <a:spcBef>
                <a:spcPts val="0"/>
              </a:spcBef>
              <a:buSzPts val="1700"/>
              <a:buChar char="-"/>
            </a:pPr>
            <a:r>
              <a:rPr lang="en" sz="2400" dirty="0"/>
              <a:t>Consecutive IDs for convenience</a:t>
            </a:r>
            <a:endParaRPr sz="2400" dirty="0"/>
          </a:p>
          <a:p>
            <a:pPr indent="-482588">
              <a:buSzPts val="2100"/>
              <a:buChar char="-"/>
            </a:pPr>
            <a:r>
              <a:rPr lang="en" sz="3200" dirty="0"/>
              <a:t>Attribute selection</a:t>
            </a:r>
            <a:endParaRPr sz="3200" dirty="0"/>
          </a:p>
          <a:p>
            <a:pPr lvl="1" indent="-448722">
              <a:spcBef>
                <a:spcPts val="0"/>
              </a:spcBef>
              <a:buSzPts val="1700"/>
              <a:buChar char="-"/>
            </a:pPr>
            <a:r>
              <a:rPr lang="en" sz="2400" b="1" dirty="0">
                <a:solidFill>
                  <a:srgbClr val="6AA84F"/>
                </a:solidFill>
              </a:rPr>
              <a:t>Cast</a:t>
            </a:r>
            <a:r>
              <a:rPr lang="en" sz="2400" dirty="0"/>
              <a:t>: Only top 8 casts </a:t>
            </a:r>
            <a:r>
              <a:rPr lang="en" sz="1100" dirty="0"/>
              <a:t>(cast order included in the raw data)</a:t>
            </a:r>
            <a:endParaRPr sz="1100" dirty="0"/>
          </a:p>
          <a:p>
            <a:pPr lvl="1" indent="-448722">
              <a:spcBef>
                <a:spcPts val="0"/>
              </a:spcBef>
              <a:buSzPts val="1700"/>
              <a:buChar char="-"/>
            </a:pPr>
            <a:r>
              <a:rPr lang="en" sz="2400" b="1" dirty="0">
                <a:solidFill>
                  <a:srgbClr val="6AA84F"/>
                </a:solidFill>
              </a:rPr>
              <a:t>Crew</a:t>
            </a:r>
            <a:r>
              <a:rPr lang="en" sz="2400" dirty="0"/>
              <a:t>: Only use ‘director’</a:t>
            </a:r>
            <a:endParaRPr sz="2400" dirty="0"/>
          </a:p>
        </p:txBody>
      </p:sp>
    </p:spTree>
    <p:extLst>
      <p:ext uri="{BB962C8B-B14F-4D97-AF65-F5344CB8AC3E}">
        <p14:creationId xmlns:p14="http://schemas.microsoft.com/office/powerpoint/2010/main" val="3845301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415600" y="521800"/>
            <a:ext cx="11360800" cy="834800"/>
          </a:xfrm>
          <a:prstGeom prst="rect">
            <a:avLst/>
          </a:prstGeom>
        </p:spPr>
        <p:txBody>
          <a:bodyPr spcFirstLastPara="1" wrap="square" lIns="121900" tIns="121900" rIns="121900" bIns="121900" anchor="t" anchorCtr="0">
            <a:noAutofit/>
          </a:bodyPr>
          <a:lstStyle/>
          <a:p>
            <a:r>
              <a:rPr lang="en"/>
              <a:t>Text embedding</a:t>
            </a:r>
            <a:endParaRPr/>
          </a:p>
        </p:txBody>
      </p:sp>
      <p:sp>
        <p:nvSpPr>
          <p:cNvPr id="91" name="Google Shape;91;p17"/>
          <p:cNvSpPr txBox="1">
            <a:spLocks noGrp="1"/>
          </p:cNvSpPr>
          <p:nvPr>
            <p:ph type="body" idx="1"/>
          </p:nvPr>
        </p:nvSpPr>
        <p:spPr>
          <a:xfrm>
            <a:off x="415600" y="1536633"/>
            <a:ext cx="11360800" cy="4555200"/>
          </a:xfrm>
          <a:prstGeom prst="rect">
            <a:avLst/>
          </a:prstGeom>
        </p:spPr>
        <p:txBody>
          <a:bodyPr spcFirstLastPara="1" wrap="square" lIns="121900" tIns="121900" rIns="121900" bIns="121900" anchor="t" anchorCtr="0">
            <a:noAutofit/>
          </a:bodyPr>
          <a:lstStyle/>
          <a:p>
            <a:pPr marL="0" indent="0">
              <a:spcAft>
                <a:spcPts val="2133"/>
              </a:spcAft>
              <a:buNone/>
            </a:pPr>
            <a:endParaRPr/>
          </a:p>
        </p:txBody>
      </p:sp>
    </p:spTree>
    <p:extLst>
      <p:ext uri="{BB962C8B-B14F-4D97-AF65-F5344CB8AC3E}">
        <p14:creationId xmlns:p14="http://schemas.microsoft.com/office/powerpoint/2010/main" val="1544111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415600" y="521800"/>
            <a:ext cx="11360800" cy="834800"/>
          </a:xfrm>
          <a:prstGeom prst="rect">
            <a:avLst/>
          </a:prstGeom>
        </p:spPr>
        <p:txBody>
          <a:bodyPr spcFirstLastPara="1" wrap="square" lIns="121900" tIns="121900" rIns="121900" bIns="121900" anchor="t" anchorCtr="0">
            <a:noAutofit/>
          </a:bodyPr>
          <a:lstStyle/>
          <a:p>
            <a:r>
              <a:rPr lang="en" dirty="0"/>
              <a:t>Graph embedding: Metapath2vec</a:t>
            </a:r>
            <a:endParaRPr dirty="0"/>
          </a:p>
        </p:txBody>
      </p:sp>
      <p:sp>
        <p:nvSpPr>
          <p:cNvPr id="97" name="Google Shape;97;p18"/>
          <p:cNvSpPr txBox="1">
            <a:spLocks noGrp="1"/>
          </p:cNvSpPr>
          <p:nvPr>
            <p:ph type="body" idx="1"/>
          </p:nvPr>
        </p:nvSpPr>
        <p:spPr>
          <a:xfrm>
            <a:off x="415600" y="1536633"/>
            <a:ext cx="11360800" cy="4555200"/>
          </a:xfrm>
          <a:prstGeom prst="rect">
            <a:avLst/>
          </a:prstGeom>
        </p:spPr>
        <p:txBody>
          <a:bodyPr spcFirstLastPara="1" wrap="square" lIns="121900" tIns="121900" rIns="121900" bIns="121900" anchor="t" anchorCtr="0">
            <a:noAutofit/>
          </a:bodyPr>
          <a:lstStyle/>
          <a:p>
            <a:pPr>
              <a:buChar char="-"/>
            </a:pPr>
            <a:r>
              <a:rPr lang="en" sz="2400" dirty="0"/>
              <a:t>Heterogeneous information network</a:t>
            </a:r>
            <a:endParaRPr sz="2400" dirty="0"/>
          </a:p>
          <a:p>
            <a:pPr lvl="1">
              <a:spcBef>
                <a:spcPts val="0"/>
              </a:spcBef>
              <a:buChar char="-"/>
            </a:pPr>
            <a:r>
              <a:rPr lang="en" sz="2400" dirty="0"/>
              <a:t>User (</a:t>
            </a:r>
            <a:r>
              <a:rPr lang="en" sz="2400" b="1" dirty="0">
                <a:solidFill>
                  <a:srgbClr val="6AA84F"/>
                </a:solidFill>
              </a:rPr>
              <a:t>U</a:t>
            </a:r>
            <a:r>
              <a:rPr lang="en" sz="2400" dirty="0"/>
              <a:t>), Movie (</a:t>
            </a:r>
            <a:r>
              <a:rPr lang="en" sz="2400" b="1" dirty="0">
                <a:solidFill>
                  <a:srgbClr val="6AA84F"/>
                </a:solidFill>
              </a:rPr>
              <a:t>M</a:t>
            </a:r>
            <a:r>
              <a:rPr lang="en" sz="2400" dirty="0"/>
              <a:t>), Genre (</a:t>
            </a:r>
            <a:r>
              <a:rPr lang="en" sz="2400" b="1" dirty="0">
                <a:solidFill>
                  <a:srgbClr val="6AA84F"/>
                </a:solidFill>
              </a:rPr>
              <a:t>G</a:t>
            </a:r>
            <a:r>
              <a:rPr lang="en" sz="2400" dirty="0"/>
              <a:t>), Cast/crew (</a:t>
            </a:r>
            <a:r>
              <a:rPr lang="en" sz="2400" b="1" dirty="0">
                <a:solidFill>
                  <a:srgbClr val="6AA84F"/>
                </a:solidFill>
              </a:rPr>
              <a:t>C</a:t>
            </a:r>
            <a:r>
              <a:rPr lang="en" sz="2400" dirty="0"/>
              <a:t>) </a:t>
            </a:r>
            <a:endParaRPr sz="2400" dirty="0"/>
          </a:p>
          <a:p>
            <a:pPr>
              <a:buChar char="-"/>
            </a:pPr>
            <a:r>
              <a:rPr lang="en" sz="2400" dirty="0" err="1"/>
              <a:t>Metapath</a:t>
            </a:r>
            <a:r>
              <a:rPr lang="en" sz="2400" dirty="0"/>
              <a:t>-based sampling</a:t>
            </a:r>
            <a:endParaRPr sz="2400" dirty="0"/>
          </a:p>
          <a:p>
            <a:pPr lvl="1">
              <a:spcBef>
                <a:spcPts val="0"/>
              </a:spcBef>
              <a:buChar char="-"/>
            </a:pPr>
            <a:r>
              <a:rPr lang="en" sz="2400" dirty="0"/>
              <a:t>Preserve semantic relationships between nodes</a:t>
            </a:r>
            <a:endParaRPr sz="2400" dirty="0"/>
          </a:p>
          <a:p>
            <a:pPr lvl="1">
              <a:spcBef>
                <a:spcPts val="0"/>
              </a:spcBef>
              <a:buChar char="-"/>
            </a:pPr>
            <a:r>
              <a:rPr lang="en" sz="2400" b="1" dirty="0">
                <a:solidFill>
                  <a:srgbClr val="6AA84F"/>
                </a:solidFill>
              </a:rPr>
              <a:t>U-M-U</a:t>
            </a:r>
            <a:r>
              <a:rPr lang="en" sz="2400" dirty="0"/>
              <a:t>,	</a:t>
            </a:r>
            <a:r>
              <a:rPr lang="en" sz="2400" b="1" dirty="0">
                <a:solidFill>
                  <a:srgbClr val="6AA84F"/>
                </a:solidFill>
              </a:rPr>
              <a:t>U-M-G-M-U</a:t>
            </a:r>
            <a:r>
              <a:rPr lang="en" sz="2400" dirty="0"/>
              <a:t>,	</a:t>
            </a:r>
            <a:r>
              <a:rPr lang="en" sz="2400" b="1" dirty="0">
                <a:solidFill>
                  <a:srgbClr val="6AA84F"/>
                </a:solidFill>
              </a:rPr>
              <a:t>U-M-C-M-U</a:t>
            </a:r>
            <a:endParaRPr sz="2400" dirty="0"/>
          </a:p>
          <a:p>
            <a:pPr>
              <a:buChar char="-"/>
            </a:pPr>
            <a:endParaRPr lang="en" sz="2400" b="1" dirty="0">
              <a:solidFill>
                <a:schemeClr val="dk1"/>
              </a:solidFill>
            </a:endParaRPr>
          </a:p>
          <a:p>
            <a:pPr>
              <a:buChar char="-"/>
            </a:pPr>
            <a:r>
              <a:rPr lang="en" sz="2400" b="1" dirty="0">
                <a:solidFill>
                  <a:schemeClr val="dk1"/>
                </a:solidFill>
              </a:rPr>
              <a:t>Rating-aware</a:t>
            </a:r>
            <a:r>
              <a:rPr lang="en" sz="2400" dirty="0"/>
              <a:t> sampling policy</a:t>
            </a:r>
          </a:p>
          <a:p>
            <a:pPr marL="152396" indent="0" algn="ctr">
              <a:buNone/>
            </a:pPr>
            <a:endParaRPr lang="en" sz="2400" dirty="0"/>
          </a:p>
          <a:p>
            <a:pPr marL="152396" indent="0" algn="ctr">
              <a:buNone/>
            </a:pPr>
            <a:endParaRPr lang="en" sz="2400" dirty="0"/>
          </a:p>
          <a:p>
            <a:pPr marL="152396" indent="0" algn="ctr">
              <a:buNone/>
            </a:pPr>
            <a:endParaRPr lang="en" sz="2400" dirty="0"/>
          </a:p>
          <a:p>
            <a:pPr marL="152396" indent="0" algn="ctr">
              <a:buNone/>
            </a:pPr>
            <a:r>
              <a:rPr lang="en" sz="2400" dirty="0"/>
              <a:t>Similarly sample for P(m-&gt;u).</a:t>
            </a:r>
            <a:endParaRPr sz="2400" dirty="0"/>
          </a:p>
        </p:txBody>
      </p:sp>
      <p:pic>
        <p:nvPicPr>
          <p:cNvPr id="98" name="Google Shape;98;p18" descr="P(s_{t+1}=m|s_t=u) = \left\{\begin{matrix}&#10;1/|N_{M}(u)| &amp;,  &amp; t=0 \\ &#10;\textrm{softmax}(-|R(u, m) - R(u', m')|) &amp;,  &amp; \textrm{else}&#10;\end{matrix}\right." title="MathEquation,#000000"/>
          <p:cNvPicPr preferRelativeResize="0"/>
          <p:nvPr/>
        </p:nvPicPr>
        <p:blipFill>
          <a:blip r:embed="rId3">
            <a:alphaModFix/>
          </a:blip>
          <a:stretch>
            <a:fillRect/>
          </a:stretch>
        </p:blipFill>
        <p:spPr>
          <a:xfrm>
            <a:off x="3143841" y="4853736"/>
            <a:ext cx="6540432" cy="621367"/>
          </a:xfrm>
          <a:prstGeom prst="rect">
            <a:avLst/>
          </a:prstGeom>
          <a:noFill/>
          <a:ln>
            <a:noFill/>
          </a:ln>
        </p:spPr>
      </p:pic>
      <p:sp>
        <p:nvSpPr>
          <p:cNvPr id="99" name="Google Shape;99;p18"/>
          <p:cNvSpPr txBox="1"/>
          <p:nvPr/>
        </p:nvSpPr>
        <p:spPr>
          <a:xfrm>
            <a:off x="319867" y="6271867"/>
            <a:ext cx="6540400" cy="4520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933" kern="0">
                <a:solidFill>
                  <a:srgbClr val="000000"/>
                </a:solidFill>
                <a:latin typeface="Lato"/>
                <a:ea typeface="Lato"/>
                <a:cs typeface="Lato"/>
                <a:sym typeface="Lato"/>
              </a:rPr>
              <a:t>* "metapath2vec: Scalable representation learning for heterogeneous networks." Proceedings of the 23rd ACM SIGKDD international conference on knowledge discovery and data mining. 2017.</a:t>
            </a:r>
            <a:endParaRPr sz="933" kern="0">
              <a:solidFill>
                <a:srgbClr val="000000"/>
              </a:solidFill>
              <a:latin typeface="Lato"/>
              <a:ea typeface="Lato"/>
              <a:cs typeface="Lato"/>
              <a:sym typeface="Lato"/>
            </a:endParaRPr>
          </a:p>
        </p:txBody>
      </p:sp>
      <p:sp>
        <p:nvSpPr>
          <p:cNvPr id="100" name="Google Shape;100;p18"/>
          <p:cNvSpPr/>
          <p:nvPr/>
        </p:nvSpPr>
        <p:spPr>
          <a:xfrm>
            <a:off x="8242768" y="3293540"/>
            <a:ext cx="366800" cy="366800"/>
          </a:xfrm>
          <a:prstGeom prst="ellipse">
            <a:avLst/>
          </a:prstGeom>
          <a:solidFill>
            <a:srgbClr val="FFD966"/>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800" kern="0">
              <a:solidFill>
                <a:srgbClr val="000000"/>
              </a:solidFill>
              <a:latin typeface="Arial"/>
              <a:cs typeface="Arial"/>
              <a:sym typeface="Arial"/>
            </a:endParaRPr>
          </a:p>
        </p:txBody>
      </p:sp>
      <p:sp>
        <p:nvSpPr>
          <p:cNvPr id="101" name="Google Shape;101;p18"/>
          <p:cNvSpPr/>
          <p:nvPr/>
        </p:nvSpPr>
        <p:spPr>
          <a:xfrm>
            <a:off x="8242768" y="2578540"/>
            <a:ext cx="366800" cy="366800"/>
          </a:xfrm>
          <a:prstGeom prst="roundRect">
            <a:avLst>
              <a:gd name="adj" fmla="val 16667"/>
            </a:avLst>
          </a:prstGeom>
          <a:solidFill>
            <a:srgbClr val="93C47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2" name="Google Shape;102;p18"/>
          <p:cNvSpPr/>
          <p:nvPr/>
        </p:nvSpPr>
        <p:spPr>
          <a:xfrm>
            <a:off x="9740368" y="2578540"/>
            <a:ext cx="366800" cy="366800"/>
          </a:xfrm>
          <a:prstGeom prst="roundRect">
            <a:avLst>
              <a:gd name="adj" fmla="val 16667"/>
            </a:avLst>
          </a:prstGeom>
          <a:solidFill>
            <a:srgbClr val="93C47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3" name="Google Shape;103;p18"/>
          <p:cNvSpPr/>
          <p:nvPr/>
        </p:nvSpPr>
        <p:spPr>
          <a:xfrm>
            <a:off x="8991568" y="2578540"/>
            <a:ext cx="366800" cy="366800"/>
          </a:xfrm>
          <a:prstGeom prst="roundRect">
            <a:avLst>
              <a:gd name="adj" fmla="val 16667"/>
            </a:avLst>
          </a:prstGeom>
          <a:solidFill>
            <a:srgbClr val="93C47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4" name="Google Shape;104;p18"/>
          <p:cNvSpPr/>
          <p:nvPr/>
        </p:nvSpPr>
        <p:spPr>
          <a:xfrm>
            <a:off x="8991568" y="3293540"/>
            <a:ext cx="366800" cy="366800"/>
          </a:xfrm>
          <a:prstGeom prst="ellipse">
            <a:avLst/>
          </a:prstGeom>
          <a:solidFill>
            <a:srgbClr val="FFD966"/>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800" kern="0">
              <a:solidFill>
                <a:srgbClr val="000000"/>
              </a:solidFill>
              <a:latin typeface="Arial"/>
              <a:cs typeface="Arial"/>
              <a:sym typeface="Arial"/>
            </a:endParaRPr>
          </a:p>
        </p:txBody>
      </p:sp>
      <p:sp>
        <p:nvSpPr>
          <p:cNvPr id="105" name="Google Shape;105;p18"/>
          <p:cNvSpPr/>
          <p:nvPr/>
        </p:nvSpPr>
        <p:spPr>
          <a:xfrm>
            <a:off x="9740368" y="3293540"/>
            <a:ext cx="366800" cy="366800"/>
          </a:xfrm>
          <a:prstGeom prst="ellipse">
            <a:avLst/>
          </a:prstGeom>
          <a:solidFill>
            <a:srgbClr val="FFD966"/>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800" kern="0">
              <a:solidFill>
                <a:srgbClr val="000000"/>
              </a:solidFill>
              <a:latin typeface="Arial"/>
              <a:cs typeface="Arial"/>
              <a:sym typeface="Arial"/>
            </a:endParaRPr>
          </a:p>
        </p:txBody>
      </p:sp>
      <p:sp>
        <p:nvSpPr>
          <p:cNvPr id="106" name="Google Shape;106;p18"/>
          <p:cNvSpPr/>
          <p:nvPr/>
        </p:nvSpPr>
        <p:spPr>
          <a:xfrm>
            <a:off x="8609568" y="1863540"/>
            <a:ext cx="366800" cy="366800"/>
          </a:xfrm>
          <a:prstGeom prst="snip1Rect">
            <a:avLst>
              <a:gd name="adj" fmla="val 16667"/>
            </a:avLst>
          </a:prstGeom>
          <a:solidFill>
            <a:srgbClr val="B4A7D6"/>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7" name="Google Shape;107;p18"/>
          <p:cNvSpPr/>
          <p:nvPr/>
        </p:nvSpPr>
        <p:spPr>
          <a:xfrm>
            <a:off x="9373568" y="1863540"/>
            <a:ext cx="366800" cy="366800"/>
          </a:xfrm>
          <a:prstGeom prst="snip1Rect">
            <a:avLst>
              <a:gd name="adj" fmla="val 16667"/>
            </a:avLst>
          </a:prstGeom>
          <a:solidFill>
            <a:srgbClr val="B4A7D6"/>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 name="Google Shape;76;p15">
            <a:extLst>
              <a:ext uri="{FF2B5EF4-FFF2-40B4-BE49-F238E27FC236}">
                <a16:creationId xmlns:a16="http://schemas.microsoft.com/office/drawing/2014/main" id="{29C1A63E-803C-8D43-9F7E-286E4A054516}"/>
              </a:ext>
            </a:extLst>
          </p:cNvPr>
          <p:cNvSpPr txBox="1"/>
          <p:nvPr/>
        </p:nvSpPr>
        <p:spPr>
          <a:xfrm>
            <a:off x="10643032" y="3253567"/>
            <a:ext cx="934902" cy="446745"/>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b="1" i="1" kern="0" dirty="0">
                <a:solidFill>
                  <a:srgbClr val="6AA84F"/>
                </a:solidFill>
                <a:latin typeface="Lato"/>
                <a:ea typeface="Lato"/>
                <a:cs typeface="Lato"/>
                <a:sym typeface="Lato"/>
              </a:rPr>
              <a:t>User</a:t>
            </a:r>
            <a:endParaRPr sz="1333" b="1" i="1" kern="0" dirty="0">
              <a:solidFill>
                <a:srgbClr val="6AA84F"/>
              </a:solidFill>
              <a:latin typeface="Lato"/>
              <a:ea typeface="Lato"/>
              <a:cs typeface="Lato"/>
              <a:sym typeface="Lato"/>
            </a:endParaRPr>
          </a:p>
        </p:txBody>
      </p:sp>
      <p:sp>
        <p:nvSpPr>
          <p:cNvPr id="15" name="Google Shape;76;p15">
            <a:extLst>
              <a:ext uri="{FF2B5EF4-FFF2-40B4-BE49-F238E27FC236}">
                <a16:creationId xmlns:a16="http://schemas.microsoft.com/office/drawing/2014/main" id="{2A0456FE-0F6D-B94F-9E3D-8B6A086AB03F}"/>
              </a:ext>
            </a:extLst>
          </p:cNvPr>
          <p:cNvSpPr txBox="1"/>
          <p:nvPr/>
        </p:nvSpPr>
        <p:spPr>
          <a:xfrm>
            <a:off x="10643032" y="2538567"/>
            <a:ext cx="934902" cy="446745"/>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b="1" i="1" kern="0" dirty="0">
                <a:solidFill>
                  <a:srgbClr val="6AA84F"/>
                </a:solidFill>
                <a:latin typeface="Lato"/>
                <a:ea typeface="Lato"/>
                <a:cs typeface="Lato"/>
                <a:sym typeface="Lato"/>
              </a:rPr>
              <a:t>Movie</a:t>
            </a:r>
            <a:endParaRPr sz="1333" b="1" i="1" kern="0" dirty="0">
              <a:solidFill>
                <a:srgbClr val="6AA84F"/>
              </a:solidFill>
              <a:latin typeface="Lato"/>
              <a:ea typeface="Lato"/>
              <a:cs typeface="Lato"/>
              <a:sym typeface="Lato"/>
            </a:endParaRPr>
          </a:p>
        </p:txBody>
      </p:sp>
      <p:sp>
        <p:nvSpPr>
          <p:cNvPr id="16" name="Google Shape;76;p15">
            <a:extLst>
              <a:ext uri="{FF2B5EF4-FFF2-40B4-BE49-F238E27FC236}">
                <a16:creationId xmlns:a16="http://schemas.microsoft.com/office/drawing/2014/main" id="{38EE39EE-D6F4-7F4F-823D-3A12C75BE0DE}"/>
              </a:ext>
            </a:extLst>
          </p:cNvPr>
          <p:cNvSpPr txBox="1"/>
          <p:nvPr/>
        </p:nvSpPr>
        <p:spPr>
          <a:xfrm>
            <a:off x="10643032" y="1746498"/>
            <a:ext cx="934902" cy="446745"/>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b="1" i="1" kern="0" dirty="0">
                <a:solidFill>
                  <a:srgbClr val="6AA84F"/>
                </a:solidFill>
                <a:latin typeface="Lato"/>
                <a:ea typeface="Lato"/>
                <a:cs typeface="Lato"/>
                <a:sym typeface="Lato"/>
              </a:rPr>
              <a:t>Genre </a:t>
            </a:r>
            <a:endParaRPr sz="1333" b="1" i="1" kern="0" dirty="0">
              <a:solidFill>
                <a:srgbClr val="6AA84F"/>
              </a:solidFill>
              <a:latin typeface="Lato"/>
              <a:ea typeface="Lato"/>
              <a:cs typeface="Lato"/>
              <a:sym typeface="Lato"/>
            </a:endParaRPr>
          </a:p>
        </p:txBody>
      </p:sp>
      <p:cxnSp>
        <p:nvCxnSpPr>
          <p:cNvPr id="19" name="Straight Connector 18">
            <a:extLst>
              <a:ext uri="{FF2B5EF4-FFF2-40B4-BE49-F238E27FC236}">
                <a16:creationId xmlns:a16="http://schemas.microsoft.com/office/drawing/2014/main" id="{5C7F411C-F710-3046-9693-E0625C0C9F09}"/>
              </a:ext>
            </a:extLst>
          </p:cNvPr>
          <p:cNvCxnSpPr>
            <a:cxnSpLocks/>
            <a:stCxn id="104" idx="1"/>
            <a:endCxn id="101" idx="2"/>
          </p:cNvCxnSpPr>
          <p:nvPr/>
        </p:nvCxnSpPr>
        <p:spPr>
          <a:xfrm flipH="1" flipV="1">
            <a:off x="8426168" y="2945340"/>
            <a:ext cx="619117" cy="401917"/>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E10EFC03-6B8F-1C4A-AE74-96656D491B5E}"/>
              </a:ext>
            </a:extLst>
          </p:cNvPr>
          <p:cNvCxnSpPr>
            <a:cxnSpLocks/>
            <a:stCxn id="100" idx="7"/>
            <a:endCxn id="103" idx="2"/>
          </p:cNvCxnSpPr>
          <p:nvPr/>
        </p:nvCxnSpPr>
        <p:spPr>
          <a:xfrm flipV="1">
            <a:off x="8555851" y="2945340"/>
            <a:ext cx="619117" cy="40191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704B864-D518-0945-88F1-2586F0D4616A}"/>
              </a:ext>
            </a:extLst>
          </p:cNvPr>
          <p:cNvCxnSpPr>
            <a:cxnSpLocks/>
            <a:stCxn id="101" idx="0"/>
            <a:endCxn id="106" idx="1"/>
          </p:cNvCxnSpPr>
          <p:nvPr/>
        </p:nvCxnSpPr>
        <p:spPr>
          <a:xfrm flipV="1">
            <a:off x="8426168" y="2230340"/>
            <a:ext cx="366800" cy="34820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1C4A352-25AB-0F4A-8F56-64C5F1E02AEB}"/>
              </a:ext>
            </a:extLst>
          </p:cNvPr>
          <p:cNvCxnSpPr>
            <a:cxnSpLocks/>
            <a:stCxn id="103" idx="0"/>
            <a:endCxn id="107" idx="1"/>
          </p:cNvCxnSpPr>
          <p:nvPr/>
        </p:nvCxnSpPr>
        <p:spPr>
          <a:xfrm flipV="1">
            <a:off x="9174968" y="2230340"/>
            <a:ext cx="382000" cy="34820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A4B57A2-241B-2B43-8548-96FCF529E375}"/>
              </a:ext>
            </a:extLst>
          </p:cNvPr>
          <p:cNvCxnSpPr>
            <a:cxnSpLocks/>
            <a:stCxn id="104" idx="7"/>
            <a:endCxn id="102" idx="2"/>
          </p:cNvCxnSpPr>
          <p:nvPr/>
        </p:nvCxnSpPr>
        <p:spPr>
          <a:xfrm flipV="1">
            <a:off x="9304651" y="2945340"/>
            <a:ext cx="619117" cy="401917"/>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C211C8C-D0A5-BC4E-BC77-AE7FC9FA5AF5}"/>
              </a:ext>
            </a:extLst>
          </p:cNvPr>
          <p:cNvCxnSpPr>
            <a:cxnSpLocks/>
            <a:stCxn id="105" idx="1"/>
            <a:endCxn id="103" idx="2"/>
          </p:cNvCxnSpPr>
          <p:nvPr/>
        </p:nvCxnSpPr>
        <p:spPr>
          <a:xfrm flipH="1" flipV="1">
            <a:off x="9174968" y="2945340"/>
            <a:ext cx="619117" cy="40191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CAC1E46-6A3B-9348-9E24-B3DD340DACB3}"/>
              </a:ext>
            </a:extLst>
          </p:cNvPr>
          <p:cNvCxnSpPr>
            <a:cxnSpLocks/>
            <a:stCxn id="104" idx="0"/>
            <a:endCxn id="103" idx="2"/>
          </p:cNvCxnSpPr>
          <p:nvPr/>
        </p:nvCxnSpPr>
        <p:spPr>
          <a:xfrm flipV="1">
            <a:off x="9174968" y="2945340"/>
            <a:ext cx="0" cy="34820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Google Shape;76;p15">
            <a:extLst>
              <a:ext uri="{FF2B5EF4-FFF2-40B4-BE49-F238E27FC236}">
                <a16:creationId xmlns:a16="http://schemas.microsoft.com/office/drawing/2014/main" id="{A93B8165-A9C4-CB47-8294-3941F90C3A50}"/>
              </a:ext>
            </a:extLst>
          </p:cNvPr>
          <p:cNvSpPr txBox="1"/>
          <p:nvPr/>
        </p:nvSpPr>
        <p:spPr>
          <a:xfrm>
            <a:off x="8342915" y="2981025"/>
            <a:ext cx="332501" cy="446745"/>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b="1" i="1" kern="0" dirty="0">
                <a:latin typeface="Lato"/>
                <a:ea typeface="Lato"/>
                <a:cs typeface="Lato"/>
                <a:sym typeface="Lato"/>
              </a:rPr>
              <a:t>5</a:t>
            </a:r>
            <a:endParaRPr sz="1333" b="1" i="1" kern="0" dirty="0">
              <a:latin typeface="Lato"/>
              <a:ea typeface="Lato"/>
              <a:cs typeface="Lato"/>
              <a:sym typeface="Lato"/>
            </a:endParaRPr>
          </a:p>
        </p:txBody>
      </p:sp>
      <p:sp>
        <p:nvSpPr>
          <p:cNvPr id="41" name="Google Shape;76;p15">
            <a:extLst>
              <a:ext uri="{FF2B5EF4-FFF2-40B4-BE49-F238E27FC236}">
                <a16:creationId xmlns:a16="http://schemas.microsoft.com/office/drawing/2014/main" id="{AFB939FE-196F-D94C-BFEA-E81BFCDA116C}"/>
              </a:ext>
            </a:extLst>
          </p:cNvPr>
          <p:cNvSpPr txBox="1"/>
          <p:nvPr/>
        </p:nvSpPr>
        <p:spPr>
          <a:xfrm>
            <a:off x="9138399" y="3001172"/>
            <a:ext cx="332501" cy="446745"/>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b="1" i="1" kern="0" dirty="0">
                <a:latin typeface="Lato"/>
                <a:ea typeface="Lato"/>
                <a:cs typeface="Lato"/>
                <a:sym typeface="Lato"/>
              </a:rPr>
              <a:t>2</a:t>
            </a:r>
            <a:endParaRPr sz="1333" b="1" i="1" kern="0" dirty="0">
              <a:latin typeface="Lato"/>
              <a:ea typeface="Lato"/>
              <a:cs typeface="Lato"/>
              <a:sym typeface="Lato"/>
            </a:endParaRPr>
          </a:p>
        </p:txBody>
      </p:sp>
      <p:sp>
        <p:nvSpPr>
          <p:cNvPr id="42" name="Google Shape;76;p15">
            <a:extLst>
              <a:ext uri="{FF2B5EF4-FFF2-40B4-BE49-F238E27FC236}">
                <a16:creationId xmlns:a16="http://schemas.microsoft.com/office/drawing/2014/main" id="{C65D3CE5-B01A-F847-A8AD-12A08FF0CF12}"/>
              </a:ext>
            </a:extLst>
          </p:cNvPr>
          <p:cNvSpPr txBox="1"/>
          <p:nvPr/>
        </p:nvSpPr>
        <p:spPr>
          <a:xfrm>
            <a:off x="9715873" y="2981024"/>
            <a:ext cx="332501" cy="446745"/>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b="1" i="1" kern="0" dirty="0">
                <a:latin typeface="Lato"/>
                <a:ea typeface="Lato"/>
                <a:cs typeface="Lato"/>
                <a:sym typeface="Lato"/>
              </a:rPr>
              <a:t>5</a:t>
            </a:r>
            <a:endParaRPr sz="1333" b="1" i="1" kern="0" dirty="0">
              <a:latin typeface="Lato"/>
              <a:ea typeface="Lato"/>
              <a:cs typeface="Lato"/>
              <a:sym typeface="Lato"/>
            </a:endParaRPr>
          </a:p>
        </p:txBody>
      </p:sp>
    </p:spTree>
    <p:extLst>
      <p:ext uri="{BB962C8B-B14F-4D97-AF65-F5344CB8AC3E}">
        <p14:creationId xmlns:p14="http://schemas.microsoft.com/office/powerpoint/2010/main" val="489676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415600" y="521800"/>
            <a:ext cx="11360800" cy="834800"/>
          </a:xfrm>
          <a:prstGeom prst="rect">
            <a:avLst/>
          </a:prstGeom>
        </p:spPr>
        <p:txBody>
          <a:bodyPr spcFirstLastPara="1" wrap="square" lIns="121900" tIns="121900" rIns="121900" bIns="121900" anchor="t" anchorCtr="0">
            <a:noAutofit/>
          </a:bodyPr>
          <a:lstStyle/>
          <a:p>
            <a:r>
              <a:rPr lang="en"/>
              <a:t>Experiment setup</a:t>
            </a:r>
            <a:endParaRPr/>
          </a:p>
        </p:txBody>
      </p:sp>
      <p:sp>
        <p:nvSpPr>
          <p:cNvPr id="113" name="Google Shape;113;p19"/>
          <p:cNvSpPr txBox="1">
            <a:spLocks noGrp="1"/>
          </p:cNvSpPr>
          <p:nvPr>
            <p:ph type="body" idx="1"/>
          </p:nvPr>
        </p:nvSpPr>
        <p:spPr>
          <a:xfrm>
            <a:off x="415600" y="1536633"/>
            <a:ext cx="11360800" cy="4555200"/>
          </a:xfrm>
          <a:prstGeom prst="rect">
            <a:avLst/>
          </a:prstGeom>
        </p:spPr>
        <p:txBody>
          <a:bodyPr spcFirstLastPara="1" wrap="square" lIns="121900" tIns="121900" rIns="121900" bIns="121900" anchor="t" anchorCtr="0">
            <a:noAutofit/>
          </a:bodyPr>
          <a:lstStyle/>
          <a:p>
            <a:pPr>
              <a:buChar char="-"/>
            </a:pPr>
            <a:r>
              <a:rPr lang="en" sz="2400" dirty="0"/>
              <a:t>Methods</a:t>
            </a:r>
            <a:endParaRPr sz="2400" dirty="0"/>
          </a:p>
          <a:p>
            <a:pPr lvl="1">
              <a:spcBef>
                <a:spcPts val="0"/>
              </a:spcBef>
              <a:buChar char="-"/>
            </a:pPr>
            <a:r>
              <a:rPr lang="en" sz="2400" b="1" dirty="0">
                <a:solidFill>
                  <a:srgbClr val="6AA84F"/>
                </a:solidFill>
              </a:rPr>
              <a:t>Our work</a:t>
            </a:r>
            <a:r>
              <a:rPr lang="en" sz="2400" dirty="0"/>
              <a:t>:</a:t>
            </a:r>
            <a:endParaRPr sz="2400" dirty="0"/>
          </a:p>
          <a:p>
            <a:pPr lvl="2">
              <a:spcBef>
                <a:spcPts val="0"/>
              </a:spcBef>
              <a:buChar char="-"/>
            </a:pPr>
            <a:r>
              <a:rPr lang="en" sz="2400" dirty="0"/>
              <a:t>For </a:t>
            </a:r>
            <a:r>
              <a:rPr lang="en" sz="2400" b="1" dirty="0">
                <a:solidFill>
                  <a:schemeClr val="dk1"/>
                </a:solidFill>
              </a:rPr>
              <a:t>movie representations</a:t>
            </a:r>
            <a:r>
              <a:rPr lang="en" sz="2400" dirty="0"/>
              <a:t>: Text only, Graph only, Both text and graph</a:t>
            </a:r>
            <a:endParaRPr sz="2400" dirty="0"/>
          </a:p>
          <a:p>
            <a:pPr lvl="2">
              <a:spcBef>
                <a:spcPts val="0"/>
              </a:spcBef>
              <a:buChar char="-"/>
            </a:pPr>
            <a:r>
              <a:rPr lang="en" sz="2400" dirty="0"/>
              <a:t>Can change </a:t>
            </a:r>
            <a:r>
              <a:rPr lang="en" sz="2400" b="1" dirty="0">
                <a:solidFill>
                  <a:schemeClr val="dk1"/>
                </a:solidFill>
              </a:rPr>
              <a:t>text embedding</a:t>
            </a:r>
            <a:r>
              <a:rPr lang="en" sz="2400" dirty="0"/>
              <a:t> method / </a:t>
            </a:r>
            <a:r>
              <a:rPr lang="en" sz="2400" b="1" dirty="0">
                <a:solidFill>
                  <a:schemeClr val="dk1"/>
                </a:solidFill>
              </a:rPr>
              <a:t>classifier</a:t>
            </a:r>
            <a:r>
              <a:rPr lang="en" sz="2400" dirty="0"/>
              <a:t> model… </a:t>
            </a:r>
            <a:endParaRPr sz="2400" dirty="0"/>
          </a:p>
          <a:p>
            <a:pPr lvl="1">
              <a:spcBef>
                <a:spcPts val="0"/>
              </a:spcBef>
              <a:buChar char="-"/>
            </a:pPr>
            <a:r>
              <a:rPr lang="en" sz="2400" b="1" dirty="0">
                <a:solidFill>
                  <a:srgbClr val="6AA84F"/>
                </a:solidFill>
              </a:rPr>
              <a:t>Other baselines</a:t>
            </a:r>
            <a:r>
              <a:rPr lang="en" sz="2400" dirty="0"/>
              <a:t>: SVD, movie2vec</a:t>
            </a:r>
            <a:endParaRPr sz="2400" dirty="0"/>
          </a:p>
          <a:p>
            <a:pPr>
              <a:buChar char="-"/>
            </a:pPr>
            <a:r>
              <a:rPr lang="en" sz="2400" dirty="0"/>
              <a:t>Metric</a:t>
            </a:r>
            <a:endParaRPr sz="2400" dirty="0"/>
          </a:p>
          <a:p>
            <a:pPr lvl="1">
              <a:spcBef>
                <a:spcPts val="0"/>
              </a:spcBef>
              <a:buChar char="-"/>
            </a:pPr>
            <a:r>
              <a:rPr lang="en" sz="2400" dirty="0"/>
              <a:t>Mean Absolute Error (</a:t>
            </a:r>
            <a:r>
              <a:rPr lang="en" sz="2400" b="1" dirty="0">
                <a:solidFill>
                  <a:srgbClr val="6AA84F"/>
                </a:solidFill>
              </a:rPr>
              <a:t>MAE</a:t>
            </a:r>
            <a:r>
              <a:rPr lang="en" sz="2400" dirty="0"/>
              <a:t>)</a:t>
            </a:r>
            <a:endParaRPr sz="2400" dirty="0"/>
          </a:p>
          <a:p>
            <a:pPr lvl="1">
              <a:spcBef>
                <a:spcPts val="0"/>
              </a:spcBef>
              <a:buChar char="-"/>
            </a:pPr>
            <a:r>
              <a:rPr lang="en" sz="2400" dirty="0"/>
              <a:t>Mean Squared Error (</a:t>
            </a:r>
            <a:r>
              <a:rPr lang="en" sz="2400" b="1" dirty="0">
                <a:solidFill>
                  <a:srgbClr val="6AA84F"/>
                </a:solidFill>
              </a:rPr>
              <a:t>MSE</a:t>
            </a:r>
            <a:r>
              <a:rPr lang="en" sz="2400" dirty="0"/>
              <a:t>)</a:t>
            </a:r>
            <a:endParaRPr sz="2400" dirty="0"/>
          </a:p>
          <a:p>
            <a:pPr lvl="1">
              <a:spcBef>
                <a:spcPts val="0"/>
              </a:spcBef>
              <a:buChar char="-"/>
            </a:pPr>
            <a:r>
              <a:rPr lang="en" sz="2400" b="1" dirty="0">
                <a:solidFill>
                  <a:srgbClr val="6AA84F"/>
                </a:solidFill>
              </a:rPr>
              <a:t>Accuracy</a:t>
            </a:r>
            <a:endParaRPr sz="2400" dirty="0"/>
          </a:p>
          <a:p>
            <a:pPr lvl="1">
              <a:spcBef>
                <a:spcPts val="0"/>
              </a:spcBef>
              <a:buChar char="-"/>
            </a:pPr>
            <a:r>
              <a:rPr lang="en" sz="2400" b="1" dirty="0">
                <a:solidFill>
                  <a:srgbClr val="6AA84F"/>
                </a:solidFill>
              </a:rPr>
              <a:t>F1-Score</a:t>
            </a:r>
            <a:endParaRPr sz="2400" dirty="0"/>
          </a:p>
        </p:txBody>
      </p:sp>
    </p:spTree>
    <p:extLst>
      <p:ext uri="{BB962C8B-B14F-4D97-AF65-F5344CB8AC3E}">
        <p14:creationId xmlns:p14="http://schemas.microsoft.com/office/powerpoint/2010/main" val="3734850207"/>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{EDC63337-CEE2-6940-82F7-776B7B76C5A4}tf10001058</Template>
  <TotalTime>3122</TotalTime>
  <Words>1264</Words>
  <Application>Microsoft Office PowerPoint</Application>
  <PresentationFormat>Widescreen</PresentationFormat>
  <Paragraphs>117</Paragraphs>
  <Slides>16</Slides>
  <Notes>11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16</vt:i4>
      </vt:variant>
    </vt:vector>
  </HeadingPairs>
  <TitlesOfParts>
    <vt:vector size="25" baseType="lpstr">
      <vt:lpstr>Charter</vt:lpstr>
      <vt:lpstr>Charter</vt:lpstr>
      <vt:lpstr>Playfair Display</vt:lpstr>
      <vt:lpstr>Arial</vt:lpstr>
      <vt:lpstr>Calibri</vt:lpstr>
      <vt:lpstr>Lato</vt:lpstr>
      <vt:lpstr>Times New Roman</vt:lpstr>
      <vt:lpstr>AccentBoxVTI</vt:lpstr>
      <vt:lpstr>Coral</vt:lpstr>
      <vt:lpstr>Movie Recommender</vt:lpstr>
      <vt:lpstr>Background</vt:lpstr>
      <vt:lpstr>Type of Recommender Systems</vt:lpstr>
      <vt:lpstr>Dataset description</vt:lpstr>
      <vt:lpstr>System framework</vt:lpstr>
      <vt:lpstr>Preprocessing</vt:lpstr>
      <vt:lpstr>Text embedding</vt:lpstr>
      <vt:lpstr>Graph embedding: Metapath2vec</vt:lpstr>
      <vt:lpstr>Experiment setup</vt:lpstr>
      <vt:lpstr>Preliminary results</vt:lpstr>
      <vt:lpstr>Takeaway</vt:lpstr>
      <vt:lpstr>PowerPoint Presentation</vt:lpstr>
      <vt:lpstr>Reference</vt:lpstr>
      <vt:lpstr>Collaborative Filtering: </vt:lpstr>
      <vt:lpstr>Content-Based  Filtering</vt:lpstr>
      <vt:lpstr>Collaborative Filtering: Jaccard Vs Cosine Vs Pearson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Dong, Zhengqi</dc:creator>
  <cp:lastModifiedBy>Zhengqi Dong</cp:lastModifiedBy>
  <cp:revision>99</cp:revision>
  <dcterms:created xsi:type="dcterms:W3CDTF">2020-09-03T23:46:40Z</dcterms:created>
  <dcterms:modified xsi:type="dcterms:W3CDTF">2020-12-04T03:26:32Z</dcterms:modified>
</cp:coreProperties>
</file>